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3" r:id="rId2"/>
  </p:sldMasterIdLst>
  <p:notesMasterIdLst>
    <p:notesMasterId r:id="rId76"/>
  </p:notesMasterIdLst>
  <p:handoutMasterIdLst>
    <p:handoutMasterId r:id="rId77"/>
  </p:handoutMasterIdLst>
  <p:sldIdLst>
    <p:sldId id="381" r:id="rId3"/>
    <p:sldId id="294" r:id="rId4"/>
    <p:sldId id="295" r:id="rId5"/>
    <p:sldId id="321" r:id="rId6"/>
    <p:sldId id="316" r:id="rId7"/>
    <p:sldId id="317" r:id="rId8"/>
    <p:sldId id="318" r:id="rId9"/>
    <p:sldId id="319" r:id="rId10"/>
    <p:sldId id="320" r:id="rId11"/>
    <p:sldId id="304" r:id="rId12"/>
    <p:sldId id="323" r:id="rId13"/>
    <p:sldId id="324" r:id="rId14"/>
    <p:sldId id="326" r:id="rId15"/>
    <p:sldId id="327" r:id="rId16"/>
    <p:sldId id="328" r:id="rId17"/>
    <p:sldId id="325" r:id="rId18"/>
    <p:sldId id="382" r:id="rId19"/>
    <p:sldId id="383" r:id="rId20"/>
    <p:sldId id="384" r:id="rId21"/>
    <p:sldId id="385" r:id="rId22"/>
    <p:sldId id="305" r:id="rId23"/>
    <p:sldId id="331" r:id="rId24"/>
    <p:sldId id="329" r:id="rId25"/>
    <p:sldId id="332" r:id="rId26"/>
    <p:sldId id="333" r:id="rId27"/>
    <p:sldId id="334" r:id="rId28"/>
    <p:sldId id="335" r:id="rId29"/>
    <p:sldId id="336" r:id="rId30"/>
    <p:sldId id="337" r:id="rId31"/>
    <p:sldId id="338" r:id="rId32"/>
    <p:sldId id="339" r:id="rId33"/>
    <p:sldId id="340" r:id="rId34"/>
    <p:sldId id="378" r:id="rId35"/>
    <p:sldId id="341" r:id="rId36"/>
    <p:sldId id="306" r:id="rId37"/>
    <p:sldId id="343" r:id="rId38"/>
    <p:sldId id="342" r:id="rId39"/>
    <p:sldId id="344" r:id="rId40"/>
    <p:sldId id="345" r:id="rId41"/>
    <p:sldId id="346" r:id="rId42"/>
    <p:sldId id="348" r:id="rId43"/>
    <p:sldId id="307" r:id="rId44"/>
    <p:sldId id="361" r:id="rId45"/>
    <p:sldId id="349" r:id="rId46"/>
    <p:sldId id="350" r:id="rId47"/>
    <p:sldId id="351" r:id="rId48"/>
    <p:sldId id="352" r:id="rId49"/>
    <p:sldId id="353" r:id="rId50"/>
    <p:sldId id="354" r:id="rId51"/>
    <p:sldId id="355" r:id="rId52"/>
    <p:sldId id="356" r:id="rId53"/>
    <p:sldId id="357" r:id="rId54"/>
    <p:sldId id="358" r:id="rId55"/>
    <p:sldId id="359" r:id="rId56"/>
    <p:sldId id="360" r:id="rId57"/>
    <p:sldId id="363" r:id="rId58"/>
    <p:sldId id="362" r:id="rId59"/>
    <p:sldId id="308" r:id="rId60"/>
    <p:sldId id="374" r:id="rId61"/>
    <p:sldId id="364" r:id="rId62"/>
    <p:sldId id="365" r:id="rId63"/>
    <p:sldId id="366" r:id="rId64"/>
    <p:sldId id="367" r:id="rId65"/>
    <p:sldId id="368" r:id="rId66"/>
    <p:sldId id="369" r:id="rId67"/>
    <p:sldId id="370" r:id="rId68"/>
    <p:sldId id="371" r:id="rId69"/>
    <p:sldId id="372" r:id="rId70"/>
    <p:sldId id="373" r:id="rId71"/>
    <p:sldId id="376" r:id="rId72"/>
    <p:sldId id="309" r:id="rId73"/>
    <p:sldId id="375" r:id="rId74"/>
    <p:sldId id="377"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BAD"/>
    <a:srgbClr val="1A965E"/>
    <a:srgbClr val="EAEFF7"/>
    <a:srgbClr val="D0E3EA"/>
    <a:srgbClr val="4BACC6"/>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8" autoAdjust="0"/>
    <p:restoredTop sz="96187" autoAdjust="0"/>
  </p:normalViewPr>
  <p:slideViewPr>
    <p:cSldViewPr snapToGrid="0" showGuides="1">
      <p:cViewPr varScale="1">
        <p:scale>
          <a:sx n="35" d="100"/>
          <a:sy n="35" d="100"/>
        </p:scale>
        <p:origin x="1204" y="3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customXml" Target="../customXml/item3.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customXml" Target="../customXml/item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28.05.2023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5/28/2023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763963" y="709613"/>
            <a:ext cx="2555875" cy="1916112"/>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08F923-A320-42BD-84A6-601815CE83F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908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534281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457589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194366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89255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03351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61832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16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534281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963753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7870630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082922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dirty="0"/>
          </a:p>
        </p:txBody>
      </p:sp>
    </p:spTree>
    <p:extLst>
      <p:ext uri="{BB962C8B-B14F-4D97-AF65-F5344CB8AC3E}">
        <p14:creationId xmlns:p14="http://schemas.microsoft.com/office/powerpoint/2010/main" val="376982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8865594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362099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550095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8713959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715522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29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6288217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4200285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5520670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7310210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84410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773763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dirty="0"/>
          </a:p>
        </p:txBody>
      </p:sp>
    </p:spTree>
    <p:extLst>
      <p:ext uri="{BB962C8B-B14F-4D97-AF65-F5344CB8AC3E}">
        <p14:creationId xmlns:p14="http://schemas.microsoft.com/office/powerpoint/2010/main" val="29637538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747631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1040373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97868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557705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39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41101894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227164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747631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3410590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92730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413908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0447258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4824785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7022713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4162178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5630022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49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354149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6756143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530540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6727751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362412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982415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64611848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2760966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9873252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3410590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705278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59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8148955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426119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56243982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15160939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339328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00389471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64</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94575697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65</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40299875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66</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3199484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91415989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9747059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69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7052783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70</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8358519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71</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6745270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72</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21932228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73</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681580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7</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208034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8</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24327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20">
            <a:extLst>
              <a:ext uri="{FF2B5EF4-FFF2-40B4-BE49-F238E27FC236}">
                <a16:creationId xmlns:a16="http://schemas.microsoft.com/office/drawing/2014/main" id="{072DCFBF-AEE5-4B4D-9925-21DF4C091FAB}"/>
              </a:ext>
            </a:extLst>
          </p:cNvPr>
          <p:cNvSpPr>
            <a:spLocks noGrp="1" noChangeArrowheads="1"/>
          </p:cNvSpPr>
          <p:nvPr>
            <p:ph type="sldNum"/>
          </p:nvPr>
        </p:nvSpPr>
        <p:spPr>
          <a:ln/>
        </p:spPr>
        <p:txBody>
          <a:bodyPr/>
          <a:lstStyle/>
          <a:p>
            <a:fld id="{236499B3-5002-4518-BCFA-C8DFA80CA391}" type="slidenum">
              <a:rPr lang="it-IT" altLang="it-IT"/>
              <a:pPr/>
              <a:t>9</a:t>
            </a:fld>
            <a:endParaRPr lang="it-IT" altLang="it-IT"/>
          </a:p>
        </p:txBody>
      </p:sp>
      <p:sp>
        <p:nvSpPr>
          <p:cNvPr id="21505" name="Rectangle 1">
            <a:extLst>
              <a:ext uri="{FF2B5EF4-FFF2-40B4-BE49-F238E27FC236}">
                <a16:creationId xmlns:a16="http://schemas.microsoft.com/office/drawing/2014/main" id="{6BDD4AF9-B3B1-47DC-B548-9D90661888D0}"/>
              </a:ext>
            </a:extLst>
          </p:cNvPr>
          <p:cNvSpPr txBox="1">
            <a:spLocks noGrp="1" noRot="1" noChangeAspect="1" noChangeArrowheads="1"/>
          </p:cNvSpPr>
          <p:nvPr>
            <p:ph type="sldImg"/>
          </p:nvPr>
        </p:nvSpPr>
        <p:spPr bwMode="auto">
          <a:xfrm>
            <a:off x="990600" y="777875"/>
            <a:ext cx="5116513" cy="3836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a:extLst>
              <a:ext uri="{FF2B5EF4-FFF2-40B4-BE49-F238E27FC236}">
                <a16:creationId xmlns:a16="http://schemas.microsoft.com/office/drawing/2014/main" id="{62230B5A-D259-42A3-9DE6-3647D9BE2C01}"/>
              </a:ext>
            </a:extLst>
          </p:cNvPr>
          <p:cNvSpPr txBox="1">
            <a:spLocks noGrp="1" noChangeArrowheads="1"/>
          </p:cNvSpPr>
          <p:nvPr>
            <p:ph type="body" idx="1"/>
          </p:nvPr>
        </p:nvSpPr>
        <p:spPr bwMode="auto">
          <a:xfrm>
            <a:off x="709632" y="4861252"/>
            <a:ext cx="5680036" cy="460595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12660557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091386" y="2355610"/>
            <a:ext cx="771322" cy="284171"/>
          </a:xfrm>
          <a:prstGeom prst="rect">
            <a:avLst/>
          </a:prstGeom>
        </p:spPr>
      </p:pic>
      <p:pic>
        <p:nvPicPr>
          <p:cNvPr id="11" name="Picture 10"/>
          <p:cNvPicPr>
            <a:picLocks noChangeAspect="1"/>
          </p:cNvPicPr>
          <p:nvPr userDrawn="1"/>
        </p:nvPicPr>
        <p:blipFill>
          <a:blip r:embed="rId5"/>
          <a:stretch>
            <a:fillRect/>
          </a:stretch>
        </p:blipFill>
        <p:spPr>
          <a:xfrm>
            <a:off x="8504111" y="2923410"/>
            <a:ext cx="358597" cy="412725"/>
          </a:xfrm>
          <a:prstGeom prst="rect">
            <a:avLst/>
          </a:prstGeom>
        </p:spPr>
      </p:pic>
      <p:pic>
        <p:nvPicPr>
          <p:cNvPr id="12" name="Picture 11"/>
          <p:cNvPicPr>
            <a:picLocks noChangeAspect="1"/>
          </p:cNvPicPr>
          <p:nvPr userDrawn="1"/>
        </p:nvPicPr>
        <p:blipFill>
          <a:blip r:embed="rId6"/>
          <a:stretch>
            <a:fillRect/>
          </a:stretch>
        </p:blipFill>
        <p:spPr>
          <a:xfrm>
            <a:off x="8477047" y="3672185"/>
            <a:ext cx="385661" cy="392427"/>
          </a:xfrm>
          <a:prstGeom prst="rect">
            <a:avLst/>
          </a:prstGeom>
        </p:spPr>
      </p:pic>
      <p:pic>
        <p:nvPicPr>
          <p:cNvPr id="13" name="Picture 12"/>
          <p:cNvPicPr>
            <a:picLocks noChangeAspect="1"/>
          </p:cNvPicPr>
          <p:nvPr userDrawn="1"/>
        </p:nvPicPr>
        <p:blipFill>
          <a:blip r:embed="rId7"/>
          <a:stretch>
            <a:fillRect/>
          </a:stretch>
        </p:blipFill>
        <p:spPr>
          <a:xfrm>
            <a:off x="8429684" y="4392385"/>
            <a:ext cx="433023" cy="419491"/>
          </a:xfrm>
          <a:prstGeom prst="rect">
            <a:avLst/>
          </a:prstGeom>
        </p:spPr>
      </p:pic>
      <p:pic>
        <p:nvPicPr>
          <p:cNvPr id="14" name="Picture 13"/>
          <p:cNvPicPr>
            <a:picLocks noChangeAspect="1"/>
          </p:cNvPicPr>
          <p:nvPr userDrawn="1"/>
        </p:nvPicPr>
        <p:blipFill>
          <a:blip r:embed="rId8"/>
          <a:stretch>
            <a:fillRect/>
          </a:stretch>
        </p:blipFill>
        <p:spPr>
          <a:xfrm>
            <a:off x="8395855" y="5150686"/>
            <a:ext cx="466853" cy="365363"/>
          </a:xfrm>
          <a:prstGeom prst="rect">
            <a:avLst/>
          </a:prstGeom>
        </p:spPr>
      </p:pic>
      <p:pic>
        <p:nvPicPr>
          <p:cNvPr id="15" name="Picture 14"/>
          <p:cNvPicPr>
            <a:picLocks noChangeAspect="1"/>
          </p:cNvPicPr>
          <p:nvPr userDrawn="1"/>
        </p:nvPicPr>
        <p:blipFill>
          <a:blip r:embed="rId9"/>
          <a:stretch>
            <a:fillRect/>
          </a:stretch>
        </p:blipFill>
        <p:spPr>
          <a:xfrm>
            <a:off x="7888406" y="1835435"/>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15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2" y="6315836"/>
            <a:ext cx="4754766" cy="196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638" tIns="34318" rIns="68638" bIns="34318" numCol="1" anchor="ctr" anchorCtr="0" compatLnSpc="1">
            <a:prstTxWarp prst="textNoShape">
              <a:avLst/>
            </a:prstTxWarp>
            <a:spAutoFit/>
          </a:bodyPr>
          <a:lstStyle/>
          <a:p>
            <a:pPr marL="0" marR="0" lvl="0" indent="0" algn="l" defTabSz="686393" rtl="0" eaLnBrk="0" fontAlgn="base" latinLnBrk="0" hangingPunct="0">
              <a:lnSpc>
                <a:spcPct val="100000"/>
              </a:lnSpc>
              <a:spcBef>
                <a:spcPct val="0"/>
              </a:spcBef>
              <a:spcAft>
                <a:spcPct val="0"/>
              </a:spcAft>
              <a:buClrTx/>
              <a:buSzTx/>
              <a:buFontTx/>
              <a:buNone/>
              <a:tabLst/>
            </a:pPr>
            <a:r>
              <a:rPr kumimoji="0" lang="en-US" altLang="it-IT" sz="826"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826"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826"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6"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638" tIns="34318" rIns="68638" bIns="34318" numCol="1" anchor="t" anchorCtr="0" compatLnSpc="1">
            <a:prstTxWarp prst="textNoShape">
              <a:avLst/>
            </a:prstTxWarp>
          </a:bodyPr>
          <a:lstStyle/>
          <a:p>
            <a:endParaRPr lang="el-GR" sz="1351"/>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6" y="518554"/>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5002232" y="2864234"/>
            <a:ext cx="3153790" cy="3343290"/>
          </a:xfrm>
          <a:prstGeom prst="rect">
            <a:avLst/>
          </a:prstGeom>
        </p:spPr>
      </p:pic>
      <p:pic>
        <p:nvPicPr>
          <p:cNvPr id="8" name="Picture 7"/>
          <p:cNvPicPr>
            <a:picLocks noChangeAspect="1"/>
          </p:cNvPicPr>
          <p:nvPr userDrawn="1"/>
        </p:nvPicPr>
        <p:blipFill>
          <a:blip r:embed="rId4"/>
          <a:stretch>
            <a:fillRect/>
          </a:stretch>
        </p:blipFill>
        <p:spPr>
          <a:xfrm>
            <a:off x="8091387" y="2355611"/>
            <a:ext cx="771322" cy="284170"/>
          </a:xfrm>
          <a:prstGeom prst="rect">
            <a:avLst/>
          </a:prstGeom>
        </p:spPr>
      </p:pic>
      <p:pic>
        <p:nvPicPr>
          <p:cNvPr id="11" name="Picture 10"/>
          <p:cNvPicPr>
            <a:picLocks noChangeAspect="1"/>
          </p:cNvPicPr>
          <p:nvPr userDrawn="1"/>
        </p:nvPicPr>
        <p:blipFill>
          <a:blip r:embed="rId5"/>
          <a:stretch>
            <a:fillRect/>
          </a:stretch>
        </p:blipFill>
        <p:spPr>
          <a:xfrm>
            <a:off x="8504113" y="2923412"/>
            <a:ext cx="358597" cy="412726"/>
          </a:xfrm>
          <a:prstGeom prst="rect">
            <a:avLst/>
          </a:prstGeom>
        </p:spPr>
      </p:pic>
      <p:pic>
        <p:nvPicPr>
          <p:cNvPr id="12" name="Picture 11"/>
          <p:cNvPicPr>
            <a:picLocks noChangeAspect="1"/>
          </p:cNvPicPr>
          <p:nvPr userDrawn="1"/>
        </p:nvPicPr>
        <p:blipFill>
          <a:blip r:embed="rId6"/>
          <a:stretch>
            <a:fillRect/>
          </a:stretch>
        </p:blipFill>
        <p:spPr>
          <a:xfrm>
            <a:off x="8477049" y="3672186"/>
            <a:ext cx="385660" cy="392427"/>
          </a:xfrm>
          <a:prstGeom prst="rect">
            <a:avLst/>
          </a:prstGeom>
        </p:spPr>
      </p:pic>
      <p:pic>
        <p:nvPicPr>
          <p:cNvPr id="13" name="Picture 12"/>
          <p:cNvPicPr>
            <a:picLocks noChangeAspect="1"/>
          </p:cNvPicPr>
          <p:nvPr userDrawn="1"/>
        </p:nvPicPr>
        <p:blipFill>
          <a:blip r:embed="rId7"/>
          <a:stretch>
            <a:fillRect/>
          </a:stretch>
        </p:blipFill>
        <p:spPr>
          <a:xfrm>
            <a:off x="8429686" y="4392387"/>
            <a:ext cx="433023" cy="419491"/>
          </a:xfrm>
          <a:prstGeom prst="rect">
            <a:avLst/>
          </a:prstGeom>
        </p:spPr>
      </p:pic>
      <p:pic>
        <p:nvPicPr>
          <p:cNvPr id="14" name="Picture 13"/>
          <p:cNvPicPr>
            <a:picLocks noChangeAspect="1"/>
          </p:cNvPicPr>
          <p:nvPr userDrawn="1"/>
        </p:nvPicPr>
        <p:blipFill>
          <a:blip r:embed="rId8"/>
          <a:stretch>
            <a:fillRect/>
          </a:stretch>
        </p:blipFill>
        <p:spPr>
          <a:xfrm>
            <a:off x="8395856" y="5150688"/>
            <a:ext cx="466852" cy="365363"/>
          </a:xfrm>
          <a:prstGeom prst="rect">
            <a:avLst/>
          </a:prstGeom>
        </p:spPr>
      </p:pic>
      <p:pic>
        <p:nvPicPr>
          <p:cNvPr id="15" name="Picture 14"/>
          <p:cNvPicPr>
            <a:picLocks noChangeAspect="1"/>
          </p:cNvPicPr>
          <p:nvPr userDrawn="1"/>
        </p:nvPicPr>
        <p:blipFill>
          <a:blip r:embed="rId9"/>
          <a:stretch>
            <a:fillRect/>
          </a:stretch>
        </p:blipFill>
        <p:spPr>
          <a:xfrm>
            <a:off x="7888407" y="1835438"/>
            <a:ext cx="974303" cy="250341"/>
          </a:xfrm>
          <a:prstGeom prst="rect">
            <a:avLst/>
          </a:prstGeom>
        </p:spPr>
      </p:pic>
      <p:sp>
        <p:nvSpPr>
          <p:cNvPr id="16" name="Rectangle 15"/>
          <p:cNvSpPr/>
          <p:nvPr userDrawn="1"/>
        </p:nvSpPr>
        <p:spPr>
          <a:xfrm>
            <a:off x="0" y="6576292"/>
            <a:ext cx="9144000" cy="28170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6393" rtl="0" eaLnBrk="1" fontAlgn="auto" latinLnBrk="0" hangingPunct="1">
              <a:lnSpc>
                <a:spcPct val="100000"/>
              </a:lnSpc>
              <a:spcBef>
                <a:spcPts val="0"/>
              </a:spcBef>
              <a:spcAft>
                <a:spcPts val="0"/>
              </a:spcAft>
              <a:buClrTx/>
              <a:buSzTx/>
              <a:buFontTx/>
              <a:buNone/>
              <a:tabLst/>
              <a:defRPr/>
            </a:pPr>
            <a:r>
              <a:rPr kumimoji="0" lang="en-US" altLang="it-IT" sz="826"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826"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491962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a:xfrm>
            <a:off x="7056000" y="6552001"/>
            <a:ext cx="2057400" cy="365125"/>
          </a:xfrm>
          <a:prstGeom prst="rect">
            <a:avLst/>
          </a:prstGeom>
        </p:spPr>
        <p:txBody>
          <a:bodyPr vert="horz" lIns="91440" tIns="45720" rIns="91440" bIns="45720" rtlCol="0" anchor="ctr"/>
          <a:lstStyle>
            <a:lvl1pPr algn="r">
              <a:defRPr sz="826">
                <a:solidFill>
                  <a:schemeClr val="bg1"/>
                </a:solidFill>
                <a:latin typeface="Arial Narrow" panose="020B0606020202030204" pitchFamily="34" charset="0"/>
              </a:defRPr>
            </a:lvl1pPr>
          </a:lstStyle>
          <a:p>
            <a:fld id="{5D41A87E-14F5-4A54-8DA9-7774D8D5E7E0}" type="slidenum">
              <a:rPr lang="el-GR" smtClean="0"/>
              <a:pPr/>
              <a:t>‹N›</a:t>
            </a:fld>
            <a:endParaRPr lang="el-GR" dirty="0"/>
          </a:p>
        </p:txBody>
      </p:sp>
    </p:spTree>
    <p:extLst>
      <p:ext uri="{BB962C8B-B14F-4D97-AF65-F5344CB8AC3E}">
        <p14:creationId xmlns:p14="http://schemas.microsoft.com/office/powerpoint/2010/main" val="195415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633" b="1"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225" b="0" i="0">
                <a:solidFill>
                  <a:srgbClr val="254D9F"/>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defRPr sz="544" b="0" i="0">
                <a:solidFill>
                  <a:srgbClr val="528135"/>
                </a:solidFill>
                <a:latin typeface="Calibri"/>
                <a:cs typeface="Calibri"/>
              </a:defRPr>
            </a:lvl1pPr>
          </a:lstStyle>
          <a:p>
            <a:pPr marL="8644">
              <a:lnSpc>
                <a:spcPts val="588"/>
              </a:lnSpc>
            </a:pPr>
            <a:r>
              <a:rPr lang="it-IT" spc="-4"/>
              <a:t>Sustainable</a:t>
            </a:r>
            <a:r>
              <a:rPr lang="it-IT" spc="-11"/>
              <a:t> </a:t>
            </a:r>
            <a:r>
              <a:rPr lang="it-IT"/>
              <a:t>MED</a:t>
            </a:r>
            <a:r>
              <a:rPr lang="it-IT" spc="-28"/>
              <a:t> </a:t>
            </a:r>
            <a:r>
              <a:rPr lang="it-IT" spc="-4"/>
              <a:t>Cities</a:t>
            </a:r>
            <a:endParaRPr lang="it-IT" spc="-4"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5/28/2023</a:t>
            </a:fld>
            <a:endParaRPr lang="en-US"/>
          </a:p>
        </p:txBody>
      </p:sp>
      <p:sp>
        <p:nvSpPr>
          <p:cNvPr id="6" name="Holder 6"/>
          <p:cNvSpPr>
            <a:spLocks noGrp="1"/>
          </p:cNvSpPr>
          <p:nvPr>
            <p:ph type="sldNum" sz="quarter" idx="7"/>
          </p:nvPr>
        </p:nvSpPr>
        <p:spPr/>
        <p:txBody>
          <a:bodyPr lIns="0" tIns="0" rIns="0" bIns="0"/>
          <a:lstStyle>
            <a:lvl1pPr>
              <a:defRPr sz="613" b="0" i="0">
                <a:solidFill>
                  <a:schemeClr val="bg1"/>
                </a:solidFill>
                <a:latin typeface="Calibri"/>
                <a:cs typeface="Calibri"/>
              </a:defRPr>
            </a:lvl1pPr>
          </a:lstStyle>
          <a:p>
            <a:pPr marL="25934">
              <a:lnSpc>
                <a:spcPts val="650"/>
              </a:lnSpc>
            </a:pPr>
            <a:fld id="{81D60167-4931-47E6-BA6A-407CBD079E47}" type="slidenum">
              <a:rPr lang="it-IT" smtClean="0"/>
              <a:pPr marL="25934">
                <a:lnSpc>
                  <a:spcPts val="650"/>
                </a:lnSpc>
              </a:pPr>
              <a:t>‹N›</a:t>
            </a:fld>
            <a:endParaRPr lang="it-IT" dirty="0"/>
          </a:p>
        </p:txBody>
      </p:sp>
    </p:spTree>
    <p:extLst>
      <p:ext uri="{BB962C8B-B14F-4D97-AF65-F5344CB8AC3E}">
        <p14:creationId xmlns:p14="http://schemas.microsoft.com/office/powerpoint/2010/main" val="778558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44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2</a:t>
            </a:r>
            <a:br>
              <a:rPr lang="it-IT" sz="1200" dirty="0"/>
            </a:br>
            <a:r>
              <a:rPr lang="en-US" sz="1200" dirty="0"/>
              <a:t>THE DECISION-MAKING PROCESS</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5E8A9E16-C193-4E5B-B9C6-F4E1DAD62E47}"/>
              </a:ext>
            </a:extLst>
          </p:cNvPr>
          <p:cNvSpPr/>
          <p:nvPr userDrawn="1"/>
        </p:nvSpPr>
        <p:spPr>
          <a:xfrm>
            <a:off x="2169332" y="6087068"/>
            <a:ext cx="6517468" cy="369332"/>
          </a:xfrm>
          <a:prstGeom prst="rect">
            <a:avLst/>
          </a:prstGeom>
        </p:spPr>
        <p:txBody>
          <a:bodyPr wrap="square">
            <a:spAutoFit/>
          </a:bodyPr>
          <a:lstStyle/>
          <a:p>
            <a:r>
              <a:rPr lang="en-US" sz="900" dirty="0"/>
              <a:t>TRAINING  MODULE </a:t>
            </a:r>
            <a:r>
              <a:rPr lang="el-GR" sz="900" dirty="0"/>
              <a:t> </a:t>
            </a:r>
            <a:r>
              <a:rPr lang="en-US" sz="900" dirty="0"/>
              <a:t>4</a:t>
            </a:r>
            <a:br>
              <a:rPr lang="it-IT" sz="900" dirty="0"/>
            </a:br>
            <a:r>
              <a:rPr lang="en-US" sz="900" dirty="0"/>
              <a:t>THE ASSESSMENT CRITERIA OF SBTOOL – BUILDING SCALE</a:t>
            </a:r>
            <a:endParaRPr lang="it-IT" sz="1351" dirty="0"/>
          </a:p>
        </p:txBody>
      </p:sp>
      <p:pic>
        <p:nvPicPr>
          <p:cNvPr id="10" name="Imatge 14"/>
          <p:cNvPicPr/>
          <p:nvPr userDrawn="1"/>
        </p:nvPicPr>
        <p:blipFill>
          <a:blip r:embed="rId6" cstate="print">
            <a:extLst>
              <a:ext uri="{28A0092B-C50C-407E-A947-70E740481C1C}">
                <a14:useLocalDpi xmlns:a14="http://schemas.microsoft.com/office/drawing/2010/main" val="0"/>
              </a:ext>
            </a:extLst>
          </a:blip>
          <a:stretch>
            <a:fillRect/>
          </a:stretch>
        </p:blipFill>
        <p:spPr>
          <a:xfrm>
            <a:off x="379901" y="5967066"/>
            <a:ext cx="1789431" cy="701675"/>
          </a:xfrm>
          <a:prstGeom prst="rect">
            <a:avLst/>
          </a:prstGeom>
        </p:spPr>
      </p:pic>
      <p:sp>
        <p:nvSpPr>
          <p:cNvPr id="11" name="Rectangle 10"/>
          <p:cNvSpPr/>
          <p:nvPr userDrawn="1"/>
        </p:nvSpPr>
        <p:spPr>
          <a:xfrm>
            <a:off x="0" y="6587888"/>
            <a:ext cx="9144000" cy="28170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6393" rtl="0" eaLnBrk="1" fontAlgn="auto" latinLnBrk="0" hangingPunct="1">
              <a:lnSpc>
                <a:spcPct val="100000"/>
              </a:lnSpc>
              <a:spcBef>
                <a:spcPts val="0"/>
              </a:spcBef>
              <a:spcAft>
                <a:spcPts val="0"/>
              </a:spcAft>
              <a:buClrTx/>
              <a:buSzTx/>
              <a:buFontTx/>
              <a:buNone/>
              <a:tabLst/>
              <a:defRPr/>
            </a:pPr>
            <a:r>
              <a:rPr kumimoji="0" lang="en-US" altLang="it-IT" sz="826"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826"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20000591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hdr="0" ftr="0" dt="0"/>
  <p:txStyles>
    <p:titleStyle>
      <a:lvl1pPr algn="ctr" defTabSz="686393" rtl="0" eaLnBrk="1" latinLnBrk="0" hangingPunct="1">
        <a:spcBef>
          <a:spcPct val="0"/>
        </a:spcBef>
        <a:buNone/>
        <a:defRPr sz="1502" kern="1200">
          <a:solidFill>
            <a:schemeClr val="tx1"/>
          </a:solidFill>
          <a:latin typeface="+mj-lt"/>
          <a:ea typeface="+mj-ea"/>
          <a:cs typeface="+mj-cs"/>
        </a:defRPr>
      </a:lvl1pPr>
    </p:titleStyle>
    <p:bodyStyle>
      <a:lvl1pPr marL="257398" indent="-257398" algn="l" defTabSz="686393" rtl="0" eaLnBrk="1" latinLnBrk="0" hangingPunct="1">
        <a:spcBef>
          <a:spcPct val="20000"/>
        </a:spcBef>
        <a:buFont typeface="Arial" panose="020B0604020202020204" pitchFamily="34" charset="0"/>
        <a:buChar char="•"/>
        <a:defRPr sz="2402" kern="1200">
          <a:solidFill>
            <a:schemeClr val="tx1"/>
          </a:solidFill>
          <a:latin typeface="+mn-lt"/>
          <a:ea typeface="+mn-ea"/>
          <a:cs typeface="+mn-cs"/>
        </a:defRPr>
      </a:lvl1pPr>
      <a:lvl2pPr marL="557695" indent="-214498" algn="l" defTabSz="686393" rtl="0" eaLnBrk="1" latinLnBrk="0" hangingPunct="1">
        <a:spcBef>
          <a:spcPct val="20000"/>
        </a:spcBef>
        <a:buFont typeface="Arial" panose="020B0604020202020204" pitchFamily="34" charset="0"/>
        <a:buChar char="–"/>
        <a:defRPr sz="2102" kern="1200">
          <a:solidFill>
            <a:schemeClr val="tx1"/>
          </a:solidFill>
          <a:latin typeface="+mn-lt"/>
          <a:ea typeface="+mn-ea"/>
          <a:cs typeface="+mn-cs"/>
        </a:defRPr>
      </a:lvl2pPr>
      <a:lvl3pPr marL="857991" indent="-171599" algn="l" defTabSz="686393" rtl="0" eaLnBrk="1" latinLnBrk="0" hangingPunct="1">
        <a:spcBef>
          <a:spcPct val="20000"/>
        </a:spcBef>
        <a:buFont typeface="Arial" panose="020B0604020202020204" pitchFamily="34" charset="0"/>
        <a:buChar char="•"/>
        <a:defRPr sz="1801" kern="1200">
          <a:solidFill>
            <a:schemeClr val="tx1"/>
          </a:solidFill>
          <a:latin typeface="+mn-lt"/>
          <a:ea typeface="+mn-ea"/>
          <a:cs typeface="+mn-cs"/>
        </a:defRPr>
      </a:lvl3pPr>
      <a:lvl4pPr marL="1201188"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4pPr>
      <a:lvl5pPr marL="1544386"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5pPr>
      <a:lvl6pPr marL="1887581"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6pPr>
      <a:lvl7pPr marL="2230778"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7pPr>
      <a:lvl8pPr marL="2573975"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8pPr>
      <a:lvl9pPr marL="2917171" indent="-171599" algn="l" defTabSz="686393" rtl="0" eaLnBrk="1" latinLnBrk="0" hangingPunct="1">
        <a:spcBef>
          <a:spcPct val="20000"/>
        </a:spcBef>
        <a:buFont typeface="Arial" panose="020B0604020202020204" pitchFamily="34" charset="0"/>
        <a:buChar char="•"/>
        <a:defRPr sz="1502" kern="1200">
          <a:solidFill>
            <a:schemeClr val="tx1"/>
          </a:solidFill>
          <a:latin typeface="+mn-lt"/>
          <a:ea typeface="+mn-ea"/>
          <a:cs typeface="+mn-cs"/>
        </a:defRPr>
      </a:lvl9pPr>
    </p:bodyStyle>
    <p:otherStyle>
      <a:defPPr>
        <a:defRPr lang="en-US"/>
      </a:defPPr>
      <a:lvl1pPr marL="0" algn="l" defTabSz="686393" rtl="0" eaLnBrk="1" latinLnBrk="0" hangingPunct="1">
        <a:defRPr sz="1351" kern="1200">
          <a:solidFill>
            <a:schemeClr val="tx1"/>
          </a:solidFill>
          <a:latin typeface="+mn-lt"/>
          <a:ea typeface="+mn-ea"/>
          <a:cs typeface="+mn-cs"/>
        </a:defRPr>
      </a:lvl1pPr>
      <a:lvl2pPr marL="343197" algn="l" defTabSz="686393" rtl="0" eaLnBrk="1" latinLnBrk="0" hangingPunct="1">
        <a:defRPr sz="1351" kern="1200">
          <a:solidFill>
            <a:schemeClr val="tx1"/>
          </a:solidFill>
          <a:latin typeface="+mn-lt"/>
          <a:ea typeface="+mn-ea"/>
          <a:cs typeface="+mn-cs"/>
        </a:defRPr>
      </a:lvl2pPr>
      <a:lvl3pPr marL="686393" algn="l" defTabSz="686393" rtl="0" eaLnBrk="1" latinLnBrk="0" hangingPunct="1">
        <a:defRPr sz="1351" kern="1200">
          <a:solidFill>
            <a:schemeClr val="tx1"/>
          </a:solidFill>
          <a:latin typeface="+mn-lt"/>
          <a:ea typeface="+mn-ea"/>
          <a:cs typeface="+mn-cs"/>
        </a:defRPr>
      </a:lvl3pPr>
      <a:lvl4pPr marL="1029590" algn="l" defTabSz="686393" rtl="0" eaLnBrk="1" latinLnBrk="0" hangingPunct="1">
        <a:defRPr sz="1351" kern="1200">
          <a:solidFill>
            <a:schemeClr val="tx1"/>
          </a:solidFill>
          <a:latin typeface="+mn-lt"/>
          <a:ea typeface="+mn-ea"/>
          <a:cs typeface="+mn-cs"/>
        </a:defRPr>
      </a:lvl4pPr>
      <a:lvl5pPr marL="1372787" algn="l" defTabSz="686393" rtl="0" eaLnBrk="1" latinLnBrk="0" hangingPunct="1">
        <a:defRPr sz="1351" kern="1200">
          <a:solidFill>
            <a:schemeClr val="tx1"/>
          </a:solidFill>
          <a:latin typeface="+mn-lt"/>
          <a:ea typeface="+mn-ea"/>
          <a:cs typeface="+mn-cs"/>
        </a:defRPr>
      </a:lvl5pPr>
      <a:lvl6pPr marL="1715984" algn="l" defTabSz="686393" rtl="0" eaLnBrk="1" latinLnBrk="0" hangingPunct="1">
        <a:defRPr sz="1351" kern="1200">
          <a:solidFill>
            <a:schemeClr val="tx1"/>
          </a:solidFill>
          <a:latin typeface="+mn-lt"/>
          <a:ea typeface="+mn-ea"/>
          <a:cs typeface="+mn-cs"/>
        </a:defRPr>
      </a:lvl6pPr>
      <a:lvl7pPr marL="2059180" algn="l" defTabSz="686393" rtl="0" eaLnBrk="1" latinLnBrk="0" hangingPunct="1">
        <a:defRPr sz="1351" kern="1200">
          <a:solidFill>
            <a:schemeClr val="tx1"/>
          </a:solidFill>
          <a:latin typeface="+mn-lt"/>
          <a:ea typeface="+mn-ea"/>
          <a:cs typeface="+mn-cs"/>
        </a:defRPr>
      </a:lvl7pPr>
      <a:lvl8pPr marL="2402377" algn="l" defTabSz="686393" rtl="0" eaLnBrk="1" latinLnBrk="0" hangingPunct="1">
        <a:defRPr sz="1351" kern="1200">
          <a:solidFill>
            <a:schemeClr val="tx1"/>
          </a:solidFill>
          <a:latin typeface="+mn-lt"/>
          <a:ea typeface="+mn-ea"/>
          <a:cs typeface="+mn-cs"/>
        </a:defRPr>
      </a:lvl8pPr>
      <a:lvl9pPr marL="2745573" algn="l" defTabSz="686393"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46.sv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17.svg"/></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48.sv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17.svg"/></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0.sv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17.sv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50.svg"/></Relationships>
</file>

<file path=ppt/slides/_rels/slide16.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5.png"/><Relationship Id="rId7"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46.svg"/></Relationships>
</file>

<file path=ppt/slides/_rels/slide17.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sv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53.svg"/><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53.svg"/><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18" Type="http://schemas.openxmlformats.org/officeDocument/2006/relationships/image" Target="../media/image27.sv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17" Type="http://schemas.openxmlformats.org/officeDocument/2006/relationships/image" Target="../media/image26.png"/><Relationship Id="rId2" Type="http://schemas.openxmlformats.org/officeDocument/2006/relationships/notesSlide" Target="../notesSlides/notesSlide2.xml"/><Relationship Id="rId16" Type="http://schemas.openxmlformats.org/officeDocument/2006/relationships/image" Target="../media/image25.svg"/><Relationship Id="rId20" Type="http://schemas.openxmlformats.org/officeDocument/2006/relationships/image" Target="../media/image29.svg"/><Relationship Id="rId1" Type="http://schemas.openxmlformats.org/officeDocument/2006/relationships/slideLayout" Target="../slideLayouts/slideLayout2.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svg"/><Relationship Id="rId19" Type="http://schemas.openxmlformats.org/officeDocument/2006/relationships/image" Target="../media/image28.png"/><Relationship Id="rId4" Type="http://schemas.openxmlformats.org/officeDocument/2006/relationships/image" Target="../media/image13.svg"/><Relationship Id="rId9" Type="http://schemas.openxmlformats.org/officeDocument/2006/relationships/image" Target="../media/image18.png"/><Relationship Id="rId14" Type="http://schemas.openxmlformats.org/officeDocument/2006/relationships/image" Target="../media/image23.svg"/></Relationships>
</file>

<file path=ppt/slides/_rels/slide20.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56.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3.sv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19.svg"/></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9.sv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19.sv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61.sv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62.png"/><Relationship Id="rId4" Type="http://schemas.openxmlformats.org/officeDocument/2006/relationships/image" Target="../media/image19.sv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6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19.sv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19.sv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67.svg"/></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67.svg"/></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67.svg"/></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1.svg"/></Relationships>
</file>

<file path=ppt/slides/_rels/slide3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67.sv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9.svg"/><Relationship Id="rId5" Type="http://schemas.openxmlformats.org/officeDocument/2006/relationships/image" Target="../media/image68.png"/><Relationship Id="rId4" Type="http://schemas.openxmlformats.org/officeDocument/2006/relationships/image" Target="../media/image19.svg"/></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71.svg"/></Relationships>
</file>

<file path=ppt/slides/_rels/slide3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73.png"/><Relationship Id="rId7"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74.svg"/></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76.svg"/></Relationships>
</file>

<file path=ppt/slides/_rels/slide3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79.svg"/><Relationship Id="rId5" Type="http://schemas.openxmlformats.org/officeDocument/2006/relationships/image" Target="../media/image78.png"/><Relationship Id="rId4" Type="http://schemas.openxmlformats.org/officeDocument/2006/relationships/image" Target="../media/image21.svg"/></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80.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9.svg"/><Relationship Id="rId5" Type="http://schemas.openxmlformats.org/officeDocument/2006/relationships/image" Target="../media/image78.png"/><Relationship Id="rId4" Type="http://schemas.openxmlformats.org/officeDocument/2006/relationships/image" Target="../media/image21.sv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81.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79.svg"/></Relationships>
</file>

<file path=ppt/slides/_rels/slide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83.svg"/></Relationships>
</file>

<file path=ppt/slides/_rels/slide41.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84.png"/><Relationship Id="rId7" Type="http://schemas.openxmlformats.org/officeDocument/2006/relationships/image" Target="../media/image75.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85.svg"/></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87.svg"/><Relationship Id="rId5" Type="http://schemas.openxmlformats.org/officeDocument/2006/relationships/image" Target="../media/image86.png"/><Relationship Id="rId4" Type="http://schemas.openxmlformats.org/officeDocument/2006/relationships/image" Target="../media/image23.svg"/></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image" Target="../media/image23.svg"/></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46.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0.sv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23.svg"/><Relationship Id="rId4" Type="http://schemas.openxmlformats.org/officeDocument/2006/relationships/image" Target="../media/image22.png"/></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5.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33.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png"/></Relationships>
</file>

<file path=ppt/slides/_rels/slide5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54.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0.sv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23.svg"/><Relationship Id="rId4" Type="http://schemas.openxmlformats.org/officeDocument/2006/relationships/image" Target="../media/image22.png"/></Relationships>
</file>

<file path=ppt/slides/_rels/slide5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23.svg"/></Relationships>
</file>

<file path=ppt/slides/_rels/slide5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94.svg"/></Relationships>
</file>

<file path=ppt/slides/_rels/slide57.xml.rels><?xml version="1.0" encoding="UTF-8" standalone="yes"?>
<Relationships xmlns="http://schemas.openxmlformats.org/package/2006/relationships"><Relationship Id="rId8" Type="http://schemas.openxmlformats.org/officeDocument/2006/relationships/image" Target="../media/image87.svg"/><Relationship Id="rId3" Type="http://schemas.openxmlformats.org/officeDocument/2006/relationships/image" Target="../media/image22.png"/><Relationship Id="rId7" Type="http://schemas.openxmlformats.org/officeDocument/2006/relationships/image" Target="../media/image86.pn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96.svg"/><Relationship Id="rId5" Type="http://schemas.openxmlformats.org/officeDocument/2006/relationships/image" Target="../media/image95.png"/><Relationship Id="rId4" Type="http://schemas.openxmlformats.org/officeDocument/2006/relationships/image" Target="../media/image23.svg"/></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98.svg"/><Relationship Id="rId5" Type="http://schemas.openxmlformats.org/officeDocument/2006/relationships/image" Target="../media/image97.png"/><Relationship Id="rId4" Type="http://schemas.openxmlformats.org/officeDocument/2006/relationships/image" Target="../media/image25.svg"/></Relationships>
</file>

<file path=ppt/slides/_rels/slide5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25.sv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6.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15.svg"/><Relationship Id="rId4" Type="http://schemas.openxmlformats.org/officeDocument/2006/relationships/image" Target="../media/image14.png"/></Relationships>
</file>

<file path=ppt/slides/_rels/slide6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101.svg"/><Relationship Id="rId5" Type="http://schemas.openxmlformats.org/officeDocument/2006/relationships/image" Target="../media/image100.png"/><Relationship Id="rId4" Type="http://schemas.openxmlformats.org/officeDocument/2006/relationships/image" Target="../media/image25.svg"/></Relationships>
</file>

<file path=ppt/slides/_rels/slide6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101.svg"/><Relationship Id="rId5" Type="http://schemas.openxmlformats.org/officeDocument/2006/relationships/image" Target="../media/image100.png"/><Relationship Id="rId4" Type="http://schemas.openxmlformats.org/officeDocument/2006/relationships/image" Target="../media/image25.svg"/></Relationships>
</file>

<file path=ppt/slides/_rels/slide6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102.pn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101.svg"/><Relationship Id="rId5" Type="http://schemas.openxmlformats.org/officeDocument/2006/relationships/image" Target="../media/image100.png"/><Relationship Id="rId4" Type="http://schemas.openxmlformats.org/officeDocument/2006/relationships/image" Target="../media/image25.svg"/></Relationships>
</file>

<file path=ppt/slides/_rels/slide6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04.svg"/></Relationships>
</file>

<file path=ppt/slides/_rels/slide64.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105.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04.svg"/></Relationships>
</file>

<file path=ppt/slides/_rels/slide65.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106.pn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04.svg"/></Relationships>
</file>

<file path=ppt/slides/_rels/slide66.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04.svg"/></Relationships>
</file>

<file path=ppt/slides/_rels/slide6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04.svg"/></Relationships>
</file>

<file path=ppt/slides/_rels/slide6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09.svg"/></Relationships>
</file>

<file path=ppt/slides/_rels/slide69.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110.png"/><Relationship Id="rId7" Type="http://schemas.openxmlformats.org/officeDocument/2006/relationships/image" Target="../media/image97.pn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111.sv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15.svg"/></Relationships>
</file>

<file path=ppt/slides/_rels/slide7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112.png"/><Relationship Id="rId4" Type="http://schemas.openxmlformats.org/officeDocument/2006/relationships/image" Target="../media/image27.svg"/></Relationships>
</file>

<file path=ppt/slides/_rels/slide7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image" Target="../media/image114.svg"/><Relationship Id="rId5" Type="http://schemas.openxmlformats.org/officeDocument/2006/relationships/image" Target="../media/image113.png"/><Relationship Id="rId4" Type="http://schemas.openxmlformats.org/officeDocument/2006/relationships/image" Target="../media/image27.svg"/></Relationships>
</file>

<file path=ppt/slides/_rels/slide7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116.svg"/></Relationships>
</file>

<file path=ppt/slides/_rels/slide73.xml.rels><?xml version="1.0" encoding="UTF-8" standalone="yes"?>
<Relationships xmlns="http://schemas.openxmlformats.org/package/2006/relationships"><Relationship Id="rId8" Type="http://schemas.openxmlformats.org/officeDocument/2006/relationships/image" Target="../media/image118.svg"/><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114.sv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705746" y="2876678"/>
            <a:ext cx="5598919" cy="2168737"/>
          </a:xfrm>
          <a:prstGeom prst="rect">
            <a:avLst/>
          </a:prstGeom>
        </p:spPr>
        <p:txBody>
          <a:bodyPr/>
          <a:lstStyle/>
          <a:p>
            <a:pPr marL="0" indent="0">
              <a:buNone/>
            </a:pPr>
            <a:r>
              <a:rPr lang="en-US" sz="4349" dirty="0">
                <a:solidFill>
                  <a:srgbClr val="0070C0"/>
                </a:solidFill>
              </a:rPr>
              <a:t>Training Module 2</a:t>
            </a:r>
          </a:p>
          <a:p>
            <a:pPr marL="0" indent="0">
              <a:buNone/>
            </a:pPr>
            <a:r>
              <a:rPr lang="it-IT" sz="4349" dirty="0" err="1"/>
              <a:t>Decision</a:t>
            </a:r>
            <a:r>
              <a:rPr lang="it-IT" sz="4349" dirty="0"/>
              <a:t>-Making</a:t>
            </a:r>
          </a:p>
          <a:p>
            <a:pPr marL="0" indent="0">
              <a:buNone/>
            </a:pPr>
            <a:r>
              <a:rPr lang="it-IT" sz="4349" dirty="0" err="1"/>
              <a:t>Process</a:t>
            </a:r>
            <a:endParaRPr lang="it-IT" sz="4349" dirty="0"/>
          </a:p>
        </p:txBody>
      </p:sp>
    </p:spTree>
    <p:extLst>
      <p:ext uri="{BB962C8B-B14F-4D97-AF65-F5344CB8AC3E}">
        <p14:creationId xmlns:p14="http://schemas.microsoft.com/office/powerpoint/2010/main" val="3407643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69194"/>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257674"/>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87946" y="236843"/>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10</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4643" y="2141749"/>
            <a:ext cx="3862627" cy="2353914"/>
          </a:xfrm>
          <a:prstGeom prst="rect">
            <a:avLst/>
          </a:prstGeom>
          <a:noFill/>
        </p:spPr>
        <p:txBody>
          <a:bodyPr wrap="square">
            <a:spAutoFit/>
          </a:bodyPr>
          <a:lstStyle/>
          <a:p>
            <a:pPr algn="just"/>
            <a:r>
              <a:rPr lang="en-US" sz="1633" dirty="0">
                <a:solidFill>
                  <a:schemeClr val="bg2">
                    <a:lumMod val="50000"/>
                  </a:schemeClr>
                </a:solidFill>
              </a:rPr>
              <a:t>The preparation phase is </a:t>
            </a:r>
            <a:r>
              <a:rPr lang="en-US" sz="1633" b="1" dirty="0">
                <a:solidFill>
                  <a:schemeClr val="bg2">
                    <a:lumMod val="50000"/>
                  </a:schemeClr>
                </a:solidFill>
              </a:rPr>
              <a:t>the beginning of the urban and building retrofitting concepts development</a:t>
            </a:r>
            <a:r>
              <a:rPr lang="en-US" sz="1633" dirty="0">
                <a:solidFill>
                  <a:schemeClr val="bg2">
                    <a:lumMod val="50000"/>
                  </a:schemeClr>
                </a:solidFill>
              </a:rPr>
              <a:t>. </a:t>
            </a:r>
          </a:p>
          <a:p>
            <a:pPr algn="just"/>
            <a:endParaRPr lang="en-US" sz="1633" dirty="0">
              <a:solidFill>
                <a:schemeClr val="bg2">
                  <a:lumMod val="50000"/>
                </a:schemeClr>
              </a:solidFill>
            </a:endParaRPr>
          </a:p>
          <a:p>
            <a:pPr algn="just"/>
            <a:r>
              <a:rPr lang="en-US" sz="1633" dirty="0">
                <a:solidFill>
                  <a:schemeClr val="bg2">
                    <a:lumMod val="50000"/>
                  </a:schemeClr>
                </a:solidFill>
              </a:rPr>
              <a:t>The preparation phase will </a:t>
            </a:r>
            <a:r>
              <a:rPr lang="en-US" sz="1633" b="1" dirty="0">
                <a:solidFill>
                  <a:schemeClr val="bg2">
                    <a:lumMod val="50000"/>
                  </a:schemeClr>
                </a:solidFill>
              </a:rPr>
              <a:t>provide the necessary information to create a sufficient working basis for the next phases</a:t>
            </a:r>
            <a:r>
              <a:rPr lang="en-US" sz="1633" dirty="0">
                <a:solidFill>
                  <a:schemeClr val="bg2">
                    <a:lumMod val="50000"/>
                  </a:schemeClr>
                </a:solidFill>
              </a:rPr>
              <a:t>.</a:t>
            </a:r>
          </a:p>
          <a:p>
            <a:pPr algn="just"/>
            <a:endParaRPr lang="en-US" sz="1633" dirty="0">
              <a:solidFill>
                <a:schemeClr val="bg2">
                  <a:lumMod val="50000"/>
                </a:schemeClr>
              </a:solidFill>
            </a:endParaRPr>
          </a:p>
        </p:txBody>
      </p:sp>
      <p:pic>
        <p:nvPicPr>
          <p:cNvPr id="6" name="Graphic 5">
            <a:extLst>
              <a:ext uri="{FF2B5EF4-FFF2-40B4-BE49-F238E27FC236}">
                <a16:creationId xmlns:a16="http://schemas.microsoft.com/office/drawing/2014/main" id="{DF431F58-0779-68A5-CC3D-E6482ECF62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81660" y="1873589"/>
            <a:ext cx="3027697" cy="2622073"/>
          </a:xfrm>
          <a:prstGeom prst="rect">
            <a:avLst/>
          </a:prstGeom>
        </p:spPr>
      </p:pic>
      <p:pic>
        <p:nvPicPr>
          <p:cNvPr id="8" name="Graphic 7">
            <a:extLst>
              <a:ext uri="{FF2B5EF4-FFF2-40B4-BE49-F238E27FC236}">
                <a16:creationId xmlns:a16="http://schemas.microsoft.com/office/drawing/2014/main" id="{2F668CE7-2157-624D-96DF-A3638CB5FE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97968"/>
            <a:ext cx="3862627" cy="475622"/>
          </a:xfrm>
          <a:prstGeom prst="rect">
            <a:avLst/>
          </a:prstGeom>
        </p:spPr>
      </p:pic>
    </p:spTree>
    <p:extLst>
      <p:ext uri="{BB962C8B-B14F-4D97-AF65-F5344CB8AC3E}">
        <p14:creationId xmlns:p14="http://schemas.microsoft.com/office/powerpoint/2010/main" val="3731094272"/>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77769"/>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84737" y="2463771"/>
            <a:ext cx="7223501" cy="2982035"/>
          </a:xfrm>
          <a:prstGeom prst="rect">
            <a:avLst/>
          </a:prstGeom>
          <a:noFill/>
        </p:spPr>
        <p:txBody>
          <a:bodyPr wrap="square">
            <a:spAutoFit/>
          </a:bodyPr>
          <a:lstStyle/>
          <a:p>
            <a:pPr algn="just"/>
            <a:r>
              <a:rPr lang="en-US" sz="1633" dirty="0">
                <a:solidFill>
                  <a:schemeClr val="bg2">
                    <a:lumMod val="50000"/>
                  </a:schemeClr>
                </a:solidFill>
              </a:rPr>
              <a:t>The first step of the preparation phase consists in the </a:t>
            </a:r>
            <a:r>
              <a:rPr lang="en-US" sz="1633" b="1" dirty="0">
                <a:solidFill>
                  <a:schemeClr val="bg2">
                    <a:lumMod val="50000"/>
                  </a:schemeClr>
                </a:solidFill>
              </a:rPr>
              <a:t>contextualization of the SBTool  and SNTool generic frameworks (transnational version) to the local conditions and  priorities.</a:t>
            </a:r>
          </a:p>
          <a:p>
            <a:pPr algn="just"/>
            <a:endParaRPr lang="en-US" sz="1633" dirty="0">
              <a:solidFill>
                <a:schemeClr val="bg2">
                  <a:lumMod val="50000"/>
                </a:schemeClr>
              </a:solidFill>
            </a:endParaRPr>
          </a:p>
          <a:p>
            <a:pPr algn="just"/>
            <a:r>
              <a:rPr lang="en-US" sz="1633" dirty="0">
                <a:solidFill>
                  <a:schemeClr val="bg2">
                    <a:lumMod val="50000"/>
                  </a:schemeClr>
                </a:solidFill>
              </a:rPr>
              <a:t>The contextualization process consists of (see D3.1.1):</a:t>
            </a:r>
          </a:p>
          <a:p>
            <a:pPr algn="just"/>
            <a:endParaRPr lang="en-US" sz="816" dirty="0">
              <a:solidFill>
                <a:schemeClr val="bg2">
                  <a:lumMod val="50000"/>
                </a:schemeClr>
              </a:solidFill>
            </a:endParaRPr>
          </a:p>
          <a:p>
            <a:pPr marL="259204" indent="-259204" algn="just">
              <a:buFontTx/>
              <a:buChar char="-"/>
            </a:pPr>
            <a:r>
              <a:rPr lang="en-US" sz="1633" dirty="0">
                <a:solidFill>
                  <a:schemeClr val="bg2">
                    <a:lumMod val="50000"/>
                  </a:schemeClr>
                </a:solidFill>
              </a:rPr>
              <a:t>the selection of the assessment </a:t>
            </a:r>
            <a:r>
              <a:rPr lang="en-US" sz="1633" b="1" dirty="0">
                <a:solidFill>
                  <a:schemeClr val="bg2">
                    <a:lumMod val="50000"/>
                  </a:schemeClr>
                </a:solidFill>
              </a:rPr>
              <a:t>criteria</a:t>
            </a:r>
          </a:p>
          <a:p>
            <a:pPr marL="259204" indent="-259204" algn="just">
              <a:buFontTx/>
              <a:buChar char="-"/>
            </a:pPr>
            <a:endParaRPr lang="en-US" sz="1633" dirty="0">
              <a:solidFill>
                <a:schemeClr val="bg2">
                  <a:lumMod val="50000"/>
                </a:schemeClr>
              </a:solidFill>
            </a:endParaRPr>
          </a:p>
          <a:p>
            <a:pPr marL="259204" indent="-259204" algn="just">
              <a:buFontTx/>
              <a:buChar char="-"/>
            </a:pPr>
            <a:r>
              <a:rPr lang="en-US" sz="1633" dirty="0">
                <a:solidFill>
                  <a:schemeClr val="bg2">
                    <a:lumMod val="50000"/>
                  </a:schemeClr>
                </a:solidFill>
              </a:rPr>
              <a:t>the definition of the </a:t>
            </a:r>
            <a:r>
              <a:rPr lang="en-US" sz="1633" b="1" dirty="0">
                <a:solidFill>
                  <a:schemeClr val="bg2">
                    <a:lumMod val="50000"/>
                  </a:schemeClr>
                </a:solidFill>
              </a:rPr>
              <a:t>criteria’s weights</a:t>
            </a:r>
          </a:p>
          <a:p>
            <a:pPr marL="259204" indent="-259204" algn="just">
              <a:buFontTx/>
              <a:buChar char="-"/>
            </a:pPr>
            <a:endParaRPr lang="en-US" sz="1633" dirty="0">
              <a:solidFill>
                <a:schemeClr val="bg2">
                  <a:lumMod val="50000"/>
                </a:schemeClr>
              </a:solidFill>
            </a:endParaRPr>
          </a:p>
          <a:p>
            <a:pPr marL="259204" indent="-259204" algn="just">
              <a:buFontTx/>
              <a:buChar char="-"/>
            </a:pPr>
            <a:r>
              <a:rPr lang="en-US" sz="1633" dirty="0">
                <a:solidFill>
                  <a:schemeClr val="bg2">
                    <a:lumMod val="50000"/>
                  </a:schemeClr>
                </a:solidFill>
              </a:rPr>
              <a:t>the definition of the </a:t>
            </a:r>
            <a:r>
              <a:rPr lang="en-US" sz="1633" b="1" dirty="0">
                <a:solidFill>
                  <a:schemeClr val="bg2">
                    <a:lumMod val="50000"/>
                  </a:schemeClr>
                </a:solidFill>
              </a:rPr>
              <a:t>benchmarks</a:t>
            </a:r>
            <a:r>
              <a:rPr lang="en-US" sz="1633" dirty="0">
                <a:solidFill>
                  <a:schemeClr val="bg2">
                    <a:lumMod val="50000"/>
                  </a:schemeClr>
                </a:solidFill>
              </a:rPr>
              <a:t> for each selected assessment criterion.</a:t>
            </a:r>
          </a:p>
          <a:p>
            <a:pPr marL="259204" indent="-259204" algn="just">
              <a:buFontTx/>
              <a:buChar char="-"/>
            </a:pPr>
            <a:endParaRPr lang="en-US" sz="1633" dirty="0">
              <a:solidFill>
                <a:schemeClr val="bg2">
                  <a:lumMod val="50000"/>
                </a:schemeClr>
              </a:solidFill>
            </a:endParaRPr>
          </a:p>
        </p:txBody>
      </p:sp>
      <p:sp>
        <p:nvSpPr>
          <p:cNvPr id="4" name="CasellaDiTesto 3">
            <a:extLst>
              <a:ext uri="{FF2B5EF4-FFF2-40B4-BE49-F238E27FC236}">
                <a16:creationId xmlns:a16="http://schemas.microsoft.com/office/drawing/2014/main" id="{0AE5DC1D-E470-DDB8-2A99-083212ADDE00}"/>
              </a:ext>
            </a:extLst>
          </p:cNvPr>
          <p:cNvSpPr txBox="1"/>
          <p:nvPr/>
        </p:nvSpPr>
        <p:spPr>
          <a:xfrm>
            <a:off x="869204" y="1799785"/>
            <a:ext cx="459790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2.1   SNTool and SBTool contextualization</a:t>
            </a:r>
          </a:p>
        </p:txBody>
      </p:sp>
      <p:pic>
        <p:nvPicPr>
          <p:cNvPr id="9" name="Graphic 8">
            <a:extLst>
              <a:ext uri="{FF2B5EF4-FFF2-40B4-BE49-F238E27FC236}">
                <a16:creationId xmlns:a16="http://schemas.microsoft.com/office/drawing/2014/main" id="{D60181FE-472D-A2DB-C050-43F0560B65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97968"/>
            <a:ext cx="3862627" cy="475622"/>
          </a:xfrm>
          <a:prstGeom prst="rect">
            <a:avLst/>
          </a:prstGeom>
        </p:spPr>
      </p:pic>
      <p:pic>
        <p:nvPicPr>
          <p:cNvPr id="10" name="Graphic 9">
            <a:extLst>
              <a:ext uri="{FF2B5EF4-FFF2-40B4-BE49-F238E27FC236}">
                <a16:creationId xmlns:a16="http://schemas.microsoft.com/office/drawing/2014/main" id="{D3723E83-8CA6-1773-C7ED-39DC0FDB83A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04944" y="1015294"/>
            <a:ext cx="1327845" cy="1327845"/>
          </a:xfrm>
          <a:prstGeom prst="rect">
            <a:avLst/>
          </a:prstGeom>
        </p:spPr>
      </p:pic>
    </p:spTree>
    <p:extLst>
      <p:ext uri="{BB962C8B-B14F-4D97-AF65-F5344CB8AC3E}">
        <p14:creationId xmlns:p14="http://schemas.microsoft.com/office/powerpoint/2010/main" val="4265292245"/>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28586" y="133608"/>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891041" y="2477839"/>
            <a:ext cx="7296357" cy="3331168"/>
          </a:xfrm>
          <a:prstGeom prst="rect">
            <a:avLst/>
          </a:prstGeom>
          <a:noFill/>
        </p:spPr>
        <p:txBody>
          <a:bodyPr wrap="square">
            <a:spAutoFit/>
          </a:bodyPr>
          <a:lstStyle/>
          <a:p>
            <a:pPr algn="just"/>
            <a:r>
              <a:rPr lang="en-US" sz="1633" dirty="0">
                <a:solidFill>
                  <a:schemeClr val="bg2">
                    <a:lumMod val="50000"/>
                  </a:schemeClr>
                </a:solidFill>
              </a:rPr>
              <a:t>The selection of criteria determines the environmental, social and economic </a:t>
            </a:r>
            <a:r>
              <a:rPr lang="en-US" sz="1633" b="1" dirty="0">
                <a:solidFill>
                  <a:schemeClr val="bg2">
                    <a:lumMod val="50000"/>
                  </a:schemeClr>
                </a:solidFill>
              </a:rPr>
              <a:t>issues and subjects that will be taken into consideration during the retrofitting concept development.</a:t>
            </a:r>
            <a:r>
              <a:rPr lang="en-US" sz="1633" dirty="0">
                <a:solidFill>
                  <a:schemeClr val="bg2">
                    <a:lumMod val="50000"/>
                  </a:schemeClr>
                </a:solidFill>
              </a:rPr>
              <a:t> Each assessment criterion in SBTool and SNTool has a specific intent and addresses a specific sustainability subject. </a:t>
            </a:r>
          </a:p>
          <a:p>
            <a:pPr algn="just"/>
            <a:endParaRPr lang="en-US" sz="726" dirty="0">
              <a:solidFill>
                <a:schemeClr val="bg2">
                  <a:lumMod val="50000"/>
                </a:schemeClr>
              </a:solidFill>
            </a:endParaRPr>
          </a:p>
          <a:p>
            <a:pPr algn="just"/>
            <a:r>
              <a:rPr lang="en-US" sz="1633" dirty="0">
                <a:solidFill>
                  <a:schemeClr val="bg2">
                    <a:lumMod val="50000"/>
                  </a:schemeClr>
                </a:solidFill>
              </a:rPr>
              <a:t>The </a:t>
            </a:r>
            <a:r>
              <a:rPr lang="en-US" sz="1633" b="1" dirty="0">
                <a:solidFill>
                  <a:schemeClr val="bg2">
                    <a:lumMod val="50000"/>
                  </a:schemeClr>
                </a:solidFill>
              </a:rPr>
              <a:t>exclusion</a:t>
            </a:r>
            <a:r>
              <a:rPr lang="en-US" sz="1633" dirty="0">
                <a:solidFill>
                  <a:schemeClr val="bg2">
                    <a:lumMod val="50000"/>
                  </a:schemeClr>
                </a:solidFill>
              </a:rPr>
              <a:t> of an assessment criterion in the local version of SBTool and SNTool means that </a:t>
            </a:r>
            <a:r>
              <a:rPr lang="en-US" sz="1633" b="1" dirty="0">
                <a:solidFill>
                  <a:schemeClr val="bg2">
                    <a:lumMod val="50000"/>
                  </a:schemeClr>
                </a:solidFill>
              </a:rPr>
              <a:t>it isn’t considered relevant </a:t>
            </a:r>
            <a:r>
              <a:rPr lang="en-US" sz="1633" dirty="0">
                <a:solidFill>
                  <a:schemeClr val="bg2">
                    <a:lumMod val="50000"/>
                  </a:schemeClr>
                </a:solidFill>
              </a:rPr>
              <a:t>in relation to the local context and priorities.</a:t>
            </a:r>
          </a:p>
          <a:p>
            <a:pPr algn="just"/>
            <a:endParaRPr lang="en-US" sz="726" dirty="0">
              <a:solidFill>
                <a:schemeClr val="bg2">
                  <a:lumMod val="50000"/>
                </a:schemeClr>
              </a:solidFill>
            </a:endParaRPr>
          </a:p>
          <a:p>
            <a:pPr algn="just"/>
            <a:r>
              <a:rPr lang="en-US" sz="1633" dirty="0">
                <a:solidFill>
                  <a:schemeClr val="bg2">
                    <a:lumMod val="50000"/>
                  </a:schemeClr>
                </a:solidFill>
              </a:rPr>
              <a:t>The </a:t>
            </a:r>
            <a:r>
              <a:rPr lang="en-US" sz="1633" b="1" dirty="0">
                <a:solidFill>
                  <a:schemeClr val="bg2">
                    <a:lumMod val="50000"/>
                  </a:schemeClr>
                </a:solidFill>
              </a:rPr>
              <a:t>value of the weights </a:t>
            </a:r>
            <a:r>
              <a:rPr lang="en-US" sz="1633" dirty="0">
                <a:solidFill>
                  <a:schemeClr val="bg2">
                    <a:lumMod val="50000"/>
                  </a:schemeClr>
                </a:solidFill>
              </a:rPr>
              <a:t>assigned to the selected criteria </a:t>
            </a:r>
            <a:r>
              <a:rPr lang="en-US" sz="1633" b="1" dirty="0">
                <a:solidFill>
                  <a:schemeClr val="bg2">
                    <a:lumMod val="50000"/>
                  </a:schemeClr>
                </a:solidFill>
              </a:rPr>
              <a:t>reflects the priorities </a:t>
            </a:r>
            <a:r>
              <a:rPr lang="en-US" sz="1633" dirty="0">
                <a:solidFill>
                  <a:schemeClr val="bg2">
                    <a:lumMod val="50000"/>
                  </a:schemeClr>
                </a:solidFill>
              </a:rPr>
              <a:t>of the municipality in the sustainable retrofitting of the urban area and public buildings.</a:t>
            </a:r>
          </a:p>
          <a:p>
            <a:pPr algn="just"/>
            <a:endParaRPr lang="en-US" sz="1633" dirty="0">
              <a:solidFill>
                <a:schemeClr val="bg2">
                  <a:lumMod val="50000"/>
                </a:schemeClr>
              </a:solidFill>
            </a:endParaRPr>
          </a:p>
          <a:p>
            <a:pPr algn="just"/>
            <a:r>
              <a:rPr lang="en-US" sz="1633" dirty="0">
                <a:solidFill>
                  <a:schemeClr val="bg2">
                    <a:lumMod val="50000"/>
                  </a:schemeClr>
                </a:solidFill>
              </a:rPr>
              <a:t>It is recommended to </a:t>
            </a:r>
            <a:r>
              <a:rPr lang="en-US" sz="1633" b="1" dirty="0">
                <a:solidFill>
                  <a:schemeClr val="bg2">
                    <a:lumMod val="50000"/>
                  </a:schemeClr>
                </a:solidFill>
              </a:rPr>
              <a:t>carry out the selection of criteria and the weight assignment through a participatory approach</a:t>
            </a:r>
            <a:r>
              <a:rPr lang="en-US" sz="1633" dirty="0">
                <a:solidFill>
                  <a:schemeClr val="bg2">
                    <a:lumMod val="50000"/>
                  </a:schemeClr>
                </a:solidFill>
              </a:rPr>
              <a:t>, as foreseen by the </a:t>
            </a:r>
            <a:r>
              <a:rPr lang="en-US" sz="1633" b="1" dirty="0">
                <a:solidFill>
                  <a:schemeClr val="bg2">
                    <a:lumMod val="50000"/>
                  </a:schemeClr>
                </a:solidFill>
              </a:rPr>
              <a:t>PGS approach</a:t>
            </a:r>
            <a:r>
              <a:rPr lang="en-US" sz="1633" dirty="0">
                <a:solidFill>
                  <a:schemeClr val="bg2">
                    <a:lumMod val="50000"/>
                  </a:schemeClr>
                </a:solidFill>
              </a:rPr>
              <a:t>.</a:t>
            </a:r>
          </a:p>
        </p:txBody>
      </p:sp>
      <p:sp>
        <p:nvSpPr>
          <p:cNvPr id="4" name="CasellaDiTesto 3">
            <a:extLst>
              <a:ext uri="{FF2B5EF4-FFF2-40B4-BE49-F238E27FC236}">
                <a16:creationId xmlns:a16="http://schemas.microsoft.com/office/drawing/2014/main" id="{0AE5DC1D-E470-DDB8-2A99-083212ADDE00}"/>
              </a:ext>
            </a:extLst>
          </p:cNvPr>
          <p:cNvSpPr txBox="1"/>
          <p:nvPr/>
        </p:nvSpPr>
        <p:spPr>
          <a:xfrm>
            <a:off x="862905" y="1736482"/>
            <a:ext cx="396198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2.1   SNTool and SBTool contextualization</a:t>
            </a:r>
          </a:p>
        </p:txBody>
      </p:sp>
      <p:pic>
        <p:nvPicPr>
          <p:cNvPr id="12" name="Graphic 11">
            <a:extLst>
              <a:ext uri="{FF2B5EF4-FFF2-40B4-BE49-F238E27FC236}">
                <a16:creationId xmlns:a16="http://schemas.microsoft.com/office/drawing/2014/main" id="{36E8D22E-A024-632D-10C5-217C092589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04944" y="1024819"/>
            <a:ext cx="1327845" cy="1327845"/>
          </a:xfrm>
          <a:prstGeom prst="rect">
            <a:avLst/>
          </a:prstGeom>
        </p:spPr>
      </p:pic>
      <p:pic>
        <p:nvPicPr>
          <p:cNvPr id="13" name="Graphic 12">
            <a:extLst>
              <a:ext uri="{FF2B5EF4-FFF2-40B4-BE49-F238E27FC236}">
                <a16:creationId xmlns:a16="http://schemas.microsoft.com/office/drawing/2014/main" id="{F446E0A1-E08E-0EF0-65F1-22D0F81726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97968"/>
            <a:ext cx="3862627" cy="475622"/>
          </a:xfrm>
          <a:prstGeom prst="rect">
            <a:avLst/>
          </a:prstGeom>
        </p:spPr>
      </p:pic>
    </p:spTree>
    <p:extLst>
      <p:ext uri="{BB962C8B-B14F-4D97-AF65-F5344CB8AC3E}">
        <p14:creationId xmlns:p14="http://schemas.microsoft.com/office/powerpoint/2010/main" val="3335976791"/>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48906" y="143240"/>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81075" y="2394901"/>
            <a:ext cx="7227163" cy="2856488"/>
          </a:xfrm>
          <a:prstGeom prst="rect">
            <a:avLst/>
          </a:prstGeom>
          <a:noFill/>
        </p:spPr>
        <p:txBody>
          <a:bodyPr wrap="square">
            <a:spAutoFit/>
          </a:bodyPr>
          <a:lstStyle/>
          <a:p>
            <a:pPr algn="just"/>
            <a:r>
              <a:rPr lang="en-US" sz="1633" dirty="0">
                <a:solidFill>
                  <a:schemeClr val="bg2">
                    <a:lumMod val="50000"/>
                  </a:schemeClr>
                </a:solidFill>
              </a:rPr>
              <a:t>The assessment method associated to each indicator in SNTool and SBTool requires  </a:t>
            </a:r>
            <a:r>
              <a:rPr lang="en-US" sz="1633" b="1" dirty="0">
                <a:solidFill>
                  <a:schemeClr val="bg2">
                    <a:lumMod val="50000"/>
                  </a:schemeClr>
                </a:solidFill>
              </a:rPr>
              <a:t>specific information and data</a:t>
            </a:r>
            <a:r>
              <a:rPr lang="en-US" sz="1633" dirty="0">
                <a:solidFill>
                  <a:schemeClr val="bg2">
                    <a:lumMod val="50000"/>
                  </a:schemeClr>
                </a:solidFill>
              </a:rPr>
              <a:t>. It is necessary to identify, preliminary to the assessment  activities, </a:t>
            </a:r>
            <a:r>
              <a:rPr lang="en-US" sz="1633" b="1" dirty="0">
                <a:solidFill>
                  <a:schemeClr val="bg2">
                    <a:lumMod val="50000"/>
                  </a:schemeClr>
                </a:solidFill>
              </a:rPr>
              <a:t>the sources of this information</a:t>
            </a:r>
            <a:r>
              <a:rPr lang="en-US" sz="1633" dirty="0">
                <a:solidFill>
                  <a:schemeClr val="bg2">
                    <a:lumMod val="50000"/>
                  </a:schemeClr>
                </a:solidFill>
              </a:rPr>
              <a:t>.</a:t>
            </a:r>
          </a:p>
          <a:p>
            <a:pPr algn="just"/>
            <a:endParaRPr lang="en-US" sz="1633" dirty="0">
              <a:solidFill>
                <a:schemeClr val="bg2">
                  <a:lumMod val="50000"/>
                </a:schemeClr>
              </a:solidFill>
            </a:endParaRPr>
          </a:p>
          <a:p>
            <a:pPr algn="just"/>
            <a:r>
              <a:rPr lang="en-US" sz="1633" dirty="0">
                <a:solidFill>
                  <a:schemeClr val="bg2">
                    <a:lumMod val="50000"/>
                  </a:schemeClr>
                </a:solidFill>
              </a:rPr>
              <a:t>The identification of the sources of data </a:t>
            </a:r>
            <a:r>
              <a:rPr lang="en-US" sz="1633" b="1" dirty="0">
                <a:solidFill>
                  <a:schemeClr val="bg2">
                    <a:lumMod val="50000"/>
                  </a:schemeClr>
                </a:solidFill>
              </a:rPr>
              <a:t>can determine the exclusion of a criterion </a:t>
            </a:r>
            <a:r>
              <a:rPr lang="en-US" sz="1633" dirty="0">
                <a:solidFill>
                  <a:schemeClr val="bg2">
                    <a:lumMod val="50000"/>
                  </a:schemeClr>
                </a:solidFill>
              </a:rPr>
              <a:t>from the local versions of SBTool and SNTool. </a:t>
            </a:r>
          </a:p>
          <a:p>
            <a:pPr algn="just"/>
            <a:endParaRPr lang="en-US" sz="1633" dirty="0">
              <a:solidFill>
                <a:schemeClr val="bg2">
                  <a:lumMod val="50000"/>
                </a:schemeClr>
              </a:solidFill>
            </a:endParaRPr>
          </a:p>
          <a:p>
            <a:pPr algn="just"/>
            <a:r>
              <a:rPr lang="en-US" sz="1633" dirty="0">
                <a:solidFill>
                  <a:schemeClr val="bg2">
                    <a:lumMod val="50000"/>
                  </a:schemeClr>
                </a:solidFill>
              </a:rPr>
              <a:t>For instance, a criterion selected in the previous stage could be later excluded because during the identification of the source of information it has been verified that the </a:t>
            </a:r>
            <a:r>
              <a:rPr lang="en-US" sz="1633" b="1" dirty="0">
                <a:solidFill>
                  <a:schemeClr val="bg2">
                    <a:lumMod val="50000"/>
                  </a:schemeClr>
                </a:solidFill>
              </a:rPr>
              <a:t>data aren’t available or are of poor quality</a:t>
            </a:r>
            <a:r>
              <a:rPr lang="en-US" sz="1633" dirty="0">
                <a:solidFill>
                  <a:schemeClr val="bg2">
                    <a:lumMod val="50000"/>
                  </a:schemeClr>
                </a:solidFill>
              </a:rPr>
              <a:t>. A valid retrofitting concept can only be defined if it is studied on solid data. </a:t>
            </a:r>
          </a:p>
        </p:txBody>
      </p:sp>
      <p:sp>
        <p:nvSpPr>
          <p:cNvPr id="4" name="CasellaDiTesto 3">
            <a:extLst>
              <a:ext uri="{FF2B5EF4-FFF2-40B4-BE49-F238E27FC236}">
                <a16:creationId xmlns:a16="http://schemas.microsoft.com/office/drawing/2014/main" id="{0AE5DC1D-E470-DDB8-2A99-083212ADDE00}"/>
              </a:ext>
            </a:extLst>
          </p:cNvPr>
          <p:cNvSpPr txBox="1"/>
          <p:nvPr/>
        </p:nvSpPr>
        <p:spPr>
          <a:xfrm>
            <a:off x="872430" y="1746007"/>
            <a:ext cx="3366195"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2.2    Data sources identification</a:t>
            </a:r>
          </a:p>
        </p:txBody>
      </p:sp>
      <p:pic>
        <p:nvPicPr>
          <p:cNvPr id="9" name="Graphic 8">
            <a:extLst>
              <a:ext uri="{FF2B5EF4-FFF2-40B4-BE49-F238E27FC236}">
                <a16:creationId xmlns:a16="http://schemas.microsoft.com/office/drawing/2014/main" id="{309494B8-7DC9-123A-F401-C57D6CADEB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97968"/>
            <a:ext cx="3862627" cy="475622"/>
          </a:xfrm>
          <a:prstGeom prst="rect">
            <a:avLst/>
          </a:prstGeom>
        </p:spPr>
      </p:pic>
      <p:pic>
        <p:nvPicPr>
          <p:cNvPr id="13" name="Graphic 12">
            <a:extLst>
              <a:ext uri="{FF2B5EF4-FFF2-40B4-BE49-F238E27FC236}">
                <a16:creationId xmlns:a16="http://schemas.microsoft.com/office/drawing/2014/main" id="{987B055E-B110-8957-9134-27B121B4FD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05625" y="1502742"/>
            <a:ext cx="1406839" cy="540000"/>
          </a:xfrm>
          <a:prstGeom prst="rect">
            <a:avLst/>
          </a:prstGeom>
        </p:spPr>
      </p:pic>
    </p:spTree>
    <p:extLst>
      <p:ext uri="{BB962C8B-B14F-4D97-AF65-F5344CB8AC3E}">
        <p14:creationId xmlns:p14="http://schemas.microsoft.com/office/powerpoint/2010/main" val="4012679434"/>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50020" y="174823"/>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62025" y="2309443"/>
            <a:ext cx="7246213" cy="846194"/>
          </a:xfrm>
          <a:prstGeom prst="rect">
            <a:avLst/>
          </a:prstGeom>
          <a:noFill/>
        </p:spPr>
        <p:txBody>
          <a:bodyPr wrap="square">
            <a:spAutoFit/>
          </a:bodyPr>
          <a:lstStyle/>
          <a:p>
            <a:pPr algn="just"/>
            <a:r>
              <a:rPr lang="en-US" sz="1633" dirty="0">
                <a:solidFill>
                  <a:schemeClr val="bg2">
                    <a:lumMod val="50000"/>
                  </a:schemeClr>
                </a:solidFill>
              </a:rPr>
              <a:t>The </a:t>
            </a:r>
            <a:r>
              <a:rPr lang="en-US" sz="1633" b="1" dirty="0">
                <a:solidFill>
                  <a:schemeClr val="bg2">
                    <a:lumMod val="50000"/>
                  </a:schemeClr>
                </a:solidFill>
              </a:rPr>
              <a:t>SMC WG shall define all needed data at building and urban level </a:t>
            </a:r>
            <a:r>
              <a:rPr lang="en-US" sz="1633" dirty="0">
                <a:solidFill>
                  <a:schemeClr val="bg2">
                    <a:lumMod val="50000"/>
                  </a:schemeClr>
                </a:solidFill>
              </a:rPr>
              <a:t>for the assessment activities. Potential </a:t>
            </a:r>
            <a:r>
              <a:rPr lang="en-US" sz="1633" b="1" dirty="0">
                <a:solidFill>
                  <a:schemeClr val="bg2">
                    <a:lumMod val="50000"/>
                  </a:schemeClr>
                </a:solidFill>
              </a:rPr>
              <a:t>data providers</a:t>
            </a:r>
            <a:r>
              <a:rPr lang="en-US" sz="1633" dirty="0">
                <a:solidFill>
                  <a:schemeClr val="bg2">
                    <a:lumMod val="50000"/>
                  </a:schemeClr>
                </a:solidFill>
              </a:rPr>
              <a:t>, </a:t>
            </a:r>
            <a:r>
              <a:rPr lang="en-US" sz="1633" b="1" dirty="0">
                <a:solidFill>
                  <a:schemeClr val="bg2">
                    <a:lumMod val="50000"/>
                  </a:schemeClr>
                </a:solidFill>
              </a:rPr>
              <a:t>data sources </a:t>
            </a:r>
            <a:r>
              <a:rPr lang="en-US" sz="1633" dirty="0">
                <a:solidFill>
                  <a:schemeClr val="bg2">
                    <a:lumMod val="50000"/>
                  </a:schemeClr>
                </a:solidFill>
              </a:rPr>
              <a:t>and most promising strategies must be identified to gather all the needed data.</a:t>
            </a:r>
          </a:p>
        </p:txBody>
      </p:sp>
      <p:sp>
        <p:nvSpPr>
          <p:cNvPr id="4" name="CasellaDiTesto 3">
            <a:extLst>
              <a:ext uri="{FF2B5EF4-FFF2-40B4-BE49-F238E27FC236}">
                <a16:creationId xmlns:a16="http://schemas.microsoft.com/office/drawing/2014/main" id="{0AE5DC1D-E470-DDB8-2A99-083212ADDE00}"/>
              </a:ext>
            </a:extLst>
          </p:cNvPr>
          <p:cNvSpPr txBox="1"/>
          <p:nvPr/>
        </p:nvSpPr>
        <p:spPr>
          <a:xfrm>
            <a:off x="872430" y="1782760"/>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2.2    Data sources identification</a:t>
            </a:r>
          </a:p>
        </p:txBody>
      </p:sp>
      <p:pic>
        <p:nvPicPr>
          <p:cNvPr id="6" name="Immagine 5">
            <a:extLst>
              <a:ext uri="{FF2B5EF4-FFF2-40B4-BE49-F238E27FC236}">
                <a16:creationId xmlns:a16="http://schemas.microsoft.com/office/drawing/2014/main" id="{814E6840-AE78-4797-17F4-F86ACFCBAB56}"/>
              </a:ext>
            </a:extLst>
          </p:cNvPr>
          <p:cNvPicPr>
            <a:picLocks noChangeAspect="1"/>
          </p:cNvPicPr>
          <p:nvPr/>
        </p:nvPicPr>
        <p:blipFill rotWithShape="1">
          <a:blip r:embed="rId3"/>
          <a:srcRect t="5803"/>
          <a:stretch/>
        </p:blipFill>
        <p:spPr>
          <a:xfrm>
            <a:off x="4319108" y="3429000"/>
            <a:ext cx="3010616" cy="1696941"/>
          </a:xfrm>
          <a:prstGeom prst="rect">
            <a:avLst/>
          </a:prstGeom>
        </p:spPr>
      </p:pic>
      <p:sp>
        <p:nvSpPr>
          <p:cNvPr id="8" name="CasellaDiTesto 7">
            <a:extLst>
              <a:ext uri="{FF2B5EF4-FFF2-40B4-BE49-F238E27FC236}">
                <a16:creationId xmlns:a16="http://schemas.microsoft.com/office/drawing/2014/main" id="{C96A22ED-81AA-C17F-642A-2E6B51177F29}"/>
              </a:ext>
            </a:extLst>
          </p:cNvPr>
          <p:cNvSpPr txBox="1"/>
          <p:nvPr/>
        </p:nvSpPr>
        <p:spPr>
          <a:xfrm>
            <a:off x="962025" y="3165327"/>
            <a:ext cx="2970135" cy="1600053"/>
          </a:xfrm>
          <a:prstGeom prst="rect">
            <a:avLst/>
          </a:prstGeom>
          <a:noFill/>
        </p:spPr>
        <p:txBody>
          <a:bodyPr wrap="square">
            <a:spAutoFit/>
          </a:bodyPr>
          <a:lstStyle/>
          <a:p>
            <a:pPr algn="just"/>
            <a:r>
              <a:rPr lang="en-US" sz="1633" dirty="0">
                <a:solidFill>
                  <a:schemeClr val="bg2">
                    <a:lumMod val="50000"/>
                  </a:schemeClr>
                </a:solidFill>
              </a:rPr>
              <a:t>The use of </a:t>
            </a:r>
            <a:r>
              <a:rPr lang="en-US" sz="1633" b="1" dirty="0">
                <a:solidFill>
                  <a:schemeClr val="bg2">
                    <a:lumMod val="50000"/>
                  </a:schemeClr>
                </a:solidFill>
              </a:rPr>
              <a:t>software tools </a:t>
            </a:r>
            <a:r>
              <a:rPr lang="en-US" sz="1633" dirty="0">
                <a:solidFill>
                  <a:schemeClr val="bg2">
                    <a:lumMod val="50000"/>
                  </a:schemeClr>
                </a:solidFill>
              </a:rPr>
              <a:t>(</a:t>
            </a:r>
            <a:r>
              <a:rPr lang="en-US" sz="1633" b="1" dirty="0">
                <a:solidFill>
                  <a:schemeClr val="bg2">
                    <a:lumMod val="50000"/>
                  </a:schemeClr>
                </a:solidFill>
              </a:rPr>
              <a:t>GIS</a:t>
            </a:r>
            <a:r>
              <a:rPr lang="en-US" sz="1633" dirty="0">
                <a:solidFill>
                  <a:schemeClr val="bg2">
                    <a:lumMod val="50000"/>
                  </a:schemeClr>
                </a:solidFill>
              </a:rPr>
              <a:t>, energy simulation, cloud-based applications) </a:t>
            </a:r>
            <a:r>
              <a:rPr lang="en-US" sz="1633" b="1" dirty="0">
                <a:solidFill>
                  <a:schemeClr val="bg2">
                    <a:lumMod val="50000"/>
                  </a:schemeClr>
                </a:solidFill>
              </a:rPr>
              <a:t>may accelerate the collection and processing of the data collection process</a:t>
            </a:r>
            <a:r>
              <a:rPr lang="en-US" sz="1633" dirty="0">
                <a:solidFill>
                  <a:schemeClr val="bg2">
                    <a:lumMod val="50000"/>
                  </a:schemeClr>
                </a:solidFill>
              </a:rPr>
              <a:t> significantly.</a:t>
            </a:r>
          </a:p>
        </p:txBody>
      </p:sp>
      <p:pic>
        <p:nvPicPr>
          <p:cNvPr id="12" name="Graphic 11">
            <a:extLst>
              <a:ext uri="{FF2B5EF4-FFF2-40B4-BE49-F238E27FC236}">
                <a16:creationId xmlns:a16="http://schemas.microsoft.com/office/drawing/2014/main" id="{BC7E33A0-A177-A44F-C76F-F94C7C9FFC6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6481" y="1397968"/>
            <a:ext cx="3862627" cy="475622"/>
          </a:xfrm>
          <a:prstGeom prst="rect">
            <a:avLst/>
          </a:prstGeom>
        </p:spPr>
      </p:pic>
      <p:pic>
        <p:nvPicPr>
          <p:cNvPr id="14" name="Graphic 13">
            <a:extLst>
              <a:ext uri="{FF2B5EF4-FFF2-40B4-BE49-F238E27FC236}">
                <a16:creationId xmlns:a16="http://schemas.microsoft.com/office/drawing/2014/main" id="{C720656B-C716-E3A8-C3E5-2722F17A141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05625" y="1502742"/>
            <a:ext cx="1406839" cy="540000"/>
          </a:xfrm>
          <a:prstGeom prst="rect">
            <a:avLst/>
          </a:prstGeom>
        </p:spPr>
      </p:pic>
    </p:spTree>
    <p:extLst>
      <p:ext uri="{BB962C8B-B14F-4D97-AF65-F5344CB8AC3E}">
        <p14:creationId xmlns:p14="http://schemas.microsoft.com/office/powerpoint/2010/main" val="2378144767"/>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18426" y="146632"/>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3065" y="2413683"/>
            <a:ext cx="7240614" cy="3219471"/>
          </a:xfrm>
          <a:prstGeom prst="rect">
            <a:avLst/>
          </a:prstGeom>
          <a:noFill/>
        </p:spPr>
        <p:txBody>
          <a:bodyPr wrap="square">
            <a:spAutoFit/>
          </a:bodyPr>
          <a:lstStyle/>
          <a:p>
            <a:pPr algn="just"/>
            <a:r>
              <a:rPr lang="en-US" sz="1633" dirty="0">
                <a:solidFill>
                  <a:schemeClr val="bg2">
                    <a:lumMod val="50000"/>
                  </a:schemeClr>
                </a:solidFill>
              </a:rPr>
              <a:t>Data providers may be:</a:t>
            </a:r>
          </a:p>
          <a:p>
            <a:pPr algn="just"/>
            <a:endParaRPr lang="en-US" sz="726" dirty="0">
              <a:solidFill>
                <a:schemeClr val="bg2">
                  <a:lumMod val="50000"/>
                </a:schemeClr>
              </a:solidFill>
            </a:endParaRPr>
          </a:p>
          <a:p>
            <a:pPr algn="just"/>
            <a:r>
              <a:rPr lang="en-US" sz="1633" dirty="0">
                <a:solidFill>
                  <a:schemeClr val="bg2">
                    <a:lumMod val="50000"/>
                  </a:schemeClr>
                </a:solidFill>
              </a:rPr>
              <a:t>- </a:t>
            </a:r>
            <a:r>
              <a:rPr lang="en-US" sz="1633" b="1" dirty="0">
                <a:solidFill>
                  <a:schemeClr val="bg2">
                    <a:lumMod val="50000"/>
                  </a:schemeClr>
                </a:solidFill>
              </a:rPr>
              <a:t>municipal or regional departments </a:t>
            </a:r>
            <a:r>
              <a:rPr lang="en-US" sz="1633" dirty="0">
                <a:solidFill>
                  <a:schemeClr val="bg2">
                    <a:lumMod val="50000"/>
                  </a:schemeClr>
                </a:solidFill>
              </a:rPr>
              <a:t>(e.g., urban planning, energy, mobility, green areas, buildings, etc.)</a:t>
            </a:r>
          </a:p>
          <a:p>
            <a:pPr algn="just"/>
            <a:r>
              <a:rPr lang="en-US" sz="1633" dirty="0">
                <a:solidFill>
                  <a:schemeClr val="bg2">
                    <a:lumMod val="50000"/>
                  </a:schemeClr>
                </a:solidFill>
              </a:rPr>
              <a:t>- </a:t>
            </a:r>
            <a:r>
              <a:rPr lang="en-US" sz="1633" b="1" dirty="0">
                <a:solidFill>
                  <a:schemeClr val="bg2">
                    <a:lumMod val="50000"/>
                  </a:schemeClr>
                </a:solidFill>
              </a:rPr>
              <a:t>public agencies </a:t>
            </a:r>
            <a:r>
              <a:rPr lang="en-US" sz="1633" dirty="0">
                <a:solidFill>
                  <a:schemeClr val="bg2">
                    <a:lumMod val="50000"/>
                  </a:schemeClr>
                </a:solidFill>
              </a:rPr>
              <a:t>(e.g., energy agencies, social housing agencies)</a:t>
            </a:r>
          </a:p>
          <a:p>
            <a:pPr algn="just"/>
            <a:r>
              <a:rPr lang="en-US" sz="1633" dirty="0">
                <a:solidFill>
                  <a:schemeClr val="bg2">
                    <a:lumMod val="50000"/>
                  </a:schemeClr>
                </a:solidFill>
              </a:rPr>
              <a:t>- </a:t>
            </a:r>
            <a:r>
              <a:rPr lang="en-US" sz="1633" b="1" dirty="0">
                <a:solidFill>
                  <a:schemeClr val="bg2">
                    <a:lumMod val="50000"/>
                  </a:schemeClr>
                </a:solidFill>
              </a:rPr>
              <a:t>statistical offices</a:t>
            </a:r>
          </a:p>
          <a:p>
            <a:pPr algn="just"/>
            <a:r>
              <a:rPr lang="en-US" sz="1633" dirty="0">
                <a:solidFill>
                  <a:schemeClr val="bg2">
                    <a:lumMod val="50000"/>
                  </a:schemeClr>
                </a:solidFill>
              </a:rPr>
              <a:t>- </a:t>
            </a:r>
            <a:r>
              <a:rPr lang="en-US" sz="1633" b="1" dirty="0">
                <a:solidFill>
                  <a:schemeClr val="bg2">
                    <a:lumMod val="50000"/>
                  </a:schemeClr>
                </a:solidFill>
              </a:rPr>
              <a:t>building owners / tenants</a:t>
            </a:r>
          </a:p>
          <a:p>
            <a:pPr algn="just"/>
            <a:r>
              <a:rPr lang="en-US" sz="1633" dirty="0">
                <a:solidFill>
                  <a:schemeClr val="bg2">
                    <a:lumMod val="50000"/>
                  </a:schemeClr>
                </a:solidFill>
              </a:rPr>
              <a:t>- </a:t>
            </a:r>
            <a:r>
              <a:rPr lang="en-US" sz="1633" b="1" dirty="0">
                <a:solidFill>
                  <a:schemeClr val="bg2">
                    <a:lumMod val="50000"/>
                  </a:schemeClr>
                </a:solidFill>
              </a:rPr>
              <a:t>certificates</a:t>
            </a:r>
            <a:r>
              <a:rPr lang="en-US" sz="1633" dirty="0">
                <a:solidFill>
                  <a:schemeClr val="bg2">
                    <a:lumMod val="50000"/>
                  </a:schemeClr>
                </a:solidFill>
              </a:rPr>
              <a:t> (e.g., energy performance, sustainability)</a:t>
            </a:r>
          </a:p>
          <a:p>
            <a:pPr algn="just"/>
            <a:r>
              <a:rPr lang="en-US" sz="1633" dirty="0">
                <a:solidFill>
                  <a:schemeClr val="bg2">
                    <a:lumMod val="50000"/>
                  </a:schemeClr>
                </a:solidFill>
              </a:rPr>
              <a:t>- </a:t>
            </a:r>
            <a:r>
              <a:rPr lang="en-US" sz="1633" b="1" dirty="0">
                <a:solidFill>
                  <a:schemeClr val="bg2">
                    <a:lumMod val="50000"/>
                  </a:schemeClr>
                </a:solidFill>
              </a:rPr>
              <a:t>utilities</a:t>
            </a:r>
            <a:r>
              <a:rPr lang="en-US" sz="1633" dirty="0">
                <a:solidFill>
                  <a:schemeClr val="bg2">
                    <a:lumMod val="50000"/>
                  </a:schemeClr>
                </a:solidFill>
              </a:rPr>
              <a:t> (e.g. local operators, energy utilities, water utilities)</a:t>
            </a:r>
          </a:p>
          <a:p>
            <a:pPr algn="just"/>
            <a:r>
              <a:rPr lang="en-US" sz="1633" dirty="0">
                <a:solidFill>
                  <a:schemeClr val="bg2">
                    <a:lumMod val="50000"/>
                  </a:schemeClr>
                </a:solidFill>
              </a:rPr>
              <a:t>- </a:t>
            </a:r>
            <a:r>
              <a:rPr lang="en-US" sz="1633" b="1" dirty="0">
                <a:solidFill>
                  <a:schemeClr val="bg2">
                    <a:lumMod val="50000"/>
                  </a:schemeClr>
                </a:solidFill>
              </a:rPr>
              <a:t>publicly accessible free source </a:t>
            </a:r>
            <a:r>
              <a:rPr lang="en-US" sz="1633" dirty="0">
                <a:solidFill>
                  <a:schemeClr val="bg2">
                    <a:lumMod val="50000"/>
                  </a:schemeClr>
                </a:solidFill>
              </a:rPr>
              <a:t>(e.g. Google Earth, Open Street Map)</a:t>
            </a:r>
          </a:p>
          <a:p>
            <a:pPr algn="just"/>
            <a:r>
              <a:rPr lang="en-US" sz="1633" dirty="0">
                <a:solidFill>
                  <a:schemeClr val="bg2">
                    <a:lumMod val="50000"/>
                  </a:schemeClr>
                </a:solidFill>
              </a:rPr>
              <a:t>- </a:t>
            </a:r>
            <a:r>
              <a:rPr lang="en-US" sz="1633" b="1" dirty="0">
                <a:solidFill>
                  <a:schemeClr val="bg2">
                    <a:lumMod val="50000"/>
                  </a:schemeClr>
                </a:solidFill>
              </a:rPr>
              <a:t>on-site inspection</a:t>
            </a:r>
          </a:p>
          <a:p>
            <a:pPr algn="just"/>
            <a:r>
              <a:rPr lang="en-US" sz="1633" dirty="0">
                <a:solidFill>
                  <a:schemeClr val="bg2">
                    <a:lumMod val="50000"/>
                  </a:schemeClr>
                </a:solidFill>
              </a:rPr>
              <a:t>- </a:t>
            </a:r>
            <a:r>
              <a:rPr lang="en-US" sz="1633" b="1" dirty="0">
                <a:solidFill>
                  <a:schemeClr val="bg2">
                    <a:lumMod val="50000"/>
                  </a:schemeClr>
                </a:solidFill>
              </a:rPr>
              <a:t>databases</a:t>
            </a:r>
            <a:r>
              <a:rPr lang="en-US" sz="1633" dirty="0">
                <a:solidFill>
                  <a:schemeClr val="bg2">
                    <a:lumMod val="50000"/>
                  </a:schemeClr>
                </a:solidFill>
              </a:rPr>
              <a:t> (e.g., from R&amp;D projects)</a:t>
            </a:r>
          </a:p>
          <a:p>
            <a:pPr algn="just"/>
            <a:endParaRPr lang="en-US" sz="1633" dirty="0">
              <a:solidFill>
                <a:schemeClr val="bg2">
                  <a:lumMod val="50000"/>
                </a:schemeClr>
              </a:solidFill>
            </a:endParaRPr>
          </a:p>
        </p:txBody>
      </p:sp>
      <p:sp>
        <p:nvSpPr>
          <p:cNvPr id="4" name="CasellaDiTesto 3">
            <a:extLst>
              <a:ext uri="{FF2B5EF4-FFF2-40B4-BE49-F238E27FC236}">
                <a16:creationId xmlns:a16="http://schemas.microsoft.com/office/drawing/2014/main" id="{0AE5DC1D-E470-DDB8-2A99-083212ADDE00}"/>
              </a:ext>
            </a:extLst>
          </p:cNvPr>
          <p:cNvSpPr txBox="1"/>
          <p:nvPr/>
        </p:nvSpPr>
        <p:spPr>
          <a:xfrm>
            <a:off x="853380" y="1791217"/>
            <a:ext cx="3971514"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2.2    Data sources identification</a:t>
            </a:r>
          </a:p>
        </p:txBody>
      </p:sp>
      <p:pic>
        <p:nvPicPr>
          <p:cNvPr id="10" name="Graphic 9">
            <a:extLst>
              <a:ext uri="{FF2B5EF4-FFF2-40B4-BE49-F238E27FC236}">
                <a16:creationId xmlns:a16="http://schemas.microsoft.com/office/drawing/2014/main" id="{ECBD9BD2-AAA1-B9BD-7A5A-B0D2436F98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5625" y="1502742"/>
            <a:ext cx="1406839" cy="540000"/>
          </a:xfrm>
          <a:prstGeom prst="rect">
            <a:avLst/>
          </a:prstGeom>
        </p:spPr>
      </p:pic>
      <p:pic>
        <p:nvPicPr>
          <p:cNvPr id="11" name="Graphic 10">
            <a:extLst>
              <a:ext uri="{FF2B5EF4-FFF2-40B4-BE49-F238E27FC236}">
                <a16:creationId xmlns:a16="http://schemas.microsoft.com/office/drawing/2014/main" id="{694C3131-AA8C-F461-2787-7ECB988F24D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97968"/>
            <a:ext cx="3862627" cy="475622"/>
          </a:xfrm>
          <a:prstGeom prst="rect">
            <a:avLst/>
          </a:prstGeom>
        </p:spPr>
      </p:pic>
    </p:spTree>
    <p:extLst>
      <p:ext uri="{BB962C8B-B14F-4D97-AF65-F5344CB8AC3E}">
        <p14:creationId xmlns:p14="http://schemas.microsoft.com/office/powerpoint/2010/main" val="152270315"/>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16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71550" y="2320636"/>
            <a:ext cx="4095750" cy="3610347"/>
          </a:xfrm>
          <a:prstGeom prst="rect">
            <a:avLst/>
          </a:prstGeom>
          <a:noFill/>
        </p:spPr>
        <p:txBody>
          <a:bodyPr wrap="square">
            <a:spAutoFit/>
          </a:bodyPr>
          <a:lstStyle/>
          <a:p>
            <a:pPr algn="just"/>
            <a:r>
              <a:rPr lang="en-US" sz="1633" dirty="0">
                <a:solidFill>
                  <a:schemeClr val="bg2">
                    <a:lumMod val="50000"/>
                  </a:schemeClr>
                </a:solidFill>
              </a:rPr>
              <a:t>The </a:t>
            </a:r>
            <a:r>
              <a:rPr lang="en-US" sz="1633" b="1" dirty="0">
                <a:solidFill>
                  <a:schemeClr val="bg2">
                    <a:lumMod val="50000"/>
                  </a:schemeClr>
                </a:solidFill>
              </a:rPr>
              <a:t>PGS approach </a:t>
            </a:r>
            <a:r>
              <a:rPr lang="en-US" sz="1633" dirty="0">
                <a:solidFill>
                  <a:schemeClr val="bg2">
                    <a:lumMod val="50000"/>
                  </a:schemeClr>
                </a:solidFill>
              </a:rPr>
              <a:t>takes place at this crucial moment: </a:t>
            </a:r>
            <a:r>
              <a:rPr lang="en-US" sz="1633" b="1" dirty="0">
                <a:solidFill>
                  <a:schemeClr val="bg2">
                    <a:lumMod val="50000"/>
                  </a:schemeClr>
                </a:solidFill>
              </a:rPr>
              <a:t>it is recommended to carry out the selection of criteria and the weight assignment through a participatory approach</a:t>
            </a:r>
            <a:r>
              <a:rPr lang="en-US" sz="1633" dirty="0">
                <a:solidFill>
                  <a:schemeClr val="bg2">
                    <a:lumMod val="50000"/>
                  </a:schemeClr>
                </a:solidFill>
              </a:rPr>
              <a:t>, involving the key stakeholders previously identified.</a:t>
            </a:r>
          </a:p>
          <a:p>
            <a:pPr algn="just"/>
            <a:r>
              <a:rPr lang="en-US" sz="1633" dirty="0">
                <a:solidFill>
                  <a:schemeClr val="bg2">
                    <a:lumMod val="50000"/>
                  </a:schemeClr>
                </a:solidFill>
              </a:rPr>
              <a:t>The selection will determine which sustainability issues will be considered in the preparation of the retrofitting scenarios.</a:t>
            </a:r>
          </a:p>
          <a:p>
            <a:pPr algn="just"/>
            <a:r>
              <a:rPr lang="en-US" sz="1633" dirty="0">
                <a:solidFill>
                  <a:schemeClr val="bg2">
                    <a:lumMod val="50000"/>
                  </a:schemeClr>
                </a:solidFill>
              </a:rPr>
              <a:t>The selection of criteria will be done through:</a:t>
            </a:r>
          </a:p>
          <a:p>
            <a:pPr algn="just"/>
            <a:endParaRPr lang="en-US" sz="1633" dirty="0">
              <a:solidFill>
                <a:schemeClr val="bg2">
                  <a:lumMod val="50000"/>
                </a:schemeClr>
              </a:solidFill>
            </a:endParaRPr>
          </a:p>
          <a:p>
            <a:pPr marL="342900" indent="-342900" algn="just">
              <a:buAutoNum type="alphaUcPeriod"/>
            </a:pPr>
            <a:r>
              <a:rPr lang="en-US" sz="1633" b="1" dirty="0">
                <a:solidFill>
                  <a:srgbClr val="419BAD"/>
                </a:solidFill>
              </a:rPr>
              <a:t>A  Co-Creation Lab</a:t>
            </a:r>
          </a:p>
          <a:p>
            <a:pPr marL="342900" indent="-342900" algn="just">
              <a:buAutoNum type="alphaUcPeriod"/>
            </a:pPr>
            <a:r>
              <a:rPr lang="en-US" sz="1633" b="1" dirty="0">
                <a:solidFill>
                  <a:srgbClr val="419BAD"/>
                </a:solidFill>
              </a:rPr>
              <a:t>The Collaborative Online Platform </a:t>
            </a:r>
          </a:p>
          <a:p>
            <a:pPr algn="just"/>
            <a:endParaRPr lang="en-US" sz="1633" dirty="0">
              <a:solidFill>
                <a:schemeClr val="bg2">
                  <a:lumMod val="50000"/>
                </a:schemeClr>
              </a:solidFill>
            </a:endParaRPr>
          </a:p>
        </p:txBody>
      </p:sp>
      <p:sp>
        <p:nvSpPr>
          <p:cNvPr id="9" name="CasellaDiTesto 8">
            <a:extLst>
              <a:ext uri="{FF2B5EF4-FFF2-40B4-BE49-F238E27FC236}">
                <a16:creationId xmlns:a16="http://schemas.microsoft.com/office/drawing/2014/main" id="{9839EEBC-823B-BC6A-A85A-3F0FDC58A1DB}"/>
              </a:ext>
            </a:extLst>
          </p:cNvPr>
          <p:cNvSpPr txBox="1"/>
          <p:nvPr/>
        </p:nvSpPr>
        <p:spPr>
          <a:xfrm>
            <a:off x="277786" y="160618"/>
            <a:ext cx="5267672" cy="454996"/>
          </a:xfrm>
          <a:prstGeom prst="rect">
            <a:avLst/>
          </a:prstGeom>
          <a:noFill/>
        </p:spPr>
        <p:txBody>
          <a:bodyPr wrap="square">
            <a:spAutoFit/>
          </a:bodyPr>
          <a:lstStyle/>
          <a:p>
            <a:pPr marL="244804">
              <a:lnSpc>
                <a:spcPct val="115000"/>
              </a:lnSpc>
            </a:pPr>
            <a:r>
              <a:rPr lang="en-GB" sz="2177" b="1" dirty="0"/>
              <a:t>Preparation phase</a:t>
            </a:r>
          </a:p>
        </p:txBody>
      </p:sp>
      <p:sp>
        <p:nvSpPr>
          <p:cNvPr id="11" name="CasellaDiTesto 10">
            <a:extLst>
              <a:ext uri="{FF2B5EF4-FFF2-40B4-BE49-F238E27FC236}">
                <a16:creationId xmlns:a16="http://schemas.microsoft.com/office/drawing/2014/main" id="{49C995AC-6A8F-555F-CF6E-1350252219A5}"/>
              </a:ext>
            </a:extLst>
          </p:cNvPr>
          <p:cNvSpPr txBox="1"/>
          <p:nvPr/>
        </p:nvSpPr>
        <p:spPr>
          <a:xfrm>
            <a:off x="825898" y="1821552"/>
            <a:ext cx="483366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2.3 Participatory methods in the preparation phase </a:t>
            </a:r>
          </a:p>
        </p:txBody>
      </p:sp>
      <p:pic>
        <p:nvPicPr>
          <p:cNvPr id="8" name="Graphic 7">
            <a:extLst>
              <a:ext uri="{FF2B5EF4-FFF2-40B4-BE49-F238E27FC236}">
                <a16:creationId xmlns:a16="http://schemas.microsoft.com/office/drawing/2014/main" id="{3B51539E-11FB-846A-DC00-3A77F18609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12284" y="2534981"/>
            <a:ext cx="3027697" cy="2622073"/>
          </a:xfrm>
          <a:prstGeom prst="rect">
            <a:avLst/>
          </a:prstGeom>
        </p:spPr>
      </p:pic>
      <p:pic>
        <p:nvPicPr>
          <p:cNvPr id="13" name="Graphic 12">
            <a:extLst>
              <a:ext uri="{FF2B5EF4-FFF2-40B4-BE49-F238E27FC236}">
                <a16:creationId xmlns:a16="http://schemas.microsoft.com/office/drawing/2014/main" id="{20587009-36BC-97E5-80D7-A081FB813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97968"/>
            <a:ext cx="3862627" cy="475622"/>
          </a:xfrm>
          <a:prstGeom prst="rect">
            <a:avLst/>
          </a:prstGeom>
        </p:spPr>
      </p:pic>
      <p:sp>
        <p:nvSpPr>
          <p:cNvPr id="14" name="Rectangle: Rounded Corners 13">
            <a:extLst>
              <a:ext uri="{FF2B5EF4-FFF2-40B4-BE49-F238E27FC236}">
                <a16:creationId xmlns:a16="http://schemas.microsoft.com/office/drawing/2014/main" id="{55498A6F-7EB6-25BD-5DDD-3E5422701435}"/>
              </a:ext>
            </a:extLst>
          </p:cNvPr>
          <p:cNvSpPr/>
          <p:nvPr/>
        </p:nvSpPr>
        <p:spPr>
          <a:xfrm>
            <a:off x="5829301" y="4524375"/>
            <a:ext cx="2489370" cy="781050"/>
          </a:xfrm>
          <a:prstGeom prst="roundRect">
            <a:avLst>
              <a:gd name="adj" fmla="val 3983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Graphic 16">
            <a:extLst>
              <a:ext uri="{FF2B5EF4-FFF2-40B4-BE49-F238E27FC236}">
                <a16:creationId xmlns:a16="http://schemas.microsoft.com/office/drawing/2014/main" id="{5FF43232-7C4D-4973-DDB6-97F7708947B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11260" y="1334744"/>
            <a:ext cx="1406842" cy="540000"/>
          </a:xfrm>
          <a:prstGeom prst="rect">
            <a:avLst/>
          </a:prstGeom>
        </p:spPr>
      </p:pic>
    </p:spTree>
    <p:extLst>
      <p:ext uri="{BB962C8B-B14F-4D97-AF65-F5344CB8AC3E}">
        <p14:creationId xmlns:p14="http://schemas.microsoft.com/office/powerpoint/2010/main" val="2518135571"/>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DCC31E83-F861-C1D1-0010-F069912388DC}"/>
              </a:ext>
            </a:extLst>
          </p:cNvPr>
          <p:cNvSpPr txBox="1"/>
          <p:nvPr/>
        </p:nvSpPr>
        <p:spPr>
          <a:xfrm>
            <a:off x="825898" y="1821552"/>
            <a:ext cx="483366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2.3 Participatory methods in the preparation phase </a:t>
            </a:r>
          </a:p>
        </p:txBody>
      </p:sp>
      <p:pic>
        <p:nvPicPr>
          <p:cNvPr id="3" name="Graphic 2">
            <a:extLst>
              <a:ext uri="{FF2B5EF4-FFF2-40B4-BE49-F238E27FC236}">
                <a16:creationId xmlns:a16="http://schemas.microsoft.com/office/drawing/2014/main" id="{776FF667-43D9-0EDA-0F91-80F01B8DD6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6481" y="1397968"/>
            <a:ext cx="3862627" cy="475622"/>
          </a:xfrm>
          <a:prstGeom prst="rect">
            <a:avLst/>
          </a:prstGeom>
        </p:spPr>
      </p:pic>
      <p:pic>
        <p:nvPicPr>
          <p:cNvPr id="4" name="Graphic 3">
            <a:extLst>
              <a:ext uri="{FF2B5EF4-FFF2-40B4-BE49-F238E27FC236}">
                <a16:creationId xmlns:a16="http://schemas.microsoft.com/office/drawing/2014/main" id="{F1EF889C-76FF-E82E-BC62-EF8BBBB7C4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11260" y="1334744"/>
            <a:ext cx="1406842" cy="540000"/>
          </a:xfrm>
          <a:prstGeom prst="rect">
            <a:avLst/>
          </a:prstGeom>
        </p:spPr>
      </p:pic>
      <p:sp>
        <p:nvSpPr>
          <p:cNvPr id="5" name="CasellaDiTesto 10">
            <a:extLst>
              <a:ext uri="{FF2B5EF4-FFF2-40B4-BE49-F238E27FC236}">
                <a16:creationId xmlns:a16="http://schemas.microsoft.com/office/drawing/2014/main" id="{32886358-DE3B-8ED4-1BA3-065B3A49F4BF}"/>
              </a:ext>
            </a:extLst>
          </p:cNvPr>
          <p:cNvSpPr txBox="1"/>
          <p:nvPr/>
        </p:nvSpPr>
        <p:spPr>
          <a:xfrm>
            <a:off x="825898" y="2192084"/>
            <a:ext cx="4833669" cy="425501"/>
          </a:xfrm>
          <a:prstGeom prst="rect">
            <a:avLst/>
          </a:prstGeom>
          <a:noFill/>
        </p:spPr>
        <p:txBody>
          <a:bodyPr wrap="square">
            <a:spAutoFit/>
          </a:bodyPr>
          <a:lstStyle/>
          <a:p>
            <a:pPr marL="244804">
              <a:lnSpc>
                <a:spcPct val="115000"/>
              </a:lnSpc>
            </a:pPr>
            <a:r>
              <a:rPr lang="es-CO" sz="2000" b="1" dirty="0">
                <a:solidFill>
                  <a:srgbClr val="419BAD"/>
                </a:solidFill>
                <a:ea typeface="Times New Roman" panose="02020603050405020304" pitchFamily="18" charset="0"/>
                <a:cs typeface="Calibri" panose="020F0502020204030204" pitchFamily="34" charset="0"/>
              </a:rPr>
              <a:t>A. Co-</a:t>
            </a:r>
            <a:r>
              <a:rPr lang="es-CO" sz="2000" b="1" dirty="0" err="1">
                <a:solidFill>
                  <a:srgbClr val="419BAD"/>
                </a:solidFill>
                <a:ea typeface="Times New Roman" panose="02020603050405020304" pitchFamily="18" charset="0"/>
                <a:cs typeface="Calibri" panose="020F0502020204030204" pitchFamily="34" charset="0"/>
              </a:rPr>
              <a:t>Creation</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Lab</a:t>
            </a:r>
            <a:endParaRPr lang="en-US" sz="2000" b="1" dirty="0">
              <a:solidFill>
                <a:srgbClr val="419BAD"/>
              </a:solidFill>
              <a:ea typeface="Times New Roman" panose="02020603050405020304" pitchFamily="18" charset="0"/>
              <a:cs typeface="Calibri" panose="020F0502020204030204" pitchFamily="34" charset="0"/>
            </a:endParaRPr>
          </a:p>
        </p:txBody>
      </p:sp>
      <p:sp>
        <p:nvSpPr>
          <p:cNvPr id="6" name="CasellaDiTesto 10">
            <a:extLst>
              <a:ext uri="{FF2B5EF4-FFF2-40B4-BE49-F238E27FC236}">
                <a16:creationId xmlns:a16="http://schemas.microsoft.com/office/drawing/2014/main" id="{8A4638CD-29F4-D4F6-9326-CE45527C3654}"/>
              </a:ext>
            </a:extLst>
          </p:cNvPr>
          <p:cNvSpPr txBox="1"/>
          <p:nvPr/>
        </p:nvSpPr>
        <p:spPr>
          <a:xfrm>
            <a:off x="661179" y="2783722"/>
            <a:ext cx="4248445" cy="2676310"/>
          </a:xfrm>
          <a:prstGeom prst="rect">
            <a:avLst/>
          </a:prstGeom>
          <a:noFill/>
        </p:spPr>
        <p:txBody>
          <a:bodyPr wrap="square">
            <a:spAutoFit/>
          </a:bodyPr>
          <a:lstStyle/>
          <a:p>
            <a:pPr marL="244804">
              <a:lnSpc>
                <a:spcPct val="115000"/>
              </a:lnSpc>
            </a:pPr>
            <a:r>
              <a:rPr lang="en-US" sz="1633" dirty="0">
                <a:solidFill>
                  <a:schemeClr val="bg2">
                    <a:lumMod val="50000"/>
                  </a:schemeClr>
                </a:solidFill>
                <a:ea typeface="Times New Roman" panose="02020603050405020304" pitchFamily="18" charset="0"/>
                <a:cs typeface="Calibri" panose="020F0502020204030204" pitchFamily="34" charset="0"/>
              </a:rPr>
              <a:t>Co-creation is the practice of collaborating with different stakeholders to guide the decision-making process while promoting a bottom-up approach. During a facilitated in presence workshop,  participants with different roles align and offer diverse insights. Therefore decision-makers can obtain a more interconnected perspective of what a retrofit scenario should include. </a:t>
            </a:r>
          </a:p>
        </p:txBody>
      </p:sp>
      <p:pic>
        <p:nvPicPr>
          <p:cNvPr id="8" name="Picture 7" descr="A person and person standing in front of a group of people&#10;&#10;Description automatically generated with medium confidence">
            <a:extLst>
              <a:ext uri="{FF2B5EF4-FFF2-40B4-BE49-F238E27FC236}">
                <a16:creationId xmlns:a16="http://schemas.microsoft.com/office/drawing/2014/main" id="{E4EE18FD-48B7-D4B3-34A1-7A1FFF4D355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4154" r="10153"/>
          <a:stretch/>
        </p:blipFill>
        <p:spPr>
          <a:xfrm>
            <a:off x="5022169" y="2609531"/>
            <a:ext cx="3460652" cy="3048000"/>
          </a:xfrm>
          <a:prstGeom prst="rect">
            <a:avLst/>
          </a:prstGeom>
        </p:spPr>
      </p:pic>
    </p:spTree>
    <p:extLst>
      <p:ext uri="{BB962C8B-B14F-4D97-AF65-F5344CB8AC3E}">
        <p14:creationId xmlns:p14="http://schemas.microsoft.com/office/powerpoint/2010/main" val="3705497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91D24A5B-675E-BEC9-551C-1D148474636C}"/>
              </a:ext>
            </a:extLst>
          </p:cNvPr>
          <p:cNvSpPr txBox="1"/>
          <p:nvPr/>
        </p:nvSpPr>
        <p:spPr>
          <a:xfrm>
            <a:off x="825898" y="1779348"/>
            <a:ext cx="483366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2.3 Participatory methods in the preparation phase </a:t>
            </a:r>
          </a:p>
        </p:txBody>
      </p:sp>
      <p:pic>
        <p:nvPicPr>
          <p:cNvPr id="3" name="Graphic 2">
            <a:extLst>
              <a:ext uri="{FF2B5EF4-FFF2-40B4-BE49-F238E27FC236}">
                <a16:creationId xmlns:a16="http://schemas.microsoft.com/office/drawing/2014/main" id="{CEF697B3-5F9D-6AAC-D03C-DF468B8D96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6481" y="1355764"/>
            <a:ext cx="3862627" cy="475622"/>
          </a:xfrm>
          <a:prstGeom prst="rect">
            <a:avLst/>
          </a:prstGeom>
        </p:spPr>
      </p:pic>
      <p:pic>
        <p:nvPicPr>
          <p:cNvPr id="4" name="Graphic 3">
            <a:extLst>
              <a:ext uri="{FF2B5EF4-FFF2-40B4-BE49-F238E27FC236}">
                <a16:creationId xmlns:a16="http://schemas.microsoft.com/office/drawing/2014/main" id="{EDB6C9BB-8DA1-108C-5A93-FF60782498B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11260" y="1334744"/>
            <a:ext cx="1406842" cy="540000"/>
          </a:xfrm>
          <a:prstGeom prst="rect">
            <a:avLst/>
          </a:prstGeom>
        </p:spPr>
      </p:pic>
      <p:sp>
        <p:nvSpPr>
          <p:cNvPr id="5" name="CasellaDiTesto 10">
            <a:extLst>
              <a:ext uri="{FF2B5EF4-FFF2-40B4-BE49-F238E27FC236}">
                <a16:creationId xmlns:a16="http://schemas.microsoft.com/office/drawing/2014/main" id="{6C237208-84C2-908D-6782-19CA1806CA2B}"/>
              </a:ext>
            </a:extLst>
          </p:cNvPr>
          <p:cNvSpPr txBox="1"/>
          <p:nvPr/>
        </p:nvSpPr>
        <p:spPr>
          <a:xfrm>
            <a:off x="825898" y="2149880"/>
            <a:ext cx="4833669" cy="425501"/>
          </a:xfrm>
          <a:prstGeom prst="rect">
            <a:avLst/>
          </a:prstGeom>
          <a:noFill/>
        </p:spPr>
        <p:txBody>
          <a:bodyPr wrap="square">
            <a:spAutoFit/>
          </a:bodyPr>
          <a:lstStyle/>
          <a:p>
            <a:pPr marL="244804">
              <a:lnSpc>
                <a:spcPct val="115000"/>
              </a:lnSpc>
            </a:pPr>
            <a:r>
              <a:rPr lang="es-CO" sz="2000" b="1" dirty="0">
                <a:solidFill>
                  <a:srgbClr val="419BAD"/>
                </a:solidFill>
                <a:ea typeface="Times New Roman" panose="02020603050405020304" pitchFamily="18" charset="0"/>
                <a:cs typeface="Calibri" panose="020F0502020204030204" pitchFamily="34" charset="0"/>
              </a:rPr>
              <a:t>A. Co-</a:t>
            </a:r>
            <a:r>
              <a:rPr lang="es-CO" sz="2000" b="1" dirty="0" err="1">
                <a:solidFill>
                  <a:srgbClr val="419BAD"/>
                </a:solidFill>
                <a:ea typeface="Times New Roman" panose="02020603050405020304" pitchFamily="18" charset="0"/>
                <a:cs typeface="Calibri" panose="020F0502020204030204" pitchFamily="34" charset="0"/>
              </a:rPr>
              <a:t>Creation</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Lab</a:t>
            </a:r>
            <a:endParaRPr lang="en-US" sz="2000" b="1" dirty="0">
              <a:solidFill>
                <a:srgbClr val="419BAD"/>
              </a:solidFill>
              <a:ea typeface="Times New Roman" panose="02020603050405020304" pitchFamily="18" charset="0"/>
              <a:cs typeface="Calibri" panose="020F0502020204030204" pitchFamily="34" charset="0"/>
            </a:endParaRPr>
          </a:p>
        </p:txBody>
      </p:sp>
      <p:sp>
        <p:nvSpPr>
          <p:cNvPr id="6" name="CasellaDiTesto 10">
            <a:extLst>
              <a:ext uri="{FF2B5EF4-FFF2-40B4-BE49-F238E27FC236}">
                <a16:creationId xmlns:a16="http://schemas.microsoft.com/office/drawing/2014/main" id="{6C2C201A-DC8C-56FA-1DB9-E542052F140E}"/>
              </a:ext>
            </a:extLst>
          </p:cNvPr>
          <p:cNvSpPr txBox="1"/>
          <p:nvPr/>
        </p:nvSpPr>
        <p:spPr>
          <a:xfrm>
            <a:off x="825898" y="2575381"/>
            <a:ext cx="4833669" cy="425501"/>
          </a:xfrm>
          <a:prstGeom prst="rect">
            <a:avLst/>
          </a:prstGeom>
          <a:noFill/>
        </p:spPr>
        <p:txBody>
          <a:bodyPr wrap="square">
            <a:spAutoFit/>
          </a:bodyPr>
          <a:lstStyle/>
          <a:p>
            <a:pPr marL="244804">
              <a:lnSpc>
                <a:spcPct val="115000"/>
              </a:lnSpc>
            </a:pPr>
            <a:r>
              <a:rPr lang="es-CO" sz="2000" b="1" dirty="0" err="1">
                <a:solidFill>
                  <a:srgbClr val="419BAD"/>
                </a:solidFill>
                <a:ea typeface="Times New Roman" panose="02020603050405020304" pitchFamily="18" charset="0"/>
                <a:cs typeface="Calibri" panose="020F0502020204030204" pitchFamily="34" charset="0"/>
              </a:rPr>
              <a:t>How</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to</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facilitate</a:t>
            </a:r>
            <a:r>
              <a:rPr lang="es-CO" sz="2000" b="1" dirty="0">
                <a:solidFill>
                  <a:srgbClr val="419BAD"/>
                </a:solidFill>
                <a:ea typeface="Times New Roman" panose="02020603050405020304" pitchFamily="18" charset="0"/>
                <a:cs typeface="Calibri" panose="020F0502020204030204" pitchFamily="34" charset="0"/>
              </a:rPr>
              <a:t> a Co-</a:t>
            </a:r>
            <a:r>
              <a:rPr lang="es-CO" sz="2000" b="1" dirty="0" err="1">
                <a:solidFill>
                  <a:srgbClr val="419BAD"/>
                </a:solidFill>
                <a:ea typeface="Times New Roman" panose="02020603050405020304" pitchFamily="18" charset="0"/>
                <a:cs typeface="Calibri" panose="020F0502020204030204" pitchFamily="34" charset="0"/>
              </a:rPr>
              <a:t>Creation</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Lab</a:t>
            </a:r>
            <a:r>
              <a:rPr lang="es-CO" sz="2000" b="1" dirty="0">
                <a:solidFill>
                  <a:srgbClr val="419BAD"/>
                </a:solidFill>
                <a:ea typeface="Times New Roman" panose="02020603050405020304" pitchFamily="18" charset="0"/>
                <a:cs typeface="Calibri" panose="020F0502020204030204" pitchFamily="34" charset="0"/>
              </a:rPr>
              <a:t>?</a:t>
            </a:r>
            <a:endParaRPr lang="en-US" sz="2000" b="1" dirty="0">
              <a:solidFill>
                <a:srgbClr val="419BAD"/>
              </a:solidFill>
              <a:ea typeface="Times New Roman" panose="02020603050405020304" pitchFamily="18" charset="0"/>
              <a:cs typeface="Calibri" panose="020F0502020204030204" pitchFamily="34" charset="0"/>
            </a:endParaRPr>
          </a:p>
        </p:txBody>
      </p:sp>
      <p:sp>
        <p:nvSpPr>
          <p:cNvPr id="7" name="CasellaDiTesto 10">
            <a:extLst>
              <a:ext uri="{FF2B5EF4-FFF2-40B4-BE49-F238E27FC236}">
                <a16:creationId xmlns:a16="http://schemas.microsoft.com/office/drawing/2014/main" id="{F685850B-184F-D244-7FA7-709A0790A67F}"/>
              </a:ext>
            </a:extLst>
          </p:cNvPr>
          <p:cNvSpPr txBox="1"/>
          <p:nvPr/>
        </p:nvSpPr>
        <p:spPr>
          <a:xfrm>
            <a:off x="825898" y="3169698"/>
            <a:ext cx="7492204" cy="2965299"/>
          </a:xfrm>
          <a:prstGeom prst="rect">
            <a:avLst/>
          </a:prstGeom>
          <a:noFill/>
        </p:spPr>
        <p:txBody>
          <a:bodyPr wrap="square">
            <a:spAutoFit/>
          </a:bodyPr>
          <a:lstStyle/>
          <a:p>
            <a:pPr marL="244804">
              <a:lnSpc>
                <a:spcPct val="115000"/>
              </a:lnSpc>
            </a:pPr>
            <a:r>
              <a:rPr lang="en-US" sz="1633" dirty="0">
                <a:solidFill>
                  <a:schemeClr val="bg2">
                    <a:lumMod val="50000"/>
                  </a:schemeClr>
                </a:solidFill>
                <a:ea typeface="Times New Roman" panose="02020603050405020304" pitchFamily="18" charset="0"/>
                <a:cs typeface="Calibri" panose="020F0502020204030204" pitchFamily="34" charset="0"/>
              </a:rPr>
              <a:t>1.  Identify the objectives to be achieved.</a:t>
            </a:r>
          </a:p>
          <a:p>
            <a:pPr marL="244804">
              <a:lnSpc>
                <a:spcPct val="115000"/>
              </a:lnSpc>
            </a:pPr>
            <a:r>
              <a:rPr lang="en-US" sz="1633" dirty="0">
                <a:solidFill>
                  <a:schemeClr val="bg2">
                    <a:lumMod val="50000"/>
                  </a:schemeClr>
                </a:solidFill>
                <a:ea typeface="Times New Roman" panose="02020603050405020304" pitchFamily="18" charset="0"/>
                <a:cs typeface="Calibri" panose="020F0502020204030204" pitchFamily="34" charset="0"/>
              </a:rPr>
              <a:t>2. Select the most appropriate activities to achieve the objectives: Brainstorming, prioritization, role playing discussions, prototyping, mapping, among others. Consider also starting with an ice breaker for the participants to get to know each other.</a:t>
            </a:r>
          </a:p>
          <a:p>
            <a:pPr marL="244804">
              <a:lnSpc>
                <a:spcPct val="115000"/>
              </a:lnSpc>
            </a:pPr>
            <a:r>
              <a:rPr lang="en-US" sz="1633" dirty="0">
                <a:solidFill>
                  <a:schemeClr val="bg2">
                    <a:lumMod val="50000"/>
                  </a:schemeClr>
                </a:solidFill>
                <a:ea typeface="Times New Roman" panose="02020603050405020304" pitchFamily="18" charset="0"/>
                <a:cs typeface="Calibri" panose="020F0502020204030204" pitchFamily="34" charset="0"/>
              </a:rPr>
              <a:t>3.Create the participant list, with names, titles and organization based on the role of each stakeholder relevant for the project.</a:t>
            </a:r>
          </a:p>
          <a:p>
            <a:pPr marL="244804">
              <a:lnSpc>
                <a:spcPct val="115000"/>
              </a:lnSpc>
            </a:pPr>
            <a:r>
              <a:rPr lang="en-US" sz="1633" dirty="0">
                <a:solidFill>
                  <a:schemeClr val="bg2">
                    <a:lumMod val="50000"/>
                  </a:schemeClr>
                </a:solidFill>
                <a:ea typeface="Times New Roman" panose="02020603050405020304" pitchFamily="18" charset="0"/>
                <a:cs typeface="Calibri" panose="020F0502020204030204" pitchFamily="34" charset="0"/>
              </a:rPr>
              <a:t>4. Identify a location to carry out the co-creation lab.</a:t>
            </a:r>
          </a:p>
          <a:p>
            <a:pPr marL="244804">
              <a:lnSpc>
                <a:spcPct val="115000"/>
              </a:lnSpc>
            </a:pPr>
            <a:endParaRPr lang="en-US" sz="1633" dirty="0">
              <a:solidFill>
                <a:schemeClr val="bg2">
                  <a:lumMod val="50000"/>
                </a:schemeClr>
              </a:solidFill>
              <a:ea typeface="Times New Roman" panose="02020603050405020304" pitchFamily="18" charset="0"/>
              <a:cs typeface="Calibri" panose="020F0502020204030204" pitchFamily="34" charset="0"/>
            </a:endParaRPr>
          </a:p>
          <a:p>
            <a:pPr marL="244804">
              <a:lnSpc>
                <a:spcPct val="115000"/>
              </a:lnSpc>
            </a:pPr>
            <a:endParaRPr lang="en-US" sz="1633" dirty="0">
              <a:solidFill>
                <a:schemeClr val="bg2">
                  <a:lumMod val="50000"/>
                </a:schemeClr>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407485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E28DBD-3E32-5689-7A43-34F52E05F758}"/>
              </a:ext>
            </a:extLst>
          </p:cNvPr>
          <p:cNvSpPr txBox="1"/>
          <p:nvPr/>
        </p:nvSpPr>
        <p:spPr>
          <a:xfrm>
            <a:off x="970670" y="3278529"/>
            <a:ext cx="7202659" cy="2622000"/>
          </a:xfrm>
          <a:prstGeom prst="rect">
            <a:avLst/>
          </a:prstGeom>
          <a:noFill/>
        </p:spPr>
        <p:txBody>
          <a:bodyPr wrap="square">
            <a:spAutoFit/>
          </a:bodyPr>
          <a:lstStyle/>
          <a:p>
            <a:pPr marL="244804">
              <a:lnSpc>
                <a:spcPct val="115000"/>
              </a:lnSpc>
            </a:pPr>
            <a:r>
              <a:rPr lang="en-US" sz="1800" dirty="0">
                <a:solidFill>
                  <a:schemeClr val="bg2">
                    <a:lumMod val="50000"/>
                  </a:schemeClr>
                </a:solidFill>
                <a:ea typeface="Times New Roman" panose="02020603050405020304" pitchFamily="18" charset="0"/>
                <a:cs typeface="Calibri" panose="020F0502020204030204" pitchFamily="34" charset="0"/>
              </a:rPr>
              <a:t>5. Prepare the documents necessary for the participants to be </a:t>
            </a:r>
            <a:r>
              <a:rPr lang="en-US" sz="1800" dirty="0" err="1">
                <a:solidFill>
                  <a:schemeClr val="bg2">
                    <a:lumMod val="50000"/>
                  </a:schemeClr>
                </a:solidFill>
                <a:ea typeface="Times New Roman" panose="02020603050405020304" pitchFamily="18" charset="0"/>
                <a:cs typeface="Calibri" panose="020F0502020204030204" pitchFamily="34" charset="0"/>
              </a:rPr>
              <a:t>contextualised</a:t>
            </a:r>
            <a:r>
              <a:rPr lang="en-US" sz="1800" dirty="0">
                <a:solidFill>
                  <a:schemeClr val="bg2">
                    <a:lumMod val="50000"/>
                  </a:schemeClr>
                </a:solidFill>
                <a:ea typeface="Times New Roman" panose="02020603050405020304" pitchFamily="18" charset="0"/>
                <a:cs typeface="Calibri" panose="020F0502020204030204" pitchFamily="34" charset="0"/>
              </a:rPr>
              <a:t> during the lab.</a:t>
            </a:r>
          </a:p>
          <a:p>
            <a:pPr marL="244804">
              <a:lnSpc>
                <a:spcPct val="115000"/>
              </a:lnSpc>
            </a:pPr>
            <a:r>
              <a:rPr lang="en-US" sz="1800" dirty="0">
                <a:solidFill>
                  <a:schemeClr val="bg2">
                    <a:lumMod val="50000"/>
                  </a:schemeClr>
                </a:solidFill>
                <a:ea typeface="Times New Roman" panose="02020603050405020304" pitchFamily="18" charset="0"/>
                <a:cs typeface="Calibri" panose="020F0502020204030204" pitchFamily="34" charset="0"/>
              </a:rPr>
              <a:t>6. Structure the Session-by-Session plan, with topic, purpose, desired outcomes, time allotment, identification of facilitator or presenter, and participants, necessary materials to develop the selected activities.</a:t>
            </a:r>
          </a:p>
          <a:p>
            <a:pPr marL="244804">
              <a:lnSpc>
                <a:spcPct val="115000"/>
              </a:lnSpc>
            </a:pPr>
            <a:r>
              <a:rPr lang="en-US" sz="1800" dirty="0">
                <a:solidFill>
                  <a:schemeClr val="bg2">
                    <a:lumMod val="50000"/>
                  </a:schemeClr>
                </a:solidFill>
                <a:ea typeface="Times New Roman" panose="02020603050405020304" pitchFamily="18" charset="0"/>
                <a:cs typeface="Calibri" panose="020F0502020204030204" pitchFamily="34" charset="0"/>
              </a:rPr>
              <a:t>7. Send the respective call to participate to the co-creation lab with the location, time, and date details as well as the necessary documents for participants to have all the information.</a:t>
            </a:r>
          </a:p>
        </p:txBody>
      </p:sp>
      <p:sp>
        <p:nvSpPr>
          <p:cNvPr id="4" name="CasellaDiTesto 10">
            <a:extLst>
              <a:ext uri="{FF2B5EF4-FFF2-40B4-BE49-F238E27FC236}">
                <a16:creationId xmlns:a16="http://schemas.microsoft.com/office/drawing/2014/main" id="{9D81D29B-D0D0-26AB-D561-3F9A9A54D0BB}"/>
              </a:ext>
            </a:extLst>
          </p:cNvPr>
          <p:cNvSpPr txBox="1"/>
          <p:nvPr/>
        </p:nvSpPr>
        <p:spPr>
          <a:xfrm>
            <a:off x="825898" y="1779348"/>
            <a:ext cx="483366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2.3 Participatory methods in the preparation phase </a:t>
            </a:r>
          </a:p>
        </p:txBody>
      </p:sp>
      <p:pic>
        <p:nvPicPr>
          <p:cNvPr id="5" name="Graphic 4">
            <a:extLst>
              <a:ext uri="{FF2B5EF4-FFF2-40B4-BE49-F238E27FC236}">
                <a16:creationId xmlns:a16="http://schemas.microsoft.com/office/drawing/2014/main" id="{AE6245E2-0509-F18B-E2B2-B0E825C725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6481" y="1355764"/>
            <a:ext cx="3862627" cy="475622"/>
          </a:xfrm>
          <a:prstGeom prst="rect">
            <a:avLst/>
          </a:prstGeom>
        </p:spPr>
      </p:pic>
      <p:pic>
        <p:nvPicPr>
          <p:cNvPr id="6" name="Graphic 5">
            <a:extLst>
              <a:ext uri="{FF2B5EF4-FFF2-40B4-BE49-F238E27FC236}">
                <a16:creationId xmlns:a16="http://schemas.microsoft.com/office/drawing/2014/main" id="{E0597A3C-982D-3B02-8A9D-4E1612CCAF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11260" y="1334744"/>
            <a:ext cx="1406842" cy="540000"/>
          </a:xfrm>
          <a:prstGeom prst="rect">
            <a:avLst/>
          </a:prstGeom>
        </p:spPr>
      </p:pic>
      <p:sp>
        <p:nvSpPr>
          <p:cNvPr id="7" name="CasellaDiTesto 10">
            <a:extLst>
              <a:ext uri="{FF2B5EF4-FFF2-40B4-BE49-F238E27FC236}">
                <a16:creationId xmlns:a16="http://schemas.microsoft.com/office/drawing/2014/main" id="{04BA47E5-3603-88E4-81AA-0E5C8F135C14}"/>
              </a:ext>
            </a:extLst>
          </p:cNvPr>
          <p:cNvSpPr txBox="1"/>
          <p:nvPr/>
        </p:nvSpPr>
        <p:spPr>
          <a:xfrm>
            <a:off x="825898" y="2149880"/>
            <a:ext cx="4833669" cy="425501"/>
          </a:xfrm>
          <a:prstGeom prst="rect">
            <a:avLst/>
          </a:prstGeom>
          <a:noFill/>
        </p:spPr>
        <p:txBody>
          <a:bodyPr wrap="square">
            <a:spAutoFit/>
          </a:bodyPr>
          <a:lstStyle/>
          <a:p>
            <a:pPr marL="244804">
              <a:lnSpc>
                <a:spcPct val="115000"/>
              </a:lnSpc>
            </a:pPr>
            <a:r>
              <a:rPr lang="es-CO" sz="2000" b="1" dirty="0">
                <a:solidFill>
                  <a:srgbClr val="419BAD"/>
                </a:solidFill>
                <a:ea typeface="Times New Roman" panose="02020603050405020304" pitchFamily="18" charset="0"/>
                <a:cs typeface="Calibri" panose="020F0502020204030204" pitchFamily="34" charset="0"/>
              </a:rPr>
              <a:t>A. Co-</a:t>
            </a:r>
            <a:r>
              <a:rPr lang="es-CO" sz="2000" b="1" dirty="0" err="1">
                <a:solidFill>
                  <a:srgbClr val="419BAD"/>
                </a:solidFill>
                <a:ea typeface="Times New Roman" panose="02020603050405020304" pitchFamily="18" charset="0"/>
                <a:cs typeface="Calibri" panose="020F0502020204030204" pitchFamily="34" charset="0"/>
              </a:rPr>
              <a:t>Creation</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Lab</a:t>
            </a:r>
            <a:endParaRPr lang="en-US" sz="2000" b="1" dirty="0">
              <a:solidFill>
                <a:srgbClr val="419BAD"/>
              </a:solidFill>
              <a:ea typeface="Times New Roman" panose="02020603050405020304" pitchFamily="18" charset="0"/>
              <a:cs typeface="Calibri" panose="020F0502020204030204" pitchFamily="34" charset="0"/>
            </a:endParaRPr>
          </a:p>
        </p:txBody>
      </p:sp>
      <p:sp>
        <p:nvSpPr>
          <p:cNvPr id="8" name="CasellaDiTesto 10">
            <a:extLst>
              <a:ext uri="{FF2B5EF4-FFF2-40B4-BE49-F238E27FC236}">
                <a16:creationId xmlns:a16="http://schemas.microsoft.com/office/drawing/2014/main" id="{A979D16B-FA74-F9DA-BC36-4175C2665BCF}"/>
              </a:ext>
            </a:extLst>
          </p:cNvPr>
          <p:cNvSpPr txBox="1"/>
          <p:nvPr/>
        </p:nvSpPr>
        <p:spPr>
          <a:xfrm>
            <a:off x="825898" y="2575381"/>
            <a:ext cx="4833669" cy="425501"/>
          </a:xfrm>
          <a:prstGeom prst="rect">
            <a:avLst/>
          </a:prstGeom>
          <a:noFill/>
        </p:spPr>
        <p:txBody>
          <a:bodyPr wrap="square">
            <a:spAutoFit/>
          </a:bodyPr>
          <a:lstStyle/>
          <a:p>
            <a:pPr marL="244804">
              <a:lnSpc>
                <a:spcPct val="115000"/>
              </a:lnSpc>
            </a:pPr>
            <a:r>
              <a:rPr lang="es-CO" sz="2000" b="1" dirty="0" err="1">
                <a:solidFill>
                  <a:srgbClr val="419BAD"/>
                </a:solidFill>
                <a:ea typeface="Times New Roman" panose="02020603050405020304" pitchFamily="18" charset="0"/>
                <a:cs typeface="Calibri" panose="020F0502020204030204" pitchFamily="34" charset="0"/>
              </a:rPr>
              <a:t>How</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to</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facilitate</a:t>
            </a:r>
            <a:r>
              <a:rPr lang="es-CO" sz="2000" b="1" dirty="0">
                <a:solidFill>
                  <a:srgbClr val="419BAD"/>
                </a:solidFill>
                <a:ea typeface="Times New Roman" panose="02020603050405020304" pitchFamily="18" charset="0"/>
                <a:cs typeface="Calibri" panose="020F0502020204030204" pitchFamily="34" charset="0"/>
              </a:rPr>
              <a:t> a Co-</a:t>
            </a:r>
            <a:r>
              <a:rPr lang="es-CO" sz="2000" b="1" dirty="0" err="1">
                <a:solidFill>
                  <a:srgbClr val="419BAD"/>
                </a:solidFill>
                <a:ea typeface="Times New Roman" panose="02020603050405020304" pitchFamily="18" charset="0"/>
                <a:cs typeface="Calibri" panose="020F0502020204030204" pitchFamily="34" charset="0"/>
              </a:rPr>
              <a:t>Creation</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Lab</a:t>
            </a:r>
            <a:r>
              <a:rPr lang="es-CO" sz="2000" b="1" dirty="0">
                <a:solidFill>
                  <a:srgbClr val="419BAD"/>
                </a:solidFill>
                <a:ea typeface="Times New Roman" panose="02020603050405020304" pitchFamily="18" charset="0"/>
                <a:cs typeface="Calibri" panose="020F0502020204030204" pitchFamily="34" charset="0"/>
              </a:rPr>
              <a:t>?</a:t>
            </a:r>
            <a:endParaRPr lang="en-US" sz="2000" b="1" dirty="0">
              <a:solidFill>
                <a:srgbClr val="419BAD"/>
              </a:solidFill>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74911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7370" y="101616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1412" y="100464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56129" y="146622"/>
            <a:ext cx="5267672" cy="454996"/>
          </a:xfrm>
          <a:prstGeom prst="rect">
            <a:avLst/>
          </a:prstGeom>
          <a:noFill/>
        </p:spPr>
        <p:txBody>
          <a:bodyPr wrap="square">
            <a:spAutoFit/>
          </a:bodyPr>
          <a:lstStyle/>
          <a:p>
            <a:pPr marL="244804">
              <a:lnSpc>
                <a:spcPct val="115000"/>
              </a:lnSpc>
            </a:pPr>
            <a:r>
              <a:rPr lang="en-GB" sz="2177" b="1" dirty="0"/>
              <a:t>Decision-Making phases</a:t>
            </a:r>
            <a:endParaRPr lang="it-IT" sz="2177" b="1" dirty="0"/>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a:t>
            </a:fld>
            <a:endParaRPr lang="it-IT" altLang="it-IT" sz="816" dirty="0">
              <a:solidFill>
                <a:schemeClr val="bg1"/>
              </a:solidFill>
              <a:latin typeface="din"/>
            </a:endParaRPr>
          </a:p>
        </p:txBody>
      </p:sp>
      <p:sp>
        <p:nvSpPr>
          <p:cNvPr id="25" name="CasellaDiTesto 24">
            <a:extLst>
              <a:ext uri="{FF2B5EF4-FFF2-40B4-BE49-F238E27FC236}">
                <a16:creationId xmlns:a16="http://schemas.microsoft.com/office/drawing/2014/main" id="{428201F7-7479-C631-09DC-E58FFC12461D}"/>
              </a:ext>
            </a:extLst>
          </p:cNvPr>
          <p:cNvSpPr txBox="1"/>
          <p:nvPr/>
        </p:nvSpPr>
        <p:spPr>
          <a:xfrm>
            <a:off x="628858" y="1026692"/>
            <a:ext cx="8126838" cy="653384"/>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D4.1.1 Adaptation of CESBA MED generic decision-making methodology to South and East side of MED</a:t>
            </a:r>
          </a:p>
        </p:txBody>
      </p:sp>
      <p:pic>
        <p:nvPicPr>
          <p:cNvPr id="4" name="Graphic 3">
            <a:extLst>
              <a:ext uri="{FF2B5EF4-FFF2-40B4-BE49-F238E27FC236}">
                <a16:creationId xmlns:a16="http://schemas.microsoft.com/office/drawing/2014/main" id="{B39028D5-CD86-B89A-3890-17D1E67D72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6716172" y="1620703"/>
            <a:ext cx="2563519" cy="4962977"/>
          </a:xfrm>
          <a:prstGeom prst="rect">
            <a:avLst/>
          </a:prstGeom>
        </p:spPr>
      </p:pic>
      <p:pic>
        <p:nvPicPr>
          <p:cNvPr id="23" name="Graphic 22">
            <a:extLst>
              <a:ext uri="{FF2B5EF4-FFF2-40B4-BE49-F238E27FC236}">
                <a16:creationId xmlns:a16="http://schemas.microsoft.com/office/drawing/2014/main" id="{A28F890C-87EF-B258-659F-FE930B9263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9199" y="2119218"/>
            <a:ext cx="2230425" cy="484237"/>
          </a:xfrm>
          <a:prstGeom prst="rect">
            <a:avLst/>
          </a:prstGeom>
        </p:spPr>
      </p:pic>
      <p:pic>
        <p:nvPicPr>
          <p:cNvPr id="29" name="Graphic 28">
            <a:extLst>
              <a:ext uri="{FF2B5EF4-FFF2-40B4-BE49-F238E27FC236}">
                <a16:creationId xmlns:a16="http://schemas.microsoft.com/office/drawing/2014/main" id="{6BF7D16A-E192-AC80-99C6-9346503327D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3267" y="2852421"/>
            <a:ext cx="3862627" cy="475622"/>
          </a:xfrm>
          <a:prstGeom prst="rect">
            <a:avLst/>
          </a:prstGeom>
        </p:spPr>
      </p:pic>
      <p:pic>
        <p:nvPicPr>
          <p:cNvPr id="31" name="Graphic 30">
            <a:extLst>
              <a:ext uri="{FF2B5EF4-FFF2-40B4-BE49-F238E27FC236}">
                <a16:creationId xmlns:a16="http://schemas.microsoft.com/office/drawing/2014/main" id="{6789F49E-8541-D3B7-1D4C-24B6D8F15E9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33268" y="3580824"/>
            <a:ext cx="2318290" cy="478147"/>
          </a:xfrm>
          <a:prstGeom prst="rect">
            <a:avLst/>
          </a:prstGeom>
        </p:spPr>
      </p:pic>
      <p:pic>
        <p:nvPicPr>
          <p:cNvPr id="33" name="Graphic 32">
            <a:extLst>
              <a:ext uri="{FF2B5EF4-FFF2-40B4-BE49-F238E27FC236}">
                <a16:creationId xmlns:a16="http://schemas.microsoft.com/office/drawing/2014/main" id="{5D2B9363-7D02-B630-8C8C-1B7713A1F9F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33267" y="4304107"/>
            <a:ext cx="3113162" cy="475622"/>
          </a:xfrm>
          <a:prstGeom prst="rect">
            <a:avLst/>
          </a:prstGeom>
        </p:spPr>
      </p:pic>
      <p:pic>
        <p:nvPicPr>
          <p:cNvPr id="35" name="Graphic 34">
            <a:extLst>
              <a:ext uri="{FF2B5EF4-FFF2-40B4-BE49-F238E27FC236}">
                <a16:creationId xmlns:a16="http://schemas.microsoft.com/office/drawing/2014/main" id="{A3380F75-608D-4B53-E003-BCA9319F640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614818" y="2119857"/>
            <a:ext cx="3672774" cy="629200"/>
          </a:xfrm>
          <a:prstGeom prst="rect">
            <a:avLst/>
          </a:prstGeom>
        </p:spPr>
      </p:pic>
      <p:pic>
        <p:nvPicPr>
          <p:cNvPr id="37" name="Graphic 36">
            <a:extLst>
              <a:ext uri="{FF2B5EF4-FFF2-40B4-BE49-F238E27FC236}">
                <a16:creationId xmlns:a16="http://schemas.microsoft.com/office/drawing/2014/main" id="{D9EDB1C4-20B3-0DBE-2DA4-0046E425FE3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622288" y="2841344"/>
            <a:ext cx="3012273" cy="475622"/>
          </a:xfrm>
          <a:prstGeom prst="rect">
            <a:avLst/>
          </a:prstGeom>
        </p:spPr>
      </p:pic>
      <p:pic>
        <p:nvPicPr>
          <p:cNvPr id="39" name="Graphic 38">
            <a:extLst>
              <a:ext uri="{FF2B5EF4-FFF2-40B4-BE49-F238E27FC236}">
                <a16:creationId xmlns:a16="http://schemas.microsoft.com/office/drawing/2014/main" id="{017E134D-335B-7434-24C5-9F72AD23200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622288" y="3548898"/>
            <a:ext cx="2810494" cy="475622"/>
          </a:xfrm>
          <a:prstGeom prst="rect">
            <a:avLst/>
          </a:prstGeom>
        </p:spPr>
      </p:pic>
      <p:pic>
        <p:nvPicPr>
          <p:cNvPr id="41" name="Graphic 40">
            <a:extLst>
              <a:ext uri="{FF2B5EF4-FFF2-40B4-BE49-F238E27FC236}">
                <a16:creationId xmlns:a16="http://schemas.microsoft.com/office/drawing/2014/main" id="{1BCAF31D-6CE8-5712-DAA4-C45C992BBEE2}"/>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2876" y="1028499"/>
            <a:ext cx="664965" cy="651577"/>
          </a:xfrm>
          <a:prstGeom prst="rect">
            <a:avLst/>
          </a:prstGeom>
        </p:spPr>
      </p:pic>
    </p:spTree>
    <p:extLst>
      <p:ext uri="{BB962C8B-B14F-4D97-AF65-F5344CB8AC3E}">
        <p14:creationId xmlns:p14="http://schemas.microsoft.com/office/powerpoint/2010/main" val="189903965"/>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909DAB93-958B-CF90-674D-0D42A547FFA1}"/>
              </a:ext>
            </a:extLst>
          </p:cNvPr>
          <p:cNvSpPr txBox="1"/>
          <p:nvPr/>
        </p:nvSpPr>
        <p:spPr>
          <a:xfrm>
            <a:off x="825898" y="2482941"/>
            <a:ext cx="6986776" cy="364395"/>
          </a:xfrm>
          <a:prstGeom prst="rect">
            <a:avLst/>
          </a:prstGeom>
          <a:noFill/>
        </p:spPr>
        <p:txBody>
          <a:bodyPr wrap="square">
            <a:spAutoFit/>
          </a:bodyPr>
          <a:lstStyle/>
          <a:p>
            <a:pPr marL="244804">
              <a:lnSpc>
                <a:spcPct val="115000"/>
              </a:lnSpc>
            </a:pPr>
            <a:r>
              <a:rPr lang="es-CO" sz="1633" dirty="0">
                <a:solidFill>
                  <a:schemeClr val="bg2">
                    <a:lumMod val="50000"/>
                  </a:schemeClr>
                </a:solidFill>
                <a:ea typeface="Times New Roman" panose="02020603050405020304" pitchFamily="18" charset="0"/>
                <a:cs typeface="Calibri" panose="020F0502020204030204" pitchFamily="34" charset="0"/>
              </a:rPr>
              <a:t>Link: https://adhocracy.plus/sustainable_med_cities</a:t>
            </a:r>
            <a:endParaRPr lang="en-US" sz="1633" dirty="0">
              <a:solidFill>
                <a:schemeClr val="bg2">
                  <a:lumMod val="50000"/>
                </a:schemeClr>
              </a:solidFill>
              <a:ea typeface="Times New Roman" panose="02020603050405020304" pitchFamily="18" charset="0"/>
              <a:cs typeface="Calibri" panose="020F0502020204030204" pitchFamily="34" charset="0"/>
            </a:endParaRPr>
          </a:p>
        </p:txBody>
      </p:sp>
      <p:pic>
        <p:nvPicPr>
          <p:cNvPr id="3" name="Graphic 2">
            <a:extLst>
              <a:ext uri="{FF2B5EF4-FFF2-40B4-BE49-F238E27FC236}">
                <a16:creationId xmlns:a16="http://schemas.microsoft.com/office/drawing/2014/main" id="{E3E54BF8-59E0-6A7C-3A50-76D967E2F47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6481" y="1355764"/>
            <a:ext cx="3862627" cy="475622"/>
          </a:xfrm>
          <a:prstGeom prst="rect">
            <a:avLst/>
          </a:prstGeom>
        </p:spPr>
      </p:pic>
      <p:pic>
        <p:nvPicPr>
          <p:cNvPr id="4" name="Graphic 3">
            <a:extLst>
              <a:ext uri="{FF2B5EF4-FFF2-40B4-BE49-F238E27FC236}">
                <a16:creationId xmlns:a16="http://schemas.microsoft.com/office/drawing/2014/main" id="{26D84C69-0C90-6C24-60B6-4024F346609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11260" y="1334744"/>
            <a:ext cx="1406842" cy="540000"/>
          </a:xfrm>
          <a:prstGeom prst="rect">
            <a:avLst/>
          </a:prstGeom>
        </p:spPr>
      </p:pic>
      <p:sp>
        <p:nvSpPr>
          <p:cNvPr id="5" name="CasellaDiTesto 10">
            <a:extLst>
              <a:ext uri="{FF2B5EF4-FFF2-40B4-BE49-F238E27FC236}">
                <a16:creationId xmlns:a16="http://schemas.microsoft.com/office/drawing/2014/main" id="{DB3094DE-3B0D-5463-4E06-725F8B3C2B78}"/>
              </a:ext>
            </a:extLst>
          </p:cNvPr>
          <p:cNvSpPr txBox="1"/>
          <p:nvPr/>
        </p:nvSpPr>
        <p:spPr>
          <a:xfrm>
            <a:off x="825898" y="2051404"/>
            <a:ext cx="4833669" cy="425501"/>
          </a:xfrm>
          <a:prstGeom prst="rect">
            <a:avLst/>
          </a:prstGeom>
          <a:noFill/>
        </p:spPr>
        <p:txBody>
          <a:bodyPr wrap="square">
            <a:spAutoFit/>
          </a:bodyPr>
          <a:lstStyle/>
          <a:p>
            <a:pPr marL="244804">
              <a:lnSpc>
                <a:spcPct val="115000"/>
              </a:lnSpc>
            </a:pPr>
            <a:r>
              <a:rPr lang="es-CO" sz="2000" b="1" dirty="0">
                <a:solidFill>
                  <a:srgbClr val="419BAD"/>
                </a:solidFill>
                <a:ea typeface="Times New Roman" panose="02020603050405020304" pitchFamily="18" charset="0"/>
                <a:cs typeface="Calibri" panose="020F0502020204030204" pitchFamily="34" charset="0"/>
              </a:rPr>
              <a:t>B. </a:t>
            </a:r>
            <a:r>
              <a:rPr lang="es-CO" sz="2000" b="1" dirty="0" err="1">
                <a:solidFill>
                  <a:srgbClr val="419BAD"/>
                </a:solidFill>
                <a:ea typeface="Times New Roman" panose="02020603050405020304" pitchFamily="18" charset="0"/>
                <a:cs typeface="Calibri" panose="020F0502020204030204" pitchFamily="34" charset="0"/>
              </a:rPr>
              <a:t>Collaborative</a:t>
            </a:r>
            <a:r>
              <a:rPr lang="es-CO" sz="2000" b="1" dirty="0">
                <a:solidFill>
                  <a:srgbClr val="419BAD"/>
                </a:solidFill>
                <a:ea typeface="Times New Roman" panose="02020603050405020304" pitchFamily="18" charset="0"/>
                <a:cs typeface="Calibri" panose="020F0502020204030204" pitchFamily="34" charset="0"/>
              </a:rPr>
              <a:t> </a:t>
            </a:r>
            <a:r>
              <a:rPr lang="es-CO" sz="2000" b="1" dirty="0" err="1">
                <a:solidFill>
                  <a:srgbClr val="419BAD"/>
                </a:solidFill>
                <a:ea typeface="Times New Roman" panose="02020603050405020304" pitchFamily="18" charset="0"/>
                <a:cs typeface="Calibri" panose="020F0502020204030204" pitchFamily="34" charset="0"/>
              </a:rPr>
              <a:t>Platform</a:t>
            </a:r>
            <a:endParaRPr lang="en-US" sz="2000" b="1" dirty="0">
              <a:solidFill>
                <a:srgbClr val="419BAD"/>
              </a:solidFill>
              <a:ea typeface="Times New Roman" panose="02020603050405020304" pitchFamily="18" charset="0"/>
              <a:cs typeface="Calibri" panose="020F0502020204030204" pitchFamily="34" charset="0"/>
            </a:endParaRPr>
          </a:p>
        </p:txBody>
      </p:sp>
      <p:pic>
        <p:nvPicPr>
          <p:cNvPr id="7" name="Picture 6">
            <a:extLst>
              <a:ext uri="{FF2B5EF4-FFF2-40B4-BE49-F238E27FC236}">
                <a16:creationId xmlns:a16="http://schemas.microsoft.com/office/drawing/2014/main" id="{AB4F8794-6F8B-CEC8-9AA8-ED0BA582691B}"/>
              </a:ext>
            </a:extLst>
          </p:cNvPr>
          <p:cNvPicPr>
            <a:picLocks noChangeAspect="1"/>
          </p:cNvPicPr>
          <p:nvPr/>
        </p:nvPicPr>
        <p:blipFill>
          <a:blip r:embed="rId6"/>
          <a:stretch>
            <a:fillRect/>
          </a:stretch>
        </p:blipFill>
        <p:spPr>
          <a:xfrm>
            <a:off x="2117097" y="2983557"/>
            <a:ext cx="2286419" cy="2949288"/>
          </a:xfrm>
          <a:prstGeom prst="rect">
            <a:avLst/>
          </a:prstGeom>
        </p:spPr>
      </p:pic>
      <p:pic>
        <p:nvPicPr>
          <p:cNvPr id="9" name="Picture 8">
            <a:extLst>
              <a:ext uri="{FF2B5EF4-FFF2-40B4-BE49-F238E27FC236}">
                <a16:creationId xmlns:a16="http://schemas.microsoft.com/office/drawing/2014/main" id="{C269034C-027B-028B-2C30-C475AC6A04E7}"/>
              </a:ext>
            </a:extLst>
          </p:cNvPr>
          <p:cNvPicPr>
            <a:picLocks noChangeAspect="1"/>
          </p:cNvPicPr>
          <p:nvPr/>
        </p:nvPicPr>
        <p:blipFill>
          <a:blip r:embed="rId7"/>
          <a:stretch>
            <a:fillRect/>
          </a:stretch>
        </p:blipFill>
        <p:spPr>
          <a:xfrm>
            <a:off x="4403516" y="2983557"/>
            <a:ext cx="2592152" cy="2922208"/>
          </a:xfrm>
          <a:prstGeom prst="rect">
            <a:avLst/>
          </a:prstGeom>
        </p:spPr>
      </p:pic>
      <p:sp>
        <p:nvSpPr>
          <p:cNvPr id="10" name="CasellaDiTesto 10">
            <a:extLst>
              <a:ext uri="{FF2B5EF4-FFF2-40B4-BE49-F238E27FC236}">
                <a16:creationId xmlns:a16="http://schemas.microsoft.com/office/drawing/2014/main" id="{2F8E520C-44F5-8FF8-9948-566EA9349B6C}"/>
              </a:ext>
            </a:extLst>
          </p:cNvPr>
          <p:cNvSpPr txBox="1"/>
          <p:nvPr/>
        </p:nvSpPr>
        <p:spPr>
          <a:xfrm>
            <a:off x="825898" y="1779348"/>
            <a:ext cx="483366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2.3 Participatory methods in the preparation phase </a:t>
            </a:r>
          </a:p>
        </p:txBody>
      </p:sp>
    </p:spTree>
    <p:extLst>
      <p:ext uri="{BB962C8B-B14F-4D97-AF65-F5344CB8AC3E}">
        <p14:creationId xmlns:p14="http://schemas.microsoft.com/office/powerpoint/2010/main" val="1167346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00458" y="7933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94500" y="7817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87946" y="168747"/>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598962" y="2164806"/>
            <a:ext cx="5195123" cy="3442802"/>
          </a:xfrm>
          <a:prstGeom prst="rect">
            <a:avLst/>
          </a:prstGeom>
          <a:noFill/>
        </p:spPr>
        <p:txBody>
          <a:bodyPr wrap="square">
            <a:spAutoFit/>
          </a:bodyPr>
          <a:lstStyle/>
          <a:p>
            <a:pPr algn="just"/>
            <a:r>
              <a:rPr lang="en-US" sz="1633" dirty="0">
                <a:solidFill>
                  <a:schemeClr val="bg2">
                    <a:lumMod val="50000"/>
                  </a:schemeClr>
                </a:solidFill>
              </a:rPr>
              <a:t>The diagnosis phase consists in the </a:t>
            </a:r>
            <a:r>
              <a:rPr lang="en-US" sz="1633" b="1" dirty="0">
                <a:solidFill>
                  <a:schemeClr val="bg2">
                    <a:lumMod val="50000"/>
                  </a:schemeClr>
                </a:solidFill>
              </a:rPr>
              <a:t>evaluation of the current condition of the urban area and buildings </a:t>
            </a:r>
            <a:r>
              <a:rPr lang="en-US" sz="1633" dirty="0">
                <a:solidFill>
                  <a:schemeClr val="bg2">
                    <a:lumMod val="50000"/>
                  </a:schemeClr>
                </a:solidFill>
              </a:rPr>
              <a:t>using </a:t>
            </a:r>
            <a:r>
              <a:rPr lang="en-GB" sz="1633" dirty="0">
                <a:solidFill>
                  <a:schemeClr val="bg2">
                    <a:lumMod val="50000"/>
                  </a:schemeClr>
                </a:solidFill>
              </a:rPr>
              <a:t>a contextualised </a:t>
            </a:r>
            <a:r>
              <a:rPr lang="en-US" sz="1633" dirty="0">
                <a:solidFill>
                  <a:schemeClr val="bg2">
                    <a:lumMod val="50000"/>
                  </a:schemeClr>
                </a:solidFill>
              </a:rPr>
              <a:t>versions of SNTool/SBTool. It can allow to:</a:t>
            </a:r>
          </a:p>
          <a:p>
            <a:pPr algn="just"/>
            <a:r>
              <a:rPr lang="en-US" sz="1633" dirty="0">
                <a:solidFill>
                  <a:schemeClr val="bg2">
                    <a:lumMod val="50000"/>
                  </a:schemeClr>
                </a:solidFill>
              </a:rPr>
              <a:t>• </a:t>
            </a:r>
            <a:r>
              <a:rPr lang="en-US" sz="1633" b="1" dirty="0">
                <a:solidFill>
                  <a:schemeClr val="bg2">
                    <a:lumMod val="50000"/>
                  </a:schemeClr>
                </a:solidFill>
              </a:rPr>
              <a:t>identify strengths and weaknesses </a:t>
            </a:r>
            <a:r>
              <a:rPr lang="en-US" sz="1633" dirty="0">
                <a:solidFill>
                  <a:schemeClr val="bg2">
                    <a:lumMod val="50000"/>
                  </a:schemeClr>
                </a:solidFill>
              </a:rPr>
              <a:t>as well as assets that can be leveraged to support interventions</a:t>
            </a:r>
          </a:p>
          <a:p>
            <a:pPr algn="just"/>
            <a:r>
              <a:rPr lang="en-US" sz="1633" dirty="0">
                <a:solidFill>
                  <a:schemeClr val="bg2">
                    <a:lumMod val="50000"/>
                  </a:schemeClr>
                </a:solidFill>
              </a:rPr>
              <a:t>• </a:t>
            </a:r>
            <a:r>
              <a:rPr lang="en-US" sz="1633" b="1" dirty="0">
                <a:solidFill>
                  <a:schemeClr val="bg2">
                    <a:lumMod val="50000"/>
                  </a:schemeClr>
                </a:solidFill>
              </a:rPr>
              <a:t>identify interconnections, benefits, synergies</a:t>
            </a:r>
            <a:r>
              <a:rPr lang="en-US" sz="1633" dirty="0">
                <a:solidFill>
                  <a:schemeClr val="bg2">
                    <a:lumMod val="50000"/>
                  </a:schemeClr>
                </a:solidFill>
              </a:rPr>
              <a:t> between city systems that can help guide efficient resources use </a:t>
            </a:r>
          </a:p>
          <a:p>
            <a:pPr algn="just"/>
            <a:r>
              <a:rPr lang="en-US" sz="1633" dirty="0">
                <a:solidFill>
                  <a:schemeClr val="bg2">
                    <a:lumMod val="50000"/>
                  </a:schemeClr>
                </a:solidFill>
              </a:rPr>
              <a:t>• </a:t>
            </a:r>
            <a:r>
              <a:rPr lang="en-US" sz="1633" b="1" dirty="0">
                <a:solidFill>
                  <a:schemeClr val="bg2">
                    <a:lumMod val="50000"/>
                  </a:schemeClr>
                </a:solidFill>
              </a:rPr>
              <a:t>explore gaps in awareness </a:t>
            </a:r>
            <a:r>
              <a:rPr lang="en-US" sz="1633" dirty="0">
                <a:solidFill>
                  <a:schemeClr val="bg2">
                    <a:lumMod val="50000"/>
                  </a:schemeClr>
                </a:solidFill>
              </a:rPr>
              <a:t>and opportunities for action.</a:t>
            </a:r>
          </a:p>
          <a:p>
            <a:pPr algn="just"/>
            <a:endParaRPr lang="en-US" sz="544" dirty="0">
              <a:solidFill>
                <a:schemeClr val="bg2">
                  <a:lumMod val="50000"/>
                </a:schemeClr>
              </a:solidFill>
            </a:endParaRPr>
          </a:p>
          <a:p>
            <a:pPr algn="just"/>
            <a:r>
              <a:rPr lang="en-US" sz="1633" dirty="0">
                <a:solidFill>
                  <a:schemeClr val="bg2">
                    <a:lumMod val="50000"/>
                  </a:schemeClr>
                </a:solidFill>
              </a:rPr>
              <a:t>The objective of the diagnosis is:</a:t>
            </a:r>
          </a:p>
          <a:p>
            <a:pPr algn="just"/>
            <a:r>
              <a:rPr lang="en-US" sz="1633" dirty="0">
                <a:solidFill>
                  <a:schemeClr val="bg2">
                    <a:lumMod val="50000"/>
                  </a:schemeClr>
                </a:solidFill>
              </a:rPr>
              <a:t>- to </a:t>
            </a:r>
            <a:r>
              <a:rPr lang="en-US" sz="1633" b="1" dirty="0">
                <a:solidFill>
                  <a:schemeClr val="bg2">
                    <a:lumMod val="50000"/>
                  </a:schemeClr>
                </a:solidFill>
              </a:rPr>
              <a:t>set the basis for the definition of the performance targets </a:t>
            </a:r>
            <a:r>
              <a:rPr lang="en-US" sz="1633" dirty="0">
                <a:solidFill>
                  <a:schemeClr val="bg2">
                    <a:lumMod val="50000"/>
                  </a:schemeClr>
                </a:solidFill>
              </a:rPr>
              <a:t>for the retrofitting project (next phase)</a:t>
            </a:r>
          </a:p>
          <a:p>
            <a:pPr algn="just"/>
            <a:r>
              <a:rPr lang="en-US" sz="1633" dirty="0">
                <a:solidFill>
                  <a:schemeClr val="bg2">
                    <a:lumMod val="50000"/>
                  </a:schemeClr>
                </a:solidFill>
              </a:rPr>
              <a:t>- to </a:t>
            </a:r>
            <a:r>
              <a:rPr lang="en-US" sz="1633" b="1" dirty="0">
                <a:solidFill>
                  <a:schemeClr val="bg2">
                    <a:lumMod val="50000"/>
                  </a:schemeClr>
                </a:solidFill>
              </a:rPr>
              <a:t>identify strengths and weaknesses </a:t>
            </a:r>
            <a:r>
              <a:rPr lang="en-US" sz="1633" dirty="0">
                <a:solidFill>
                  <a:schemeClr val="bg2">
                    <a:lumMod val="50000"/>
                  </a:schemeClr>
                </a:solidFill>
              </a:rPr>
              <a:t>of the urban area and public buildings in terms of sustainability.</a:t>
            </a:r>
          </a:p>
        </p:txBody>
      </p:sp>
      <p:pic>
        <p:nvPicPr>
          <p:cNvPr id="3" name="Graphic 2">
            <a:extLst>
              <a:ext uri="{FF2B5EF4-FFF2-40B4-BE49-F238E27FC236}">
                <a16:creationId xmlns:a16="http://schemas.microsoft.com/office/drawing/2014/main" id="{21B6495A-9410-45FF-86B0-BEE4777093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8107" y="1335950"/>
            <a:ext cx="2318290" cy="478147"/>
          </a:xfrm>
          <a:prstGeom prst="rect">
            <a:avLst/>
          </a:prstGeom>
        </p:spPr>
      </p:pic>
      <p:pic>
        <p:nvPicPr>
          <p:cNvPr id="7" name="Graphic 6">
            <a:extLst>
              <a:ext uri="{FF2B5EF4-FFF2-40B4-BE49-F238E27FC236}">
                <a16:creationId xmlns:a16="http://schemas.microsoft.com/office/drawing/2014/main" id="{7EF5CB94-7274-57CC-2AFB-A60CB3E2330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28169" y="2008171"/>
            <a:ext cx="2950724" cy="3924888"/>
          </a:xfrm>
          <a:prstGeom prst="rect">
            <a:avLst/>
          </a:prstGeom>
        </p:spPr>
      </p:pic>
    </p:spTree>
    <p:extLst>
      <p:ext uri="{BB962C8B-B14F-4D97-AF65-F5344CB8AC3E}">
        <p14:creationId xmlns:p14="http://schemas.microsoft.com/office/powerpoint/2010/main" val="1191831247"/>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59818" y="85704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77786" y="122754"/>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22</a:t>
            </a:fld>
            <a:endParaRPr lang="it-IT" altLang="it-IT" sz="816" dirty="0">
              <a:solidFill>
                <a:schemeClr val="bg1"/>
              </a:solidFill>
              <a:latin typeface="din"/>
            </a:endParaRPr>
          </a:p>
        </p:txBody>
      </p:sp>
      <p:pic>
        <p:nvPicPr>
          <p:cNvPr id="4" name="Picture 3">
            <a:extLst>
              <a:ext uri="{FF2B5EF4-FFF2-40B4-BE49-F238E27FC236}">
                <a16:creationId xmlns:a16="http://schemas.microsoft.com/office/drawing/2014/main" id="{87C30504-2F14-512A-B80A-97D3DF37D1AB}"/>
              </a:ext>
            </a:extLst>
          </p:cNvPr>
          <p:cNvPicPr>
            <a:picLocks noChangeAspect="1"/>
          </p:cNvPicPr>
          <p:nvPr/>
        </p:nvPicPr>
        <p:blipFill rotWithShape="1">
          <a:blip r:embed="rId3"/>
          <a:srcRect l="233" t="506" b="753"/>
          <a:stretch/>
        </p:blipFill>
        <p:spPr>
          <a:xfrm>
            <a:off x="980098" y="1969792"/>
            <a:ext cx="7196388" cy="3289133"/>
          </a:xfrm>
          <a:prstGeom prst="rect">
            <a:avLst/>
          </a:prstGeom>
        </p:spPr>
      </p:pic>
      <p:pic>
        <p:nvPicPr>
          <p:cNvPr id="8" name="Graphic 7">
            <a:extLst>
              <a:ext uri="{FF2B5EF4-FFF2-40B4-BE49-F238E27FC236}">
                <a16:creationId xmlns:a16="http://schemas.microsoft.com/office/drawing/2014/main" id="{2A956BFF-1980-8801-2820-839D6A1D6F4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8107" y="1335950"/>
            <a:ext cx="2318290" cy="478147"/>
          </a:xfrm>
          <a:prstGeom prst="rect">
            <a:avLst/>
          </a:prstGeom>
        </p:spPr>
      </p:pic>
    </p:spTree>
    <p:extLst>
      <p:ext uri="{BB962C8B-B14F-4D97-AF65-F5344CB8AC3E}">
        <p14:creationId xmlns:p14="http://schemas.microsoft.com/office/powerpoint/2010/main" val="2228072531"/>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42778"/>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86589" y="2531955"/>
            <a:ext cx="7221649" cy="2968185"/>
          </a:xfrm>
          <a:prstGeom prst="rect">
            <a:avLst/>
          </a:prstGeom>
          <a:noFill/>
        </p:spPr>
        <p:txBody>
          <a:bodyPr wrap="square">
            <a:spAutoFit/>
          </a:bodyPr>
          <a:lstStyle/>
          <a:p>
            <a:pPr algn="just"/>
            <a:r>
              <a:rPr lang="en-US" sz="1633" dirty="0">
                <a:solidFill>
                  <a:schemeClr val="bg2">
                    <a:lumMod val="50000"/>
                  </a:schemeClr>
                </a:solidFill>
              </a:rPr>
              <a:t>The </a:t>
            </a:r>
            <a:r>
              <a:rPr lang="en-US" sz="1633" b="1" dirty="0">
                <a:solidFill>
                  <a:schemeClr val="bg2">
                    <a:lumMod val="50000"/>
                  </a:schemeClr>
                </a:solidFill>
              </a:rPr>
              <a:t>key-weaknesses analysis is based on the SNTool assessment’s results</a:t>
            </a:r>
            <a:r>
              <a:rPr lang="en-US" sz="1633" dirty="0">
                <a:solidFill>
                  <a:schemeClr val="bg2">
                    <a:lumMod val="50000"/>
                  </a:schemeClr>
                </a:solidFill>
              </a:rPr>
              <a:t>, possibly  complemented with a soft analysis based on occupant surveys and workshops. </a:t>
            </a:r>
          </a:p>
          <a:p>
            <a:pPr algn="just"/>
            <a:endParaRPr lang="en-US" sz="726" b="1" dirty="0">
              <a:solidFill>
                <a:schemeClr val="bg2">
                  <a:lumMod val="50000"/>
                </a:schemeClr>
              </a:solidFill>
            </a:endParaRPr>
          </a:p>
          <a:p>
            <a:pPr algn="just"/>
            <a:r>
              <a:rPr lang="en-US" sz="1633" b="1" dirty="0">
                <a:solidFill>
                  <a:schemeClr val="bg2">
                    <a:lumMod val="50000"/>
                  </a:schemeClr>
                </a:solidFill>
              </a:rPr>
              <a:t>Each criterion has been compared to the benchmark values </a:t>
            </a:r>
            <a:r>
              <a:rPr lang="en-US" sz="1633" dirty="0">
                <a:solidFill>
                  <a:schemeClr val="bg2">
                    <a:lumMod val="50000"/>
                  </a:schemeClr>
                </a:solidFill>
              </a:rPr>
              <a:t>which allow the municipality in a quick an efficient way to check which urban indicators perform weak and which ones are performing well. </a:t>
            </a:r>
          </a:p>
          <a:p>
            <a:pPr algn="just"/>
            <a:r>
              <a:rPr lang="en-US" sz="1633" dirty="0">
                <a:solidFill>
                  <a:schemeClr val="bg2">
                    <a:lumMod val="50000"/>
                  </a:schemeClr>
                </a:solidFill>
              </a:rPr>
              <a:t>If a criterion shows a result above a certain performance threshold defined by the municipality, the criterion is not relevant for the weaknesses analysis.</a:t>
            </a:r>
          </a:p>
          <a:p>
            <a:pPr algn="just"/>
            <a:endParaRPr lang="en-US" sz="1633" dirty="0">
              <a:solidFill>
                <a:schemeClr val="bg2">
                  <a:lumMod val="50000"/>
                </a:schemeClr>
              </a:solidFill>
            </a:endParaRPr>
          </a:p>
          <a:p>
            <a:pPr algn="just"/>
            <a:r>
              <a:rPr lang="en-US" sz="1633" b="1" dirty="0">
                <a:solidFill>
                  <a:schemeClr val="bg2">
                    <a:lumMod val="50000"/>
                  </a:schemeClr>
                </a:solidFill>
              </a:rPr>
              <a:t>SMC Team can rank the criteria according to their reached performance. </a:t>
            </a:r>
            <a:r>
              <a:rPr lang="en-US" sz="1633" dirty="0">
                <a:solidFill>
                  <a:schemeClr val="bg2">
                    <a:lumMod val="50000"/>
                  </a:schemeClr>
                </a:solidFill>
              </a:rPr>
              <a:t>Using the results of the benchmarking and ranking process, a periodization of the different key-weak points of the urban area is possible.</a:t>
            </a: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32395" y="1688437"/>
            <a:ext cx="463471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3.1  Assessing the current state of the urban area</a:t>
            </a:r>
          </a:p>
        </p:txBody>
      </p:sp>
      <p:pic>
        <p:nvPicPr>
          <p:cNvPr id="10" name="Graphic 9">
            <a:extLst>
              <a:ext uri="{FF2B5EF4-FFF2-40B4-BE49-F238E27FC236}">
                <a16:creationId xmlns:a16="http://schemas.microsoft.com/office/drawing/2014/main" id="{4D237ADF-2CBD-C241-8B60-978198FDF28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8107" y="1335950"/>
            <a:ext cx="2318290" cy="478147"/>
          </a:xfrm>
          <a:prstGeom prst="rect">
            <a:avLst/>
          </a:prstGeom>
        </p:spPr>
      </p:pic>
      <p:pic>
        <p:nvPicPr>
          <p:cNvPr id="12" name="Graphic 11">
            <a:extLst>
              <a:ext uri="{FF2B5EF4-FFF2-40B4-BE49-F238E27FC236}">
                <a16:creationId xmlns:a16="http://schemas.microsoft.com/office/drawing/2014/main" id="{692CD702-CD9B-BF1E-650B-960CD5B627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54741" y="1315208"/>
            <a:ext cx="1406843" cy="540000"/>
          </a:xfrm>
          <a:prstGeom prst="rect">
            <a:avLst/>
          </a:prstGeom>
        </p:spPr>
      </p:pic>
    </p:spTree>
    <p:extLst>
      <p:ext uri="{BB962C8B-B14F-4D97-AF65-F5344CB8AC3E}">
        <p14:creationId xmlns:p14="http://schemas.microsoft.com/office/powerpoint/2010/main" val="3505628792"/>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06582" y="143240"/>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86589" y="2192742"/>
            <a:ext cx="7170821" cy="343620"/>
          </a:xfrm>
          <a:prstGeom prst="rect">
            <a:avLst/>
          </a:prstGeom>
          <a:noFill/>
        </p:spPr>
        <p:txBody>
          <a:bodyPr wrap="square">
            <a:spAutoFit/>
          </a:bodyPr>
          <a:lstStyle/>
          <a:p>
            <a:pPr algn="just"/>
            <a:r>
              <a:rPr lang="en-US" sz="1633" dirty="0">
                <a:solidFill>
                  <a:schemeClr val="bg2">
                    <a:lumMod val="50000"/>
                  </a:schemeClr>
                </a:solidFill>
              </a:rPr>
              <a:t>The table represents a simplified output of an urban scale evaluation using SNTool</a:t>
            </a: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40329" y="1676209"/>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3.1  Assessing the current state of the urban area</a:t>
            </a:r>
          </a:p>
        </p:txBody>
      </p:sp>
      <p:sp>
        <p:nvSpPr>
          <p:cNvPr id="5" name="CasellaDiTesto 4">
            <a:extLst>
              <a:ext uri="{FF2B5EF4-FFF2-40B4-BE49-F238E27FC236}">
                <a16:creationId xmlns:a16="http://schemas.microsoft.com/office/drawing/2014/main" id="{2CDABE2B-330D-4DA4-ED75-AAB4FA00CD74}"/>
              </a:ext>
            </a:extLst>
          </p:cNvPr>
          <p:cNvSpPr txBox="1"/>
          <p:nvPr/>
        </p:nvSpPr>
        <p:spPr>
          <a:xfrm>
            <a:off x="986589" y="2688500"/>
            <a:ext cx="2561572" cy="2605200"/>
          </a:xfrm>
          <a:prstGeom prst="rect">
            <a:avLst/>
          </a:prstGeom>
          <a:noFill/>
        </p:spPr>
        <p:txBody>
          <a:bodyPr wrap="square">
            <a:spAutoFit/>
          </a:bodyPr>
          <a:lstStyle/>
          <a:p>
            <a:pPr algn="just"/>
            <a:r>
              <a:rPr lang="en-US" sz="1633" dirty="0">
                <a:solidFill>
                  <a:schemeClr val="bg2">
                    <a:lumMod val="50000"/>
                  </a:schemeClr>
                </a:solidFill>
              </a:rPr>
              <a:t>The score associated to each criterion represent the </a:t>
            </a:r>
            <a:r>
              <a:rPr lang="en-US" sz="1633" b="1" dirty="0">
                <a:solidFill>
                  <a:schemeClr val="bg2">
                    <a:lumMod val="50000"/>
                  </a:schemeClr>
                </a:solidFill>
              </a:rPr>
              <a:t>actual level of performance of the urban area</a:t>
            </a:r>
            <a:r>
              <a:rPr lang="en-US" sz="1633" dirty="0">
                <a:solidFill>
                  <a:schemeClr val="bg2">
                    <a:lumMod val="50000"/>
                  </a:schemeClr>
                </a:solidFill>
              </a:rPr>
              <a:t>, using a scoring scale ranging from:</a:t>
            </a:r>
          </a:p>
          <a:p>
            <a:pPr algn="just"/>
            <a:endParaRPr lang="en-US" sz="1633" dirty="0">
              <a:solidFill>
                <a:schemeClr val="bg2">
                  <a:lumMod val="50000"/>
                </a:schemeClr>
              </a:solidFill>
            </a:endParaRPr>
          </a:p>
          <a:p>
            <a:r>
              <a:rPr lang="en-US" sz="1633" dirty="0">
                <a:solidFill>
                  <a:schemeClr val="bg2">
                    <a:lumMod val="50000"/>
                  </a:schemeClr>
                </a:solidFill>
              </a:rPr>
              <a:t> -1(negative) up to +5(excellent), where 0 represent the minimum acceptable performance</a:t>
            </a:r>
            <a:endParaRPr lang="it-IT" sz="1633" dirty="0">
              <a:solidFill>
                <a:schemeClr val="bg2">
                  <a:lumMod val="50000"/>
                </a:schemeClr>
              </a:solidFill>
            </a:endParaRPr>
          </a:p>
        </p:txBody>
      </p:sp>
      <p:pic>
        <p:nvPicPr>
          <p:cNvPr id="12" name="Graphic 11">
            <a:extLst>
              <a:ext uri="{FF2B5EF4-FFF2-40B4-BE49-F238E27FC236}">
                <a16:creationId xmlns:a16="http://schemas.microsoft.com/office/drawing/2014/main" id="{EA90675E-44E0-702C-03A9-0DDA7B157F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8107" y="1335950"/>
            <a:ext cx="2318290" cy="478147"/>
          </a:xfrm>
          <a:prstGeom prst="rect">
            <a:avLst/>
          </a:prstGeom>
        </p:spPr>
      </p:pic>
      <p:pic>
        <p:nvPicPr>
          <p:cNvPr id="19" name="Picture 18" descr="Text&#10;&#10;Description automatically generated">
            <a:extLst>
              <a:ext uri="{FF2B5EF4-FFF2-40B4-BE49-F238E27FC236}">
                <a16:creationId xmlns:a16="http://schemas.microsoft.com/office/drawing/2014/main" id="{1998FD17-03A6-B87E-3848-072B838C27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0337" y="2917274"/>
            <a:ext cx="4297073" cy="2336709"/>
          </a:xfrm>
          <a:prstGeom prst="rect">
            <a:avLst/>
          </a:prstGeom>
        </p:spPr>
      </p:pic>
      <p:pic>
        <p:nvPicPr>
          <p:cNvPr id="20" name="Graphic 19">
            <a:extLst>
              <a:ext uri="{FF2B5EF4-FFF2-40B4-BE49-F238E27FC236}">
                <a16:creationId xmlns:a16="http://schemas.microsoft.com/office/drawing/2014/main" id="{63AC5170-F45D-4A59-2CA3-04ABDB0207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54741" y="1315208"/>
            <a:ext cx="1406843" cy="540000"/>
          </a:xfrm>
          <a:prstGeom prst="rect">
            <a:avLst/>
          </a:prstGeom>
        </p:spPr>
      </p:pic>
    </p:spTree>
    <p:extLst>
      <p:ext uri="{BB962C8B-B14F-4D97-AF65-F5344CB8AC3E}">
        <p14:creationId xmlns:p14="http://schemas.microsoft.com/office/powerpoint/2010/main" val="3359780938"/>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90298" y="11590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71074"/>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69359" y="541079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84340" y="2219816"/>
            <a:ext cx="3344731" cy="343620"/>
          </a:xfrm>
          <a:prstGeom prst="rect">
            <a:avLst/>
          </a:prstGeom>
          <a:noFill/>
        </p:spPr>
        <p:txBody>
          <a:bodyPr wrap="square">
            <a:spAutoFit/>
          </a:bodyPr>
          <a:lstStyle/>
          <a:p>
            <a:pPr algn="just"/>
            <a:r>
              <a:rPr lang="en-US" sz="1633" b="1" dirty="0">
                <a:solidFill>
                  <a:schemeClr val="bg2">
                    <a:lumMod val="50000"/>
                  </a:schemeClr>
                </a:solidFill>
              </a:rPr>
              <a:t>Ranking criteria.</a:t>
            </a: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789151" y="1688757"/>
            <a:ext cx="5267672"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3.2  Identification of the weaknesses in the urban area</a:t>
            </a:r>
          </a:p>
        </p:txBody>
      </p:sp>
      <p:sp>
        <p:nvSpPr>
          <p:cNvPr id="10" name="CasellaDiTesto 9">
            <a:extLst>
              <a:ext uri="{FF2B5EF4-FFF2-40B4-BE49-F238E27FC236}">
                <a16:creationId xmlns:a16="http://schemas.microsoft.com/office/drawing/2014/main" id="{2EF2D358-AF9E-C7DB-6DD9-22503A264331}"/>
              </a:ext>
            </a:extLst>
          </p:cNvPr>
          <p:cNvSpPr txBox="1"/>
          <p:nvPr/>
        </p:nvSpPr>
        <p:spPr>
          <a:xfrm>
            <a:off x="984341" y="2462356"/>
            <a:ext cx="2733417" cy="3177345"/>
          </a:xfrm>
          <a:prstGeom prst="rect">
            <a:avLst/>
          </a:prstGeom>
          <a:noFill/>
        </p:spPr>
        <p:txBody>
          <a:bodyPr wrap="square">
            <a:spAutoFit/>
          </a:bodyPr>
          <a:lstStyle/>
          <a:p>
            <a:pPr algn="just"/>
            <a:r>
              <a:rPr lang="en-US" sz="1542" dirty="0">
                <a:solidFill>
                  <a:schemeClr val="bg2">
                    <a:lumMod val="50000"/>
                  </a:schemeClr>
                </a:solidFill>
              </a:rPr>
              <a:t>The main sustainability issues (score -1) results to be the availability of green areas (A2.2) and the air pollution (E1.2). The performance concerning the access to waste and recycling collection points (D2.2), and the total final energy consumptions (B2.1) is the minimum acceptable (scores 0,4 and 0,5). The best performance is reached by the public transport system (F1.1)</a:t>
            </a:r>
            <a:endParaRPr lang="it-IT" sz="1542" dirty="0">
              <a:solidFill>
                <a:schemeClr val="bg2">
                  <a:lumMod val="50000"/>
                </a:schemeClr>
              </a:solidFill>
            </a:endParaRPr>
          </a:p>
        </p:txBody>
      </p:sp>
      <p:pic>
        <p:nvPicPr>
          <p:cNvPr id="11" name="Graphic 10">
            <a:extLst>
              <a:ext uri="{FF2B5EF4-FFF2-40B4-BE49-F238E27FC236}">
                <a16:creationId xmlns:a16="http://schemas.microsoft.com/office/drawing/2014/main" id="{11054F98-0704-95FE-87F4-95E13A531A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8107" y="1335950"/>
            <a:ext cx="2318290" cy="478147"/>
          </a:xfrm>
          <a:prstGeom prst="rect">
            <a:avLst/>
          </a:prstGeom>
        </p:spPr>
      </p:pic>
      <p:pic>
        <p:nvPicPr>
          <p:cNvPr id="14" name="Graphic 13">
            <a:extLst>
              <a:ext uri="{FF2B5EF4-FFF2-40B4-BE49-F238E27FC236}">
                <a16:creationId xmlns:a16="http://schemas.microsoft.com/office/drawing/2014/main" id="{15774C87-192E-CFF7-2960-B563495877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48009" y="1335950"/>
            <a:ext cx="1406840" cy="540000"/>
          </a:xfrm>
          <a:prstGeom prst="rect">
            <a:avLst/>
          </a:prstGeom>
        </p:spPr>
      </p:pic>
      <p:pic>
        <p:nvPicPr>
          <p:cNvPr id="4" name="Picture 3">
            <a:extLst>
              <a:ext uri="{FF2B5EF4-FFF2-40B4-BE49-F238E27FC236}">
                <a16:creationId xmlns:a16="http://schemas.microsoft.com/office/drawing/2014/main" id="{E90EF7E8-5D57-FCF3-DA77-2FF96A4422F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68559" y="2730100"/>
            <a:ext cx="4291100" cy="2334071"/>
          </a:xfrm>
          <a:prstGeom prst="rect">
            <a:avLst/>
          </a:prstGeom>
        </p:spPr>
      </p:pic>
    </p:spTree>
    <p:extLst>
      <p:ext uri="{BB962C8B-B14F-4D97-AF65-F5344CB8AC3E}">
        <p14:creationId xmlns:p14="http://schemas.microsoft.com/office/powerpoint/2010/main" val="3795017645"/>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48058" y="11285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42100" y="111707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43366"/>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26</a:t>
            </a:fld>
            <a:endParaRPr lang="it-IT" altLang="it-IT" sz="816" dirty="0">
              <a:solidFill>
                <a:schemeClr val="bg1"/>
              </a:solidFill>
              <a:latin typeface="din"/>
            </a:endParaRP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46033" y="1725426"/>
            <a:ext cx="5169762"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3.2  Identification of the weaknesses in the urban area</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936259" y="2365923"/>
            <a:ext cx="7245215" cy="2968185"/>
          </a:xfrm>
          <a:prstGeom prst="rect">
            <a:avLst/>
          </a:prstGeom>
          <a:noFill/>
        </p:spPr>
        <p:txBody>
          <a:bodyPr wrap="square">
            <a:spAutoFit/>
          </a:bodyPr>
          <a:lstStyle/>
          <a:p>
            <a:pPr algn="just"/>
            <a:r>
              <a:rPr lang="en-US" sz="1633" dirty="0">
                <a:solidFill>
                  <a:schemeClr val="bg2">
                    <a:lumMod val="50000"/>
                  </a:schemeClr>
                </a:solidFill>
              </a:rPr>
              <a:t>To complement the SNTool evaluation, </a:t>
            </a:r>
            <a:r>
              <a:rPr lang="en-US" sz="1633" b="1" dirty="0">
                <a:solidFill>
                  <a:schemeClr val="bg2">
                    <a:lumMod val="50000"/>
                  </a:schemeClr>
                </a:solidFill>
              </a:rPr>
              <a:t>it is recommended to carry out a survey among the inhabitants of the urban area</a:t>
            </a:r>
            <a:r>
              <a:rPr lang="en-US" sz="1633" dirty="0">
                <a:solidFill>
                  <a:schemeClr val="bg2">
                    <a:lumMod val="50000"/>
                  </a:schemeClr>
                </a:solidFill>
              </a:rPr>
              <a:t>. The survey can be useful to </a:t>
            </a:r>
            <a:r>
              <a:rPr lang="en-US" sz="1633" b="1" dirty="0">
                <a:solidFill>
                  <a:schemeClr val="bg2">
                    <a:lumMod val="50000"/>
                  </a:schemeClr>
                </a:solidFill>
              </a:rPr>
              <a:t>identify the priorities of inhabitants and issues non quantifiable</a:t>
            </a:r>
            <a:r>
              <a:rPr lang="en-US" sz="1633" dirty="0">
                <a:solidFill>
                  <a:schemeClr val="bg2">
                    <a:lumMod val="50000"/>
                  </a:schemeClr>
                </a:solidFill>
              </a:rPr>
              <a:t> through the SNTool indicators. Occupant wishes concerning the design or amenities of the </a:t>
            </a:r>
            <a:r>
              <a:rPr lang="en-US" sz="1633" dirty="0" err="1">
                <a:solidFill>
                  <a:schemeClr val="bg2">
                    <a:lumMod val="50000"/>
                  </a:schemeClr>
                </a:solidFill>
              </a:rPr>
              <a:t>neighbourhood</a:t>
            </a:r>
            <a:r>
              <a:rPr lang="en-US" sz="1633" dirty="0">
                <a:solidFill>
                  <a:schemeClr val="bg2">
                    <a:lumMod val="50000"/>
                  </a:schemeClr>
                </a:solidFill>
              </a:rPr>
              <a:t> infrastructure (e.g. new shopping opportunity or playground in the </a:t>
            </a:r>
            <a:r>
              <a:rPr lang="en-US" sz="1633" dirty="0" err="1">
                <a:solidFill>
                  <a:schemeClr val="bg2">
                    <a:lumMod val="50000"/>
                  </a:schemeClr>
                </a:solidFill>
              </a:rPr>
              <a:t>neighbourhood</a:t>
            </a:r>
            <a:r>
              <a:rPr lang="en-US" sz="1633" dirty="0">
                <a:solidFill>
                  <a:schemeClr val="bg2">
                    <a:lumMod val="50000"/>
                  </a:schemeClr>
                </a:solidFill>
              </a:rPr>
              <a:t>, more parking space or brighter street lighting, etc.). </a:t>
            </a:r>
          </a:p>
          <a:p>
            <a:pPr algn="just"/>
            <a:r>
              <a:rPr lang="en-US" sz="1633" dirty="0">
                <a:solidFill>
                  <a:schemeClr val="bg2">
                    <a:lumMod val="50000"/>
                  </a:schemeClr>
                </a:solidFill>
              </a:rPr>
              <a:t>To </a:t>
            </a:r>
            <a:r>
              <a:rPr lang="en-US" sz="1633" dirty="0" err="1">
                <a:solidFill>
                  <a:schemeClr val="bg2">
                    <a:lumMod val="50000"/>
                  </a:schemeClr>
                </a:solidFill>
              </a:rPr>
              <a:t>analyse</a:t>
            </a:r>
            <a:r>
              <a:rPr lang="en-US" sz="1633" dirty="0">
                <a:solidFill>
                  <a:schemeClr val="bg2">
                    <a:lumMod val="50000"/>
                  </a:schemeClr>
                </a:solidFill>
              </a:rPr>
              <a:t> feedback, it is recommended to </a:t>
            </a:r>
            <a:r>
              <a:rPr lang="en-US" sz="1633" b="1" dirty="0">
                <a:solidFill>
                  <a:schemeClr val="bg2">
                    <a:lumMod val="50000"/>
                  </a:schemeClr>
                </a:solidFill>
              </a:rPr>
              <a:t>carry out a workshop </a:t>
            </a:r>
            <a:r>
              <a:rPr lang="en-US" sz="1633" dirty="0">
                <a:solidFill>
                  <a:schemeClr val="bg2">
                    <a:lumMod val="50000"/>
                  </a:schemeClr>
                </a:solidFill>
              </a:rPr>
              <a:t>by the municipality as part of the PGS approach.</a:t>
            </a:r>
          </a:p>
          <a:p>
            <a:pPr algn="just"/>
            <a:endParaRPr lang="en-US" sz="726" dirty="0">
              <a:solidFill>
                <a:schemeClr val="bg2">
                  <a:lumMod val="50000"/>
                </a:schemeClr>
              </a:solidFill>
            </a:endParaRPr>
          </a:p>
          <a:p>
            <a:pPr algn="just"/>
            <a:r>
              <a:rPr lang="en-US" sz="1633" dirty="0">
                <a:solidFill>
                  <a:schemeClr val="bg2">
                    <a:lumMod val="50000"/>
                  </a:schemeClr>
                </a:solidFill>
              </a:rPr>
              <a:t>Based on the results of the </a:t>
            </a:r>
            <a:r>
              <a:rPr lang="en-US" sz="1633" b="1" dirty="0">
                <a:solidFill>
                  <a:schemeClr val="bg2">
                    <a:lumMod val="50000"/>
                  </a:schemeClr>
                </a:solidFill>
              </a:rPr>
              <a:t>two-part key weaknesses identification (SNTool + survey) </a:t>
            </a:r>
            <a:r>
              <a:rPr lang="en-US" sz="1633" dirty="0">
                <a:solidFill>
                  <a:schemeClr val="bg2">
                    <a:lumMod val="50000"/>
                  </a:schemeClr>
                </a:solidFill>
              </a:rPr>
              <a:t>a summary shall be created showing the SNTool assessment results and concurrently the identified non-simulated weaknesses by the municipality.</a:t>
            </a:r>
          </a:p>
        </p:txBody>
      </p:sp>
      <p:pic>
        <p:nvPicPr>
          <p:cNvPr id="10" name="Graphic 9">
            <a:extLst>
              <a:ext uri="{FF2B5EF4-FFF2-40B4-BE49-F238E27FC236}">
                <a16:creationId xmlns:a16="http://schemas.microsoft.com/office/drawing/2014/main" id="{FE34F7D6-2E9C-7220-A748-3E228B423F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8107" y="1335950"/>
            <a:ext cx="2318290" cy="478147"/>
          </a:xfrm>
          <a:prstGeom prst="rect">
            <a:avLst/>
          </a:prstGeom>
        </p:spPr>
      </p:pic>
      <p:pic>
        <p:nvPicPr>
          <p:cNvPr id="11" name="Graphic 10">
            <a:extLst>
              <a:ext uri="{FF2B5EF4-FFF2-40B4-BE49-F238E27FC236}">
                <a16:creationId xmlns:a16="http://schemas.microsoft.com/office/drawing/2014/main" id="{CD378487-90E1-0041-3CEB-15D5E22494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48009" y="1335950"/>
            <a:ext cx="1406840" cy="540000"/>
          </a:xfrm>
          <a:prstGeom prst="rect">
            <a:avLst/>
          </a:prstGeom>
        </p:spPr>
      </p:pic>
    </p:spTree>
    <p:extLst>
      <p:ext uri="{BB962C8B-B14F-4D97-AF65-F5344CB8AC3E}">
        <p14:creationId xmlns:p14="http://schemas.microsoft.com/office/powerpoint/2010/main" val="900112521"/>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61418" y="11895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55460" y="11780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08266" y="143240"/>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endParaRPr lang="it-IT" altLang="it-IT" sz="816" dirty="0">
              <a:solidFill>
                <a:schemeClr val="bg1"/>
              </a:solidFill>
              <a:latin typeface="din"/>
            </a:endParaRP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37831" y="1683647"/>
            <a:ext cx="6304978" cy="653384"/>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3.3  Evaluation of the infrastructures’ current state</a:t>
            </a:r>
          </a:p>
          <a:p>
            <a:pPr marL="244804">
              <a:lnSpc>
                <a:spcPct val="115000"/>
              </a:lnSpc>
            </a:pPr>
            <a:r>
              <a:rPr lang="en-US" sz="1633" dirty="0">
                <a:ea typeface="Times New Roman" panose="02020603050405020304" pitchFamily="18" charset="0"/>
                <a:cs typeface="Calibri" panose="020F0502020204030204" pitchFamily="34" charset="0"/>
              </a:rPr>
              <a:t>       in the urban area</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950495" y="2475011"/>
            <a:ext cx="7230979" cy="2912336"/>
          </a:xfrm>
          <a:prstGeom prst="rect">
            <a:avLst/>
          </a:prstGeom>
          <a:noFill/>
        </p:spPr>
        <p:txBody>
          <a:bodyPr wrap="square">
            <a:spAutoFit/>
          </a:bodyPr>
          <a:lstStyle/>
          <a:p>
            <a:pPr algn="just"/>
            <a:r>
              <a:rPr lang="en-US" sz="1633" dirty="0">
                <a:solidFill>
                  <a:schemeClr val="bg2">
                    <a:lumMod val="50000"/>
                  </a:schemeClr>
                </a:solidFill>
              </a:rPr>
              <a:t>The </a:t>
            </a:r>
            <a:r>
              <a:rPr lang="en-US" sz="1633" b="1" dirty="0">
                <a:solidFill>
                  <a:schemeClr val="bg2">
                    <a:lumMod val="50000"/>
                  </a:schemeClr>
                </a:solidFill>
              </a:rPr>
              <a:t>analysis of the current state of the energy and water infrastructures </a:t>
            </a:r>
            <a:r>
              <a:rPr lang="en-US" sz="1633" dirty="0">
                <a:solidFill>
                  <a:schemeClr val="bg2">
                    <a:lumMod val="50000"/>
                  </a:schemeClr>
                </a:solidFill>
              </a:rPr>
              <a:t>is useful to understand the key weakness and to collect useful information for the next phases of the decision-making process. </a:t>
            </a:r>
          </a:p>
          <a:p>
            <a:pPr algn="just"/>
            <a:endParaRPr lang="en-US" sz="1270" dirty="0">
              <a:solidFill>
                <a:schemeClr val="bg2">
                  <a:lumMod val="50000"/>
                </a:schemeClr>
              </a:solidFill>
            </a:endParaRPr>
          </a:p>
          <a:p>
            <a:pPr algn="just"/>
            <a:r>
              <a:rPr lang="en-US" sz="1633" dirty="0">
                <a:solidFill>
                  <a:schemeClr val="bg2">
                    <a:lumMod val="50000"/>
                  </a:schemeClr>
                </a:solidFill>
              </a:rPr>
              <a:t>The evaluation of the current state of the water infrastructure shall include aspects as:</a:t>
            </a:r>
          </a:p>
          <a:p>
            <a:pPr algn="just"/>
            <a:endParaRPr lang="en-US" sz="726" dirty="0">
              <a:solidFill>
                <a:schemeClr val="bg2">
                  <a:lumMod val="50000"/>
                </a:schemeClr>
              </a:solidFill>
            </a:endParaRPr>
          </a:p>
          <a:p>
            <a:pPr marL="259204" indent="-259204" algn="just">
              <a:buFont typeface="Wingdings" panose="05000000000000000000" pitchFamily="2" charset="2"/>
              <a:buChar char="§"/>
            </a:pPr>
            <a:r>
              <a:rPr lang="en-US" sz="1633" dirty="0">
                <a:solidFill>
                  <a:schemeClr val="bg2">
                    <a:lumMod val="50000"/>
                  </a:schemeClr>
                </a:solidFill>
              </a:rPr>
              <a:t>sufficiency of the water provision in relation to the water demand</a:t>
            </a:r>
          </a:p>
          <a:p>
            <a:pPr marL="259204" indent="-259204" algn="just">
              <a:buFont typeface="Wingdings" panose="05000000000000000000" pitchFamily="2" charset="2"/>
              <a:buChar char="§"/>
            </a:pPr>
            <a:r>
              <a:rPr lang="en-US" sz="1633" dirty="0">
                <a:solidFill>
                  <a:schemeClr val="bg2">
                    <a:lumMod val="50000"/>
                  </a:schemeClr>
                </a:solidFill>
              </a:rPr>
              <a:t>drinking water quality</a:t>
            </a:r>
          </a:p>
          <a:p>
            <a:pPr marL="259204" indent="-259204" algn="just">
              <a:buFont typeface="Wingdings" panose="05000000000000000000" pitchFamily="2" charset="2"/>
              <a:buChar char="§"/>
            </a:pPr>
            <a:r>
              <a:rPr lang="en-US" sz="1633" dirty="0">
                <a:solidFill>
                  <a:schemeClr val="bg2">
                    <a:lumMod val="50000"/>
                  </a:schemeClr>
                </a:solidFill>
              </a:rPr>
              <a:t>availability and level of water treatment</a:t>
            </a:r>
          </a:p>
          <a:p>
            <a:pPr marL="259204" indent="-259204" algn="just">
              <a:buFont typeface="Wingdings" panose="05000000000000000000" pitchFamily="2" charset="2"/>
              <a:buChar char="§"/>
            </a:pPr>
            <a:r>
              <a:rPr lang="en-US" sz="1633" dirty="0">
                <a:solidFill>
                  <a:schemeClr val="bg2">
                    <a:lumMod val="50000"/>
                  </a:schemeClr>
                </a:solidFill>
              </a:rPr>
              <a:t>water losses due to deterioration of the water network.</a:t>
            </a:r>
          </a:p>
          <a:p>
            <a:pPr marL="259204" indent="-259204" algn="just">
              <a:buFontTx/>
              <a:buChar char="-"/>
            </a:pPr>
            <a:endParaRPr lang="en-US" sz="1633" dirty="0">
              <a:solidFill>
                <a:schemeClr val="bg2">
                  <a:lumMod val="50000"/>
                </a:schemeClr>
              </a:solidFill>
            </a:endParaRPr>
          </a:p>
        </p:txBody>
      </p:sp>
      <p:pic>
        <p:nvPicPr>
          <p:cNvPr id="10" name="Graphic 9">
            <a:extLst>
              <a:ext uri="{FF2B5EF4-FFF2-40B4-BE49-F238E27FC236}">
                <a16:creationId xmlns:a16="http://schemas.microsoft.com/office/drawing/2014/main" id="{EDB3A109-6EFD-C3BA-B0E8-40EB7A6548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22489" y="1358152"/>
            <a:ext cx="1404000" cy="666546"/>
          </a:xfrm>
          <a:prstGeom prst="rect">
            <a:avLst/>
          </a:prstGeom>
        </p:spPr>
      </p:pic>
      <p:pic>
        <p:nvPicPr>
          <p:cNvPr id="12" name="Graphic 11">
            <a:extLst>
              <a:ext uri="{FF2B5EF4-FFF2-40B4-BE49-F238E27FC236}">
                <a16:creationId xmlns:a16="http://schemas.microsoft.com/office/drawing/2014/main" id="{0FFE4A0D-57D5-DF5A-7D2D-AE9D13039FA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107" y="1335950"/>
            <a:ext cx="2318290" cy="478147"/>
          </a:xfrm>
          <a:prstGeom prst="rect">
            <a:avLst/>
          </a:prstGeom>
        </p:spPr>
      </p:pic>
    </p:spTree>
    <p:extLst>
      <p:ext uri="{BB962C8B-B14F-4D97-AF65-F5344CB8AC3E}">
        <p14:creationId xmlns:p14="http://schemas.microsoft.com/office/powerpoint/2010/main" val="3549605886"/>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7371" y="126911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1413" y="125759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49061" y="221106"/>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28</a:t>
            </a:fld>
            <a:endParaRPr lang="it-IT" altLang="it-IT" sz="816" dirty="0">
              <a:solidFill>
                <a:schemeClr val="bg1"/>
              </a:solidFill>
              <a:latin typeface="din"/>
            </a:endParaRP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34489" y="1672631"/>
            <a:ext cx="4454964"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3.3.1  Evaluation of the energy infrastructures</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941414" y="2482377"/>
            <a:ext cx="7245984" cy="2968185"/>
          </a:xfrm>
          <a:prstGeom prst="rect">
            <a:avLst/>
          </a:prstGeom>
          <a:noFill/>
        </p:spPr>
        <p:txBody>
          <a:bodyPr wrap="square">
            <a:spAutoFit/>
          </a:bodyPr>
          <a:lstStyle/>
          <a:p>
            <a:pPr algn="just"/>
            <a:r>
              <a:rPr lang="en-US" sz="1633" b="1" dirty="0">
                <a:solidFill>
                  <a:schemeClr val="bg2">
                    <a:lumMod val="50000"/>
                  </a:schemeClr>
                </a:solidFill>
              </a:rPr>
              <a:t>SMC-WG shall evaluate the current energy infrastructure and renewable energy potential and identify the key weakness in the existing energy infrastructure and systems </a:t>
            </a:r>
            <a:r>
              <a:rPr lang="en-US" sz="1633" dirty="0">
                <a:solidFill>
                  <a:schemeClr val="bg2">
                    <a:lumMod val="50000"/>
                  </a:schemeClr>
                </a:solidFill>
              </a:rPr>
              <a:t>(heating/cooling networks like pipes, storage systems or heat suppliers). </a:t>
            </a:r>
          </a:p>
          <a:p>
            <a:pPr algn="just"/>
            <a:endParaRPr lang="en-US" sz="1633" dirty="0">
              <a:solidFill>
                <a:schemeClr val="bg2">
                  <a:lumMod val="50000"/>
                </a:schemeClr>
              </a:solidFill>
            </a:endParaRPr>
          </a:p>
          <a:p>
            <a:pPr algn="just"/>
            <a:r>
              <a:rPr lang="en-US" sz="1633" dirty="0">
                <a:solidFill>
                  <a:schemeClr val="bg2">
                    <a:lumMod val="50000"/>
                  </a:schemeClr>
                </a:solidFill>
              </a:rPr>
              <a:t>If in the urban area such components are available, it is necessary to </a:t>
            </a:r>
            <a:r>
              <a:rPr lang="en-US" sz="1633" b="1" dirty="0">
                <a:solidFill>
                  <a:schemeClr val="bg2">
                    <a:lumMod val="50000"/>
                  </a:schemeClr>
                </a:solidFill>
              </a:rPr>
              <a:t>identify and rank the key weakness of these components </a:t>
            </a:r>
            <a:r>
              <a:rPr lang="en-US" sz="1633" dirty="0">
                <a:solidFill>
                  <a:schemeClr val="bg2">
                    <a:lumMod val="50000"/>
                  </a:schemeClr>
                </a:solidFill>
              </a:rPr>
              <a:t>regarding the energy and cost efficiency. </a:t>
            </a:r>
          </a:p>
          <a:p>
            <a:pPr algn="just"/>
            <a:endParaRPr lang="en-US" sz="726" dirty="0">
              <a:solidFill>
                <a:schemeClr val="bg2">
                  <a:lumMod val="50000"/>
                </a:schemeClr>
              </a:solidFill>
            </a:endParaRPr>
          </a:p>
          <a:p>
            <a:pPr algn="just"/>
            <a:r>
              <a:rPr lang="en-US" sz="1633" dirty="0">
                <a:solidFill>
                  <a:schemeClr val="bg2">
                    <a:lumMod val="50000"/>
                  </a:schemeClr>
                </a:solidFill>
              </a:rPr>
              <a:t>This step can be skipped in case such systems are not available.</a:t>
            </a:r>
          </a:p>
          <a:p>
            <a:pPr algn="just"/>
            <a:endParaRPr lang="en-US" sz="1633" dirty="0">
              <a:solidFill>
                <a:schemeClr val="bg2">
                  <a:lumMod val="50000"/>
                </a:schemeClr>
              </a:solidFill>
            </a:endParaRPr>
          </a:p>
          <a:p>
            <a:pPr algn="just"/>
            <a:r>
              <a:rPr lang="en-US" sz="1633" dirty="0">
                <a:solidFill>
                  <a:schemeClr val="bg2">
                    <a:lumMod val="50000"/>
                  </a:schemeClr>
                </a:solidFill>
              </a:rPr>
              <a:t>It is also necessary to consider for existing heat networks the </a:t>
            </a:r>
            <a:r>
              <a:rPr lang="en-US" sz="1633" b="1" dirty="0">
                <a:solidFill>
                  <a:schemeClr val="bg2">
                    <a:lumMod val="50000"/>
                  </a:schemeClr>
                </a:solidFill>
              </a:rPr>
              <a:t>energy losses </a:t>
            </a:r>
            <a:r>
              <a:rPr lang="en-US" sz="1633" dirty="0">
                <a:solidFill>
                  <a:schemeClr val="bg2">
                    <a:lumMod val="50000"/>
                  </a:schemeClr>
                </a:solidFill>
              </a:rPr>
              <a:t>which may appear in operation from pipes and heat exchangers and evaluate them.</a:t>
            </a:r>
          </a:p>
        </p:txBody>
      </p:sp>
      <p:pic>
        <p:nvPicPr>
          <p:cNvPr id="10" name="Graphic 9">
            <a:extLst>
              <a:ext uri="{FF2B5EF4-FFF2-40B4-BE49-F238E27FC236}">
                <a16:creationId xmlns:a16="http://schemas.microsoft.com/office/drawing/2014/main" id="{8C29597B-DED7-471A-4656-B5B52BE2727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22489" y="1358152"/>
            <a:ext cx="1404000" cy="666546"/>
          </a:xfrm>
          <a:prstGeom prst="rect">
            <a:avLst/>
          </a:prstGeom>
        </p:spPr>
      </p:pic>
      <p:pic>
        <p:nvPicPr>
          <p:cNvPr id="11" name="Graphic 10">
            <a:extLst>
              <a:ext uri="{FF2B5EF4-FFF2-40B4-BE49-F238E27FC236}">
                <a16:creationId xmlns:a16="http://schemas.microsoft.com/office/drawing/2014/main" id="{A3F309B4-61A8-5A58-7218-D722EA0263E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107" y="1335950"/>
            <a:ext cx="2318290" cy="478147"/>
          </a:xfrm>
          <a:prstGeom prst="rect">
            <a:avLst/>
          </a:prstGeom>
        </p:spPr>
      </p:pic>
    </p:spTree>
    <p:extLst>
      <p:ext uri="{BB962C8B-B14F-4D97-AF65-F5344CB8AC3E}">
        <p14:creationId xmlns:p14="http://schemas.microsoft.com/office/powerpoint/2010/main" val="1859464704"/>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95288" y="1153993"/>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89330" y="1142473"/>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27756"/>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29</a:t>
            </a:fld>
            <a:endParaRPr lang="it-IT" altLang="it-IT" sz="816" dirty="0">
              <a:solidFill>
                <a:schemeClr val="bg1"/>
              </a:solidFill>
              <a:latin typeface="din"/>
            </a:endParaRP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20363" y="1748228"/>
            <a:ext cx="4646750"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3.3.1  Evaluation of the energy infrastructures</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984739" y="2489567"/>
            <a:ext cx="7188591" cy="3191515"/>
          </a:xfrm>
          <a:prstGeom prst="rect">
            <a:avLst/>
          </a:prstGeom>
          <a:noFill/>
        </p:spPr>
        <p:txBody>
          <a:bodyPr wrap="square">
            <a:spAutoFit/>
          </a:bodyPr>
          <a:lstStyle/>
          <a:p>
            <a:pPr algn="just"/>
            <a:r>
              <a:rPr lang="en-US" sz="1633" dirty="0">
                <a:solidFill>
                  <a:schemeClr val="bg2">
                    <a:lumMod val="50000"/>
                  </a:schemeClr>
                </a:solidFill>
              </a:rPr>
              <a:t>Methods that can be used to </a:t>
            </a:r>
            <a:r>
              <a:rPr lang="en-US" sz="1633" b="1" dirty="0">
                <a:solidFill>
                  <a:schemeClr val="bg2">
                    <a:lumMod val="50000"/>
                  </a:schemeClr>
                </a:solidFill>
              </a:rPr>
              <a:t>evaluate the current state of the energy infrastructure</a:t>
            </a:r>
            <a:r>
              <a:rPr lang="en-US" sz="1633" dirty="0">
                <a:solidFill>
                  <a:schemeClr val="bg2">
                    <a:lumMod val="50000"/>
                  </a:schemeClr>
                </a:solidFill>
              </a:rPr>
              <a:t>:</a:t>
            </a:r>
          </a:p>
          <a:p>
            <a:pPr algn="just"/>
            <a:endParaRPr lang="en-US" sz="544" u="sng" dirty="0">
              <a:solidFill>
                <a:schemeClr val="bg2">
                  <a:lumMod val="50000"/>
                </a:schemeClr>
              </a:solidFill>
            </a:endParaRPr>
          </a:p>
          <a:p>
            <a:pPr algn="just"/>
            <a:r>
              <a:rPr lang="en-US" sz="1633" u="sng" dirty="0">
                <a:solidFill>
                  <a:schemeClr val="bg2">
                    <a:lumMod val="50000"/>
                  </a:schemeClr>
                </a:solidFill>
              </a:rPr>
              <a:t>A. Heating and cooling networks</a:t>
            </a:r>
          </a:p>
          <a:p>
            <a:pPr algn="just"/>
            <a:r>
              <a:rPr lang="en-US" sz="1633" dirty="0">
                <a:solidFill>
                  <a:schemeClr val="bg2">
                    <a:lumMod val="50000"/>
                  </a:schemeClr>
                </a:solidFill>
              </a:rPr>
              <a:t>• Heat demand density map</a:t>
            </a:r>
          </a:p>
          <a:p>
            <a:pPr algn="just"/>
            <a:r>
              <a:rPr lang="en-US" sz="1633" dirty="0">
                <a:solidFill>
                  <a:schemeClr val="bg2">
                    <a:lumMod val="50000"/>
                  </a:schemeClr>
                </a:solidFill>
              </a:rPr>
              <a:t>• Connected heat density</a:t>
            </a:r>
          </a:p>
          <a:p>
            <a:pPr algn="just"/>
            <a:r>
              <a:rPr lang="en-US" sz="1633" dirty="0">
                <a:solidFill>
                  <a:schemeClr val="bg2">
                    <a:lumMod val="50000"/>
                  </a:schemeClr>
                </a:solidFill>
              </a:rPr>
              <a:t>• Heat load profile </a:t>
            </a:r>
          </a:p>
          <a:p>
            <a:pPr algn="just"/>
            <a:r>
              <a:rPr lang="en-US" sz="1633" dirty="0">
                <a:solidFill>
                  <a:schemeClr val="bg2">
                    <a:lumMod val="50000"/>
                  </a:schemeClr>
                </a:solidFill>
              </a:rPr>
              <a:t>• (Heat) duration curve </a:t>
            </a:r>
          </a:p>
          <a:p>
            <a:pPr algn="just"/>
            <a:r>
              <a:rPr lang="en-US" sz="1633" dirty="0">
                <a:solidFill>
                  <a:schemeClr val="bg2">
                    <a:lumMod val="50000"/>
                  </a:schemeClr>
                </a:solidFill>
              </a:rPr>
              <a:t>• Heat grid structure</a:t>
            </a:r>
          </a:p>
          <a:p>
            <a:pPr algn="just"/>
            <a:r>
              <a:rPr lang="en-US" sz="1633" dirty="0">
                <a:solidFill>
                  <a:schemeClr val="bg2">
                    <a:lumMod val="50000"/>
                  </a:schemeClr>
                </a:solidFill>
              </a:rPr>
              <a:t>• Auxiliary power</a:t>
            </a:r>
          </a:p>
          <a:p>
            <a:pPr algn="just"/>
            <a:r>
              <a:rPr lang="en-US" sz="1633" dirty="0">
                <a:solidFill>
                  <a:schemeClr val="bg2">
                    <a:lumMod val="50000"/>
                  </a:schemeClr>
                </a:solidFill>
              </a:rPr>
              <a:t>• Hours of operation </a:t>
            </a:r>
          </a:p>
          <a:p>
            <a:pPr algn="just"/>
            <a:r>
              <a:rPr lang="en-US" sz="1633" dirty="0">
                <a:solidFill>
                  <a:schemeClr val="bg2">
                    <a:lumMod val="50000"/>
                  </a:schemeClr>
                </a:solidFill>
              </a:rPr>
              <a:t>• Fraction of renewable energy in the heating system </a:t>
            </a:r>
          </a:p>
          <a:p>
            <a:pPr algn="just"/>
            <a:r>
              <a:rPr lang="en-US" sz="1633" dirty="0">
                <a:solidFill>
                  <a:schemeClr val="bg2">
                    <a:lumMod val="50000"/>
                  </a:schemeClr>
                </a:solidFill>
              </a:rPr>
              <a:t>• System efficiency</a:t>
            </a:r>
          </a:p>
        </p:txBody>
      </p:sp>
      <p:pic>
        <p:nvPicPr>
          <p:cNvPr id="12" name="Graphic 11">
            <a:extLst>
              <a:ext uri="{FF2B5EF4-FFF2-40B4-BE49-F238E27FC236}">
                <a16:creationId xmlns:a16="http://schemas.microsoft.com/office/drawing/2014/main" id="{331C3727-D99C-3B59-69C2-AF87393240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22489" y="1358152"/>
            <a:ext cx="1404000" cy="666546"/>
          </a:xfrm>
          <a:prstGeom prst="rect">
            <a:avLst/>
          </a:prstGeom>
        </p:spPr>
      </p:pic>
      <p:pic>
        <p:nvPicPr>
          <p:cNvPr id="13" name="Graphic 12">
            <a:extLst>
              <a:ext uri="{FF2B5EF4-FFF2-40B4-BE49-F238E27FC236}">
                <a16:creationId xmlns:a16="http://schemas.microsoft.com/office/drawing/2014/main" id="{095AE65D-8EE6-3302-77C9-8A85A891DE1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107" y="1335950"/>
            <a:ext cx="2318290" cy="478147"/>
          </a:xfrm>
          <a:prstGeom prst="rect">
            <a:avLst/>
          </a:prstGeom>
        </p:spPr>
      </p:pic>
    </p:spTree>
    <p:extLst>
      <p:ext uri="{BB962C8B-B14F-4D97-AF65-F5344CB8AC3E}">
        <p14:creationId xmlns:p14="http://schemas.microsoft.com/office/powerpoint/2010/main" val="133491873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098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983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98089"/>
            <a:ext cx="5267672" cy="454996"/>
          </a:xfrm>
          <a:prstGeom prst="rect">
            <a:avLst/>
          </a:prstGeom>
          <a:noFill/>
        </p:spPr>
        <p:txBody>
          <a:bodyPr wrap="square">
            <a:spAutoFit/>
          </a:bodyPr>
          <a:lstStyle/>
          <a:p>
            <a:pPr marL="244804">
              <a:lnSpc>
                <a:spcPct val="115000"/>
              </a:lnSpc>
            </a:pPr>
            <a:r>
              <a:rPr lang="en-GB" sz="2177" b="1" dirty="0"/>
              <a:t>Initiation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46958" y="2061871"/>
            <a:ext cx="4479862" cy="2856488"/>
          </a:xfrm>
          <a:prstGeom prst="rect">
            <a:avLst/>
          </a:prstGeom>
          <a:noFill/>
        </p:spPr>
        <p:txBody>
          <a:bodyPr wrap="square">
            <a:spAutoFit/>
          </a:bodyPr>
          <a:lstStyle/>
          <a:p>
            <a:pPr algn="just"/>
            <a:r>
              <a:rPr lang="en-US" sz="1633" dirty="0">
                <a:solidFill>
                  <a:schemeClr val="bg2">
                    <a:lumMod val="50000"/>
                  </a:schemeClr>
                </a:solidFill>
              </a:rPr>
              <a:t>The initiation phase is </a:t>
            </a:r>
            <a:r>
              <a:rPr lang="en-US" sz="1633" b="1" dirty="0">
                <a:solidFill>
                  <a:schemeClr val="bg2">
                    <a:lumMod val="50000"/>
                  </a:schemeClr>
                </a:solidFill>
              </a:rPr>
              <a:t>the first step </a:t>
            </a:r>
            <a:r>
              <a:rPr lang="en-US" sz="1633" dirty="0">
                <a:solidFill>
                  <a:schemeClr val="bg2">
                    <a:lumMod val="50000"/>
                  </a:schemeClr>
                </a:solidFill>
              </a:rPr>
              <a:t>in the decision-making process </a:t>
            </a:r>
            <a:r>
              <a:rPr lang="en-US" sz="1633" b="1" dirty="0">
                <a:solidFill>
                  <a:schemeClr val="bg2">
                    <a:lumMod val="50000"/>
                  </a:schemeClr>
                </a:solidFill>
              </a:rPr>
              <a:t>to define the optimal retrofitting concept</a:t>
            </a:r>
            <a:r>
              <a:rPr lang="en-US" sz="1633" dirty="0">
                <a:solidFill>
                  <a:schemeClr val="bg2">
                    <a:lumMod val="50000"/>
                  </a:schemeClr>
                </a:solidFill>
              </a:rPr>
              <a:t> for urban and building scale projects. </a:t>
            </a:r>
          </a:p>
          <a:p>
            <a:pPr algn="just"/>
            <a:endParaRPr lang="en-US" sz="1633" dirty="0">
              <a:solidFill>
                <a:schemeClr val="bg2">
                  <a:lumMod val="50000"/>
                </a:schemeClr>
              </a:solidFill>
            </a:endParaRPr>
          </a:p>
          <a:p>
            <a:pPr algn="just"/>
            <a:r>
              <a:rPr lang="en-US" sz="1633" dirty="0">
                <a:solidFill>
                  <a:schemeClr val="bg2">
                    <a:lumMod val="50000"/>
                  </a:schemeClr>
                </a:solidFill>
              </a:rPr>
              <a:t>The objective is to </a:t>
            </a:r>
            <a:r>
              <a:rPr lang="en-US" sz="1633" b="1" dirty="0">
                <a:solidFill>
                  <a:schemeClr val="bg2">
                    <a:lumMod val="50000"/>
                  </a:schemeClr>
                </a:solidFill>
              </a:rPr>
              <a:t>select the urban area and the buildings </a:t>
            </a:r>
            <a:r>
              <a:rPr lang="en-US" sz="1633" dirty="0">
                <a:solidFill>
                  <a:schemeClr val="bg2">
                    <a:lumMod val="50000"/>
                  </a:schemeClr>
                </a:solidFill>
              </a:rPr>
              <a:t>for which the retrofitting concept will be defined, </a:t>
            </a:r>
            <a:r>
              <a:rPr lang="en-US" sz="1633" b="1" dirty="0">
                <a:solidFill>
                  <a:schemeClr val="bg2">
                    <a:lumMod val="50000"/>
                  </a:schemeClr>
                </a:solidFill>
              </a:rPr>
              <a:t>collect key information</a:t>
            </a:r>
            <a:r>
              <a:rPr lang="en-US" sz="1633" dirty="0">
                <a:solidFill>
                  <a:schemeClr val="bg2">
                    <a:lumMod val="50000"/>
                  </a:schemeClr>
                </a:solidFill>
              </a:rPr>
              <a:t>, </a:t>
            </a:r>
            <a:r>
              <a:rPr lang="en-US" sz="1633" b="1" dirty="0">
                <a:solidFill>
                  <a:schemeClr val="bg2">
                    <a:lumMod val="50000"/>
                  </a:schemeClr>
                </a:solidFill>
              </a:rPr>
              <a:t>identify the stakeholders to involve </a:t>
            </a:r>
            <a:r>
              <a:rPr lang="en-US" sz="1633" dirty="0">
                <a:solidFill>
                  <a:schemeClr val="bg2">
                    <a:lumMod val="50000"/>
                  </a:schemeClr>
                </a:solidFill>
              </a:rPr>
              <a:t>and </a:t>
            </a:r>
            <a:r>
              <a:rPr lang="en-US" sz="1633" b="1" dirty="0">
                <a:solidFill>
                  <a:schemeClr val="bg2">
                    <a:lumMod val="50000"/>
                  </a:schemeClr>
                </a:solidFill>
              </a:rPr>
              <a:t>set the working group (SMC WG) </a:t>
            </a:r>
            <a:r>
              <a:rPr lang="en-US" sz="1633" dirty="0">
                <a:solidFill>
                  <a:schemeClr val="bg2">
                    <a:lumMod val="50000"/>
                  </a:schemeClr>
                </a:solidFill>
              </a:rPr>
              <a:t>responsible for the decision-making process</a:t>
            </a:r>
          </a:p>
        </p:txBody>
      </p:sp>
      <p:pic>
        <p:nvPicPr>
          <p:cNvPr id="8" name="Graphic 7">
            <a:extLst>
              <a:ext uri="{FF2B5EF4-FFF2-40B4-BE49-F238E27FC236}">
                <a16:creationId xmlns:a16="http://schemas.microsoft.com/office/drawing/2014/main" id="{5D61740B-5ABD-CFBF-6D0A-B2FA7D8C003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768312" y="1968005"/>
            <a:ext cx="2428730" cy="2661145"/>
          </a:xfrm>
          <a:prstGeom prst="rect">
            <a:avLst/>
          </a:prstGeom>
        </p:spPr>
      </p:pic>
      <p:pic>
        <p:nvPicPr>
          <p:cNvPr id="9" name="Graphic 8">
            <a:extLst>
              <a:ext uri="{FF2B5EF4-FFF2-40B4-BE49-F238E27FC236}">
                <a16:creationId xmlns:a16="http://schemas.microsoft.com/office/drawing/2014/main" id="{C4B10C2B-1C16-2B2A-0F47-327BFC7F7D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5256" y="1293305"/>
            <a:ext cx="2230425" cy="484237"/>
          </a:xfrm>
          <a:prstGeom prst="rect">
            <a:avLst/>
          </a:prstGeom>
        </p:spPr>
      </p:pic>
    </p:spTree>
    <p:extLst>
      <p:ext uri="{BB962C8B-B14F-4D97-AF65-F5344CB8AC3E}">
        <p14:creationId xmlns:p14="http://schemas.microsoft.com/office/powerpoint/2010/main" val="2407804782"/>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51258" y="12098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45300" y="11983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98106" y="143366"/>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08399" y="546159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30</a:t>
            </a:fld>
            <a:endParaRPr lang="it-IT" altLang="it-IT" sz="816" dirty="0">
              <a:solidFill>
                <a:schemeClr val="bg1"/>
              </a:solidFill>
              <a:latin typeface="din"/>
            </a:endParaRP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40092" y="1706025"/>
            <a:ext cx="4379022"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3.3.1  Evaluation of the energy infrastructures</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1045301" y="2332268"/>
            <a:ext cx="7085826" cy="3652218"/>
          </a:xfrm>
          <a:prstGeom prst="rect">
            <a:avLst/>
          </a:prstGeom>
          <a:noFill/>
        </p:spPr>
        <p:txBody>
          <a:bodyPr wrap="square">
            <a:spAutoFit/>
          </a:bodyPr>
          <a:lstStyle/>
          <a:p>
            <a:pPr algn="just"/>
            <a:r>
              <a:rPr lang="en-US" sz="1633" dirty="0">
                <a:solidFill>
                  <a:schemeClr val="bg2">
                    <a:lumMod val="50000"/>
                  </a:schemeClr>
                </a:solidFill>
              </a:rPr>
              <a:t>Methods that can be used to </a:t>
            </a:r>
            <a:r>
              <a:rPr lang="en-US" sz="1633" b="1" dirty="0">
                <a:solidFill>
                  <a:schemeClr val="bg2">
                    <a:lumMod val="50000"/>
                  </a:schemeClr>
                </a:solidFill>
              </a:rPr>
              <a:t>evaluate the current state of the energy infrastructure</a:t>
            </a:r>
            <a:r>
              <a:rPr lang="en-US" sz="1633" dirty="0">
                <a:solidFill>
                  <a:schemeClr val="bg2">
                    <a:lumMod val="50000"/>
                  </a:schemeClr>
                </a:solidFill>
              </a:rPr>
              <a:t>:</a:t>
            </a:r>
          </a:p>
          <a:p>
            <a:pPr algn="just"/>
            <a:endParaRPr lang="en-US" sz="544" u="sng" dirty="0">
              <a:solidFill>
                <a:schemeClr val="bg2">
                  <a:lumMod val="50000"/>
                </a:schemeClr>
              </a:solidFill>
            </a:endParaRPr>
          </a:p>
          <a:p>
            <a:pPr algn="just"/>
            <a:r>
              <a:rPr lang="en-US" sz="1633" u="sng" dirty="0">
                <a:solidFill>
                  <a:schemeClr val="bg2">
                    <a:lumMod val="50000"/>
                  </a:schemeClr>
                </a:solidFill>
              </a:rPr>
              <a:t>B. Electrical demand</a:t>
            </a:r>
          </a:p>
          <a:p>
            <a:pPr algn="just"/>
            <a:r>
              <a:rPr lang="en-US" sz="1633" dirty="0">
                <a:solidFill>
                  <a:schemeClr val="bg2">
                    <a:lumMod val="50000"/>
                  </a:schemeClr>
                </a:solidFill>
              </a:rPr>
              <a:t>• District load profile</a:t>
            </a:r>
          </a:p>
          <a:p>
            <a:pPr algn="just"/>
            <a:r>
              <a:rPr lang="en-US" sz="1633" dirty="0">
                <a:solidFill>
                  <a:schemeClr val="bg2">
                    <a:lumMod val="50000"/>
                  </a:schemeClr>
                </a:solidFill>
              </a:rPr>
              <a:t>• District electricity balance line</a:t>
            </a:r>
          </a:p>
          <a:p>
            <a:pPr algn="just"/>
            <a:endParaRPr lang="en-US" sz="363" dirty="0">
              <a:solidFill>
                <a:schemeClr val="bg2">
                  <a:lumMod val="50000"/>
                </a:schemeClr>
              </a:solidFill>
            </a:endParaRPr>
          </a:p>
          <a:p>
            <a:pPr algn="just"/>
            <a:r>
              <a:rPr lang="en-US" sz="1633" u="sng" dirty="0">
                <a:solidFill>
                  <a:schemeClr val="bg2">
                    <a:lumMod val="50000"/>
                  </a:schemeClr>
                </a:solidFill>
              </a:rPr>
              <a:t>C. Inclusion of renewable energy potential</a:t>
            </a:r>
          </a:p>
          <a:p>
            <a:pPr algn="just"/>
            <a:r>
              <a:rPr lang="en-US" sz="1633" dirty="0">
                <a:solidFill>
                  <a:schemeClr val="bg2">
                    <a:lumMod val="50000"/>
                  </a:schemeClr>
                </a:solidFill>
              </a:rPr>
              <a:t>• Solar thermal</a:t>
            </a:r>
          </a:p>
          <a:p>
            <a:pPr algn="just"/>
            <a:r>
              <a:rPr lang="en-US" sz="1633" dirty="0">
                <a:solidFill>
                  <a:schemeClr val="bg2">
                    <a:lumMod val="50000"/>
                  </a:schemeClr>
                </a:solidFill>
              </a:rPr>
              <a:t>• PV Potential</a:t>
            </a:r>
          </a:p>
          <a:p>
            <a:pPr algn="just"/>
            <a:r>
              <a:rPr lang="en-US" sz="1633" dirty="0">
                <a:solidFill>
                  <a:schemeClr val="bg2">
                    <a:lumMod val="50000"/>
                  </a:schemeClr>
                </a:solidFill>
              </a:rPr>
              <a:t>• Wind potential</a:t>
            </a:r>
          </a:p>
          <a:p>
            <a:pPr algn="just"/>
            <a:r>
              <a:rPr lang="en-US" sz="1633" dirty="0">
                <a:solidFill>
                  <a:schemeClr val="bg2">
                    <a:lumMod val="50000"/>
                  </a:schemeClr>
                </a:solidFill>
              </a:rPr>
              <a:t>• </a:t>
            </a:r>
            <a:r>
              <a:rPr lang="it-IT" sz="1633" dirty="0" err="1">
                <a:solidFill>
                  <a:schemeClr val="bg2">
                    <a:lumMod val="50000"/>
                  </a:schemeClr>
                </a:solidFill>
              </a:rPr>
              <a:t>Shallow</a:t>
            </a:r>
            <a:r>
              <a:rPr lang="it-IT" sz="1633" dirty="0">
                <a:solidFill>
                  <a:schemeClr val="bg2">
                    <a:lumMod val="50000"/>
                  </a:schemeClr>
                </a:solidFill>
              </a:rPr>
              <a:t> </a:t>
            </a:r>
            <a:r>
              <a:rPr lang="it-IT" sz="1633" dirty="0" err="1">
                <a:solidFill>
                  <a:schemeClr val="bg2">
                    <a:lumMod val="50000"/>
                  </a:schemeClr>
                </a:solidFill>
              </a:rPr>
              <a:t>Geothermal</a:t>
            </a:r>
            <a:endParaRPr lang="it-IT" sz="1633" dirty="0">
              <a:solidFill>
                <a:schemeClr val="bg2">
                  <a:lumMod val="50000"/>
                </a:schemeClr>
              </a:solidFill>
            </a:endParaRPr>
          </a:p>
          <a:p>
            <a:pPr algn="just"/>
            <a:endParaRPr lang="it-IT" sz="998" dirty="0">
              <a:solidFill>
                <a:schemeClr val="bg2">
                  <a:lumMod val="50000"/>
                </a:schemeClr>
              </a:solidFill>
            </a:endParaRPr>
          </a:p>
          <a:p>
            <a:pPr algn="just"/>
            <a:r>
              <a:rPr lang="en-US" sz="1633" dirty="0">
                <a:solidFill>
                  <a:schemeClr val="bg2">
                    <a:lumMod val="50000"/>
                  </a:schemeClr>
                </a:solidFill>
              </a:rPr>
              <a:t>After the current state evaluation, it is possible to start identifying the weak points of the energy infrastructure and systems, prioritizing in the whole perspective.</a:t>
            </a:r>
          </a:p>
        </p:txBody>
      </p:sp>
      <p:pic>
        <p:nvPicPr>
          <p:cNvPr id="10" name="Graphic 9">
            <a:extLst>
              <a:ext uri="{FF2B5EF4-FFF2-40B4-BE49-F238E27FC236}">
                <a16:creationId xmlns:a16="http://schemas.microsoft.com/office/drawing/2014/main" id="{CC91B42B-8692-22B3-078A-1BA38B401B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22489" y="1358152"/>
            <a:ext cx="1404000" cy="666546"/>
          </a:xfrm>
          <a:prstGeom prst="rect">
            <a:avLst/>
          </a:prstGeom>
        </p:spPr>
      </p:pic>
      <p:pic>
        <p:nvPicPr>
          <p:cNvPr id="11" name="Graphic 10">
            <a:extLst>
              <a:ext uri="{FF2B5EF4-FFF2-40B4-BE49-F238E27FC236}">
                <a16:creationId xmlns:a16="http://schemas.microsoft.com/office/drawing/2014/main" id="{8CC2FA75-E396-6537-8F65-00162C365C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107" y="1335950"/>
            <a:ext cx="2318290" cy="478147"/>
          </a:xfrm>
          <a:prstGeom prst="rect">
            <a:avLst/>
          </a:prstGeom>
        </p:spPr>
      </p:pic>
    </p:spTree>
    <p:extLst>
      <p:ext uri="{BB962C8B-B14F-4D97-AF65-F5344CB8AC3E}">
        <p14:creationId xmlns:p14="http://schemas.microsoft.com/office/powerpoint/2010/main" val="2357633719"/>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87946" y="143240"/>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31</a:t>
            </a:fld>
            <a:endParaRPr lang="it-IT" altLang="it-IT" sz="816" dirty="0">
              <a:solidFill>
                <a:schemeClr val="bg1"/>
              </a:solidFill>
              <a:latin typeface="din"/>
            </a:endParaRP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76425" y="1661984"/>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3.4 Evaluation of the building’s current state</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984738" y="2356492"/>
            <a:ext cx="7255243" cy="3359061"/>
          </a:xfrm>
          <a:prstGeom prst="rect">
            <a:avLst/>
          </a:prstGeom>
          <a:noFill/>
        </p:spPr>
        <p:txBody>
          <a:bodyPr wrap="square">
            <a:spAutoFit/>
          </a:bodyPr>
          <a:lstStyle/>
          <a:p>
            <a:pPr algn="just"/>
            <a:r>
              <a:rPr lang="en-US" sz="1633" dirty="0">
                <a:solidFill>
                  <a:schemeClr val="bg2">
                    <a:lumMod val="50000"/>
                  </a:schemeClr>
                </a:solidFill>
              </a:rPr>
              <a:t>Analogous to the process on urban level, the diagnosis phase on </a:t>
            </a:r>
            <a:r>
              <a:rPr lang="en-US" sz="1633" b="1" dirty="0">
                <a:solidFill>
                  <a:schemeClr val="bg2">
                    <a:lumMod val="50000"/>
                  </a:schemeClr>
                </a:solidFill>
              </a:rPr>
              <a:t>building level </a:t>
            </a:r>
            <a:r>
              <a:rPr lang="en-US" sz="1633" dirty="0">
                <a:solidFill>
                  <a:schemeClr val="bg2">
                    <a:lumMod val="50000"/>
                  </a:schemeClr>
                </a:solidFill>
              </a:rPr>
              <a:t>also contains a </a:t>
            </a:r>
            <a:r>
              <a:rPr lang="en-US" sz="1633" b="1" dirty="0">
                <a:solidFill>
                  <a:schemeClr val="bg2">
                    <a:lumMod val="50000"/>
                  </a:schemeClr>
                </a:solidFill>
              </a:rPr>
              <a:t>two-part key-weaknesses analysis </a:t>
            </a:r>
            <a:r>
              <a:rPr lang="en-US" sz="1633" dirty="0">
                <a:solidFill>
                  <a:schemeClr val="bg2">
                    <a:lumMod val="50000"/>
                  </a:schemeClr>
                </a:solidFill>
              </a:rPr>
              <a:t>based on SBTool as well as on occupant </a:t>
            </a:r>
          </a:p>
          <a:p>
            <a:pPr algn="just"/>
            <a:r>
              <a:rPr lang="en-US" sz="1633" dirty="0">
                <a:solidFill>
                  <a:schemeClr val="bg2">
                    <a:lumMod val="50000"/>
                  </a:schemeClr>
                </a:solidFill>
              </a:rPr>
              <a:t>survey. Key-weaknesses of the building can be identified and ranked according to the indicators’ results. </a:t>
            </a:r>
          </a:p>
          <a:p>
            <a:pPr algn="just"/>
            <a:endParaRPr lang="en-US" sz="1633" dirty="0">
              <a:solidFill>
                <a:schemeClr val="bg2">
                  <a:lumMod val="50000"/>
                </a:schemeClr>
              </a:solidFill>
            </a:endParaRPr>
          </a:p>
          <a:p>
            <a:pPr algn="just"/>
            <a:r>
              <a:rPr lang="en-US" sz="1633" dirty="0">
                <a:solidFill>
                  <a:schemeClr val="bg2">
                    <a:lumMod val="50000"/>
                  </a:schemeClr>
                </a:solidFill>
              </a:rPr>
              <a:t>There are on building level again </a:t>
            </a:r>
            <a:r>
              <a:rPr lang="en-US" sz="1633" b="1" dirty="0">
                <a:solidFill>
                  <a:schemeClr val="bg2">
                    <a:lumMod val="50000"/>
                  </a:schemeClr>
                </a:solidFill>
              </a:rPr>
              <a:t>several potential non-simulated weaknesses </a:t>
            </a:r>
            <a:r>
              <a:rPr lang="en-US" sz="1633" dirty="0">
                <a:solidFill>
                  <a:schemeClr val="bg2">
                    <a:lumMod val="50000"/>
                  </a:schemeClr>
                </a:solidFill>
              </a:rPr>
              <a:t>which cannot be measured or quantified by any indicator (wish of occupants for a different arrangement of the furniture or a more intuitive control of the sun protection in the building). </a:t>
            </a:r>
          </a:p>
          <a:p>
            <a:pPr algn="just"/>
            <a:r>
              <a:rPr lang="en-US" sz="1633" b="1" dirty="0">
                <a:solidFill>
                  <a:schemeClr val="bg2">
                    <a:lumMod val="50000"/>
                  </a:schemeClr>
                </a:solidFill>
              </a:rPr>
              <a:t>Key-weaknesses </a:t>
            </a:r>
            <a:r>
              <a:rPr lang="en-US" sz="1633" dirty="0">
                <a:solidFill>
                  <a:schemeClr val="bg2">
                    <a:lumMod val="50000"/>
                  </a:schemeClr>
                </a:solidFill>
              </a:rPr>
              <a:t>for the non-simulated aspects can be </a:t>
            </a:r>
            <a:r>
              <a:rPr lang="en-US" sz="1633" dirty="0" err="1">
                <a:solidFill>
                  <a:schemeClr val="bg2">
                    <a:lumMod val="50000"/>
                  </a:schemeClr>
                </a:solidFill>
              </a:rPr>
              <a:t>analysed</a:t>
            </a:r>
            <a:r>
              <a:rPr lang="en-US" sz="1633" dirty="0">
                <a:solidFill>
                  <a:schemeClr val="bg2">
                    <a:lumMod val="50000"/>
                  </a:schemeClr>
                </a:solidFill>
              </a:rPr>
              <a:t> based on the collected feedback from </a:t>
            </a:r>
            <a:r>
              <a:rPr lang="en-US" sz="1633" b="1" dirty="0">
                <a:solidFill>
                  <a:schemeClr val="bg2">
                    <a:lumMod val="50000"/>
                  </a:schemeClr>
                </a:solidFill>
              </a:rPr>
              <a:t>occupant’s surveys and physical workshops </a:t>
            </a:r>
            <a:r>
              <a:rPr lang="en-US" sz="1633" dirty="0">
                <a:solidFill>
                  <a:schemeClr val="bg2">
                    <a:lumMod val="50000"/>
                  </a:schemeClr>
                </a:solidFill>
              </a:rPr>
              <a:t>in the preparation phase.</a:t>
            </a:r>
          </a:p>
        </p:txBody>
      </p:sp>
      <p:pic>
        <p:nvPicPr>
          <p:cNvPr id="10" name="Graphic 9">
            <a:extLst>
              <a:ext uri="{FF2B5EF4-FFF2-40B4-BE49-F238E27FC236}">
                <a16:creationId xmlns:a16="http://schemas.microsoft.com/office/drawing/2014/main" id="{DED71DC4-7130-E60F-D20E-03CCFAA41F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8107" y="1335950"/>
            <a:ext cx="2318290" cy="478147"/>
          </a:xfrm>
          <a:prstGeom prst="rect">
            <a:avLst/>
          </a:prstGeom>
        </p:spPr>
      </p:pic>
      <p:pic>
        <p:nvPicPr>
          <p:cNvPr id="13" name="Graphic 12">
            <a:extLst>
              <a:ext uri="{FF2B5EF4-FFF2-40B4-BE49-F238E27FC236}">
                <a16:creationId xmlns:a16="http://schemas.microsoft.com/office/drawing/2014/main" id="{4656E7FA-C64B-C20F-B9CA-EF5F40C8E7B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2521" y="1331871"/>
            <a:ext cx="1406840" cy="540000"/>
          </a:xfrm>
          <a:prstGeom prst="rect">
            <a:avLst/>
          </a:prstGeom>
        </p:spPr>
      </p:pic>
    </p:spTree>
    <p:extLst>
      <p:ext uri="{BB962C8B-B14F-4D97-AF65-F5344CB8AC3E}">
        <p14:creationId xmlns:p14="http://schemas.microsoft.com/office/powerpoint/2010/main" val="2311467387"/>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10618" y="11997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04660" y="11881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48906" y="169369"/>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3" name="CasellaDiTesto 2">
            <a:extLst>
              <a:ext uri="{FF2B5EF4-FFF2-40B4-BE49-F238E27FC236}">
                <a16:creationId xmlns:a16="http://schemas.microsoft.com/office/drawing/2014/main" id="{ECC33145-ACA0-084E-2F76-AB1B244092FA}"/>
              </a:ext>
            </a:extLst>
          </p:cNvPr>
          <p:cNvSpPr txBox="1"/>
          <p:nvPr/>
        </p:nvSpPr>
        <p:spPr>
          <a:xfrm>
            <a:off x="830705" y="1680460"/>
            <a:ext cx="5007624"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3.5 Diagnosis summary report and SWOT analysis</a:t>
            </a:r>
          </a:p>
        </p:txBody>
      </p:sp>
      <p:sp>
        <p:nvSpPr>
          <p:cNvPr id="4" name="CasellaDiTesto 3">
            <a:extLst>
              <a:ext uri="{FF2B5EF4-FFF2-40B4-BE49-F238E27FC236}">
                <a16:creationId xmlns:a16="http://schemas.microsoft.com/office/drawing/2014/main" id="{BD8DBEF9-9C3F-60D1-9508-60B91CA8DD6A}"/>
              </a:ext>
            </a:extLst>
          </p:cNvPr>
          <p:cNvSpPr txBox="1"/>
          <p:nvPr/>
        </p:nvSpPr>
        <p:spPr>
          <a:xfrm>
            <a:off x="1004660" y="2336176"/>
            <a:ext cx="7143882" cy="1348767"/>
          </a:xfrm>
          <a:prstGeom prst="rect">
            <a:avLst/>
          </a:prstGeom>
          <a:noFill/>
        </p:spPr>
        <p:txBody>
          <a:bodyPr wrap="square">
            <a:spAutoFit/>
          </a:bodyPr>
          <a:lstStyle/>
          <a:p>
            <a:pPr algn="just"/>
            <a:r>
              <a:rPr lang="en-US" sz="1633" dirty="0">
                <a:solidFill>
                  <a:schemeClr val="bg2">
                    <a:lumMod val="50000"/>
                  </a:schemeClr>
                </a:solidFill>
              </a:rPr>
              <a:t>At the end of the diagnosis phase, the </a:t>
            </a:r>
            <a:r>
              <a:rPr lang="en-US" sz="1633" b="1" dirty="0">
                <a:solidFill>
                  <a:schemeClr val="bg2">
                    <a:lumMod val="50000"/>
                  </a:schemeClr>
                </a:solidFill>
              </a:rPr>
              <a:t>SMC-WG develops a report </a:t>
            </a:r>
            <a:r>
              <a:rPr lang="en-US" sz="1633" dirty="0">
                <a:solidFill>
                  <a:schemeClr val="bg2">
                    <a:lumMod val="50000"/>
                  </a:schemeClr>
                </a:solidFill>
              </a:rPr>
              <a:t>that summarizes the main findings of the diagnosis phase. The report shall contain the following: </a:t>
            </a:r>
          </a:p>
          <a:p>
            <a:pPr marL="259204" indent="-259204" algn="just">
              <a:buFont typeface="Wingdings" panose="05000000000000000000" pitchFamily="2" charset="2"/>
              <a:buChar char="§"/>
            </a:pPr>
            <a:r>
              <a:rPr lang="en-US" sz="1633" dirty="0">
                <a:solidFill>
                  <a:schemeClr val="bg2">
                    <a:lumMod val="50000"/>
                  </a:schemeClr>
                </a:solidFill>
              </a:rPr>
              <a:t>main findings of the diagnosis, including weaknesses at urban and building scale</a:t>
            </a:r>
          </a:p>
        </p:txBody>
      </p:sp>
      <p:sp>
        <p:nvSpPr>
          <p:cNvPr id="5" name="CasellaDiTesto 4">
            <a:extLst>
              <a:ext uri="{FF2B5EF4-FFF2-40B4-BE49-F238E27FC236}">
                <a16:creationId xmlns:a16="http://schemas.microsoft.com/office/drawing/2014/main" id="{CE2AD15A-6D2D-3312-AF83-BE07FB6CA7B7}"/>
              </a:ext>
            </a:extLst>
          </p:cNvPr>
          <p:cNvSpPr txBox="1"/>
          <p:nvPr/>
        </p:nvSpPr>
        <p:spPr>
          <a:xfrm>
            <a:off x="948039" y="4803432"/>
            <a:ext cx="7164834" cy="594906"/>
          </a:xfrm>
          <a:prstGeom prst="rect">
            <a:avLst/>
          </a:prstGeom>
          <a:noFill/>
        </p:spPr>
        <p:txBody>
          <a:bodyPr wrap="square">
            <a:spAutoFit/>
          </a:bodyPr>
          <a:lstStyle/>
          <a:p>
            <a:pPr algn="just"/>
            <a:r>
              <a:rPr lang="en-US" sz="1633" dirty="0">
                <a:solidFill>
                  <a:schemeClr val="bg2">
                    <a:lumMod val="50000"/>
                  </a:schemeClr>
                </a:solidFill>
              </a:rPr>
              <a:t>The report shall contain a </a:t>
            </a:r>
            <a:r>
              <a:rPr lang="en-US" sz="1633" b="1" dirty="0">
                <a:solidFill>
                  <a:schemeClr val="bg2">
                    <a:lumMod val="50000"/>
                  </a:schemeClr>
                </a:solidFill>
              </a:rPr>
              <a:t>SWOT analysis </a:t>
            </a:r>
            <a:r>
              <a:rPr lang="en-US" sz="1633" dirty="0">
                <a:solidFill>
                  <a:schemeClr val="bg2">
                    <a:lumMod val="50000"/>
                  </a:schemeClr>
                </a:solidFill>
              </a:rPr>
              <a:t>for the urban area, identifying the strengths, weaknesses, available opportunities and possible threats.</a:t>
            </a:r>
          </a:p>
        </p:txBody>
      </p:sp>
      <p:sp>
        <p:nvSpPr>
          <p:cNvPr id="10" name="CasellaDiTesto 9">
            <a:extLst>
              <a:ext uri="{FF2B5EF4-FFF2-40B4-BE49-F238E27FC236}">
                <a16:creationId xmlns:a16="http://schemas.microsoft.com/office/drawing/2014/main" id="{87ECA7A7-2016-1988-DE3D-8FC0FBE998D4}"/>
              </a:ext>
            </a:extLst>
          </p:cNvPr>
          <p:cNvSpPr txBox="1"/>
          <p:nvPr/>
        </p:nvSpPr>
        <p:spPr>
          <a:xfrm>
            <a:off x="1004660" y="3852306"/>
            <a:ext cx="7112138" cy="594906"/>
          </a:xfrm>
          <a:prstGeom prst="rect">
            <a:avLst/>
          </a:prstGeom>
          <a:noFill/>
        </p:spPr>
        <p:txBody>
          <a:bodyPr wrap="square">
            <a:spAutoFit/>
          </a:bodyPr>
          <a:lstStyle/>
          <a:p>
            <a:pPr marL="259204" indent="-259204" algn="just">
              <a:buFont typeface="Wingdings" panose="05000000000000000000" pitchFamily="2" charset="2"/>
              <a:buChar char="§"/>
            </a:pPr>
            <a:r>
              <a:rPr lang="en-US" sz="1633" dirty="0">
                <a:solidFill>
                  <a:schemeClr val="bg2">
                    <a:lumMod val="50000"/>
                  </a:schemeClr>
                </a:solidFill>
              </a:rPr>
              <a:t>recommendations on how to handle the weaknesses in the next phases of the decision-making process.</a:t>
            </a:r>
          </a:p>
        </p:txBody>
      </p:sp>
      <p:pic>
        <p:nvPicPr>
          <p:cNvPr id="12" name="Graphic 11">
            <a:extLst>
              <a:ext uri="{FF2B5EF4-FFF2-40B4-BE49-F238E27FC236}">
                <a16:creationId xmlns:a16="http://schemas.microsoft.com/office/drawing/2014/main" id="{5F9985FD-A93F-A584-84A8-05C9A5548C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31850" y="1348066"/>
            <a:ext cx="1406840" cy="540000"/>
          </a:xfrm>
          <a:prstGeom prst="rect">
            <a:avLst/>
          </a:prstGeom>
        </p:spPr>
      </p:pic>
      <p:pic>
        <p:nvPicPr>
          <p:cNvPr id="13" name="Graphic 12">
            <a:extLst>
              <a:ext uri="{FF2B5EF4-FFF2-40B4-BE49-F238E27FC236}">
                <a16:creationId xmlns:a16="http://schemas.microsoft.com/office/drawing/2014/main" id="{AFF0A033-E8FA-3407-6889-F9C516DA1BD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107" y="1335950"/>
            <a:ext cx="2318290" cy="478147"/>
          </a:xfrm>
          <a:prstGeom prst="rect">
            <a:avLst/>
          </a:prstGeom>
        </p:spPr>
      </p:pic>
    </p:spTree>
    <p:extLst>
      <p:ext uri="{BB962C8B-B14F-4D97-AF65-F5344CB8AC3E}">
        <p14:creationId xmlns:p14="http://schemas.microsoft.com/office/powerpoint/2010/main" val="2285614630"/>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33</a:t>
            </a:fld>
            <a:endParaRPr lang="it-IT" altLang="it-IT" sz="816" dirty="0">
              <a:solidFill>
                <a:schemeClr val="bg1"/>
              </a:solidFill>
              <a:latin typeface="din"/>
            </a:endParaRPr>
          </a:p>
        </p:txBody>
      </p:sp>
      <p:sp>
        <p:nvSpPr>
          <p:cNvPr id="3" name="CasellaDiTesto 2">
            <a:extLst>
              <a:ext uri="{FF2B5EF4-FFF2-40B4-BE49-F238E27FC236}">
                <a16:creationId xmlns:a16="http://schemas.microsoft.com/office/drawing/2014/main" id="{CDDDFBBF-2AD6-5E60-81BA-06736B55EC1E}"/>
              </a:ext>
            </a:extLst>
          </p:cNvPr>
          <p:cNvSpPr txBox="1"/>
          <p:nvPr/>
        </p:nvSpPr>
        <p:spPr>
          <a:xfrm>
            <a:off x="121920" y="184921"/>
            <a:ext cx="4612640" cy="458844"/>
          </a:xfrm>
          <a:prstGeom prst="rect">
            <a:avLst/>
          </a:prstGeom>
          <a:noFill/>
        </p:spPr>
        <p:txBody>
          <a:bodyPr wrap="square">
            <a:spAutoFit/>
          </a:bodyPr>
          <a:lstStyle/>
          <a:p>
            <a:pPr marL="244804">
              <a:lnSpc>
                <a:spcPct val="115000"/>
              </a:lnSpc>
            </a:pPr>
            <a:r>
              <a:rPr lang="en-GB" sz="2200" b="1" dirty="0"/>
              <a:t>Diagnosis phase</a:t>
            </a:r>
          </a:p>
        </p:txBody>
      </p:sp>
      <p:pic>
        <p:nvPicPr>
          <p:cNvPr id="4" name="Picture 3" descr="Graphical user interface, text&#10;&#10;Description automatically generated">
            <a:extLst>
              <a:ext uri="{FF2B5EF4-FFF2-40B4-BE49-F238E27FC236}">
                <a16:creationId xmlns:a16="http://schemas.microsoft.com/office/drawing/2014/main" id="{80720B53-CEC3-F720-FD1D-78313F20BA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172" y="1322495"/>
            <a:ext cx="7408704" cy="4213010"/>
          </a:xfrm>
          <a:prstGeom prst="rect">
            <a:avLst/>
          </a:prstGeom>
        </p:spPr>
      </p:pic>
    </p:spTree>
    <p:extLst>
      <p:ext uri="{BB962C8B-B14F-4D97-AF65-F5344CB8AC3E}">
        <p14:creationId xmlns:p14="http://schemas.microsoft.com/office/powerpoint/2010/main" val="1032879614"/>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7371" y="1229163"/>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1413" y="1217643"/>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27345" y="2416926"/>
            <a:ext cx="4362107" cy="3107774"/>
          </a:xfrm>
          <a:prstGeom prst="rect">
            <a:avLst/>
          </a:prstGeom>
          <a:noFill/>
        </p:spPr>
        <p:txBody>
          <a:bodyPr wrap="square">
            <a:spAutoFit/>
          </a:bodyPr>
          <a:lstStyle/>
          <a:p>
            <a:pPr algn="just"/>
            <a:r>
              <a:rPr lang="en-US" sz="1633" b="1" dirty="0">
                <a:solidFill>
                  <a:schemeClr val="bg2">
                    <a:lumMod val="50000"/>
                  </a:schemeClr>
                </a:solidFill>
              </a:rPr>
              <a:t>It is recommended to carry out a survey among the inhabitants of the urban area or building</a:t>
            </a:r>
            <a:r>
              <a:rPr lang="en-US" sz="1633" dirty="0">
                <a:solidFill>
                  <a:schemeClr val="bg2">
                    <a:lumMod val="50000"/>
                  </a:schemeClr>
                </a:solidFill>
              </a:rPr>
              <a:t>.</a:t>
            </a:r>
          </a:p>
          <a:p>
            <a:pPr algn="just"/>
            <a:endParaRPr lang="en-US" sz="1633" dirty="0">
              <a:solidFill>
                <a:schemeClr val="bg2">
                  <a:lumMod val="50000"/>
                </a:schemeClr>
              </a:solidFill>
            </a:endParaRPr>
          </a:p>
          <a:p>
            <a:pPr algn="just"/>
            <a:r>
              <a:rPr lang="en-US" sz="1633" dirty="0">
                <a:solidFill>
                  <a:schemeClr val="bg2">
                    <a:lumMod val="50000"/>
                  </a:schemeClr>
                </a:solidFill>
              </a:rPr>
              <a:t>To </a:t>
            </a:r>
            <a:r>
              <a:rPr lang="en-US" sz="1633" dirty="0" err="1">
                <a:solidFill>
                  <a:schemeClr val="bg2">
                    <a:lumMod val="50000"/>
                  </a:schemeClr>
                </a:solidFill>
              </a:rPr>
              <a:t>analyse</a:t>
            </a:r>
            <a:r>
              <a:rPr lang="en-US" sz="1633" dirty="0">
                <a:solidFill>
                  <a:schemeClr val="bg2">
                    <a:lumMod val="50000"/>
                  </a:schemeClr>
                </a:solidFill>
              </a:rPr>
              <a:t> feedback of the different occupants on these non-assessed key-weaknesses using the corresponding tool, it is recommended </a:t>
            </a:r>
            <a:r>
              <a:rPr lang="en-US" sz="1633" b="1" dirty="0">
                <a:solidFill>
                  <a:schemeClr val="bg2">
                    <a:lumMod val="50000"/>
                  </a:schemeClr>
                </a:solidFill>
              </a:rPr>
              <a:t>to carry out a workshop </a:t>
            </a:r>
            <a:r>
              <a:rPr lang="en-US" sz="1633" dirty="0">
                <a:solidFill>
                  <a:schemeClr val="bg2">
                    <a:lumMod val="50000"/>
                  </a:schemeClr>
                </a:solidFill>
              </a:rPr>
              <a:t>by the municipality as part of the PGS approach. </a:t>
            </a:r>
          </a:p>
          <a:p>
            <a:pPr algn="just"/>
            <a:endParaRPr lang="en-US" sz="1633" dirty="0">
              <a:solidFill>
                <a:schemeClr val="bg2">
                  <a:lumMod val="50000"/>
                </a:schemeClr>
              </a:solidFill>
            </a:endParaRPr>
          </a:p>
          <a:p>
            <a:pPr algn="just"/>
            <a:r>
              <a:rPr lang="en-US" sz="1633" dirty="0">
                <a:solidFill>
                  <a:schemeClr val="bg2">
                    <a:lumMod val="50000"/>
                  </a:schemeClr>
                </a:solidFill>
              </a:rPr>
              <a:t>The </a:t>
            </a:r>
            <a:r>
              <a:rPr lang="en-US" sz="1633" b="1" dirty="0">
                <a:solidFill>
                  <a:schemeClr val="bg2">
                    <a:lumMod val="50000"/>
                  </a:schemeClr>
                </a:solidFill>
              </a:rPr>
              <a:t>communication to the citizens of diagnosis results might be done during a PGS workshop</a:t>
            </a:r>
            <a:r>
              <a:rPr lang="en-US" sz="1633" dirty="0">
                <a:solidFill>
                  <a:schemeClr val="bg2">
                    <a:lumMod val="50000"/>
                  </a:schemeClr>
                </a:solidFill>
              </a:rPr>
              <a:t> </a:t>
            </a:r>
            <a:r>
              <a:rPr lang="en-US" sz="1633" dirty="0" err="1">
                <a:solidFill>
                  <a:schemeClr val="bg2">
                    <a:lumMod val="50000"/>
                  </a:schemeClr>
                </a:solidFill>
              </a:rPr>
              <a:t>organised</a:t>
            </a:r>
            <a:r>
              <a:rPr lang="en-US" sz="1633" dirty="0">
                <a:solidFill>
                  <a:schemeClr val="bg2">
                    <a:lumMod val="50000"/>
                  </a:schemeClr>
                </a:solidFill>
              </a:rPr>
              <a:t> in person or using electronic means.</a:t>
            </a:r>
          </a:p>
        </p:txBody>
      </p:sp>
      <p:sp>
        <p:nvSpPr>
          <p:cNvPr id="9" name="CasellaDiTesto 8">
            <a:extLst>
              <a:ext uri="{FF2B5EF4-FFF2-40B4-BE49-F238E27FC236}">
                <a16:creationId xmlns:a16="http://schemas.microsoft.com/office/drawing/2014/main" id="{B58E6799-870D-5861-513D-5079A6C3CAF6}"/>
              </a:ext>
            </a:extLst>
          </p:cNvPr>
          <p:cNvSpPr txBox="1"/>
          <p:nvPr/>
        </p:nvSpPr>
        <p:spPr>
          <a:xfrm>
            <a:off x="287946" y="153526"/>
            <a:ext cx="5267672" cy="454996"/>
          </a:xfrm>
          <a:prstGeom prst="rect">
            <a:avLst/>
          </a:prstGeom>
          <a:noFill/>
        </p:spPr>
        <p:txBody>
          <a:bodyPr wrap="square">
            <a:spAutoFit/>
          </a:bodyPr>
          <a:lstStyle/>
          <a:p>
            <a:pPr marL="244804">
              <a:lnSpc>
                <a:spcPct val="115000"/>
              </a:lnSpc>
            </a:pPr>
            <a:r>
              <a:rPr lang="en-GB" sz="2177" b="1" dirty="0"/>
              <a:t>Diagnosis phase</a:t>
            </a:r>
          </a:p>
        </p:txBody>
      </p:sp>
      <p:sp>
        <p:nvSpPr>
          <p:cNvPr id="10" name="CasellaDiTesto 9">
            <a:extLst>
              <a:ext uri="{FF2B5EF4-FFF2-40B4-BE49-F238E27FC236}">
                <a16:creationId xmlns:a16="http://schemas.microsoft.com/office/drawing/2014/main" id="{C7238128-13F5-5372-31D2-849097184F77}"/>
              </a:ext>
            </a:extLst>
          </p:cNvPr>
          <p:cNvSpPr txBox="1"/>
          <p:nvPr/>
        </p:nvSpPr>
        <p:spPr>
          <a:xfrm>
            <a:off x="834389" y="1689571"/>
            <a:ext cx="4856287"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3.6 Diagnosis summary report and SWOT analysis</a:t>
            </a:r>
          </a:p>
        </p:txBody>
      </p:sp>
      <p:pic>
        <p:nvPicPr>
          <p:cNvPr id="13" name="Graphic 12">
            <a:extLst>
              <a:ext uri="{FF2B5EF4-FFF2-40B4-BE49-F238E27FC236}">
                <a16:creationId xmlns:a16="http://schemas.microsoft.com/office/drawing/2014/main" id="{1648E694-2147-0B5E-3F94-BBCFC19D43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24167" y="1358613"/>
            <a:ext cx="1406840" cy="540000"/>
          </a:xfrm>
          <a:prstGeom prst="rect">
            <a:avLst/>
          </a:prstGeom>
        </p:spPr>
      </p:pic>
      <p:pic>
        <p:nvPicPr>
          <p:cNvPr id="14" name="Graphic 13">
            <a:extLst>
              <a:ext uri="{FF2B5EF4-FFF2-40B4-BE49-F238E27FC236}">
                <a16:creationId xmlns:a16="http://schemas.microsoft.com/office/drawing/2014/main" id="{80EA1468-7284-27F8-D79C-348178D8BF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8107" y="1335950"/>
            <a:ext cx="2318290" cy="478147"/>
          </a:xfrm>
          <a:prstGeom prst="rect">
            <a:avLst/>
          </a:prstGeom>
        </p:spPr>
      </p:pic>
      <p:pic>
        <p:nvPicPr>
          <p:cNvPr id="3" name="Graphic 2">
            <a:extLst>
              <a:ext uri="{FF2B5EF4-FFF2-40B4-BE49-F238E27FC236}">
                <a16:creationId xmlns:a16="http://schemas.microsoft.com/office/drawing/2014/main" id="{358EFBE0-52C4-FCB4-92C4-E31A2476488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289452" y="2145004"/>
            <a:ext cx="2950724" cy="3924888"/>
          </a:xfrm>
          <a:prstGeom prst="rect">
            <a:avLst/>
          </a:prstGeom>
        </p:spPr>
      </p:pic>
      <p:sp>
        <p:nvSpPr>
          <p:cNvPr id="4" name="Rectangle: Rounded Corners 3">
            <a:extLst>
              <a:ext uri="{FF2B5EF4-FFF2-40B4-BE49-F238E27FC236}">
                <a16:creationId xmlns:a16="http://schemas.microsoft.com/office/drawing/2014/main" id="{2A47C08D-AB76-D4B5-9ABD-85D8E4E8CBBC}"/>
              </a:ext>
            </a:extLst>
          </p:cNvPr>
          <p:cNvSpPr/>
          <p:nvPr/>
        </p:nvSpPr>
        <p:spPr>
          <a:xfrm>
            <a:off x="5885573" y="5457182"/>
            <a:ext cx="2489370" cy="692303"/>
          </a:xfrm>
          <a:prstGeom prst="roundRect">
            <a:avLst>
              <a:gd name="adj" fmla="val 3983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6798273"/>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64951" y="895929"/>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225783"/>
            <a:ext cx="5499179" cy="454996"/>
          </a:xfrm>
          <a:prstGeom prst="rect">
            <a:avLst/>
          </a:prstGeom>
          <a:noFill/>
        </p:spPr>
        <p:txBody>
          <a:bodyPr wrap="square">
            <a:spAutoFit/>
          </a:bodyPr>
          <a:lstStyle/>
          <a:p>
            <a:pPr marL="244804">
              <a:lnSpc>
                <a:spcPct val="115000"/>
              </a:lnSpc>
            </a:pPr>
            <a:r>
              <a:rPr lang="en-GB" sz="2177" b="1" dirty="0"/>
              <a:t>Strategic definition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35</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47078" y="1876625"/>
            <a:ext cx="4201697" cy="3931525"/>
          </a:xfrm>
          <a:prstGeom prst="rect">
            <a:avLst/>
          </a:prstGeom>
          <a:noFill/>
        </p:spPr>
        <p:txBody>
          <a:bodyPr wrap="square">
            <a:spAutoFit/>
          </a:bodyPr>
          <a:lstStyle/>
          <a:p>
            <a:pPr algn="just"/>
            <a:r>
              <a:rPr lang="en-US" sz="1633" dirty="0">
                <a:solidFill>
                  <a:schemeClr val="bg2">
                    <a:lumMod val="50000"/>
                  </a:schemeClr>
                </a:solidFill>
              </a:rPr>
              <a:t>The main goal of this phase is the </a:t>
            </a:r>
            <a:r>
              <a:rPr lang="en-US" sz="1633" b="1" dirty="0">
                <a:solidFill>
                  <a:schemeClr val="bg2">
                    <a:lumMod val="50000"/>
                  </a:schemeClr>
                </a:solidFill>
              </a:rPr>
              <a:t>definition of the main framework conditions for the later retrofitting design based on the results of the diagnosis phase</a:t>
            </a:r>
            <a:r>
              <a:rPr lang="en-US" sz="1633" dirty="0">
                <a:solidFill>
                  <a:schemeClr val="bg2">
                    <a:lumMod val="50000"/>
                  </a:schemeClr>
                </a:solidFill>
              </a:rPr>
              <a:t>. The strategic definition therefore serves as pointer for the later design phases by </a:t>
            </a:r>
            <a:r>
              <a:rPr lang="en-US" sz="1633" b="1" dirty="0">
                <a:solidFill>
                  <a:schemeClr val="bg2">
                    <a:lumMod val="50000"/>
                  </a:schemeClr>
                </a:solidFill>
              </a:rPr>
              <a:t>setting meaningful targets </a:t>
            </a:r>
            <a:r>
              <a:rPr lang="en-US" sz="1633" dirty="0">
                <a:solidFill>
                  <a:schemeClr val="bg2">
                    <a:lumMod val="50000"/>
                  </a:schemeClr>
                </a:solidFill>
              </a:rPr>
              <a:t>for the retrofitting project and by </a:t>
            </a:r>
            <a:r>
              <a:rPr lang="en-US" sz="1633" b="1" dirty="0">
                <a:solidFill>
                  <a:schemeClr val="bg2">
                    <a:lumMod val="50000"/>
                  </a:schemeClr>
                </a:solidFill>
              </a:rPr>
              <a:t>identifying the main constraints and restrictions </a:t>
            </a:r>
            <a:r>
              <a:rPr lang="en-US" sz="1633" dirty="0">
                <a:solidFill>
                  <a:schemeClr val="bg2">
                    <a:lumMod val="50000"/>
                  </a:schemeClr>
                </a:solidFill>
              </a:rPr>
              <a:t>which may limit the retrofitting design. </a:t>
            </a:r>
          </a:p>
          <a:p>
            <a:pPr algn="just"/>
            <a:r>
              <a:rPr lang="en-US" sz="1633" dirty="0">
                <a:solidFill>
                  <a:schemeClr val="bg2">
                    <a:lumMod val="50000"/>
                  </a:schemeClr>
                </a:solidFill>
              </a:rPr>
              <a:t>This phase allows to:</a:t>
            </a:r>
          </a:p>
          <a:p>
            <a:pPr algn="just"/>
            <a:endParaRPr lang="en-US" sz="454" dirty="0">
              <a:solidFill>
                <a:schemeClr val="bg2">
                  <a:lumMod val="50000"/>
                </a:schemeClr>
              </a:solidFill>
            </a:endParaRPr>
          </a:p>
          <a:p>
            <a:pPr marL="259204" indent="-259204" algn="just">
              <a:buFontTx/>
              <a:buChar char="-"/>
            </a:pPr>
            <a:r>
              <a:rPr lang="en-US" sz="1633" dirty="0">
                <a:solidFill>
                  <a:schemeClr val="bg2">
                    <a:lumMod val="50000"/>
                  </a:schemeClr>
                </a:solidFill>
              </a:rPr>
              <a:t>Build a </a:t>
            </a:r>
            <a:r>
              <a:rPr lang="en-US" sz="1633" u="sng" dirty="0">
                <a:solidFill>
                  <a:schemeClr val="bg2">
                    <a:lumMod val="50000"/>
                  </a:schemeClr>
                </a:solidFill>
              </a:rPr>
              <a:t>shared vision </a:t>
            </a:r>
            <a:r>
              <a:rPr lang="en-US" sz="1633" dirty="0">
                <a:solidFill>
                  <a:schemeClr val="bg2">
                    <a:lumMod val="50000"/>
                  </a:schemeClr>
                </a:solidFill>
              </a:rPr>
              <a:t>to support decision making</a:t>
            </a:r>
          </a:p>
          <a:p>
            <a:pPr marL="259204" indent="-259204" algn="just">
              <a:buFontTx/>
              <a:buChar char="-"/>
            </a:pPr>
            <a:r>
              <a:rPr lang="en-US" sz="1633" u="sng" dirty="0">
                <a:solidFill>
                  <a:schemeClr val="bg2">
                    <a:lumMod val="50000"/>
                  </a:schemeClr>
                </a:solidFill>
              </a:rPr>
              <a:t>Drive improvement in performance </a:t>
            </a:r>
            <a:r>
              <a:rPr lang="en-US" sz="1633" dirty="0">
                <a:solidFill>
                  <a:schemeClr val="bg2">
                    <a:lumMod val="50000"/>
                  </a:schemeClr>
                </a:solidFill>
              </a:rPr>
              <a:t>by setting a baseline from which to assess change.</a:t>
            </a:r>
          </a:p>
        </p:txBody>
      </p:sp>
      <p:pic>
        <p:nvPicPr>
          <p:cNvPr id="5" name="Graphic 4">
            <a:extLst>
              <a:ext uri="{FF2B5EF4-FFF2-40B4-BE49-F238E27FC236}">
                <a16:creationId xmlns:a16="http://schemas.microsoft.com/office/drawing/2014/main" id="{77C4C67B-9AB1-5BFD-E069-33A1BB0122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64229" y="2461545"/>
            <a:ext cx="3015575" cy="2611575"/>
          </a:xfrm>
          <a:prstGeom prst="rect">
            <a:avLst/>
          </a:prstGeom>
        </p:spPr>
      </p:pic>
      <p:pic>
        <p:nvPicPr>
          <p:cNvPr id="7" name="Graphic 6">
            <a:extLst>
              <a:ext uri="{FF2B5EF4-FFF2-40B4-BE49-F238E27FC236}">
                <a16:creationId xmlns:a16="http://schemas.microsoft.com/office/drawing/2014/main" id="{34C91A22-4067-E529-1BC7-33139FD25D3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9159" y="1327395"/>
            <a:ext cx="3113162" cy="475622"/>
          </a:xfrm>
          <a:prstGeom prst="rect">
            <a:avLst/>
          </a:prstGeom>
        </p:spPr>
      </p:pic>
    </p:spTree>
    <p:extLst>
      <p:ext uri="{BB962C8B-B14F-4D97-AF65-F5344CB8AC3E}">
        <p14:creationId xmlns:p14="http://schemas.microsoft.com/office/powerpoint/2010/main" val="4257729893"/>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8935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73399" y="100051"/>
            <a:ext cx="5499179" cy="454996"/>
          </a:xfrm>
          <a:prstGeom prst="rect">
            <a:avLst/>
          </a:prstGeom>
          <a:noFill/>
        </p:spPr>
        <p:txBody>
          <a:bodyPr wrap="square">
            <a:spAutoFit/>
          </a:bodyPr>
          <a:lstStyle/>
          <a:p>
            <a:pPr marL="244804">
              <a:lnSpc>
                <a:spcPct val="115000"/>
              </a:lnSpc>
            </a:pPr>
            <a:r>
              <a:rPr lang="en-GB" sz="2177" b="1" dirty="0"/>
              <a:t>Strategic definition phase</a:t>
            </a:r>
          </a:p>
        </p:txBody>
      </p:sp>
      <p:pic>
        <p:nvPicPr>
          <p:cNvPr id="4" name="Picture 3">
            <a:extLst>
              <a:ext uri="{FF2B5EF4-FFF2-40B4-BE49-F238E27FC236}">
                <a16:creationId xmlns:a16="http://schemas.microsoft.com/office/drawing/2014/main" id="{DF7604E7-80A8-510E-A94C-DB2460E8425C}"/>
              </a:ext>
            </a:extLst>
          </p:cNvPr>
          <p:cNvPicPr>
            <a:picLocks noChangeAspect="1"/>
          </p:cNvPicPr>
          <p:nvPr/>
        </p:nvPicPr>
        <p:blipFill>
          <a:blip r:embed="rId3"/>
          <a:stretch>
            <a:fillRect/>
          </a:stretch>
        </p:blipFill>
        <p:spPr>
          <a:xfrm>
            <a:off x="338137" y="2147887"/>
            <a:ext cx="8467725" cy="2562225"/>
          </a:xfrm>
          <a:prstGeom prst="rect">
            <a:avLst/>
          </a:prstGeom>
        </p:spPr>
      </p:pic>
      <p:pic>
        <p:nvPicPr>
          <p:cNvPr id="5" name="Graphic 4">
            <a:extLst>
              <a:ext uri="{FF2B5EF4-FFF2-40B4-BE49-F238E27FC236}">
                <a16:creationId xmlns:a16="http://schemas.microsoft.com/office/drawing/2014/main" id="{F2CB0220-8B0E-AA38-5920-5CE05348D0C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9159" y="1327395"/>
            <a:ext cx="3113162" cy="475622"/>
          </a:xfrm>
          <a:prstGeom prst="rect">
            <a:avLst/>
          </a:prstGeom>
        </p:spPr>
      </p:pic>
    </p:spTree>
    <p:extLst>
      <p:ext uri="{BB962C8B-B14F-4D97-AF65-F5344CB8AC3E}">
        <p14:creationId xmlns:p14="http://schemas.microsoft.com/office/powerpoint/2010/main" val="1754942198"/>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590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55378"/>
            <a:ext cx="5499179" cy="454996"/>
          </a:xfrm>
          <a:prstGeom prst="rect">
            <a:avLst/>
          </a:prstGeom>
          <a:noFill/>
        </p:spPr>
        <p:txBody>
          <a:bodyPr wrap="square">
            <a:spAutoFit/>
          </a:bodyPr>
          <a:lstStyle/>
          <a:p>
            <a:pPr marL="244804">
              <a:lnSpc>
                <a:spcPct val="115000"/>
              </a:lnSpc>
            </a:pPr>
            <a:r>
              <a:rPr lang="en-GB" sz="2177" b="1" dirty="0"/>
              <a:t>Strategic definition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37</a:t>
            </a:fld>
            <a:endParaRPr lang="it-IT" altLang="it-IT" sz="816" dirty="0">
              <a:solidFill>
                <a:schemeClr val="bg1"/>
              </a:solidFill>
              <a:latin typeface="din"/>
            </a:endParaRPr>
          </a:p>
        </p:txBody>
      </p:sp>
      <p:sp>
        <p:nvSpPr>
          <p:cNvPr id="4" name="CasellaDiTesto 3">
            <a:extLst>
              <a:ext uri="{FF2B5EF4-FFF2-40B4-BE49-F238E27FC236}">
                <a16:creationId xmlns:a16="http://schemas.microsoft.com/office/drawing/2014/main" id="{3B1BD2A9-20AB-1198-1902-C3842B72B166}"/>
              </a:ext>
            </a:extLst>
          </p:cNvPr>
          <p:cNvSpPr txBox="1"/>
          <p:nvPr/>
        </p:nvSpPr>
        <p:spPr>
          <a:xfrm>
            <a:off x="890631" y="1696618"/>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4.1 Sustainability targets</a:t>
            </a:r>
          </a:p>
        </p:txBody>
      </p:sp>
      <p:sp>
        <p:nvSpPr>
          <p:cNvPr id="5" name="CasellaDiTesto 4">
            <a:extLst>
              <a:ext uri="{FF2B5EF4-FFF2-40B4-BE49-F238E27FC236}">
                <a16:creationId xmlns:a16="http://schemas.microsoft.com/office/drawing/2014/main" id="{53808067-899F-A33F-DB39-C345A38FFFA6}"/>
              </a:ext>
            </a:extLst>
          </p:cNvPr>
          <p:cNvSpPr txBox="1"/>
          <p:nvPr/>
        </p:nvSpPr>
        <p:spPr>
          <a:xfrm>
            <a:off x="1015347" y="2304895"/>
            <a:ext cx="7181411" cy="846194"/>
          </a:xfrm>
          <a:prstGeom prst="rect">
            <a:avLst/>
          </a:prstGeom>
          <a:noFill/>
        </p:spPr>
        <p:txBody>
          <a:bodyPr wrap="square">
            <a:spAutoFit/>
          </a:bodyPr>
          <a:lstStyle/>
          <a:p>
            <a:pPr algn="just"/>
            <a:r>
              <a:rPr lang="en-US" sz="1633" b="1" dirty="0">
                <a:solidFill>
                  <a:schemeClr val="bg2">
                    <a:lumMod val="50000"/>
                  </a:schemeClr>
                </a:solidFill>
              </a:rPr>
              <a:t>Define clear and measurable targets that should be achieved </a:t>
            </a:r>
            <a:r>
              <a:rPr lang="en-US" sz="1633" dirty="0">
                <a:solidFill>
                  <a:schemeClr val="bg2">
                    <a:lumMod val="50000"/>
                  </a:schemeClr>
                </a:solidFill>
              </a:rPr>
              <a:t>by the retrofitting concept. Targets must address all fields of sustainability like environment, economy and social aspects.</a:t>
            </a:r>
          </a:p>
        </p:txBody>
      </p:sp>
      <p:sp>
        <p:nvSpPr>
          <p:cNvPr id="8" name="CasellaDiTesto 7">
            <a:extLst>
              <a:ext uri="{FF2B5EF4-FFF2-40B4-BE49-F238E27FC236}">
                <a16:creationId xmlns:a16="http://schemas.microsoft.com/office/drawing/2014/main" id="{486F89EE-FF54-64A7-7C6E-70B9ACB0B01C}"/>
              </a:ext>
            </a:extLst>
          </p:cNvPr>
          <p:cNvSpPr txBox="1"/>
          <p:nvPr/>
        </p:nvSpPr>
        <p:spPr>
          <a:xfrm>
            <a:off x="1015347" y="3192047"/>
            <a:ext cx="7063245" cy="1851341"/>
          </a:xfrm>
          <a:prstGeom prst="rect">
            <a:avLst/>
          </a:prstGeom>
          <a:noFill/>
        </p:spPr>
        <p:txBody>
          <a:bodyPr wrap="square">
            <a:spAutoFit/>
          </a:bodyPr>
          <a:lstStyle/>
          <a:p>
            <a:r>
              <a:rPr lang="en-US" sz="1633" b="1" dirty="0">
                <a:solidFill>
                  <a:schemeClr val="bg2">
                    <a:lumMod val="50000"/>
                  </a:schemeClr>
                </a:solidFill>
              </a:rPr>
              <a:t>Targets need to be S.M.A.R.T. </a:t>
            </a:r>
            <a:r>
              <a:rPr lang="en-US" sz="1633" dirty="0">
                <a:solidFill>
                  <a:schemeClr val="bg2">
                    <a:lumMod val="50000"/>
                  </a:schemeClr>
                </a:solidFill>
              </a:rPr>
              <a:t>which means:</a:t>
            </a:r>
          </a:p>
          <a:p>
            <a:endParaRPr lang="en-US" sz="1633" dirty="0">
              <a:solidFill>
                <a:schemeClr val="bg2">
                  <a:lumMod val="50000"/>
                </a:schemeClr>
              </a:solidFill>
            </a:endParaRPr>
          </a:p>
          <a:p>
            <a:r>
              <a:rPr lang="en-US" sz="1633" dirty="0">
                <a:solidFill>
                  <a:schemeClr val="bg2">
                    <a:lumMod val="50000"/>
                  </a:schemeClr>
                </a:solidFill>
              </a:rPr>
              <a:t>- </a:t>
            </a:r>
            <a:r>
              <a:rPr lang="en-US" sz="1633" b="1" dirty="0">
                <a:solidFill>
                  <a:schemeClr val="bg2">
                    <a:lumMod val="50000"/>
                  </a:schemeClr>
                </a:solidFill>
              </a:rPr>
              <a:t>Specific</a:t>
            </a:r>
            <a:r>
              <a:rPr lang="en-US" sz="1633" dirty="0">
                <a:solidFill>
                  <a:schemeClr val="bg2">
                    <a:lumMod val="50000"/>
                  </a:schemeClr>
                </a:solidFill>
              </a:rPr>
              <a:t> – target must be clearly defined</a:t>
            </a:r>
          </a:p>
          <a:p>
            <a:r>
              <a:rPr lang="en-US" sz="1633" dirty="0">
                <a:solidFill>
                  <a:schemeClr val="bg2">
                    <a:lumMod val="50000"/>
                  </a:schemeClr>
                </a:solidFill>
              </a:rPr>
              <a:t>- </a:t>
            </a:r>
            <a:r>
              <a:rPr lang="en-US" sz="1633" b="1" dirty="0">
                <a:solidFill>
                  <a:schemeClr val="bg2">
                    <a:lumMod val="50000"/>
                  </a:schemeClr>
                </a:solidFill>
              </a:rPr>
              <a:t>Measurable</a:t>
            </a:r>
            <a:r>
              <a:rPr lang="en-US" sz="1633" dirty="0">
                <a:solidFill>
                  <a:schemeClr val="bg2">
                    <a:lumMod val="50000"/>
                  </a:schemeClr>
                </a:solidFill>
              </a:rPr>
              <a:t> – targets must be quantifiable</a:t>
            </a:r>
          </a:p>
          <a:p>
            <a:r>
              <a:rPr lang="en-US" sz="1633" dirty="0">
                <a:solidFill>
                  <a:schemeClr val="bg2">
                    <a:lumMod val="50000"/>
                  </a:schemeClr>
                </a:solidFill>
              </a:rPr>
              <a:t>- </a:t>
            </a:r>
            <a:r>
              <a:rPr lang="en-US" sz="1633" b="1" dirty="0">
                <a:solidFill>
                  <a:schemeClr val="bg2">
                    <a:lumMod val="50000"/>
                  </a:schemeClr>
                </a:solidFill>
              </a:rPr>
              <a:t>Attainable</a:t>
            </a:r>
            <a:r>
              <a:rPr lang="en-US" sz="1633" dirty="0">
                <a:solidFill>
                  <a:schemeClr val="bg2">
                    <a:lumMod val="50000"/>
                  </a:schemeClr>
                </a:solidFill>
              </a:rPr>
              <a:t> – target must be realistic and achievable</a:t>
            </a:r>
          </a:p>
          <a:p>
            <a:r>
              <a:rPr lang="en-US" sz="1633" dirty="0">
                <a:solidFill>
                  <a:schemeClr val="bg2">
                    <a:lumMod val="50000"/>
                  </a:schemeClr>
                </a:solidFill>
              </a:rPr>
              <a:t>- </a:t>
            </a:r>
            <a:r>
              <a:rPr lang="en-US" sz="1633" b="1" dirty="0">
                <a:solidFill>
                  <a:schemeClr val="bg2">
                    <a:lumMod val="50000"/>
                  </a:schemeClr>
                </a:solidFill>
              </a:rPr>
              <a:t>Relevant </a:t>
            </a:r>
            <a:r>
              <a:rPr lang="en-US" sz="1633" dirty="0">
                <a:solidFill>
                  <a:schemeClr val="bg2">
                    <a:lumMod val="50000"/>
                  </a:schemeClr>
                </a:solidFill>
              </a:rPr>
              <a:t>– are the targets relevant for sustainable urban districts and buildings</a:t>
            </a:r>
          </a:p>
          <a:p>
            <a:r>
              <a:rPr lang="en-US" sz="1633" dirty="0">
                <a:solidFill>
                  <a:schemeClr val="bg2">
                    <a:lumMod val="50000"/>
                  </a:schemeClr>
                </a:solidFill>
              </a:rPr>
              <a:t>- </a:t>
            </a:r>
            <a:r>
              <a:rPr lang="en-US" sz="1633" b="1" dirty="0">
                <a:solidFill>
                  <a:schemeClr val="bg2">
                    <a:lumMod val="50000"/>
                  </a:schemeClr>
                </a:solidFill>
              </a:rPr>
              <a:t>Time-bound</a:t>
            </a:r>
            <a:r>
              <a:rPr lang="en-US" sz="1633" dirty="0">
                <a:solidFill>
                  <a:schemeClr val="bg2">
                    <a:lumMod val="50000"/>
                  </a:schemeClr>
                </a:solidFill>
              </a:rPr>
              <a:t> – specify when the result(s) can be achieved</a:t>
            </a:r>
            <a:endParaRPr lang="it-IT" sz="1633" dirty="0">
              <a:solidFill>
                <a:schemeClr val="bg2">
                  <a:lumMod val="50000"/>
                </a:schemeClr>
              </a:solidFill>
            </a:endParaRPr>
          </a:p>
        </p:txBody>
      </p:sp>
      <p:pic>
        <p:nvPicPr>
          <p:cNvPr id="10" name="Graphic 9">
            <a:extLst>
              <a:ext uri="{FF2B5EF4-FFF2-40B4-BE49-F238E27FC236}">
                <a16:creationId xmlns:a16="http://schemas.microsoft.com/office/drawing/2014/main" id="{DEA3F0F4-36E0-0BDD-66B1-2837424079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9159" y="1327395"/>
            <a:ext cx="3113162" cy="475622"/>
          </a:xfrm>
          <a:prstGeom prst="rect">
            <a:avLst/>
          </a:prstGeom>
        </p:spPr>
      </p:pic>
      <p:pic>
        <p:nvPicPr>
          <p:cNvPr id="13" name="Graphic 12">
            <a:extLst>
              <a:ext uri="{FF2B5EF4-FFF2-40B4-BE49-F238E27FC236}">
                <a16:creationId xmlns:a16="http://schemas.microsoft.com/office/drawing/2014/main" id="{69E42AE7-36BD-A34B-6967-3A303FF84D3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3201" y="1372954"/>
            <a:ext cx="1215000" cy="540000"/>
          </a:xfrm>
          <a:prstGeom prst="rect">
            <a:avLst/>
          </a:prstGeom>
        </p:spPr>
      </p:pic>
    </p:spTree>
    <p:extLst>
      <p:ext uri="{BB962C8B-B14F-4D97-AF65-F5344CB8AC3E}">
        <p14:creationId xmlns:p14="http://schemas.microsoft.com/office/powerpoint/2010/main" val="3175269847"/>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9254" y="11590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3296" y="11475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77786" y="167700"/>
            <a:ext cx="5499179" cy="454996"/>
          </a:xfrm>
          <a:prstGeom prst="rect">
            <a:avLst/>
          </a:prstGeom>
          <a:noFill/>
        </p:spPr>
        <p:txBody>
          <a:bodyPr wrap="square">
            <a:spAutoFit/>
          </a:bodyPr>
          <a:lstStyle/>
          <a:p>
            <a:pPr marL="244804">
              <a:lnSpc>
                <a:spcPct val="115000"/>
              </a:lnSpc>
            </a:pPr>
            <a:r>
              <a:rPr lang="en-GB" sz="2177" b="1" dirty="0"/>
              <a:t>Strategic definition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38</a:t>
            </a:fld>
            <a:endParaRPr lang="it-IT" altLang="it-IT" sz="816" dirty="0">
              <a:solidFill>
                <a:schemeClr val="bg1"/>
              </a:solidFill>
              <a:latin typeface="din"/>
            </a:endParaRPr>
          </a:p>
        </p:txBody>
      </p:sp>
      <p:sp>
        <p:nvSpPr>
          <p:cNvPr id="4" name="CasellaDiTesto 3">
            <a:extLst>
              <a:ext uri="{FF2B5EF4-FFF2-40B4-BE49-F238E27FC236}">
                <a16:creationId xmlns:a16="http://schemas.microsoft.com/office/drawing/2014/main" id="{3B1BD2A9-20AB-1198-1902-C3842B72B166}"/>
              </a:ext>
            </a:extLst>
          </p:cNvPr>
          <p:cNvSpPr txBox="1"/>
          <p:nvPr/>
        </p:nvSpPr>
        <p:spPr>
          <a:xfrm>
            <a:off x="871148" y="1696618"/>
            <a:ext cx="3113162"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4.1 Sustainability targets</a:t>
            </a:r>
          </a:p>
        </p:txBody>
      </p:sp>
      <p:sp>
        <p:nvSpPr>
          <p:cNvPr id="5" name="CasellaDiTesto 4">
            <a:extLst>
              <a:ext uri="{FF2B5EF4-FFF2-40B4-BE49-F238E27FC236}">
                <a16:creationId xmlns:a16="http://schemas.microsoft.com/office/drawing/2014/main" id="{53808067-899F-A33F-DB39-C345A38FFFA6}"/>
              </a:ext>
            </a:extLst>
          </p:cNvPr>
          <p:cNvSpPr txBox="1"/>
          <p:nvPr/>
        </p:nvSpPr>
        <p:spPr>
          <a:xfrm>
            <a:off x="943297" y="2304895"/>
            <a:ext cx="7272236" cy="846194"/>
          </a:xfrm>
          <a:prstGeom prst="rect">
            <a:avLst/>
          </a:prstGeom>
          <a:noFill/>
        </p:spPr>
        <p:txBody>
          <a:bodyPr wrap="square">
            <a:spAutoFit/>
          </a:bodyPr>
          <a:lstStyle/>
          <a:p>
            <a:pPr algn="just"/>
            <a:r>
              <a:rPr lang="en-US" sz="1633" dirty="0">
                <a:solidFill>
                  <a:schemeClr val="bg2">
                    <a:lumMod val="50000"/>
                  </a:schemeClr>
                </a:solidFill>
              </a:rPr>
              <a:t>SBTool and SNTool are used to set measurable sustainability targets at urban and building scale. For each assessment criteria it must be </a:t>
            </a:r>
            <a:r>
              <a:rPr lang="en-US" sz="1633" b="1" dirty="0">
                <a:solidFill>
                  <a:schemeClr val="bg2">
                    <a:lumMod val="50000"/>
                  </a:schemeClr>
                </a:solidFill>
              </a:rPr>
              <a:t>set a target score</a:t>
            </a:r>
            <a:r>
              <a:rPr lang="en-US" sz="1633" dirty="0">
                <a:solidFill>
                  <a:schemeClr val="bg2">
                    <a:lumMod val="50000"/>
                  </a:schemeClr>
                </a:solidFill>
              </a:rPr>
              <a:t>. Each target score will correspond to </a:t>
            </a:r>
            <a:r>
              <a:rPr lang="en-US" sz="1633" b="1" dirty="0">
                <a:solidFill>
                  <a:schemeClr val="bg2">
                    <a:lumMod val="50000"/>
                  </a:schemeClr>
                </a:solidFill>
              </a:rPr>
              <a:t>a target value of the indicator</a:t>
            </a:r>
            <a:r>
              <a:rPr lang="en-US" sz="1633" dirty="0">
                <a:solidFill>
                  <a:schemeClr val="bg2">
                    <a:lumMod val="50000"/>
                  </a:schemeClr>
                </a:solidFill>
              </a:rPr>
              <a:t>.</a:t>
            </a:r>
          </a:p>
        </p:txBody>
      </p:sp>
      <p:pic>
        <p:nvPicPr>
          <p:cNvPr id="12" name="Graphic 11">
            <a:extLst>
              <a:ext uri="{FF2B5EF4-FFF2-40B4-BE49-F238E27FC236}">
                <a16:creationId xmlns:a16="http://schemas.microsoft.com/office/drawing/2014/main" id="{E9277F2E-A88C-2ACA-2CF7-8F4F4405D8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9159" y="1327395"/>
            <a:ext cx="3113162" cy="475622"/>
          </a:xfrm>
          <a:prstGeom prst="rect">
            <a:avLst/>
          </a:prstGeom>
        </p:spPr>
      </p:pic>
      <p:pic>
        <p:nvPicPr>
          <p:cNvPr id="13" name="Graphic 12">
            <a:extLst>
              <a:ext uri="{FF2B5EF4-FFF2-40B4-BE49-F238E27FC236}">
                <a16:creationId xmlns:a16="http://schemas.microsoft.com/office/drawing/2014/main" id="{28D8676C-F8D8-FC2B-B30A-EA76BB26B00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3201" y="1372954"/>
            <a:ext cx="1215000" cy="540000"/>
          </a:xfrm>
          <a:prstGeom prst="rect">
            <a:avLst/>
          </a:prstGeom>
        </p:spPr>
      </p:pic>
      <p:pic>
        <p:nvPicPr>
          <p:cNvPr id="20" name="Picture 19" descr="Text&#10;&#10;Description automatically generated">
            <a:extLst>
              <a:ext uri="{FF2B5EF4-FFF2-40B4-BE49-F238E27FC236}">
                <a16:creationId xmlns:a16="http://schemas.microsoft.com/office/drawing/2014/main" id="{3B898E6F-8E4E-C41A-E1B2-F4669CC0F98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38257" y="3429000"/>
            <a:ext cx="5267486" cy="2101605"/>
          </a:xfrm>
          <a:prstGeom prst="rect">
            <a:avLst/>
          </a:prstGeom>
        </p:spPr>
      </p:pic>
    </p:spTree>
    <p:extLst>
      <p:ext uri="{BB962C8B-B14F-4D97-AF65-F5344CB8AC3E}">
        <p14:creationId xmlns:p14="http://schemas.microsoft.com/office/powerpoint/2010/main" val="2944395503"/>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30938" y="11895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24980" y="11780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77786" y="187929"/>
            <a:ext cx="5499179" cy="454996"/>
          </a:xfrm>
          <a:prstGeom prst="rect">
            <a:avLst/>
          </a:prstGeom>
          <a:noFill/>
        </p:spPr>
        <p:txBody>
          <a:bodyPr wrap="square">
            <a:spAutoFit/>
          </a:bodyPr>
          <a:lstStyle/>
          <a:p>
            <a:pPr marL="244804">
              <a:lnSpc>
                <a:spcPct val="115000"/>
              </a:lnSpc>
            </a:pPr>
            <a:r>
              <a:rPr lang="en-GB" sz="2177" b="1" dirty="0"/>
              <a:t>Strategic definition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39</a:t>
            </a:fld>
            <a:endParaRPr lang="it-IT" altLang="it-IT" sz="816" dirty="0">
              <a:solidFill>
                <a:schemeClr val="bg1"/>
              </a:solidFill>
              <a:latin typeface="din"/>
            </a:endParaRPr>
          </a:p>
        </p:txBody>
      </p:sp>
      <p:sp>
        <p:nvSpPr>
          <p:cNvPr id="4" name="CasellaDiTesto 3">
            <a:extLst>
              <a:ext uri="{FF2B5EF4-FFF2-40B4-BE49-F238E27FC236}">
                <a16:creationId xmlns:a16="http://schemas.microsoft.com/office/drawing/2014/main" id="{3B1BD2A9-20AB-1198-1902-C3842B72B166}"/>
              </a:ext>
            </a:extLst>
          </p:cNvPr>
          <p:cNvSpPr txBox="1"/>
          <p:nvPr/>
        </p:nvSpPr>
        <p:spPr>
          <a:xfrm>
            <a:off x="882492" y="1698962"/>
            <a:ext cx="3548831"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4.1 Sustainability targets</a:t>
            </a:r>
          </a:p>
        </p:txBody>
      </p:sp>
      <p:pic>
        <p:nvPicPr>
          <p:cNvPr id="11" name="Graphic 10">
            <a:extLst>
              <a:ext uri="{FF2B5EF4-FFF2-40B4-BE49-F238E27FC236}">
                <a16:creationId xmlns:a16="http://schemas.microsoft.com/office/drawing/2014/main" id="{D35C216C-BF56-C61F-D6B0-7EF6C3E31D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53201" y="1372954"/>
            <a:ext cx="1215000" cy="540000"/>
          </a:xfrm>
          <a:prstGeom prst="rect">
            <a:avLst/>
          </a:prstGeom>
        </p:spPr>
      </p:pic>
      <p:pic>
        <p:nvPicPr>
          <p:cNvPr id="12" name="Graphic 11">
            <a:extLst>
              <a:ext uri="{FF2B5EF4-FFF2-40B4-BE49-F238E27FC236}">
                <a16:creationId xmlns:a16="http://schemas.microsoft.com/office/drawing/2014/main" id="{BB32EB14-5455-F1C6-8A9E-26F0AF438D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9159" y="1327395"/>
            <a:ext cx="3113162" cy="475622"/>
          </a:xfrm>
          <a:prstGeom prst="rect">
            <a:avLst/>
          </a:prstGeom>
        </p:spPr>
      </p:pic>
      <p:pic>
        <p:nvPicPr>
          <p:cNvPr id="3" name="Picture 2" descr="Text&#10;&#10;Description automatically generated">
            <a:extLst>
              <a:ext uri="{FF2B5EF4-FFF2-40B4-BE49-F238E27FC236}">
                <a16:creationId xmlns:a16="http://schemas.microsoft.com/office/drawing/2014/main" id="{28A60CB8-4AF4-7F31-C089-583F31C744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1006" y="2807309"/>
            <a:ext cx="7407195" cy="2137738"/>
          </a:xfrm>
          <a:prstGeom prst="rect">
            <a:avLst/>
          </a:prstGeom>
        </p:spPr>
      </p:pic>
    </p:spTree>
    <p:extLst>
      <p:ext uri="{BB962C8B-B14F-4D97-AF65-F5344CB8AC3E}">
        <p14:creationId xmlns:p14="http://schemas.microsoft.com/office/powerpoint/2010/main" val="1969178387"/>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57836"/>
            <a:ext cx="5267672" cy="454996"/>
          </a:xfrm>
          <a:prstGeom prst="rect">
            <a:avLst/>
          </a:prstGeom>
          <a:noFill/>
        </p:spPr>
        <p:txBody>
          <a:bodyPr wrap="square">
            <a:spAutoFit/>
          </a:bodyPr>
          <a:lstStyle/>
          <a:p>
            <a:pPr marL="244804">
              <a:lnSpc>
                <a:spcPct val="115000"/>
              </a:lnSpc>
            </a:pPr>
            <a:r>
              <a:rPr lang="en-GB" sz="2177" b="1" dirty="0"/>
              <a:t>Initiation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a:t>
            </a:fld>
            <a:endParaRPr lang="it-IT" altLang="it-IT" sz="816" dirty="0">
              <a:solidFill>
                <a:schemeClr val="bg1"/>
              </a:solidFill>
              <a:latin typeface="din"/>
            </a:endParaRPr>
          </a:p>
        </p:txBody>
      </p:sp>
      <p:pic>
        <p:nvPicPr>
          <p:cNvPr id="4" name="Picture 3">
            <a:extLst>
              <a:ext uri="{FF2B5EF4-FFF2-40B4-BE49-F238E27FC236}">
                <a16:creationId xmlns:a16="http://schemas.microsoft.com/office/drawing/2014/main" id="{42D450C1-9AEE-EC8E-28D7-FDB36FBAB7FE}"/>
              </a:ext>
            </a:extLst>
          </p:cNvPr>
          <p:cNvPicPr>
            <a:picLocks noChangeAspect="1"/>
          </p:cNvPicPr>
          <p:nvPr/>
        </p:nvPicPr>
        <p:blipFill rotWithShape="1">
          <a:blip r:embed="rId3"/>
          <a:srcRect t="620"/>
          <a:stretch/>
        </p:blipFill>
        <p:spPr>
          <a:xfrm>
            <a:off x="990599" y="2243470"/>
            <a:ext cx="7181851" cy="2442347"/>
          </a:xfrm>
          <a:prstGeom prst="rect">
            <a:avLst/>
          </a:prstGeom>
        </p:spPr>
      </p:pic>
      <p:pic>
        <p:nvPicPr>
          <p:cNvPr id="6" name="Graphic 5">
            <a:extLst>
              <a:ext uri="{FF2B5EF4-FFF2-40B4-BE49-F238E27FC236}">
                <a16:creationId xmlns:a16="http://schemas.microsoft.com/office/drawing/2014/main" id="{4BC7B016-3220-35DE-AFC6-2D097CEB082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5256" y="1293305"/>
            <a:ext cx="2230425" cy="484237"/>
          </a:xfrm>
          <a:prstGeom prst="rect">
            <a:avLst/>
          </a:prstGeom>
        </p:spPr>
      </p:pic>
    </p:spTree>
    <p:extLst>
      <p:ext uri="{BB962C8B-B14F-4D97-AF65-F5344CB8AC3E}">
        <p14:creationId xmlns:p14="http://schemas.microsoft.com/office/powerpoint/2010/main" val="1645384182"/>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41098" y="11895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35140" y="11780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50458"/>
            <a:ext cx="5499179" cy="454996"/>
          </a:xfrm>
          <a:prstGeom prst="rect">
            <a:avLst/>
          </a:prstGeom>
          <a:noFill/>
        </p:spPr>
        <p:txBody>
          <a:bodyPr wrap="square">
            <a:spAutoFit/>
          </a:bodyPr>
          <a:lstStyle/>
          <a:p>
            <a:pPr marL="244804">
              <a:lnSpc>
                <a:spcPct val="115000"/>
              </a:lnSpc>
            </a:pPr>
            <a:r>
              <a:rPr lang="en-GB" sz="2177" b="1" dirty="0"/>
              <a:t>Strategic definition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40</a:t>
            </a:fld>
            <a:endParaRPr lang="it-IT" altLang="it-IT" sz="816" dirty="0">
              <a:solidFill>
                <a:schemeClr val="bg1"/>
              </a:solidFill>
              <a:latin typeface="din"/>
            </a:endParaRPr>
          </a:p>
        </p:txBody>
      </p:sp>
      <p:sp>
        <p:nvSpPr>
          <p:cNvPr id="4" name="CasellaDiTesto 3">
            <a:extLst>
              <a:ext uri="{FF2B5EF4-FFF2-40B4-BE49-F238E27FC236}">
                <a16:creationId xmlns:a16="http://schemas.microsoft.com/office/drawing/2014/main" id="{3B1BD2A9-20AB-1198-1902-C3842B72B166}"/>
              </a:ext>
            </a:extLst>
          </p:cNvPr>
          <p:cNvSpPr txBox="1"/>
          <p:nvPr/>
        </p:nvSpPr>
        <p:spPr>
          <a:xfrm>
            <a:off x="892653" y="1687298"/>
            <a:ext cx="4368664"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4.2 Constraints and restrictions</a:t>
            </a:r>
          </a:p>
        </p:txBody>
      </p:sp>
      <p:sp>
        <p:nvSpPr>
          <p:cNvPr id="5" name="CasellaDiTesto 4">
            <a:extLst>
              <a:ext uri="{FF2B5EF4-FFF2-40B4-BE49-F238E27FC236}">
                <a16:creationId xmlns:a16="http://schemas.microsoft.com/office/drawing/2014/main" id="{53808067-899F-A33F-DB39-C345A38FFFA6}"/>
              </a:ext>
            </a:extLst>
          </p:cNvPr>
          <p:cNvSpPr txBox="1"/>
          <p:nvPr/>
        </p:nvSpPr>
        <p:spPr>
          <a:xfrm>
            <a:off x="906721" y="2363511"/>
            <a:ext cx="7330560" cy="2744790"/>
          </a:xfrm>
          <a:prstGeom prst="rect">
            <a:avLst/>
          </a:prstGeom>
          <a:noFill/>
        </p:spPr>
        <p:txBody>
          <a:bodyPr wrap="square">
            <a:spAutoFit/>
          </a:bodyPr>
          <a:lstStyle/>
          <a:p>
            <a:pPr algn="just"/>
            <a:r>
              <a:rPr lang="en-US" sz="1633" b="1" dirty="0">
                <a:solidFill>
                  <a:schemeClr val="bg2">
                    <a:lumMod val="50000"/>
                  </a:schemeClr>
                </a:solidFill>
              </a:rPr>
              <a:t>The main constraints </a:t>
            </a:r>
            <a:r>
              <a:rPr lang="en-US" sz="1633" dirty="0">
                <a:solidFill>
                  <a:schemeClr val="bg2">
                    <a:lumMod val="50000"/>
                  </a:schemeClr>
                </a:solidFill>
              </a:rPr>
              <a:t>that occur in district and building sustainability retrofitting projects can be defined and structured into the following categories:</a:t>
            </a:r>
          </a:p>
          <a:p>
            <a:pPr algn="just"/>
            <a:endParaRPr lang="en-US" sz="907" dirty="0">
              <a:solidFill>
                <a:schemeClr val="bg2">
                  <a:lumMod val="50000"/>
                </a:schemeClr>
              </a:solidFill>
            </a:endParaRPr>
          </a:p>
          <a:p>
            <a:pPr marL="259204" indent="-259204" algn="just">
              <a:buFont typeface="Wingdings" panose="05000000000000000000" pitchFamily="2" charset="2"/>
              <a:buChar char="ü"/>
            </a:pPr>
            <a:r>
              <a:rPr lang="en-US" sz="1633" b="1" dirty="0">
                <a:solidFill>
                  <a:schemeClr val="bg2">
                    <a:lumMod val="50000"/>
                  </a:schemeClr>
                </a:solidFill>
              </a:rPr>
              <a:t>Legal constraints </a:t>
            </a:r>
            <a:r>
              <a:rPr lang="en-US" sz="1633" dirty="0">
                <a:solidFill>
                  <a:schemeClr val="bg2">
                    <a:lumMod val="50000"/>
                  </a:schemeClr>
                </a:solidFill>
              </a:rPr>
              <a:t>(e.g. Building Codes, Cultural Heritage Protection)</a:t>
            </a:r>
          </a:p>
          <a:p>
            <a:pPr marL="259204" indent="-259204" algn="just">
              <a:buFont typeface="Wingdings" panose="05000000000000000000" pitchFamily="2" charset="2"/>
              <a:buChar char="ü"/>
            </a:pPr>
            <a:r>
              <a:rPr lang="en-US" sz="1633" b="1" dirty="0">
                <a:solidFill>
                  <a:schemeClr val="bg2">
                    <a:lumMod val="50000"/>
                  </a:schemeClr>
                </a:solidFill>
              </a:rPr>
              <a:t>Technical constraints </a:t>
            </a:r>
            <a:r>
              <a:rPr lang="en-US" sz="1633" dirty="0">
                <a:solidFill>
                  <a:schemeClr val="bg2">
                    <a:lumMod val="50000"/>
                  </a:schemeClr>
                </a:solidFill>
              </a:rPr>
              <a:t>(e.g. Architecture, Systems)</a:t>
            </a:r>
          </a:p>
          <a:p>
            <a:pPr marL="259204" indent="-259204" algn="just">
              <a:buFont typeface="Wingdings" panose="05000000000000000000" pitchFamily="2" charset="2"/>
              <a:buChar char="ü"/>
            </a:pPr>
            <a:r>
              <a:rPr lang="en-US" sz="1633" b="1" dirty="0">
                <a:solidFill>
                  <a:schemeClr val="bg2">
                    <a:lumMod val="50000"/>
                  </a:schemeClr>
                </a:solidFill>
              </a:rPr>
              <a:t>Financial constraints </a:t>
            </a:r>
            <a:r>
              <a:rPr lang="en-US" sz="1633" dirty="0">
                <a:solidFill>
                  <a:schemeClr val="bg2">
                    <a:lumMod val="50000"/>
                  </a:schemeClr>
                </a:solidFill>
              </a:rPr>
              <a:t>(</a:t>
            </a:r>
            <a:r>
              <a:rPr lang="en-US" sz="1633" dirty="0" err="1">
                <a:solidFill>
                  <a:schemeClr val="bg2">
                    <a:lumMod val="50000"/>
                  </a:schemeClr>
                </a:solidFill>
              </a:rPr>
              <a:t>e.g.Investment</a:t>
            </a:r>
            <a:r>
              <a:rPr lang="en-US" sz="1633" dirty="0">
                <a:solidFill>
                  <a:schemeClr val="bg2">
                    <a:lumMod val="50000"/>
                  </a:schemeClr>
                </a:solidFill>
              </a:rPr>
              <a:t> Cost, ROI)</a:t>
            </a:r>
          </a:p>
          <a:p>
            <a:pPr marL="259204" indent="-259204" algn="just">
              <a:buFont typeface="Wingdings" panose="05000000000000000000" pitchFamily="2" charset="2"/>
              <a:buChar char="ü"/>
            </a:pPr>
            <a:r>
              <a:rPr lang="en-US" sz="1633" b="1" dirty="0">
                <a:solidFill>
                  <a:schemeClr val="bg2">
                    <a:lumMod val="50000"/>
                  </a:schemeClr>
                </a:solidFill>
              </a:rPr>
              <a:t>Environmental constraints </a:t>
            </a:r>
            <a:r>
              <a:rPr lang="en-US" sz="1633" dirty="0">
                <a:solidFill>
                  <a:schemeClr val="bg2">
                    <a:lumMod val="50000"/>
                  </a:schemeClr>
                </a:solidFill>
              </a:rPr>
              <a:t>(e.g. Climatic conditions, urban morphology)</a:t>
            </a:r>
          </a:p>
          <a:p>
            <a:pPr marL="259204" indent="-259204" algn="just">
              <a:buFont typeface="Wingdings" panose="05000000000000000000" pitchFamily="2" charset="2"/>
              <a:buChar char="ü"/>
            </a:pPr>
            <a:r>
              <a:rPr lang="en-US" sz="1633" b="1" dirty="0">
                <a:solidFill>
                  <a:schemeClr val="bg2">
                    <a:lumMod val="50000"/>
                  </a:schemeClr>
                </a:solidFill>
              </a:rPr>
              <a:t>Stakeholder based restrictions</a:t>
            </a:r>
          </a:p>
          <a:p>
            <a:pPr algn="just"/>
            <a:endParaRPr lang="en-US" sz="1633" dirty="0">
              <a:solidFill>
                <a:schemeClr val="bg2">
                  <a:lumMod val="50000"/>
                </a:schemeClr>
              </a:solidFill>
            </a:endParaRPr>
          </a:p>
          <a:p>
            <a:pPr algn="just"/>
            <a:r>
              <a:rPr lang="en-US" sz="1633" dirty="0">
                <a:solidFill>
                  <a:schemeClr val="bg2">
                    <a:lumMod val="50000"/>
                  </a:schemeClr>
                </a:solidFill>
              </a:rPr>
              <a:t>In this stage, the </a:t>
            </a:r>
            <a:r>
              <a:rPr lang="en-US" sz="1633" b="1" dirty="0">
                <a:solidFill>
                  <a:schemeClr val="bg2">
                    <a:lumMod val="50000"/>
                  </a:schemeClr>
                </a:solidFill>
              </a:rPr>
              <a:t>SMC WG must identify the existing constraints and their nature </a:t>
            </a:r>
            <a:r>
              <a:rPr lang="en-US" sz="1633" dirty="0">
                <a:solidFill>
                  <a:schemeClr val="bg2">
                    <a:lumMod val="50000"/>
                  </a:schemeClr>
                </a:solidFill>
              </a:rPr>
              <a:t>to proceed with the next steps in the decision-making process.</a:t>
            </a:r>
          </a:p>
        </p:txBody>
      </p:sp>
      <p:pic>
        <p:nvPicPr>
          <p:cNvPr id="10" name="Graphic 9">
            <a:extLst>
              <a:ext uri="{FF2B5EF4-FFF2-40B4-BE49-F238E27FC236}">
                <a16:creationId xmlns:a16="http://schemas.microsoft.com/office/drawing/2014/main" id="{83879FF3-8F61-B8C4-235D-9FB9D5C682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62330" y="1350670"/>
            <a:ext cx="1406840" cy="540000"/>
          </a:xfrm>
          <a:prstGeom prst="rect">
            <a:avLst/>
          </a:prstGeom>
        </p:spPr>
      </p:pic>
      <p:pic>
        <p:nvPicPr>
          <p:cNvPr id="11" name="Graphic 10">
            <a:extLst>
              <a:ext uri="{FF2B5EF4-FFF2-40B4-BE49-F238E27FC236}">
                <a16:creationId xmlns:a16="http://schemas.microsoft.com/office/drawing/2014/main" id="{76EE7B9D-B446-CD3B-8D7C-7980CF19075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9159" y="1327395"/>
            <a:ext cx="3113162" cy="475622"/>
          </a:xfrm>
          <a:prstGeom prst="rect">
            <a:avLst/>
          </a:prstGeom>
        </p:spPr>
      </p:pic>
    </p:spTree>
    <p:extLst>
      <p:ext uri="{BB962C8B-B14F-4D97-AF65-F5344CB8AC3E}">
        <p14:creationId xmlns:p14="http://schemas.microsoft.com/office/powerpoint/2010/main" val="2785832815"/>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59818" y="1148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53860" y="1137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99839" y="5400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53860" y="2280629"/>
            <a:ext cx="4152712" cy="3107774"/>
          </a:xfrm>
          <a:prstGeom prst="rect">
            <a:avLst/>
          </a:prstGeom>
          <a:noFill/>
        </p:spPr>
        <p:txBody>
          <a:bodyPr wrap="square">
            <a:spAutoFit/>
          </a:bodyPr>
          <a:lstStyle/>
          <a:p>
            <a:pPr algn="just"/>
            <a:r>
              <a:rPr lang="en-US" sz="1633" dirty="0">
                <a:solidFill>
                  <a:schemeClr val="bg2">
                    <a:lumMod val="50000"/>
                  </a:schemeClr>
                </a:solidFill>
              </a:rPr>
              <a:t>On the results of the diagnosis phase, </a:t>
            </a:r>
            <a:r>
              <a:rPr lang="en-US" sz="1633" b="1" dirty="0">
                <a:solidFill>
                  <a:schemeClr val="bg2">
                    <a:lumMod val="50000"/>
                  </a:schemeClr>
                </a:solidFill>
              </a:rPr>
              <a:t>set meaningful targets for the retrofitting project </a:t>
            </a:r>
            <a:r>
              <a:rPr lang="en-US" sz="1633" dirty="0">
                <a:solidFill>
                  <a:schemeClr val="bg2">
                    <a:lumMod val="50000"/>
                  </a:schemeClr>
                </a:solidFill>
              </a:rPr>
              <a:t>and identify the main constraints/restrictions which may limit the retrofitting design. </a:t>
            </a:r>
          </a:p>
          <a:p>
            <a:pPr algn="just"/>
            <a:r>
              <a:rPr lang="en-US" sz="1633" b="1" dirty="0">
                <a:solidFill>
                  <a:schemeClr val="bg2">
                    <a:lumMod val="50000"/>
                  </a:schemeClr>
                </a:solidFill>
              </a:rPr>
              <a:t>Stakeholders take </a:t>
            </a:r>
            <a:r>
              <a:rPr lang="en-GB" sz="1633" b="1" dirty="0">
                <a:solidFill>
                  <a:schemeClr val="bg2">
                    <a:lumMod val="50000"/>
                  </a:schemeClr>
                </a:solidFill>
              </a:rPr>
              <a:t>centre</a:t>
            </a:r>
            <a:r>
              <a:rPr lang="en-US" sz="1633" b="1" dirty="0">
                <a:solidFill>
                  <a:schemeClr val="bg2">
                    <a:lumMod val="50000"/>
                  </a:schemeClr>
                </a:solidFill>
              </a:rPr>
              <a:t>-stage </a:t>
            </a:r>
            <a:r>
              <a:rPr lang="en-US" sz="1633" dirty="0">
                <a:solidFill>
                  <a:schemeClr val="bg2">
                    <a:lumMod val="50000"/>
                  </a:schemeClr>
                </a:solidFill>
              </a:rPr>
              <a:t>since it is here that the framework conditions for the retrofit design and plans are defined based on the results of the diagnosis phase. This </a:t>
            </a:r>
            <a:r>
              <a:rPr lang="en-US" sz="1633" b="1" dirty="0">
                <a:solidFill>
                  <a:schemeClr val="bg2">
                    <a:lumMod val="50000"/>
                  </a:schemeClr>
                </a:solidFill>
              </a:rPr>
              <a:t>needs to be done in conjunction with stakeholders. </a:t>
            </a:r>
          </a:p>
          <a:p>
            <a:pPr algn="just"/>
            <a:r>
              <a:rPr lang="en-US" sz="1633" dirty="0">
                <a:solidFill>
                  <a:schemeClr val="bg2">
                    <a:lumMod val="50000"/>
                  </a:schemeClr>
                </a:solidFill>
              </a:rPr>
              <a:t>A </a:t>
            </a:r>
            <a:r>
              <a:rPr lang="en-US" sz="1633" b="1" dirty="0">
                <a:solidFill>
                  <a:schemeClr val="bg2">
                    <a:lumMod val="50000"/>
                  </a:schemeClr>
                </a:solidFill>
              </a:rPr>
              <a:t>PGS workshop must be </a:t>
            </a:r>
            <a:r>
              <a:rPr lang="en-US" sz="1633" b="1" dirty="0" err="1">
                <a:solidFill>
                  <a:schemeClr val="bg2">
                    <a:lumMod val="50000"/>
                  </a:schemeClr>
                </a:solidFill>
              </a:rPr>
              <a:t>organised</a:t>
            </a:r>
            <a:r>
              <a:rPr lang="en-US" sz="1633" b="1" dirty="0">
                <a:solidFill>
                  <a:schemeClr val="bg2">
                    <a:lumMod val="50000"/>
                  </a:schemeClr>
                </a:solidFill>
              </a:rPr>
              <a:t> to validate the sustainability targets</a:t>
            </a:r>
            <a:r>
              <a:rPr lang="en-US" sz="1633" dirty="0">
                <a:solidFill>
                  <a:schemeClr val="bg2">
                    <a:lumMod val="50000"/>
                  </a:schemeClr>
                </a:solidFill>
              </a:rPr>
              <a:t> for the urban area and for the public buildings</a:t>
            </a:r>
          </a:p>
        </p:txBody>
      </p:sp>
      <p:sp>
        <p:nvSpPr>
          <p:cNvPr id="9" name="CasellaDiTesto 8">
            <a:extLst>
              <a:ext uri="{FF2B5EF4-FFF2-40B4-BE49-F238E27FC236}">
                <a16:creationId xmlns:a16="http://schemas.microsoft.com/office/drawing/2014/main" id="{F5CE2F82-CA8B-29E1-5468-EC261A306BCE}"/>
              </a:ext>
            </a:extLst>
          </p:cNvPr>
          <p:cNvSpPr txBox="1"/>
          <p:nvPr/>
        </p:nvSpPr>
        <p:spPr>
          <a:xfrm>
            <a:off x="199441" y="153848"/>
            <a:ext cx="5499179" cy="454996"/>
          </a:xfrm>
          <a:prstGeom prst="rect">
            <a:avLst/>
          </a:prstGeom>
          <a:noFill/>
        </p:spPr>
        <p:txBody>
          <a:bodyPr wrap="square">
            <a:spAutoFit/>
          </a:bodyPr>
          <a:lstStyle/>
          <a:p>
            <a:pPr marL="244804">
              <a:lnSpc>
                <a:spcPct val="115000"/>
              </a:lnSpc>
            </a:pPr>
            <a:r>
              <a:rPr lang="en-GB" sz="2177" b="1" dirty="0"/>
              <a:t>Strategic definition phase</a:t>
            </a:r>
          </a:p>
        </p:txBody>
      </p:sp>
      <p:sp>
        <p:nvSpPr>
          <p:cNvPr id="10" name="CasellaDiTesto 9">
            <a:extLst>
              <a:ext uri="{FF2B5EF4-FFF2-40B4-BE49-F238E27FC236}">
                <a16:creationId xmlns:a16="http://schemas.microsoft.com/office/drawing/2014/main" id="{6CF1F4E0-8C17-4FCA-2D35-B4E05BBFCF33}"/>
              </a:ext>
            </a:extLst>
          </p:cNvPr>
          <p:cNvSpPr txBox="1"/>
          <p:nvPr/>
        </p:nvSpPr>
        <p:spPr>
          <a:xfrm>
            <a:off x="756110" y="1677806"/>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4.3 Participatory methods in the strategic definition phase</a:t>
            </a:r>
          </a:p>
        </p:txBody>
      </p:sp>
      <p:pic>
        <p:nvPicPr>
          <p:cNvPr id="13" name="Graphic 12">
            <a:extLst>
              <a:ext uri="{FF2B5EF4-FFF2-40B4-BE49-F238E27FC236}">
                <a16:creationId xmlns:a16="http://schemas.microsoft.com/office/drawing/2014/main" id="{9C0700D4-0DE5-FBC7-974C-618DCB26A8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81050" y="1296518"/>
            <a:ext cx="1406840" cy="540000"/>
          </a:xfrm>
          <a:prstGeom prst="rect">
            <a:avLst/>
          </a:prstGeom>
        </p:spPr>
      </p:pic>
      <p:pic>
        <p:nvPicPr>
          <p:cNvPr id="14" name="Graphic 13">
            <a:extLst>
              <a:ext uri="{FF2B5EF4-FFF2-40B4-BE49-F238E27FC236}">
                <a16:creationId xmlns:a16="http://schemas.microsoft.com/office/drawing/2014/main" id="{04B83468-A0B9-E34F-D0B4-521A7C9F2B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9159" y="1327395"/>
            <a:ext cx="3113162" cy="475622"/>
          </a:xfrm>
          <a:prstGeom prst="rect">
            <a:avLst/>
          </a:prstGeom>
        </p:spPr>
      </p:pic>
      <p:pic>
        <p:nvPicPr>
          <p:cNvPr id="16" name="Graphic 15">
            <a:extLst>
              <a:ext uri="{FF2B5EF4-FFF2-40B4-BE49-F238E27FC236}">
                <a16:creationId xmlns:a16="http://schemas.microsoft.com/office/drawing/2014/main" id="{413C2586-1400-58E4-54A9-B9764FCEE03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64229" y="2461545"/>
            <a:ext cx="3015575" cy="2611575"/>
          </a:xfrm>
          <a:prstGeom prst="rect">
            <a:avLst/>
          </a:prstGeom>
        </p:spPr>
      </p:pic>
      <p:sp>
        <p:nvSpPr>
          <p:cNvPr id="17" name="Rectangle: Rounded Corners 16">
            <a:extLst>
              <a:ext uri="{FF2B5EF4-FFF2-40B4-BE49-F238E27FC236}">
                <a16:creationId xmlns:a16="http://schemas.microsoft.com/office/drawing/2014/main" id="{07CC9BAE-0717-05B7-9F2B-3EA45304C6CF}"/>
              </a:ext>
            </a:extLst>
          </p:cNvPr>
          <p:cNvSpPr/>
          <p:nvPr/>
        </p:nvSpPr>
        <p:spPr>
          <a:xfrm>
            <a:off x="5982928" y="4473525"/>
            <a:ext cx="2489370" cy="706669"/>
          </a:xfrm>
          <a:prstGeom prst="roundRect">
            <a:avLst>
              <a:gd name="adj" fmla="val 3983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4844836"/>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98089"/>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5309" y="1780322"/>
            <a:ext cx="4185332" cy="3987182"/>
          </a:xfrm>
          <a:prstGeom prst="rect">
            <a:avLst/>
          </a:prstGeom>
          <a:noFill/>
        </p:spPr>
        <p:txBody>
          <a:bodyPr wrap="square">
            <a:spAutoFit/>
          </a:bodyPr>
          <a:lstStyle/>
          <a:p>
            <a:pPr algn="just"/>
            <a:r>
              <a:rPr lang="en-US" sz="1633" dirty="0">
                <a:solidFill>
                  <a:schemeClr val="bg2">
                    <a:lumMod val="50000"/>
                  </a:schemeClr>
                </a:solidFill>
              </a:rPr>
              <a:t>Once established a vision for the future of the urban area and identified the sustainability targets that will </a:t>
            </a:r>
            <a:r>
              <a:rPr lang="en-US" sz="1633" b="1" dirty="0">
                <a:solidFill>
                  <a:schemeClr val="bg2">
                    <a:lumMod val="50000"/>
                  </a:schemeClr>
                </a:solidFill>
              </a:rPr>
              <a:t>drive efforts to achieve this vision</a:t>
            </a:r>
            <a:r>
              <a:rPr lang="en-US" sz="1633" dirty="0">
                <a:solidFill>
                  <a:schemeClr val="bg2">
                    <a:lumMod val="50000"/>
                  </a:schemeClr>
                </a:solidFill>
              </a:rPr>
              <a:t>, it can begin the  development of a plan to make this vision a reality.</a:t>
            </a:r>
          </a:p>
          <a:p>
            <a:pPr algn="just"/>
            <a:endParaRPr lang="en-US" sz="816" dirty="0">
              <a:solidFill>
                <a:schemeClr val="bg2">
                  <a:lumMod val="50000"/>
                </a:schemeClr>
              </a:solidFill>
            </a:endParaRPr>
          </a:p>
          <a:p>
            <a:pPr algn="just"/>
            <a:r>
              <a:rPr lang="en-US" sz="1633" dirty="0">
                <a:solidFill>
                  <a:schemeClr val="bg2">
                    <a:lumMod val="50000"/>
                  </a:schemeClr>
                </a:solidFill>
              </a:rPr>
              <a:t>In this phase, the </a:t>
            </a:r>
            <a:r>
              <a:rPr lang="en-US" sz="1633" b="1" dirty="0">
                <a:solidFill>
                  <a:schemeClr val="bg2">
                    <a:lumMod val="50000"/>
                  </a:schemeClr>
                </a:solidFill>
              </a:rPr>
              <a:t>SMC WG develops alternative possible retrofitting scenarios </a:t>
            </a:r>
            <a:r>
              <a:rPr lang="en-US" sz="1633" dirty="0">
                <a:solidFill>
                  <a:schemeClr val="bg2">
                    <a:lumMod val="50000"/>
                  </a:schemeClr>
                </a:solidFill>
              </a:rPr>
              <a:t>for the urban area and the buildings that fulfil the defined sustainability targets in the Strategic Definition phase. </a:t>
            </a:r>
          </a:p>
          <a:p>
            <a:pPr algn="just"/>
            <a:r>
              <a:rPr lang="en-US" sz="1633" dirty="0">
                <a:solidFill>
                  <a:schemeClr val="bg2">
                    <a:lumMod val="50000"/>
                  </a:schemeClr>
                </a:solidFill>
              </a:rPr>
              <a:t>The team might come up with </a:t>
            </a:r>
            <a:r>
              <a:rPr lang="en-US" sz="1633" b="1" dirty="0">
                <a:solidFill>
                  <a:schemeClr val="bg2">
                    <a:lumMod val="50000"/>
                  </a:schemeClr>
                </a:solidFill>
              </a:rPr>
              <a:t>number of different scenarios</a:t>
            </a:r>
            <a:r>
              <a:rPr lang="en-US" sz="1633" dirty="0">
                <a:solidFill>
                  <a:schemeClr val="bg2">
                    <a:lumMod val="50000"/>
                  </a:schemeClr>
                </a:solidFill>
              </a:rPr>
              <a:t>, all of which fulfil the sustainability targets. Therefore, </a:t>
            </a:r>
            <a:r>
              <a:rPr lang="en-US" sz="1633" b="1" dirty="0">
                <a:solidFill>
                  <a:schemeClr val="bg2">
                    <a:lumMod val="50000"/>
                  </a:schemeClr>
                </a:solidFill>
              </a:rPr>
              <a:t>all valid scenarios would then be assessed </a:t>
            </a:r>
            <a:r>
              <a:rPr lang="en-US" sz="1633" dirty="0">
                <a:solidFill>
                  <a:schemeClr val="bg2">
                    <a:lumMod val="50000"/>
                  </a:schemeClr>
                </a:solidFill>
              </a:rPr>
              <a:t>in the next phase </a:t>
            </a:r>
            <a:r>
              <a:rPr lang="en-US" sz="1633" b="1" dirty="0">
                <a:solidFill>
                  <a:schemeClr val="bg2">
                    <a:lumMod val="50000"/>
                  </a:schemeClr>
                </a:solidFill>
              </a:rPr>
              <a:t>to choose the optimal one.</a:t>
            </a:r>
          </a:p>
        </p:txBody>
      </p:sp>
      <p:pic>
        <p:nvPicPr>
          <p:cNvPr id="3" name="Graphic 2">
            <a:extLst>
              <a:ext uri="{FF2B5EF4-FFF2-40B4-BE49-F238E27FC236}">
                <a16:creationId xmlns:a16="http://schemas.microsoft.com/office/drawing/2014/main" id="{488E3CBC-48B1-163C-027D-CEFA786CD3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277734"/>
            <a:ext cx="3672774" cy="629200"/>
          </a:xfrm>
          <a:prstGeom prst="rect">
            <a:avLst/>
          </a:prstGeom>
        </p:spPr>
      </p:pic>
      <p:pic>
        <p:nvPicPr>
          <p:cNvPr id="7" name="Graphic 6">
            <a:extLst>
              <a:ext uri="{FF2B5EF4-FFF2-40B4-BE49-F238E27FC236}">
                <a16:creationId xmlns:a16="http://schemas.microsoft.com/office/drawing/2014/main" id="{7EC5CDE1-8A8A-47FA-2669-A743F8F9557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03521" y="2255008"/>
            <a:ext cx="3088051" cy="2674341"/>
          </a:xfrm>
          <a:prstGeom prst="rect">
            <a:avLst/>
          </a:prstGeom>
        </p:spPr>
      </p:pic>
    </p:spTree>
    <p:extLst>
      <p:ext uri="{BB962C8B-B14F-4D97-AF65-F5344CB8AC3E}">
        <p14:creationId xmlns:p14="http://schemas.microsoft.com/office/powerpoint/2010/main" val="3642911096"/>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740633"/>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729113"/>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20742" y="151385"/>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43</a:t>
            </a:fld>
            <a:endParaRPr lang="it-IT" altLang="it-IT" sz="816" dirty="0">
              <a:solidFill>
                <a:schemeClr val="bg1"/>
              </a:solidFill>
              <a:latin typeface="din"/>
            </a:endParaRPr>
          </a:p>
        </p:txBody>
      </p:sp>
      <p:pic>
        <p:nvPicPr>
          <p:cNvPr id="2" name="Graphic 1">
            <a:extLst>
              <a:ext uri="{FF2B5EF4-FFF2-40B4-BE49-F238E27FC236}">
                <a16:creationId xmlns:a16="http://schemas.microsoft.com/office/drawing/2014/main" id="{7F077E30-462F-E24A-E34D-0AB822272C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277734"/>
            <a:ext cx="3672774" cy="629200"/>
          </a:xfrm>
          <a:prstGeom prst="rect">
            <a:avLst/>
          </a:prstGeom>
        </p:spPr>
      </p:pic>
      <p:pic>
        <p:nvPicPr>
          <p:cNvPr id="4" name="Picture 3">
            <a:extLst>
              <a:ext uri="{FF2B5EF4-FFF2-40B4-BE49-F238E27FC236}">
                <a16:creationId xmlns:a16="http://schemas.microsoft.com/office/drawing/2014/main" id="{714D372D-49CA-095B-D5AC-C6E34F22F968}"/>
              </a:ext>
            </a:extLst>
          </p:cNvPr>
          <p:cNvPicPr>
            <a:picLocks noChangeAspect="1"/>
          </p:cNvPicPr>
          <p:nvPr/>
        </p:nvPicPr>
        <p:blipFill>
          <a:blip r:embed="rId5"/>
          <a:stretch>
            <a:fillRect/>
          </a:stretch>
        </p:blipFill>
        <p:spPr>
          <a:xfrm>
            <a:off x="935501" y="2370378"/>
            <a:ext cx="7272998" cy="2757031"/>
          </a:xfrm>
          <a:prstGeom prst="rect">
            <a:avLst/>
          </a:prstGeom>
        </p:spPr>
      </p:pic>
    </p:spTree>
    <p:extLst>
      <p:ext uri="{BB962C8B-B14F-4D97-AF65-F5344CB8AC3E}">
        <p14:creationId xmlns:p14="http://schemas.microsoft.com/office/powerpoint/2010/main" val="3487772359"/>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2773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2178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43240"/>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03906" y="2420001"/>
            <a:ext cx="7179991" cy="3359061"/>
          </a:xfrm>
          <a:prstGeom prst="rect">
            <a:avLst/>
          </a:prstGeom>
          <a:noFill/>
        </p:spPr>
        <p:txBody>
          <a:bodyPr wrap="square">
            <a:spAutoFit/>
          </a:bodyPr>
          <a:lstStyle/>
          <a:p>
            <a:pPr algn="just"/>
            <a:r>
              <a:rPr lang="en-US" sz="1633" b="1" dirty="0">
                <a:solidFill>
                  <a:schemeClr val="bg2">
                    <a:lumMod val="50000"/>
                  </a:schemeClr>
                </a:solidFill>
              </a:rPr>
              <a:t>A scenario can be defined as a package of retrofitting interventions.</a:t>
            </a:r>
          </a:p>
          <a:p>
            <a:pPr algn="just"/>
            <a:r>
              <a:rPr lang="en-US" sz="1633" dirty="0">
                <a:solidFill>
                  <a:schemeClr val="bg2">
                    <a:lumMod val="50000"/>
                  </a:schemeClr>
                </a:solidFill>
              </a:rPr>
              <a:t>Interventions may comprise </a:t>
            </a:r>
            <a:r>
              <a:rPr lang="en-US" sz="1633" u="sng" dirty="0">
                <a:solidFill>
                  <a:schemeClr val="bg2">
                    <a:lumMod val="50000"/>
                  </a:schemeClr>
                </a:solidFill>
              </a:rPr>
              <a:t>changes to a physical asset</a:t>
            </a:r>
            <a:r>
              <a:rPr lang="en-US" sz="1633" dirty="0">
                <a:solidFill>
                  <a:schemeClr val="bg2">
                    <a:lumMod val="50000"/>
                  </a:schemeClr>
                </a:solidFill>
              </a:rPr>
              <a:t>, such as a new development, technological solution, or other built structure. They can also comprise a </a:t>
            </a:r>
            <a:r>
              <a:rPr lang="en-US" sz="1633" u="sng" dirty="0">
                <a:solidFill>
                  <a:schemeClr val="bg2">
                    <a:lumMod val="50000"/>
                  </a:schemeClr>
                </a:solidFill>
              </a:rPr>
              <a:t>soft intervention</a:t>
            </a:r>
            <a:r>
              <a:rPr lang="en-US" sz="1633" dirty="0">
                <a:solidFill>
                  <a:schemeClr val="bg2">
                    <a:lumMod val="50000"/>
                  </a:schemeClr>
                </a:solidFill>
              </a:rPr>
              <a:t>, such as a process or policy that builds knowledge or empowers skills and leadership. Interventions should promote a holistic, interconnected approach to urban functions and consider the urban area as a system, and they should aim to bridge silos through an inclusive process that acknowledges co-dependencies and interdependencies. </a:t>
            </a:r>
          </a:p>
          <a:p>
            <a:pPr algn="just"/>
            <a:r>
              <a:rPr lang="en-US" sz="1633" b="1" dirty="0">
                <a:solidFill>
                  <a:schemeClr val="bg2">
                    <a:lumMod val="50000"/>
                  </a:schemeClr>
                </a:solidFill>
              </a:rPr>
              <a:t>This integrated approach can help new ideas emerge and bring together new opportunities for cross-sectoral innovation</a:t>
            </a:r>
            <a:r>
              <a:rPr lang="en-US" sz="1633" dirty="0">
                <a:solidFill>
                  <a:schemeClr val="bg2">
                    <a:lumMod val="50000"/>
                  </a:schemeClr>
                </a:solidFill>
              </a:rPr>
              <a:t>. It can </a:t>
            </a:r>
            <a:r>
              <a:rPr lang="en-US" sz="1633" b="1" dirty="0">
                <a:solidFill>
                  <a:schemeClr val="bg2">
                    <a:lumMod val="50000"/>
                  </a:schemeClr>
                </a:solidFill>
              </a:rPr>
              <a:t>maximize synergies</a:t>
            </a:r>
            <a:r>
              <a:rPr lang="en-US" sz="1633" dirty="0">
                <a:solidFill>
                  <a:schemeClr val="bg2">
                    <a:lumMod val="50000"/>
                  </a:schemeClr>
                </a:solidFill>
              </a:rPr>
              <a:t>, foster efficient use of resources, and build longevity by ensuring that stakeholders and co-owners are engaged and invested in the successful implementation of the effort.</a:t>
            </a:r>
            <a:endParaRPr lang="en-US" sz="1633" b="1"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693360" y="1960002"/>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 Development of retrofitting scenarios</a:t>
            </a:r>
          </a:p>
        </p:txBody>
      </p:sp>
      <p:pic>
        <p:nvPicPr>
          <p:cNvPr id="4" name="Graphic 3">
            <a:extLst>
              <a:ext uri="{FF2B5EF4-FFF2-40B4-BE49-F238E27FC236}">
                <a16:creationId xmlns:a16="http://schemas.microsoft.com/office/drawing/2014/main" id="{2AE209DD-F412-EF8E-1288-FC985ADFE1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05870"/>
            <a:ext cx="3672774" cy="629200"/>
          </a:xfrm>
          <a:prstGeom prst="rect">
            <a:avLst/>
          </a:prstGeom>
        </p:spPr>
      </p:pic>
      <p:pic>
        <p:nvPicPr>
          <p:cNvPr id="11" name="Graphic 10">
            <a:extLst>
              <a:ext uri="{FF2B5EF4-FFF2-40B4-BE49-F238E27FC236}">
                <a16:creationId xmlns:a16="http://schemas.microsoft.com/office/drawing/2014/main" id="{A9DD33E4-7F36-0BDE-5A1D-44B1F8540C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1826659992"/>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4109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3514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77786" y="143240"/>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45</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035140" y="2405933"/>
            <a:ext cx="7124122" cy="3359061"/>
          </a:xfrm>
          <a:prstGeom prst="rect">
            <a:avLst/>
          </a:prstGeom>
          <a:noFill/>
        </p:spPr>
        <p:txBody>
          <a:bodyPr wrap="square">
            <a:spAutoFit/>
          </a:bodyPr>
          <a:lstStyle/>
          <a:p>
            <a:pPr algn="just"/>
            <a:r>
              <a:rPr lang="en-US" sz="1633" b="1" dirty="0">
                <a:solidFill>
                  <a:schemeClr val="bg2">
                    <a:lumMod val="50000"/>
                  </a:schemeClr>
                </a:solidFill>
              </a:rPr>
              <a:t>To achieve performance targets, it is possible to develop alternative scenarios.</a:t>
            </a:r>
          </a:p>
          <a:p>
            <a:pPr algn="just"/>
            <a:r>
              <a:rPr lang="en-US" sz="1633" dirty="0">
                <a:solidFill>
                  <a:schemeClr val="bg2">
                    <a:lumMod val="50000"/>
                  </a:schemeClr>
                </a:solidFill>
              </a:rPr>
              <a:t>In this phase the </a:t>
            </a:r>
            <a:r>
              <a:rPr lang="en-US" sz="1633" b="1" dirty="0">
                <a:solidFill>
                  <a:schemeClr val="bg2">
                    <a:lumMod val="50000"/>
                  </a:schemeClr>
                </a:solidFill>
              </a:rPr>
              <a:t>SMC Working Group, in cooperation with stakeholders, will develop alternative retrofitting scenarios </a:t>
            </a:r>
            <a:r>
              <a:rPr lang="en-US" sz="1633" dirty="0">
                <a:solidFill>
                  <a:schemeClr val="bg2">
                    <a:lumMod val="50000"/>
                  </a:schemeClr>
                </a:solidFill>
              </a:rPr>
              <a:t>for both the urban area and the buildings. It is important that the scenarios differentiate significantly among each other. </a:t>
            </a:r>
          </a:p>
          <a:p>
            <a:pPr algn="just"/>
            <a:endParaRPr lang="en-US" sz="1633" dirty="0">
              <a:solidFill>
                <a:schemeClr val="bg2">
                  <a:lumMod val="50000"/>
                </a:schemeClr>
              </a:solidFill>
            </a:endParaRPr>
          </a:p>
          <a:p>
            <a:pPr algn="just"/>
            <a:r>
              <a:rPr lang="en-US" sz="1633" dirty="0">
                <a:solidFill>
                  <a:schemeClr val="bg2">
                    <a:lumMod val="50000"/>
                  </a:schemeClr>
                </a:solidFill>
              </a:rPr>
              <a:t>Each scenario is a </a:t>
            </a:r>
            <a:r>
              <a:rPr lang="en-US" sz="1633" b="1" dirty="0">
                <a:solidFill>
                  <a:schemeClr val="bg2">
                    <a:lumMod val="50000"/>
                  </a:schemeClr>
                </a:solidFill>
              </a:rPr>
              <a:t>package of different solutions to improve the sustainability </a:t>
            </a:r>
            <a:r>
              <a:rPr lang="en-US" sz="1633" dirty="0">
                <a:solidFill>
                  <a:schemeClr val="bg2">
                    <a:lumMod val="50000"/>
                  </a:schemeClr>
                </a:solidFill>
              </a:rPr>
              <a:t>of the urban area as a whole, </a:t>
            </a:r>
            <a:r>
              <a:rPr lang="en-US" sz="1633" b="1" dirty="0">
                <a:solidFill>
                  <a:schemeClr val="bg2">
                    <a:lumMod val="50000"/>
                  </a:schemeClr>
                </a:solidFill>
              </a:rPr>
              <a:t>considering all buildings as connected global system</a:t>
            </a:r>
            <a:r>
              <a:rPr lang="en-US" sz="1633" dirty="0">
                <a:solidFill>
                  <a:schemeClr val="bg2">
                    <a:lumMod val="50000"/>
                  </a:schemeClr>
                </a:solidFill>
              </a:rPr>
              <a:t>.</a:t>
            </a:r>
          </a:p>
          <a:p>
            <a:pPr algn="just"/>
            <a:endParaRPr lang="en-US" sz="1633" dirty="0">
              <a:solidFill>
                <a:schemeClr val="bg2">
                  <a:lumMod val="50000"/>
                </a:schemeClr>
              </a:solidFill>
            </a:endParaRPr>
          </a:p>
          <a:p>
            <a:pPr algn="just"/>
            <a:r>
              <a:rPr lang="en-US" sz="1633" dirty="0">
                <a:solidFill>
                  <a:schemeClr val="bg2">
                    <a:lumMod val="50000"/>
                  </a:schemeClr>
                </a:solidFill>
              </a:rPr>
              <a:t>A retrofitting scenario is composed of a </a:t>
            </a:r>
            <a:r>
              <a:rPr lang="en-US" sz="1633" b="1" dirty="0">
                <a:solidFill>
                  <a:schemeClr val="bg2">
                    <a:lumMod val="50000"/>
                  </a:schemeClr>
                </a:solidFill>
              </a:rPr>
              <a:t>variety of single interventions in different thematic fields</a:t>
            </a:r>
            <a:r>
              <a:rPr lang="en-US" sz="1633" dirty="0">
                <a:solidFill>
                  <a:schemeClr val="bg2">
                    <a:lumMod val="50000"/>
                  </a:schemeClr>
                </a:solidFill>
              </a:rPr>
              <a:t>. The main fields among others are energy, water, use of land, resources consumption, climate mitigation and adaptation, mobility, health, socio-cultural conditions.</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864516" y="1720846"/>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 Development of retrofitting scenarios</a:t>
            </a:r>
          </a:p>
        </p:txBody>
      </p:sp>
      <p:pic>
        <p:nvPicPr>
          <p:cNvPr id="11" name="Graphic 10">
            <a:extLst>
              <a:ext uri="{FF2B5EF4-FFF2-40B4-BE49-F238E27FC236}">
                <a16:creationId xmlns:a16="http://schemas.microsoft.com/office/drawing/2014/main" id="{FFC950DD-9D7A-E93B-ACB2-99DB26093E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63310"/>
            <a:ext cx="3672774" cy="629200"/>
          </a:xfrm>
          <a:prstGeom prst="rect">
            <a:avLst/>
          </a:prstGeom>
        </p:spPr>
      </p:pic>
      <p:pic>
        <p:nvPicPr>
          <p:cNvPr id="12" name="Graphic 11">
            <a:extLst>
              <a:ext uri="{FF2B5EF4-FFF2-40B4-BE49-F238E27FC236}">
                <a16:creationId xmlns:a16="http://schemas.microsoft.com/office/drawing/2014/main" id="{64E8989C-C526-256A-BEDC-7CA44BBB45B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1045888008"/>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9658" y="11387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43700" y="11272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202494"/>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209999" y="539047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43700" y="2459862"/>
            <a:ext cx="7201494" cy="846194"/>
          </a:xfrm>
          <a:prstGeom prst="rect">
            <a:avLst/>
          </a:prstGeom>
          <a:noFill/>
        </p:spPr>
        <p:txBody>
          <a:bodyPr wrap="square">
            <a:spAutoFit/>
          </a:bodyPr>
          <a:lstStyle/>
          <a:p>
            <a:pPr algn="just"/>
            <a:r>
              <a:rPr lang="en-US" sz="1633" dirty="0">
                <a:solidFill>
                  <a:schemeClr val="bg2">
                    <a:lumMod val="50000"/>
                  </a:schemeClr>
                </a:solidFill>
              </a:rPr>
              <a:t>The approach proposed is to </a:t>
            </a:r>
            <a:r>
              <a:rPr lang="en-US" sz="1633" b="1" dirty="0">
                <a:solidFill>
                  <a:schemeClr val="bg2">
                    <a:lumMod val="50000"/>
                  </a:schemeClr>
                </a:solidFill>
              </a:rPr>
              <a:t>consider the energy as the priority field</a:t>
            </a:r>
            <a:r>
              <a:rPr lang="en-US" sz="1633" dirty="0">
                <a:solidFill>
                  <a:schemeClr val="bg2">
                    <a:lumMod val="50000"/>
                  </a:schemeClr>
                </a:solidFill>
              </a:rPr>
              <a:t>. </a:t>
            </a:r>
          </a:p>
          <a:p>
            <a:pPr algn="just"/>
            <a:r>
              <a:rPr lang="en-US" sz="1633" dirty="0">
                <a:solidFill>
                  <a:schemeClr val="bg2">
                    <a:lumMod val="50000"/>
                  </a:schemeClr>
                </a:solidFill>
              </a:rPr>
              <a:t>Urban regeneration interventions in the field of energy retrofitting are influencing the other thematic fields. </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815280" y="1746638"/>
            <a:ext cx="4530443"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 Development of retrofitting scenarios</a:t>
            </a:r>
          </a:p>
        </p:txBody>
      </p:sp>
      <p:pic>
        <p:nvPicPr>
          <p:cNvPr id="5" name="Immagine 4">
            <a:extLst>
              <a:ext uri="{FF2B5EF4-FFF2-40B4-BE49-F238E27FC236}">
                <a16:creationId xmlns:a16="http://schemas.microsoft.com/office/drawing/2014/main" id="{7D5C90E0-9F20-C5F9-0AAD-8F01E14A55C5}"/>
              </a:ext>
            </a:extLst>
          </p:cNvPr>
          <p:cNvPicPr>
            <a:picLocks noChangeAspect="1"/>
          </p:cNvPicPr>
          <p:nvPr/>
        </p:nvPicPr>
        <p:blipFill rotWithShape="1">
          <a:blip r:embed="rId3"/>
          <a:srcRect l="6000" t="5220" r="5051" b="8800"/>
          <a:stretch/>
        </p:blipFill>
        <p:spPr>
          <a:xfrm>
            <a:off x="4006118" y="3297847"/>
            <a:ext cx="3966523" cy="2606041"/>
          </a:xfrm>
          <a:prstGeom prst="roundRect">
            <a:avLst/>
          </a:prstGeom>
          <a:ln>
            <a:noFill/>
          </a:ln>
        </p:spPr>
      </p:pic>
      <p:sp>
        <p:nvSpPr>
          <p:cNvPr id="8" name="CasellaDiTesto 7">
            <a:extLst>
              <a:ext uri="{FF2B5EF4-FFF2-40B4-BE49-F238E27FC236}">
                <a16:creationId xmlns:a16="http://schemas.microsoft.com/office/drawing/2014/main" id="{88B1C45D-4D8B-2A0D-4E83-4E98CB67BDBC}"/>
              </a:ext>
            </a:extLst>
          </p:cNvPr>
          <p:cNvSpPr txBox="1"/>
          <p:nvPr/>
        </p:nvSpPr>
        <p:spPr>
          <a:xfrm>
            <a:off x="994694" y="3418744"/>
            <a:ext cx="2536297" cy="1600053"/>
          </a:xfrm>
          <a:prstGeom prst="rect">
            <a:avLst/>
          </a:prstGeom>
          <a:noFill/>
        </p:spPr>
        <p:txBody>
          <a:bodyPr wrap="square">
            <a:spAutoFit/>
          </a:bodyPr>
          <a:lstStyle/>
          <a:p>
            <a:pPr algn="just"/>
            <a:r>
              <a:rPr lang="en-US" sz="1633" dirty="0">
                <a:solidFill>
                  <a:schemeClr val="bg2">
                    <a:lumMod val="50000"/>
                  </a:schemeClr>
                </a:solidFill>
              </a:rPr>
              <a:t>The energy interventions are the starting point in the preparation of a scenario. </a:t>
            </a:r>
          </a:p>
          <a:p>
            <a:r>
              <a:rPr lang="en-US" sz="1633" dirty="0">
                <a:solidFill>
                  <a:schemeClr val="bg2">
                    <a:lumMod val="50000"/>
                  </a:schemeClr>
                </a:solidFill>
              </a:rPr>
              <a:t>All non-energetic interventions will be then added.</a:t>
            </a:r>
            <a:endParaRPr lang="it-IT" sz="1633" dirty="0"/>
          </a:p>
        </p:txBody>
      </p:sp>
      <p:pic>
        <p:nvPicPr>
          <p:cNvPr id="13" name="Graphic 12">
            <a:extLst>
              <a:ext uri="{FF2B5EF4-FFF2-40B4-BE49-F238E27FC236}">
                <a16:creationId xmlns:a16="http://schemas.microsoft.com/office/drawing/2014/main" id="{17BDEFD0-3CFE-EC68-6CAD-7555C3B199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9248" y="1295128"/>
            <a:ext cx="3672774" cy="629200"/>
          </a:xfrm>
          <a:prstGeom prst="rect">
            <a:avLst/>
          </a:prstGeom>
        </p:spPr>
      </p:pic>
      <p:pic>
        <p:nvPicPr>
          <p:cNvPr id="14" name="Graphic 13">
            <a:extLst>
              <a:ext uri="{FF2B5EF4-FFF2-40B4-BE49-F238E27FC236}">
                <a16:creationId xmlns:a16="http://schemas.microsoft.com/office/drawing/2014/main" id="{15A6CB8F-1A11-7552-2D97-6D739211A7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4098079003"/>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52689"/>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241169"/>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77786" y="157449"/>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4643" y="2461249"/>
            <a:ext cx="7168348" cy="2353914"/>
          </a:xfrm>
          <a:prstGeom prst="rect">
            <a:avLst/>
          </a:prstGeom>
          <a:noFill/>
        </p:spPr>
        <p:txBody>
          <a:bodyPr wrap="square">
            <a:spAutoFit/>
          </a:bodyPr>
          <a:lstStyle/>
          <a:p>
            <a:pPr algn="just"/>
            <a:r>
              <a:rPr lang="en-US" sz="1633" dirty="0">
                <a:solidFill>
                  <a:schemeClr val="bg2">
                    <a:lumMod val="50000"/>
                  </a:schemeClr>
                </a:solidFill>
              </a:rPr>
              <a:t>To create a retrofitting scenario, the SMC TEAM shall proceed according to the following steps:</a:t>
            </a:r>
          </a:p>
          <a:p>
            <a:pPr algn="just"/>
            <a:endParaRPr lang="en-US" sz="1633" dirty="0">
              <a:solidFill>
                <a:schemeClr val="bg2">
                  <a:lumMod val="50000"/>
                </a:schemeClr>
              </a:solidFill>
            </a:endParaRPr>
          </a:p>
          <a:p>
            <a:pPr algn="just"/>
            <a:r>
              <a:rPr lang="en-US" sz="1633" dirty="0">
                <a:solidFill>
                  <a:schemeClr val="bg2">
                    <a:lumMod val="50000"/>
                  </a:schemeClr>
                </a:solidFill>
              </a:rPr>
              <a:t>A. Selection and optimization of energy interventions at urban level</a:t>
            </a:r>
          </a:p>
          <a:p>
            <a:pPr algn="just"/>
            <a:r>
              <a:rPr lang="en-US" sz="1633" dirty="0">
                <a:solidFill>
                  <a:schemeClr val="bg2">
                    <a:lumMod val="50000"/>
                  </a:schemeClr>
                </a:solidFill>
              </a:rPr>
              <a:t>B. Selection and optimization of energy interventions at building level</a:t>
            </a:r>
          </a:p>
          <a:p>
            <a:pPr algn="just"/>
            <a:r>
              <a:rPr lang="en-US" sz="1633" dirty="0">
                <a:solidFill>
                  <a:schemeClr val="bg2">
                    <a:lumMod val="50000"/>
                  </a:schemeClr>
                </a:solidFill>
              </a:rPr>
              <a:t>C. Selection of non-energy related interventions (water, mobility, use of land, </a:t>
            </a:r>
          </a:p>
          <a:p>
            <a:pPr algn="just"/>
            <a:r>
              <a:rPr lang="en-US" sz="1633" dirty="0">
                <a:solidFill>
                  <a:schemeClr val="bg2">
                    <a:lumMod val="50000"/>
                  </a:schemeClr>
                </a:solidFill>
              </a:rPr>
              <a:t>services, etc.)</a:t>
            </a:r>
          </a:p>
          <a:p>
            <a:pPr algn="just"/>
            <a:r>
              <a:rPr lang="en-US" sz="1633" dirty="0">
                <a:solidFill>
                  <a:schemeClr val="bg2">
                    <a:lumMod val="50000"/>
                  </a:schemeClr>
                </a:solidFill>
              </a:rPr>
              <a:t>D. Identification of business models and financing schemes</a:t>
            </a:r>
          </a:p>
          <a:p>
            <a:pPr algn="just"/>
            <a:r>
              <a:rPr lang="en-US" sz="1633" dirty="0">
                <a:solidFill>
                  <a:schemeClr val="bg2">
                    <a:lumMod val="50000"/>
                  </a:schemeClr>
                </a:solidFill>
              </a:rPr>
              <a:t>E. Validation of the scenario</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806223" y="1733957"/>
            <a:ext cx="4047131"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 Development of retrofitting scenarios</a:t>
            </a:r>
          </a:p>
        </p:txBody>
      </p:sp>
      <p:pic>
        <p:nvPicPr>
          <p:cNvPr id="11" name="Graphic 10">
            <a:extLst>
              <a:ext uri="{FF2B5EF4-FFF2-40B4-BE49-F238E27FC236}">
                <a16:creationId xmlns:a16="http://schemas.microsoft.com/office/drawing/2014/main" id="{EBCCC206-1BB6-4523-CEC5-229F3D1A7F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2" name="Graphic 11">
            <a:extLst>
              <a:ext uri="{FF2B5EF4-FFF2-40B4-BE49-F238E27FC236}">
                <a16:creationId xmlns:a16="http://schemas.microsoft.com/office/drawing/2014/main" id="{8CB47615-15B2-F169-5125-ADE91F70668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3472582318"/>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61418" y="12200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55460" y="12085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52938"/>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48</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055460" y="2611481"/>
            <a:ext cx="7131937" cy="2856488"/>
          </a:xfrm>
          <a:prstGeom prst="rect">
            <a:avLst/>
          </a:prstGeom>
          <a:noFill/>
        </p:spPr>
        <p:txBody>
          <a:bodyPr wrap="square">
            <a:spAutoFit/>
          </a:bodyPr>
          <a:lstStyle/>
          <a:p>
            <a:pPr algn="just"/>
            <a:r>
              <a:rPr lang="en-US" sz="1633" b="1" dirty="0">
                <a:solidFill>
                  <a:schemeClr val="bg2">
                    <a:lumMod val="50000"/>
                  </a:schemeClr>
                </a:solidFill>
              </a:rPr>
              <a:t>The starting point </a:t>
            </a:r>
            <a:r>
              <a:rPr lang="en-US" sz="1633" dirty="0">
                <a:solidFill>
                  <a:schemeClr val="bg2">
                    <a:lumMod val="50000"/>
                  </a:schemeClr>
                </a:solidFill>
              </a:rPr>
              <a:t>in creating a scenario </a:t>
            </a:r>
            <a:r>
              <a:rPr lang="en-US" sz="1633" b="1" dirty="0">
                <a:solidFill>
                  <a:schemeClr val="bg2">
                    <a:lumMod val="50000"/>
                  </a:schemeClr>
                </a:solidFill>
              </a:rPr>
              <a:t>are the weakness identified </a:t>
            </a:r>
            <a:r>
              <a:rPr lang="en-US" sz="1633" dirty="0">
                <a:solidFill>
                  <a:schemeClr val="bg2">
                    <a:lumMod val="50000"/>
                  </a:schemeClr>
                </a:solidFill>
              </a:rPr>
              <a:t>in the Diagnosis Phase. The interventions are studied by the SMC Team to improve the sustainability of the urban area and buildings with the objective to </a:t>
            </a:r>
            <a:r>
              <a:rPr lang="en-US" sz="1633" b="1" dirty="0">
                <a:solidFill>
                  <a:schemeClr val="bg2">
                    <a:lumMod val="50000"/>
                  </a:schemeClr>
                </a:solidFill>
              </a:rPr>
              <a:t>achieve the sustainability performance targets established in the Strategic Definition phase</a:t>
            </a:r>
            <a:r>
              <a:rPr lang="en-US" sz="1633" dirty="0">
                <a:solidFill>
                  <a:schemeClr val="bg2">
                    <a:lumMod val="50000"/>
                  </a:schemeClr>
                </a:solidFill>
              </a:rPr>
              <a:t>.</a:t>
            </a:r>
          </a:p>
          <a:p>
            <a:pPr algn="just"/>
            <a:endParaRPr lang="en-US" sz="1633" dirty="0">
              <a:solidFill>
                <a:schemeClr val="bg2">
                  <a:lumMod val="50000"/>
                </a:schemeClr>
              </a:solidFill>
            </a:endParaRPr>
          </a:p>
          <a:p>
            <a:pPr algn="just"/>
            <a:r>
              <a:rPr lang="en-US" sz="1633" dirty="0">
                <a:solidFill>
                  <a:schemeClr val="bg2">
                    <a:lumMod val="50000"/>
                  </a:schemeClr>
                </a:solidFill>
              </a:rPr>
              <a:t>The process is based on an iterative approach which allows to </a:t>
            </a:r>
            <a:r>
              <a:rPr lang="en-US" sz="1633" b="1" dirty="0">
                <a:solidFill>
                  <a:schemeClr val="bg2">
                    <a:lumMod val="50000"/>
                  </a:schemeClr>
                </a:solidFill>
              </a:rPr>
              <a:t>repeat the evaluation and re-select the package of measures as long as the SMC Team is satisfied </a:t>
            </a:r>
            <a:r>
              <a:rPr lang="en-US" sz="1633" dirty="0">
                <a:solidFill>
                  <a:schemeClr val="bg2">
                    <a:lumMod val="50000"/>
                  </a:schemeClr>
                </a:solidFill>
              </a:rPr>
              <a:t>with the achieved improvement results. Each iteration step will provide intermediate results by performing calculations and assessments using SBTool and SNTool. The multi-scale approach allows to verify the impact of the urban scale interventions on the buildings and vice-versa.</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898904" y="1659102"/>
            <a:ext cx="5445625" cy="653384"/>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 How to prepare a retrofitting scenario: selection of interventions</a:t>
            </a:r>
          </a:p>
        </p:txBody>
      </p:sp>
      <p:pic>
        <p:nvPicPr>
          <p:cNvPr id="11" name="Graphic 10">
            <a:extLst>
              <a:ext uri="{FF2B5EF4-FFF2-40B4-BE49-F238E27FC236}">
                <a16:creationId xmlns:a16="http://schemas.microsoft.com/office/drawing/2014/main" id="{95C3EC0A-F103-166E-E5FA-2A7582AC24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2" name="Graphic 11">
            <a:extLst>
              <a:ext uri="{FF2B5EF4-FFF2-40B4-BE49-F238E27FC236}">
                <a16:creationId xmlns:a16="http://schemas.microsoft.com/office/drawing/2014/main" id="{1DA2144E-6D59-4170-ACB0-2676AD8BC2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1634666248"/>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30938" y="11793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48906" y="219064"/>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49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024980" y="2669311"/>
            <a:ext cx="7252348" cy="2968185"/>
          </a:xfrm>
          <a:prstGeom prst="rect">
            <a:avLst/>
          </a:prstGeom>
          <a:noFill/>
        </p:spPr>
        <p:txBody>
          <a:bodyPr wrap="square">
            <a:spAutoFit/>
          </a:bodyPr>
          <a:lstStyle/>
          <a:p>
            <a:pPr algn="just"/>
            <a:r>
              <a:rPr lang="en-US" sz="1633" b="1" dirty="0">
                <a:solidFill>
                  <a:schemeClr val="bg2">
                    <a:lumMod val="50000"/>
                  </a:schemeClr>
                </a:solidFill>
              </a:rPr>
              <a:t>Automatic </a:t>
            </a:r>
            <a:r>
              <a:rPr lang="en-US" sz="1633" b="1" dirty="0" err="1">
                <a:solidFill>
                  <a:schemeClr val="bg2">
                    <a:lumMod val="50000"/>
                  </a:schemeClr>
                </a:solidFill>
              </a:rPr>
              <a:t>optimisation</a:t>
            </a:r>
            <a:r>
              <a:rPr lang="en-US" sz="1633" b="1" dirty="0">
                <a:solidFill>
                  <a:schemeClr val="bg2">
                    <a:lumMod val="50000"/>
                  </a:schemeClr>
                </a:solidFill>
              </a:rPr>
              <a:t> method cannot be used</a:t>
            </a:r>
            <a:r>
              <a:rPr lang="en-US" sz="1633" dirty="0">
                <a:solidFill>
                  <a:schemeClr val="bg2">
                    <a:lumMod val="50000"/>
                  </a:schemeClr>
                </a:solidFill>
              </a:rPr>
              <a:t> as the existing solutions available, like genetic </a:t>
            </a:r>
            <a:r>
              <a:rPr lang="en-US" sz="1633" dirty="0" err="1">
                <a:solidFill>
                  <a:schemeClr val="bg2">
                    <a:lumMod val="50000"/>
                  </a:schemeClr>
                </a:solidFill>
              </a:rPr>
              <a:t>optimisation</a:t>
            </a:r>
            <a:r>
              <a:rPr lang="en-US" sz="1633" dirty="0">
                <a:solidFill>
                  <a:schemeClr val="bg2">
                    <a:lumMod val="50000"/>
                  </a:schemeClr>
                </a:solidFill>
              </a:rPr>
              <a:t> algorithms, only allow the </a:t>
            </a:r>
            <a:r>
              <a:rPr lang="en-US" sz="1633" dirty="0" err="1">
                <a:solidFill>
                  <a:schemeClr val="bg2">
                    <a:lumMod val="50000"/>
                  </a:schemeClr>
                </a:solidFill>
              </a:rPr>
              <a:t>optimisation</a:t>
            </a:r>
            <a:r>
              <a:rPr lang="en-US" sz="1633" dirty="0">
                <a:solidFill>
                  <a:schemeClr val="bg2">
                    <a:lumMod val="50000"/>
                  </a:schemeClr>
                </a:solidFill>
              </a:rPr>
              <a:t> of a limited number of solutions and cannot take fully in account their impact at urban level and in relation to the local context. </a:t>
            </a:r>
          </a:p>
          <a:p>
            <a:pPr algn="just"/>
            <a:endParaRPr lang="en-US" sz="1633" dirty="0">
              <a:solidFill>
                <a:schemeClr val="bg2">
                  <a:lumMod val="50000"/>
                </a:schemeClr>
              </a:solidFill>
            </a:endParaRPr>
          </a:p>
          <a:p>
            <a:pPr algn="just"/>
            <a:r>
              <a:rPr lang="en-US" sz="1633" dirty="0">
                <a:solidFill>
                  <a:schemeClr val="bg2">
                    <a:lumMod val="50000"/>
                  </a:schemeClr>
                </a:solidFill>
              </a:rPr>
              <a:t>As the identification of a package of interventions is a complex task, the </a:t>
            </a:r>
            <a:r>
              <a:rPr lang="en-US" sz="1633" b="1" dirty="0">
                <a:solidFill>
                  <a:schemeClr val="bg2">
                    <a:lumMod val="50000"/>
                  </a:schemeClr>
                </a:solidFill>
              </a:rPr>
              <a:t>SMC Team can follow a structured sequential approach based on three different mechanisms</a:t>
            </a:r>
            <a:r>
              <a:rPr lang="en-US" sz="1633" dirty="0">
                <a:solidFill>
                  <a:schemeClr val="bg2">
                    <a:lumMod val="50000"/>
                  </a:schemeClr>
                </a:solidFill>
              </a:rPr>
              <a:t>:</a:t>
            </a:r>
          </a:p>
          <a:p>
            <a:pPr algn="just"/>
            <a:endParaRPr lang="en-US" sz="726" dirty="0">
              <a:solidFill>
                <a:schemeClr val="bg2">
                  <a:lumMod val="50000"/>
                </a:schemeClr>
              </a:solidFill>
            </a:endParaRPr>
          </a:p>
          <a:p>
            <a:pPr marL="311045" indent="-311045" algn="just">
              <a:buFont typeface="+mj-lt"/>
              <a:buAutoNum type="alphaUcPeriod"/>
            </a:pPr>
            <a:r>
              <a:rPr lang="en-US" sz="1633" dirty="0">
                <a:solidFill>
                  <a:schemeClr val="bg2">
                    <a:lumMod val="50000"/>
                  </a:schemeClr>
                </a:solidFill>
              </a:rPr>
              <a:t>- Interventions filtering based on set constraints and restrictions </a:t>
            </a:r>
          </a:p>
          <a:p>
            <a:pPr marL="311045" indent="-311045" algn="just">
              <a:buFont typeface="+mj-lt"/>
              <a:buAutoNum type="alphaUcPeriod"/>
            </a:pPr>
            <a:r>
              <a:rPr lang="en-US" sz="1633" dirty="0">
                <a:solidFill>
                  <a:schemeClr val="bg2">
                    <a:lumMod val="50000"/>
                  </a:schemeClr>
                </a:solidFill>
              </a:rPr>
              <a:t>- Interventions compilation based on diagnosis results (weaknesses)</a:t>
            </a:r>
          </a:p>
          <a:p>
            <a:pPr marL="311045" indent="-311045" algn="just">
              <a:buFont typeface="+mj-lt"/>
              <a:buAutoNum type="alphaUcPeriod"/>
            </a:pPr>
            <a:r>
              <a:rPr lang="en-US" sz="1633" dirty="0">
                <a:solidFill>
                  <a:schemeClr val="bg2">
                    <a:lumMod val="50000"/>
                  </a:schemeClr>
                </a:solidFill>
              </a:rPr>
              <a:t>- Interventions sequence logic of application</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896560" y="1688802"/>
            <a:ext cx="5194751" cy="653384"/>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 How to prepare a retrofitting scenario: selection of interventions</a:t>
            </a:r>
          </a:p>
        </p:txBody>
      </p:sp>
      <p:pic>
        <p:nvPicPr>
          <p:cNvPr id="11" name="Graphic 10">
            <a:extLst>
              <a:ext uri="{FF2B5EF4-FFF2-40B4-BE49-F238E27FC236}">
                <a16:creationId xmlns:a16="http://schemas.microsoft.com/office/drawing/2014/main" id="{9F87A4DC-9FFF-FF93-690E-F1A3965FF7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2" name="Graphic 11">
            <a:extLst>
              <a:ext uri="{FF2B5EF4-FFF2-40B4-BE49-F238E27FC236}">
                <a16:creationId xmlns:a16="http://schemas.microsoft.com/office/drawing/2014/main" id="{1AA8EF9A-BD24-982A-A044-2BCD921B473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1638174417"/>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739863" y="102034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6506" y="134630"/>
            <a:ext cx="5267672" cy="454996"/>
          </a:xfrm>
          <a:prstGeom prst="rect">
            <a:avLst/>
          </a:prstGeom>
          <a:noFill/>
        </p:spPr>
        <p:txBody>
          <a:bodyPr wrap="square">
            <a:spAutoFit/>
          </a:bodyPr>
          <a:lstStyle/>
          <a:p>
            <a:pPr marL="244804">
              <a:lnSpc>
                <a:spcPct val="115000"/>
              </a:lnSpc>
            </a:pPr>
            <a:r>
              <a:rPr lang="en-GB" sz="2177" b="1" dirty="0"/>
              <a:t>Initiation phase</a:t>
            </a: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71550" y="2115498"/>
            <a:ext cx="7229475" cy="846194"/>
          </a:xfrm>
          <a:prstGeom prst="rect">
            <a:avLst/>
          </a:prstGeom>
          <a:noFill/>
        </p:spPr>
        <p:txBody>
          <a:bodyPr wrap="square">
            <a:spAutoFit/>
          </a:bodyPr>
          <a:lstStyle/>
          <a:p>
            <a:pPr algn="just"/>
            <a:r>
              <a:rPr lang="en-US" sz="1633" dirty="0">
                <a:solidFill>
                  <a:schemeClr val="bg2">
                    <a:lumMod val="50000"/>
                  </a:schemeClr>
                </a:solidFill>
              </a:rPr>
              <a:t>In this stage, the municipality must carry out the necessary steps to start the decision-making process. First, the municipality must </a:t>
            </a:r>
            <a:r>
              <a:rPr lang="en-US" sz="1633" b="1" dirty="0">
                <a:solidFill>
                  <a:schemeClr val="bg2">
                    <a:lumMod val="50000"/>
                  </a:schemeClr>
                </a:solidFill>
              </a:rPr>
              <a:t>select the urban area and the building(s) for which the retrofitting concept will be defined</a:t>
            </a:r>
            <a:r>
              <a:rPr lang="en-US" sz="1633" dirty="0">
                <a:solidFill>
                  <a:schemeClr val="bg2">
                    <a:lumMod val="50000"/>
                  </a:schemeClr>
                </a:solidFill>
              </a:rPr>
              <a:t>. </a:t>
            </a:r>
          </a:p>
        </p:txBody>
      </p:sp>
      <p:sp>
        <p:nvSpPr>
          <p:cNvPr id="3" name="CasellaDiTesto 2">
            <a:extLst>
              <a:ext uri="{FF2B5EF4-FFF2-40B4-BE49-F238E27FC236}">
                <a16:creationId xmlns:a16="http://schemas.microsoft.com/office/drawing/2014/main" id="{6EEED47A-8200-7DC7-A891-71E07E9CEF9B}"/>
              </a:ext>
            </a:extLst>
          </p:cNvPr>
          <p:cNvSpPr txBox="1"/>
          <p:nvPr/>
        </p:nvSpPr>
        <p:spPr>
          <a:xfrm>
            <a:off x="655842" y="1659766"/>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1.1 Selection of the urban area and the buildings</a:t>
            </a:r>
          </a:p>
        </p:txBody>
      </p:sp>
      <p:sp>
        <p:nvSpPr>
          <p:cNvPr id="5" name="CasellaDiTesto 4">
            <a:extLst>
              <a:ext uri="{FF2B5EF4-FFF2-40B4-BE49-F238E27FC236}">
                <a16:creationId xmlns:a16="http://schemas.microsoft.com/office/drawing/2014/main" id="{75FE9161-1B77-6180-97C2-A75BAA8705D2}"/>
              </a:ext>
            </a:extLst>
          </p:cNvPr>
          <p:cNvSpPr txBox="1"/>
          <p:nvPr/>
        </p:nvSpPr>
        <p:spPr>
          <a:xfrm>
            <a:off x="971550" y="2925581"/>
            <a:ext cx="7590416" cy="2214324"/>
          </a:xfrm>
          <a:prstGeom prst="rect">
            <a:avLst/>
          </a:prstGeom>
          <a:noFill/>
        </p:spPr>
        <p:txBody>
          <a:bodyPr wrap="square">
            <a:spAutoFit/>
          </a:bodyPr>
          <a:lstStyle/>
          <a:p>
            <a:pPr algn="just"/>
            <a:r>
              <a:rPr lang="en-US" sz="1633" b="1" dirty="0">
                <a:solidFill>
                  <a:schemeClr val="bg2">
                    <a:lumMod val="50000"/>
                  </a:schemeClr>
                </a:solidFill>
              </a:rPr>
              <a:t>The physical boundaries of the urban area must be clearly defined</a:t>
            </a:r>
            <a:r>
              <a:rPr lang="en-US" sz="1633" dirty="0">
                <a:solidFill>
                  <a:schemeClr val="bg2">
                    <a:lumMod val="50000"/>
                  </a:schemeClr>
                </a:solidFill>
              </a:rPr>
              <a:t>, using one or more of the following criteria:</a:t>
            </a:r>
          </a:p>
          <a:p>
            <a:pPr algn="just"/>
            <a:endParaRPr lang="en-US" sz="726" dirty="0">
              <a:solidFill>
                <a:schemeClr val="bg2">
                  <a:lumMod val="50000"/>
                </a:schemeClr>
              </a:solidFill>
            </a:endParaRPr>
          </a:p>
          <a:p>
            <a:pPr algn="just"/>
            <a:r>
              <a:rPr lang="en-US" sz="1633" dirty="0">
                <a:solidFill>
                  <a:schemeClr val="bg2">
                    <a:lumMod val="50000"/>
                  </a:schemeClr>
                </a:solidFill>
              </a:rPr>
              <a:t>• Geographical proximity</a:t>
            </a:r>
          </a:p>
          <a:p>
            <a:pPr algn="just"/>
            <a:r>
              <a:rPr lang="en-US" sz="1633" dirty="0">
                <a:solidFill>
                  <a:schemeClr val="bg2">
                    <a:lumMod val="50000"/>
                  </a:schemeClr>
                </a:solidFill>
              </a:rPr>
              <a:t>• Property ownership / occupier</a:t>
            </a:r>
          </a:p>
          <a:p>
            <a:pPr algn="just"/>
            <a:r>
              <a:rPr lang="en-US" sz="1633" dirty="0">
                <a:solidFill>
                  <a:schemeClr val="bg2">
                    <a:lumMod val="50000"/>
                  </a:schemeClr>
                </a:solidFill>
              </a:rPr>
              <a:t>• Social and Economic context</a:t>
            </a:r>
          </a:p>
          <a:p>
            <a:pPr algn="just"/>
            <a:r>
              <a:rPr lang="en-US" sz="1633" dirty="0">
                <a:solidFill>
                  <a:schemeClr val="bg2">
                    <a:lumMod val="50000"/>
                  </a:schemeClr>
                </a:solidFill>
              </a:rPr>
              <a:t>• Legal /administrative boundary lines</a:t>
            </a:r>
          </a:p>
          <a:p>
            <a:pPr algn="just"/>
            <a:r>
              <a:rPr lang="en-US" sz="1633" dirty="0">
                <a:solidFill>
                  <a:schemeClr val="bg2">
                    <a:lumMod val="50000"/>
                  </a:schemeClr>
                </a:solidFill>
              </a:rPr>
              <a:t>• Period of construction</a:t>
            </a:r>
          </a:p>
          <a:p>
            <a:pPr algn="just"/>
            <a:r>
              <a:rPr lang="en-US" sz="1633" dirty="0">
                <a:solidFill>
                  <a:schemeClr val="bg2">
                    <a:lumMod val="50000"/>
                  </a:schemeClr>
                </a:solidFill>
              </a:rPr>
              <a:t>• Energy supply infrastructure</a:t>
            </a:r>
          </a:p>
        </p:txBody>
      </p:sp>
      <p:pic>
        <p:nvPicPr>
          <p:cNvPr id="10" name="Immagine 9">
            <a:extLst>
              <a:ext uri="{FF2B5EF4-FFF2-40B4-BE49-F238E27FC236}">
                <a16:creationId xmlns:a16="http://schemas.microsoft.com/office/drawing/2014/main" id="{5315648F-960D-F225-470F-9A5EABBAFE78}"/>
              </a:ext>
            </a:extLst>
          </p:cNvPr>
          <p:cNvPicPr>
            <a:picLocks noChangeAspect="1"/>
          </p:cNvPicPr>
          <p:nvPr/>
        </p:nvPicPr>
        <p:blipFill>
          <a:blip r:embed="rId3"/>
          <a:stretch>
            <a:fillRect/>
          </a:stretch>
        </p:blipFill>
        <p:spPr>
          <a:xfrm>
            <a:off x="4209805" y="3319737"/>
            <a:ext cx="2277763" cy="1701257"/>
          </a:xfrm>
          <a:prstGeom prst="rect">
            <a:avLst/>
          </a:prstGeom>
        </p:spPr>
      </p:pic>
      <p:pic>
        <p:nvPicPr>
          <p:cNvPr id="12" name="Immagine 11">
            <a:extLst>
              <a:ext uri="{FF2B5EF4-FFF2-40B4-BE49-F238E27FC236}">
                <a16:creationId xmlns:a16="http://schemas.microsoft.com/office/drawing/2014/main" id="{EA39CF1E-E9E0-14D7-4272-D497534D97CC}"/>
              </a:ext>
            </a:extLst>
          </p:cNvPr>
          <p:cNvPicPr>
            <a:picLocks noChangeAspect="1"/>
          </p:cNvPicPr>
          <p:nvPr/>
        </p:nvPicPr>
        <p:blipFill>
          <a:blip r:embed="rId4"/>
          <a:stretch>
            <a:fillRect/>
          </a:stretch>
        </p:blipFill>
        <p:spPr>
          <a:xfrm>
            <a:off x="6604165" y="3319737"/>
            <a:ext cx="1816320" cy="1701257"/>
          </a:xfrm>
          <a:prstGeom prst="rect">
            <a:avLst/>
          </a:prstGeom>
        </p:spPr>
      </p:pic>
      <p:pic>
        <p:nvPicPr>
          <p:cNvPr id="14" name="Graphic 13">
            <a:extLst>
              <a:ext uri="{FF2B5EF4-FFF2-40B4-BE49-F238E27FC236}">
                <a16:creationId xmlns:a16="http://schemas.microsoft.com/office/drawing/2014/main" id="{99806905-8965-3BE9-2FE6-49ED63EEE4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34420" y="1139630"/>
            <a:ext cx="1404000" cy="765820"/>
          </a:xfrm>
          <a:prstGeom prst="rect">
            <a:avLst/>
          </a:prstGeom>
        </p:spPr>
      </p:pic>
      <p:pic>
        <p:nvPicPr>
          <p:cNvPr id="17" name="Graphic 16">
            <a:extLst>
              <a:ext uri="{FF2B5EF4-FFF2-40B4-BE49-F238E27FC236}">
                <a16:creationId xmlns:a16="http://schemas.microsoft.com/office/drawing/2014/main" id="{6674DCCF-CB45-4450-5207-E37B2889C7E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256" y="1293305"/>
            <a:ext cx="2230425" cy="484237"/>
          </a:xfrm>
          <a:prstGeom prst="rect">
            <a:avLst/>
          </a:prstGeom>
        </p:spPr>
      </p:pic>
    </p:spTree>
    <p:extLst>
      <p:ext uri="{BB962C8B-B14F-4D97-AF65-F5344CB8AC3E}">
        <p14:creationId xmlns:p14="http://schemas.microsoft.com/office/powerpoint/2010/main" val="3769105164"/>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9799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8647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43240"/>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50</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48711" y="2603507"/>
            <a:ext cx="7196483" cy="3107774"/>
          </a:xfrm>
          <a:prstGeom prst="rect">
            <a:avLst/>
          </a:prstGeom>
          <a:noFill/>
        </p:spPr>
        <p:txBody>
          <a:bodyPr wrap="square">
            <a:spAutoFit/>
          </a:bodyPr>
          <a:lstStyle/>
          <a:p>
            <a:pPr algn="just"/>
            <a:r>
              <a:rPr lang="en-US" sz="1633" dirty="0">
                <a:solidFill>
                  <a:schemeClr val="bg2">
                    <a:lumMod val="50000"/>
                  </a:schemeClr>
                </a:solidFill>
              </a:rPr>
              <a:t>After the preparation of a scenario by the SMC Team, </a:t>
            </a:r>
            <a:r>
              <a:rPr lang="en-US" sz="1633" b="1" dirty="0">
                <a:solidFill>
                  <a:schemeClr val="bg2">
                    <a:lumMod val="50000"/>
                  </a:schemeClr>
                </a:solidFill>
              </a:rPr>
              <a:t>the results achieved finally need to be compared with the targets set in the Strategic Definition</a:t>
            </a:r>
            <a:r>
              <a:rPr lang="en-US" sz="1633" dirty="0">
                <a:solidFill>
                  <a:schemeClr val="bg2">
                    <a:lumMod val="50000"/>
                  </a:schemeClr>
                </a:solidFill>
              </a:rPr>
              <a:t>. </a:t>
            </a:r>
          </a:p>
          <a:p>
            <a:pPr algn="just"/>
            <a:endParaRPr lang="en-US" sz="1633" b="1" dirty="0">
              <a:solidFill>
                <a:schemeClr val="bg2">
                  <a:lumMod val="50000"/>
                </a:schemeClr>
              </a:solidFill>
            </a:endParaRPr>
          </a:p>
          <a:p>
            <a:pPr algn="just"/>
            <a:r>
              <a:rPr lang="en-US" sz="1633" b="1" dirty="0">
                <a:solidFill>
                  <a:schemeClr val="bg2">
                    <a:lumMod val="50000"/>
                  </a:schemeClr>
                </a:solidFill>
              </a:rPr>
              <a:t>Only if all targets have been reached, then the study about the financing of the scenario can start. </a:t>
            </a:r>
            <a:r>
              <a:rPr lang="en-US" sz="1633" dirty="0">
                <a:solidFill>
                  <a:schemeClr val="bg2">
                    <a:lumMod val="50000"/>
                  </a:schemeClr>
                </a:solidFill>
              </a:rPr>
              <a:t>If the targets have not been reached the scenario needs to be refined again by further iteration steps as long as needed till all targets have been reached. </a:t>
            </a:r>
          </a:p>
          <a:p>
            <a:pPr algn="just"/>
            <a:r>
              <a:rPr lang="en-US" sz="1633" dirty="0">
                <a:solidFill>
                  <a:schemeClr val="bg2">
                    <a:lumMod val="50000"/>
                  </a:schemeClr>
                </a:solidFill>
              </a:rPr>
              <a:t>For valid scenarios, which have reached all targets</a:t>
            </a:r>
            <a:r>
              <a:rPr lang="en-US" sz="1633" b="1" dirty="0">
                <a:solidFill>
                  <a:schemeClr val="bg2">
                    <a:lumMod val="50000"/>
                  </a:schemeClr>
                </a:solidFill>
              </a:rPr>
              <a:t>, the financing must be determined </a:t>
            </a:r>
            <a:r>
              <a:rPr lang="en-US" sz="1633" dirty="0">
                <a:solidFill>
                  <a:schemeClr val="bg2">
                    <a:lumMod val="50000"/>
                  </a:schemeClr>
                </a:solidFill>
              </a:rPr>
              <a:t>by considering appropriate business models and financing schemes. This step is needed in order to ensure the financing of the scenario as well as to identify all available useful financing instruments like grants, loans or contracting solutions.</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904694" y="1721468"/>
            <a:ext cx="5482038" cy="653384"/>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 How to prepare a retrofitting scenario: selection of interventions</a:t>
            </a:r>
          </a:p>
        </p:txBody>
      </p:sp>
      <p:pic>
        <p:nvPicPr>
          <p:cNvPr id="11" name="Graphic 10">
            <a:extLst>
              <a:ext uri="{FF2B5EF4-FFF2-40B4-BE49-F238E27FC236}">
                <a16:creationId xmlns:a16="http://schemas.microsoft.com/office/drawing/2014/main" id="{AFA264D7-5FEB-5227-807F-3D6976BCBC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2" name="Graphic 11">
            <a:extLst>
              <a:ext uri="{FF2B5EF4-FFF2-40B4-BE49-F238E27FC236}">
                <a16:creationId xmlns:a16="http://schemas.microsoft.com/office/drawing/2014/main" id="{95E1AEBC-961C-1126-E83F-F95C8929109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2464037463"/>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3875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2723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18426" y="225754"/>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4643" y="2656806"/>
            <a:ext cx="7274714" cy="2856488"/>
          </a:xfrm>
          <a:prstGeom prst="rect">
            <a:avLst/>
          </a:prstGeom>
          <a:noFill/>
        </p:spPr>
        <p:txBody>
          <a:bodyPr wrap="square">
            <a:spAutoFit/>
          </a:bodyPr>
          <a:lstStyle/>
          <a:p>
            <a:pPr algn="just"/>
            <a:r>
              <a:rPr lang="en-US" sz="1633" dirty="0">
                <a:solidFill>
                  <a:schemeClr val="bg2">
                    <a:lumMod val="50000"/>
                  </a:schemeClr>
                </a:solidFill>
              </a:rPr>
              <a:t>The first step in the </a:t>
            </a:r>
            <a:r>
              <a:rPr lang="en-US" sz="1633" dirty="0" err="1">
                <a:solidFill>
                  <a:schemeClr val="bg2">
                    <a:lumMod val="50000"/>
                  </a:schemeClr>
                </a:solidFill>
              </a:rPr>
              <a:t>optimisation</a:t>
            </a:r>
            <a:r>
              <a:rPr lang="en-US" sz="1633" dirty="0">
                <a:solidFill>
                  <a:schemeClr val="bg2">
                    <a:lumMod val="50000"/>
                  </a:schemeClr>
                </a:solidFill>
              </a:rPr>
              <a:t> of the intervention package to be conducted by the SMC Team is to </a:t>
            </a:r>
            <a:r>
              <a:rPr lang="en-US" sz="1633" b="1" dirty="0">
                <a:solidFill>
                  <a:schemeClr val="bg2">
                    <a:lumMod val="50000"/>
                  </a:schemeClr>
                </a:solidFill>
              </a:rPr>
              <a:t>ensure that all interventions which may not be suitable to be applied for the building or urban area are identified and excluded</a:t>
            </a:r>
            <a:r>
              <a:rPr lang="en-US" sz="1633" dirty="0">
                <a:solidFill>
                  <a:schemeClr val="bg2">
                    <a:lumMod val="50000"/>
                  </a:schemeClr>
                </a:solidFill>
              </a:rPr>
              <a:t>. </a:t>
            </a:r>
          </a:p>
          <a:p>
            <a:pPr algn="just"/>
            <a:endParaRPr lang="en-US" sz="1633" dirty="0">
              <a:solidFill>
                <a:schemeClr val="bg2">
                  <a:lumMod val="50000"/>
                </a:schemeClr>
              </a:solidFill>
            </a:endParaRPr>
          </a:p>
          <a:p>
            <a:pPr algn="just"/>
            <a:r>
              <a:rPr lang="en-US" sz="1633" dirty="0">
                <a:solidFill>
                  <a:schemeClr val="bg2">
                    <a:lumMod val="50000"/>
                  </a:schemeClr>
                </a:solidFill>
              </a:rPr>
              <a:t>Interventions cannot be suitable due to the defined constraints or restrictions for a concept which has been set for buildings and the urban area. For example, if cultural heritage protection laws restrict the installation of solar panels on roofs, the SMC Team needs to filter out all interventions which cannot be applied. </a:t>
            </a:r>
          </a:p>
          <a:p>
            <a:pPr algn="just"/>
            <a:endParaRPr lang="en-US" sz="1633" dirty="0">
              <a:solidFill>
                <a:schemeClr val="bg2">
                  <a:lumMod val="50000"/>
                </a:schemeClr>
              </a:solidFill>
            </a:endParaRPr>
          </a:p>
          <a:p>
            <a:pPr algn="just"/>
            <a:r>
              <a:rPr lang="en-US" sz="1633" dirty="0">
                <a:solidFill>
                  <a:schemeClr val="bg2">
                    <a:lumMod val="50000"/>
                  </a:schemeClr>
                </a:solidFill>
              </a:rPr>
              <a:t>To do this at the beginning is important, since the number of possible interventions can be limited to only practicable ones that really can be implemented.</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934643" y="1694215"/>
            <a:ext cx="5776938" cy="653384"/>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5.1.1.1 Interventions filtering based on set constraints and restrictions </a:t>
            </a:r>
          </a:p>
        </p:txBody>
      </p:sp>
      <p:pic>
        <p:nvPicPr>
          <p:cNvPr id="11" name="Graphic 10">
            <a:extLst>
              <a:ext uri="{FF2B5EF4-FFF2-40B4-BE49-F238E27FC236}">
                <a16:creationId xmlns:a16="http://schemas.microsoft.com/office/drawing/2014/main" id="{3EFE1C3F-AF18-E910-5294-546363B75F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2" name="Graphic 11">
            <a:extLst>
              <a:ext uri="{FF2B5EF4-FFF2-40B4-BE49-F238E27FC236}">
                <a16:creationId xmlns:a16="http://schemas.microsoft.com/office/drawing/2014/main" id="{3114A2F9-8152-DC68-3BA1-917B56F0FD0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799910339"/>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99709"/>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238856"/>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68737" y="2633336"/>
            <a:ext cx="7204593" cy="2605200"/>
          </a:xfrm>
          <a:prstGeom prst="rect">
            <a:avLst/>
          </a:prstGeom>
          <a:noFill/>
        </p:spPr>
        <p:txBody>
          <a:bodyPr wrap="square">
            <a:spAutoFit/>
          </a:bodyPr>
          <a:lstStyle/>
          <a:p>
            <a:pPr algn="just"/>
            <a:r>
              <a:rPr lang="en-US" sz="1633" dirty="0">
                <a:solidFill>
                  <a:schemeClr val="bg2">
                    <a:lumMod val="50000"/>
                  </a:schemeClr>
                </a:solidFill>
              </a:rPr>
              <a:t>The second process to be conducted by the SMC Team in the intervention package </a:t>
            </a:r>
            <a:r>
              <a:rPr lang="en-US" sz="1633" dirty="0" err="1">
                <a:solidFill>
                  <a:schemeClr val="bg2">
                    <a:lumMod val="50000"/>
                  </a:schemeClr>
                </a:solidFill>
              </a:rPr>
              <a:t>optimisation</a:t>
            </a:r>
            <a:r>
              <a:rPr lang="en-US" sz="1633" dirty="0">
                <a:solidFill>
                  <a:schemeClr val="bg2">
                    <a:lumMod val="50000"/>
                  </a:schemeClr>
                </a:solidFill>
              </a:rPr>
              <a:t> is to </a:t>
            </a:r>
            <a:r>
              <a:rPr lang="en-US" sz="1633" b="1" dirty="0">
                <a:solidFill>
                  <a:schemeClr val="bg2">
                    <a:lumMod val="50000"/>
                  </a:schemeClr>
                </a:solidFill>
              </a:rPr>
              <a:t>capitalize the results the diagnosis phase</a:t>
            </a:r>
            <a:r>
              <a:rPr lang="en-US" sz="1633" dirty="0">
                <a:solidFill>
                  <a:schemeClr val="bg2">
                    <a:lumMod val="50000"/>
                  </a:schemeClr>
                </a:solidFill>
              </a:rPr>
              <a:t>. </a:t>
            </a:r>
          </a:p>
          <a:p>
            <a:pPr algn="just"/>
            <a:endParaRPr lang="en-US" sz="1633" dirty="0">
              <a:solidFill>
                <a:schemeClr val="bg2">
                  <a:lumMod val="50000"/>
                </a:schemeClr>
              </a:solidFill>
            </a:endParaRPr>
          </a:p>
          <a:p>
            <a:pPr algn="just"/>
            <a:r>
              <a:rPr lang="en-US" sz="1633" dirty="0">
                <a:solidFill>
                  <a:schemeClr val="bg2">
                    <a:lumMod val="50000"/>
                  </a:schemeClr>
                </a:solidFill>
              </a:rPr>
              <a:t>The diagnosis phase provides a result summary in form of a comprehensive list of identified weak points. Based on the </a:t>
            </a:r>
            <a:r>
              <a:rPr lang="en-US" sz="1633" b="1" dirty="0">
                <a:solidFill>
                  <a:schemeClr val="bg2">
                    <a:lumMod val="50000"/>
                  </a:schemeClr>
                </a:solidFill>
              </a:rPr>
              <a:t>identified weak points, </a:t>
            </a:r>
            <a:r>
              <a:rPr lang="en-US" sz="1633" dirty="0">
                <a:solidFill>
                  <a:schemeClr val="bg2">
                    <a:lumMod val="50000"/>
                  </a:schemeClr>
                </a:solidFill>
              </a:rPr>
              <a:t>the SMC Team can </a:t>
            </a:r>
            <a:r>
              <a:rPr lang="en-US" sz="1633" b="1" dirty="0">
                <a:solidFill>
                  <a:schemeClr val="bg2">
                    <a:lumMod val="50000"/>
                  </a:schemeClr>
                </a:solidFill>
              </a:rPr>
              <a:t>assess the potential for improvements </a:t>
            </a:r>
            <a:r>
              <a:rPr lang="en-US" sz="1633" dirty="0">
                <a:solidFill>
                  <a:schemeClr val="bg2">
                    <a:lumMod val="50000"/>
                  </a:schemeClr>
                </a:solidFill>
              </a:rPr>
              <a:t>and therefore select most useful retrofitting interventions. </a:t>
            </a:r>
          </a:p>
          <a:p>
            <a:pPr algn="just"/>
            <a:endParaRPr lang="en-US" sz="1633" dirty="0">
              <a:solidFill>
                <a:schemeClr val="bg2">
                  <a:lumMod val="50000"/>
                </a:schemeClr>
              </a:solidFill>
            </a:endParaRPr>
          </a:p>
          <a:p>
            <a:pPr algn="just"/>
            <a:r>
              <a:rPr lang="en-US" sz="1633" dirty="0">
                <a:solidFill>
                  <a:schemeClr val="bg2">
                    <a:lumMod val="50000"/>
                  </a:schemeClr>
                </a:solidFill>
              </a:rPr>
              <a:t>Therefore, the diagnosis’ results guide the SMC Team in the selection of the most effective retrofitting solutions.</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904699" y="1709114"/>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5.1.1.2 Interventions compilation based on diagnosis results</a:t>
            </a:r>
          </a:p>
        </p:txBody>
      </p:sp>
      <p:pic>
        <p:nvPicPr>
          <p:cNvPr id="13" name="Graphic 12">
            <a:extLst>
              <a:ext uri="{FF2B5EF4-FFF2-40B4-BE49-F238E27FC236}">
                <a16:creationId xmlns:a16="http://schemas.microsoft.com/office/drawing/2014/main" id="{66F756A5-DFAE-2AEE-C5EC-58293BABB7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4" name="Graphic 13">
            <a:extLst>
              <a:ext uri="{FF2B5EF4-FFF2-40B4-BE49-F238E27FC236}">
                <a16:creationId xmlns:a16="http://schemas.microsoft.com/office/drawing/2014/main" id="{819DA375-6A52-F8CD-C103-C2D291B2D90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2883830073"/>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51540" y="1122185"/>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145582" y="1110665"/>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98106" y="144399"/>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041008" y="2429220"/>
            <a:ext cx="7160457" cy="3359061"/>
          </a:xfrm>
          <a:prstGeom prst="rect">
            <a:avLst/>
          </a:prstGeom>
          <a:noFill/>
        </p:spPr>
        <p:txBody>
          <a:bodyPr wrap="square">
            <a:spAutoFit/>
          </a:bodyPr>
          <a:lstStyle/>
          <a:p>
            <a:pPr algn="just"/>
            <a:r>
              <a:rPr lang="en-US" sz="1633" dirty="0">
                <a:solidFill>
                  <a:schemeClr val="bg2">
                    <a:lumMod val="50000"/>
                  </a:schemeClr>
                </a:solidFill>
              </a:rPr>
              <a:t>After the identification of a useful set of interventions it </a:t>
            </a:r>
            <a:r>
              <a:rPr lang="en-US" sz="1633" b="1" dirty="0">
                <a:solidFill>
                  <a:schemeClr val="bg2">
                    <a:lumMod val="50000"/>
                  </a:schemeClr>
                </a:solidFill>
              </a:rPr>
              <a:t>is important to know in which chronological sequence the interventions should be applied</a:t>
            </a:r>
            <a:r>
              <a:rPr lang="en-US" sz="1633" dirty="0">
                <a:solidFill>
                  <a:schemeClr val="bg2">
                    <a:lumMod val="50000"/>
                  </a:schemeClr>
                </a:solidFill>
              </a:rPr>
              <a:t>. The goal of this </a:t>
            </a:r>
            <a:r>
              <a:rPr lang="en-US" sz="1633" dirty="0" err="1">
                <a:solidFill>
                  <a:schemeClr val="bg2">
                    <a:lumMod val="50000"/>
                  </a:schemeClr>
                </a:solidFill>
              </a:rPr>
              <a:t>optimisation</a:t>
            </a:r>
            <a:r>
              <a:rPr lang="en-US" sz="1633" dirty="0">
                <a:solidFill>
                  <a:schemeClr val="bg2">
                    <a:lumMod val="50000"/>
                  </a:schemeClr>
                </a:solidFill>
              </a:rPr>
              <a:t> step is to achieve the most efficient retrofitting design. </a:t>
            </a:r>
          </a:p>
          <a:p>
            <a:pPr algn="just"/>
            <a:r>
              <a:rPr lang="en-US" sz="1633" dirty="0">
                <a:solidFill>
                  <a:schemeClr val="bg2">
                    <a:lumMod val="50000"/>
                  </a:schemeClr>
                </a:solidFill>
              </a:rPr>
              <a:t>The three </a:t>
            </a:r>
            <a:r>
              <a:rPr lang="en-US" sz="1633" dirty="0" err="1">
                <a:solidFill>
                  <a:schemeClr val="bg2">
                    <a:lumMod val="50000"/>
                  </a:schemeClr>
                </a:solidFill>
              </a:rPr>
              <a:t>optimisation</a:t>
            </a:r>
            <a:r>
              <a:rPr lang="en-US" sz="1633" dirty="0">
                <a:solidFill>
                  <a:schemeClr val="bg2">
                    <a:lumMod val="50000"/>
                  </a:schemeClr>
                </a:solidFill>
              </a:rPr>
              <a:t> steps are based on several iterations in which the different useful interventions are applied and the impacts are assessed by the SMC Team. Hence, the </a:t>
            </a:r>
            <a:r>
              <a:rPr lang="en-US" sz="1633" b="1" dirty="0">
                <a:solidFill>
                  <a:schemeClr val="bg2">
                    <a:lumMod val="50000"/>
                  </a:schemeClr>
                </a:solidFill>
              </a:rPr>
              <a:t>SMC Team needs to define for each iteration which interventions will be applied in which iteration step. </a:t>
            </a:r>
            <a:r>
              <a:rPr lang="en-US" sz="1633" dirty="0">
                <a:solidFill>
                  <a:schemeClr val="bg2">
                    <a:lumMod val="50000"/>
                  </a:schemeClr>
                </a:solidFill>
              </a:rPr>
              <a:t>Therefore, the methodology needs to pretend a chronological sequence how planners must apply the different selected retrofitting interventions to create most effective retrofitting scenarios. </a:t>
            </a:r>
          </a:p>
          <a:p>
            <a:pPr algn="just"/>
            <a:r>
              <a:rPr lang="en-US" sz="1633" dirty="0">
                <a:solidFill>
                  <a:schemeClr val="bg2">
                    <a:lumMod val="50000"/>
                  </a:schemeClr>
                </a:solidFill>
              </a:rPr>
              <a:t>Moreover, in </a:t>
            </a:r>
            <a:r>
              <a:rPr lang="en-US" sz="1633" b="1" dirty="0">
                <a:solidFill>
                  <a:schemeClr val="bg2">
                    <a:lumMod val="50000"/>
                  </a:schemeClr>
                </a:solidFill>
              </a:rPr>
              <a:t>each iteration some interventions may be replaced by other ones </a:t>
            </a:r>
            <a:r>
              <a:rPr lang="en-US" sz="1633" dirty="0">
                <a:solidFill>
                  <a:schemeClr val="bg2">
                    <a:lumMod val="50000"/>
                  </a:schemeClr>
                </a:solidFill>
              </a:rPr>
              <a:t>more effective. Nevertheless, the proposed sequence of applying the interventions must be seen as a guideline that has to be revised by the SMC Team for each variant.</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918686" y="1715997"/>
            <a:ext cx="5060565"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5.1.1.3 Interventions sequence logic of application</a:t>
            </a:r>
          </a:p>
        </p:txBody>
      </p:sp>
      <p:pic>
        <p:nvPicPr>
          <p:cNvPr id="11" name="Graphic 10">
            <a:extLst>
              <a:ext uri="{FF2B5EF4-FFF2-40B4-BE49-F238E27FC236}">
                <a16:creationId xmlns:a16="http://schemas.microsoft.com/office/drawing/2014/main" id="{5E5007D0-4E30-CC6B-ECED-22C2F8A351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2" name="Graphic 11">
            <a:extLst>
              <a:ext uri="{FF2B5EF4-FFF2-40B4-BE49-F238E27FC236}">
                <a16:creationId xmlns:a16="http://schemas.microsoft.com/office/drawing/2014/main" id="{D200F8A1-4E34-11B6-3C60-D17DE1E2F4B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2388340776"/>
      </p:ext>
    </p:extLst>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172522"/>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161002"/>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87946" y="132618"/>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4643" y="2338877"/>
            <a:ext cx="7280889" cy="343620"/>
          </a:xfrm>
          <a:prstGeom prst="rect">
            <a:avLst/>
          </a:prstGeom>
          <a:noFill/>
        </p:spPr>
        <p:txBody>
          <a:bodyPr wrap="square">
            <a:spAutoFit/>
          </a:bodyPr>
          <a:lstStyle/>
          <a:p>
            <a:pPr algn="just"/>
            <a:r>
              <a:rPr lang="en-US" sz="1633" dirty="0">
                <a:solidFill>
                  <a:schemeClr val="bg2">
                    <a:lumMod val="50000"/>
                  </a:schemeClr>
                </a:solidFill>
              </a:rPr>
              <a:t>Sequence of applying retrofitting interventions in the iteration steps</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904699" y="1681926"/>
            <a:ext cx="5186612"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5.1.1.3 Interventions sequence logic of application</a:t>
            </a:r>
          </a:p>
        </p:txBody>
      </p:sp>
      <p:pic>
        <p:nvPicPr>
          <p:cNvPr id="5" name="Immagine 4">
            <a:extLst>
              <a:ext uri="{FF2B5EF4-FFF2-40B4-BE49-F238E27FC236}">
                <a16:creationId xmlns:a16="http://schemas.microsoft.com/office/drawing/2014/main" id="{08A75F11-202D-15D5-239C-EE43E94B30CB}"/>
              </a:ext>
            </a:extLst>
          </p:cNvPr>
          <p:cNvPicPr>
            <a:picLocks noChangeAspect="1"/>
          </p:cNvPicPr>
          <p:nvPr/>
        </p:nvPicPr>
        <p:blipFill rotWithShape="1">
          <a:blip r:embed="rId3"/>
          <a:srcRect t="9604"/>
          <a:stretch/>
        </p:blipFill>
        <p:spPr>
          <a:xfrm>
            <a:off x="1572915" y="3072518"/>
            <a:ext cx="5998169" cy="2536396"/>
          </a:xfrm>
          <a:prstGeom prst="rect">
            <a:avLst/>
          </a:prstGeom>
        </p:spPr>
      </p:pic>
      <p:pic>
        <p:nvPicPr>
          <p:cNvPr id="12" name="Graphic 11">
            <a:extLst>
              <a:ext uri="{FF2B5EF4-FFF2-40B4-BE49-F238E27FC236}">
                <a16:creationId xmlns:a16="http://schemas.microsoft.com/office/drawing/2014/main" id="{0C7030DC-4927-B746-9823-01C7D05990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9248" y="1295128"/>
            <a:ext cx="3672774" cy="629200"/>
          </a:xfrm>
          <a:prstGeom prst="rect">
            <a:avLst/>
          </a:prstGeom>
        </p:spPr>
      </p:pic>
      <p:pic>
        <p:nvPicPr>
          <p:cNvPr id="13" name="Graphic 12">
            <a:extLst>
              <a:ext uri="{FF2B5EF4-FFF2-40B4-BE49-F238E27FC236}">
                <a16:creationId xmlns:a16="http://schemas.microsoft.com/office/drawing/2014/main" id="{C7A9702F-586A-B54C-F96C-DA399A968F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12262" y="1316838"/>
            <a:ext cx="1404000" cy="992733"/>
          </a:xfrm>
          <a:prstGeom prst="rect">
            <a:avLst/>
          </a:prstGeom>
        </p:spPr>
      </p:pic>
    </p:spTree>
    <p:extLst>
      <p:ext uri="{BB962C8B-B14F-4D97-AF65-F5344CB8AC3E}">
        <p14:creationId xmlns:p14="http://schemas.microsoft.com/office/powerpoint/2010/main" val="4013813097"/>
      </p:ext>
    </p:extLst>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43240"/>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55</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25476" y="2709953"/>
            <a:ext cx="7275989" cy="2605200"/>
          </a:xfrm>
          <a:prstGeom prst="rect">
            <a:avLst/>
          </a:prstGeom>
          <a:noFill/>
        </p:spPr>
        <p:txBody>
          <a:bodyPr wrap="square">
            <a:spAutoFit/>
          </a:bodyPr>
          <a:lstStyle/>
          <a:p>
            <a:pPr algn="just"/>
            <a:r>
              <a:rPr lang="en-US" sz="1633" dirty="0">
                <a:solidFill>
                  <a:schemeClr val="bg2">
                    <a:lumMod val="50000"/>
                  </a:schemeClr>
                </a:solidFill>
              </a:rPr>
              <a:t>To ensure the </a:t>
            </a:r>
            <a:r>
              <a:rPr lang="en-US" sz="1633" b="1" dirty="0">
                <a:solidFill>
                  <a:schemeClr val="bg2">
                    <a:lumMod val="50000"/>
                  </a:schemeClr>
                </a:solidFill>
              </a:rPr>
              <a:t>right chronological sequence to create a complete energy retrofitting concept</a:t>
            </a:r>
            <a:r>
              <a:rPr lang="en-US" sz="1633" dirty="0">
                <a:solidFill>
                  <a:schemeClr val="bg2">
                    <a:lumMod val="50000"/>
                  </a:schemeClr>
                </a:solidFill>
              </a:rPr>
              <a:t> planners initially should apply interventions from categories in the following order:</a:t>
            </a:r>
          </a:p>
          <a:p>
            <a:pPr algn="just"/>
            <a:endParaRPr lang="en-US" sz="1633" dirty="0">
              <a:solidFill>
                <a:schemeClr val="bg2">
                  <a:lumMod val="50000"/>
                </a:schemeClr>
              </a:solidFill>
            </a:endParaRPr>
          </a:p>
          <a:p>
            <a:pPr marL="259204" indent="-259204" algn="just">
              <a:buFontTx/>
              <a:buChar char="-"/>
            </a:pPr>
            <a:r>
              <a:rPr lang="en-US" sz="1633" u="sng" dirty="0">
                <a:solidFill>
                  <a:schemeClr val="bg2">
                    <a:lumMod val="50000"/>
                  </a:schemeClr>
                </a:solidFill>
              </a:rPr>
              <a:t>Energy consumption reduction</a:t>
            </a:r>
          </a:p>
          <a:p>
            <a:pPr algn="just"/>
            <a:endParaRPr lang="en-US" sz="1633" u="sng" dirty="0">
              <a:solidFill>
                <a:schemeClr val="bg2">
                  <a:lumMod val="50000"/>
                </a:schemeClr>
              </a:solidFill>
            </a:endParaRPr>
          </a:p>
          <a:p>
            <a:pPr marL="259204" indent="-259204" algn="just">
              <a:buFontTx/>
              <a:buChar char="-"/>
            </a:pPr>
            <a:r>
              <a:rPr lang="en-US" sz="1633" u="sng" dirty="0">
                <a:solidFill>
                  <a:schemeClr val="bg2">
                    <a:lumMod val="50000"/>
                  </a:schemeClr>
                </a:solidFill>
              </a:rPr>
              <a:t>Increasing the efficiency of the energy supply</a:t>
            </a:r>
          </a:p>
          <a:p>
            <a:pPr algn="just"/>
            <a:endParaRPr lang="en-US" sz="1633" u="sng" dirty="0">
              <a:solidFill>
                <a:schemeClr val="bg2">
                  <a:lumMod val="50000"/>
                </a:schemeClr>
              </a:solidFill>
            </a:endParaRPr>
          </a:p>
          <a:p>
            <a:pPr marL="259204" indent="-259204" algn="just">
              <a:buFontTx/>
              <a:buChar char="-"/>
            </a:pPr>
            <a:r>
              <a:rPr lang="en-US" sz="1633" u="sng" dirty="0">
                <a:solidFill>
                  <a:schemeClr val="bg2">
                    <a:lumMod val="50000"/>
                  </a:schemeClr>
                </a:solidFill>
              </a:rPr>
              <a:t>Inclusion of renewable energy production</a:t>
            </a:r>
          </a:p>
          <a:p>
            <a:pPr algn="just"/>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925476" y="1687234"/>
            <a:ext cx="4833669"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5.1.1.3 Interventions sequence logic of application</a:t>
            </a:r>
          </a:p>
        </p:txBody>
      </p:sp>
      <p:pic>
        <p:nvPicPr>
          <p:cNvPr id="11" name="Graphic 10">
            <a:extLst>
              <a:ext uri="{FF2B5EF4-FFF2-40B4-BE49-F238E27FC236}">
                <a16:creationId xmlns:a16="http://schemas.microsoft.com/office/drawing/2014/main" id="{311469E2-3A32-B65E-8E2A-8C1B4F7022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9248" y="1295128"/>
            <a:ext cx="3672774" cy="629200"/>
          </a:xfrm>
          <a:prstGeom prst="rect">
            <a:avLst/>
          </a:prstGeom>
        </p:spPr>
      </p:pic>
      <p:pic>
        <p:nvPicPr>
          <p:cNvPr id="12" name="Graphic 11">
            <a:extLst>
              <a:ext uri="{FF2B5EF4-FFF2-40B4-BE49-F238E27FC236}">
                <a16:creationId xmlns:a16="http://schemas.microsoft.com/office/drawing/2014/main" id="{1666CF82-40A2-3A0E-734A-A9254CE3DA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40398" y="1316838"/>
            <a:ext cx="1404000" cy="992733"/>
          </a:xfrm>
          <a:prstGeom prst="rect">
            <a:avLst/>
          </a:prstGeom>
        </p:spPr>
      </p:pic>
    </p:spTree>
    <p:extLst>
      <p:ext uri="{BB962C8B-B14F-4D97-AF65-F5344CB8AC3E}">
        <p14:creationId xmlns:p14="http://schemas.microsoft.com/office/powerpoint/2010/main" val="2473013087"/>
      </p:ext>
    </p:extLst>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40601" y="126911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34643" y="125759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09268" y="72057"/>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90915" y="2519880"/>
            <a:ext cx="7182415" cy="2605200"/>
          </a:xfrm>
          <a:prstGeom prst="rect">
            <a:avLst/>
          </a:prstGeom>
          <a:noFill/>
        </p:spPr>
        <p:txBody>
          <a:bodyPr wrap="square">
            <a:spAutoFit/>
          </a:bodyPr>
          <a:lstStyle/>
          <a:p>
            <a:pPr algn="just"/>
            <a:r>
              <a:rPr lang="en-US" sz="1633" dirty="0">
                <a:solidFill>
                  <a:schemeClr val="bg2">
                    <a:lumMod val="50000"/>
                  </a:schemeClr>
                </a:solidFill>
              </a:rPr>
              <a:t>For each scenario, </a:t>
            </a:r>
            <a:r>
              <a:rPr lang="en-US" sz="1633" b="1" dirty="0">
                <a:solidFill>
                  <a:schemeClr val="bg2">
                    <a:lumMod val="50000"/>
                  </a:schemeClr>
                </a:solidFill>
              </a:rPr>
              <a:t>possible business models and financing mechanisms must be identified</a:t>
            </a:r>
            <a:r>
              <a:rPr lang="en-US" sz="1633" dirty="0">
                <a:solidFill>
                  <a:schemeClr val="bg2">
                    <a:lumMod val="50000"/>
                  </a:schemeClr>
                </a:solidFill>
              </a:rPr>
              <a:t> in order to evaluate which one could be the most suitable for a practical future implementation of the retrofitting interventions. </a:t>
            </a:r>
            <a:r>
              <a:rPr lang="en-US" sz="1633" u="sng" dirty="0">
                <a:solidFill>
                  <a:schemeClr val="bg2">
                    <a:lumMod val="50000"/>
                  </a:schemeClr>
                </a:solidFill>
              </a:rPr>
              <a:t>Financing opportunities</a:t>
            </a:r>
            <a:r>
              <a:rPr lang="en-US" sz="1633" dirty="0">
                <a:solidFill>
                  <a:schemeClr val="bg2">
                    <a:lumMod val="50000"/>
                  </a:schemeClr>
                </a:solidFill>
              </a:rPr>
              <a:t>:</a:t>
            </a:r>
          </a:p>
          <a:p>
            <a:pPr marL="259204" indent="-259204" algn="just">
              <a:buFont typeface="Wingdings" panose="05000000000000000000" pitchFamily="2" charset="2"/>
              <a:buChar char="v"/>
            </a:pPr>
            <a:r>
              <a:rPr lang="en-US" sz="1633" dirty="0">
                <a:solidFill>
                  <a:schemeClr val="bg2">
                    <a:lumMod val="50000"/>
                  </a:schemeClr>
                </a:solidFill>
              </a:rPr>
              <a:t>Grants </a:t>
            </a:r>
          </a:p>
          <a:p>
            <a:pPr marL="259204" indent="-259204" algn="just">
              <a:buFont typeface="Wingdings" panose="05000000000000000000" pitchFamily="2" charset="2"/>
              <a:buChar char="v"/>
            </a:pPr>
            <a:r>
              <a:rPr lang="en-US" sz="1633" dirty="0">
                <a:solidFill>
                  <a:schemeClr val="bg2">
                    <a:lumMod val="50000"/>
                  </a:schemeClr>
                </a:solidFill>
              </a:rPr>
              <a:t>Loans </a:t>
            </a:r>
          </a:p>
          <a:p>
            <a:pPr marL="259204" indent="-259204" algn="just">
              <a:buFont typeface="Wingdings" panose="05000000000000000000" pitchFamily="2" charset="2"/>
              <a:buChar char="v"/>
            </a:pPr>
            <a:r>
              <a:rPr lang="en-US" sz="1633" dirty="0">
                <a:solidFill>
                  <a:schemeClr val="bg2">
                    <a:lumMod val="50000"/>
                  </a:schemeClr>
                </a:solidFill>
              </a:rPr>
              <a:t>Loan Guarantees</a:t>
            </a:r>
          </a:p>
          <a:p>
            <a:pPr marL="259204" indent="-259204" algn="just">
              <a:buFont typeface="Wingdings" panose="05000000000000000000" pitchFamily="2" charset="2"/>
              <a:buChar char="v"/>
            </a:pPr>
            <a:r>
              <a:rPr lang="it-IT" sz="1633" dirty="0">
                <a:solidFill>
                  <a:schemeClr val="bg2">
                    <a:lumMod val="50000"/>
                  </a:schemeClr>
                </a:solidFill>
              </a:rPr>
              <a:t>Energy Performance </a:t>
            </a:r>
            <a:r>
              <a:rPr lang="it-IT" sz="1633" dirty="0" err="1">
                <a:solidFill>
                  <a:schemeClr val="bg2">
                    <a:lumMod val="50000"/>
                  </a:schemeClr>
                </a:solidFill>
              </a:rPr>
              <a:t>Contracting</a:t>
            </a:r>
            <a:endParaRPr lang="en-US" sz="1633" dirty="0">
              <a:solidFill>
                <a:schemeClr val="bg2">
                  <a:lumMod val="50000"/>
                </a:schemeClr>
              </a:solidFill>
            </a:endParaRPr>
          </a:p>
          <a:p>
            <a:pPr marL="259204" indent="-259204" algn="just">
              <a:buFont typeface="Wingdings" panose="05000000000000000000" pitchFamily="2" charset="2"/>
              <a:buChar char="v"/>
            </a:pPr>
            <a:r>
              <a:rPr lang="en-US" sz="1633" dirty="0">
                <a:solidFill>
                  <a:schemeClr val="bg2">
                    <a:lumMod val="50000"/>
                  </a:schemeClr>
                </a:solidFill>
              </a:rPr>
              <a:t>Co-investment</a:t>
            </a:r>
          </a:p>
          <a:p>
            <a:pPr marL="259204" indent="-259204" algn="just">
              <a:buFont typeface="Wingdings" panose="05000000000000000000" pitchFamily="2" charset="2"/>
              <a:buChar char="v"/>
            </a:pPr>
            <a:r>
              <a:rPr lang="it-IT" sz="1633" dirty="0">
                <a:solidFill>
                  <a:schemeClr val="bg2">
                    <a:lumMod val="50000"/>
                  </a:schemeClr>
                </a:solidFill>
              </a:rPr>
              <a:t>Embedded revenue </a:t>
            </a:r>
            <a:r>
              <a:rPr lang="it-IT" sz="1633" dirty="0" err="1">
                <a:solidFill>
                  <a:schemeClr val="bg2">
                    <a:lumMod val="50000"/>
                  </a:schemeClr>
                </a:solidFill>
              </a:rPr>
              <a:t>contributions</a:t>
            </a:r>
            <a:r>
              <a:rPr lang="it-IT" sz="1633" dirty="0">
                <a:solidFill>
                  <a:schemeClr val="bg2">
                    <a:lumMod val="50000"/>
                  </a:schemeClr>
                </a:solidFill>
              </a:rPr>
              <a:t> </a:t>
            </a:r>
            <a:endParaRPr lang="en-US" sz="1633" dirty="0">
              <a:solidFill>
                <a:schemeClr val="bg2">
                  <a:lumMod val="50000"/>
                </a:schemeClr>
              </a:solidFill>
            </a:endParaRPr>
          </a:p>
          <a:p>
            <a:pPr marL="259204" indent="-259204" algn="just">
              <a:buFont typeface="Wingdings" panose="05000000000000000000" pitchFamily="2" charset="2"/>
              <a:buChar char="v"/>
            </a:pPr>
            <a:r>
              <a:rPr lang="en-US" sz="1633" dirty="0">
                <a:solidFill>
                  <a:schemeClr val="bg2">
                    <a:lumMod val="50000"/>
                  </a:schemeClr>
                </a:solidFill>
              </a:rPr>
              <a:t>Tax benefits</a:t>
            </a:r>
          </a:p>
        </p:txBody>
      </p:sp>
      <p:sp>
        <p:nvSpPr>
          <p:cNvPr id="3" name="CasellaDiTesto 2">
            <a:extLst>
              <a:ext uri="{FF2B5EF4-FFF2-40B4-BE49-F238E27FC236}">
                <a16:creationId xmlns:a16="http://schemas.microsoft.com/office/drawing/2014/main" id="{F6DEFB1B-D3E6-F3AC-386E-170259F4196B}"/>
              </a:ext>
            </a:extLst>
          </p:cNvPr>
          <p:cNvSpPr txBox="1"/>
          <p:nvPr/>
        </p:nvSpPr>
        <p:spPr>
          <a:xfrm>
            <a:off x="904699" y="1665984"/>
            <a:ext cx="3372161"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5.2  Financing mechanisms</a:t>
            </a:r>
          </a:p>
        </p:txBody>
      </p:sp>
      <p:pic>
        <p:nvPicPr>
          <p:cNvPr id="10" name="Graphic 9">
            <a:extLst>
              <a:ext uri="{FF2B5EF4-FFF2-40B4-BE49-F238E27FC236}">
                <a16:creationId xmlns:a16="http://schemas.microsoft.com/office/drawing/2014/main" id="{7E55991A-B6B0-8258-313E-723401E4B5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6671" y="1283184"/>
            <a:ext cx="1404000" cy="666546"/>
          </a:xfrm>
          <a:prstGeom prst="rect">
            <a:avLst/>
          </a:prstGeom>
        </p:spPr>
      </p:pic>
      <p:pic>
        <p:nvPicPr>
          <p:cNvPr id="11" name="Graphic 10">
            <a:extLst>
              <a:ext uri="{FF2B5EF4-FFF2-40B4-BE49-F238E27FC236}">
                <a16:creationId xmlns:a16="http://schemas.microsoft.com/office/drawing/2014/main" id="{787ADA93-AA52-C644-1759-6507F90D1C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9248" y="1295128"/>
            <a:ext cx="3672774" cy="629200"/>
          </a:xfrm>
          <a:prstGeom prst="rect">
            <a:avLst/>
          </a:prstGeom>
        </p:spPr>
      </p:pic>
    </p:spTree>
    <p:extLst>
      <p:ext uri="{BB962C8B-B14F-4D97-AF65-F5344CB8AC3E}">
        <p14:creationId xmlns:p14="http://schemas.microsoft.com/office/powerpoint/2010/main" val="2020822553"/>
      </p:ext>
    </p:extLst>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68378" y="11522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862420" y="11406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8697" y="2399492"/>
            <a:ext cx="4139740" cy="3359061"/>
          </a:xfrm>
          <a:prstGeom prst="rect">
            <a:avLst/>
          </a:prstGeom>
          <a:noFill/>
        </p:spPr>
        <p:txBody>
          <a:bodyPr wrap="square">
            <a:spAutoFit/>
          </a:bodyPr>
          <a:lstStyle/>
          <a:p>
            <a:pPr algn="just"/>
            <a:r>
              <a:rPr lang="en-US" sz="1633" b="1" dirty="0">
                <a:solidFill>
                  <a:schemeClr val="bg2">
                    <a:lumMod val="50000"/>
                  </a:schemeClr>
                </a:solidFill>
              </a:rPr>
              <a:t>SMC WG develops possible alternative for retrofitting scenarios</a:t>
            </a:r>
            <a:r>
              <a:rPr lang="en-US" sz="1633" dirty="0">
                <a:solidFill>
                  <a:schemeClr val="bg2">
                    <a:lumMod val="50000"/>
                  </a:schemeClr>
                </a:solidFill>
              </a:rPr>
              <a:t> to be applied to the urban area and the buildings that fulfil the defined sustainability targets. </a:t>
            </a:r>
            <a:r>
              <a:rPr lang="en-US" sz="1633" b="1" dirty="0">
                <a:solidFill>
                  <a:schemeClr val="bg2">
                    <a:lumMod val="50000"/>
                  </a:schemeClr>
                </a:solidFill>
              </a:rPr>
              <a:t>Inputs and suggestions from inhabitants, occupants and stakeholders are a valuable contribution in the development of retrofitting interventions</a:t>
            </a:r>
            <a:r>
              <a:rPr lang="en-US" sz="1633" dirty="0">
                <a:solidFill>
                  <a:schemeClr val="bg2">
                    <a:lumMod val="50000"/>
                  </a:schemeClr>
                </a:solidFill>
              </a:rPr>
              <a:t>. Stakeholders can provide feedback considering their targets and expectations on the prioritization of interventions. </a:t>
            </a:r>
          </a:p>
          <a:p>
            <a:pPr algn="just"/>
            <a:r>
              <a:rPr lang="en-US" sz="1633" dirty="0">
                <a:solidFill>
                  <a:schemeClr val="bg2">
                    <a:lumMod val="50000"/>
                  </a:schemeClr>
                </a:solidFill>
              </a:rPr>
              <a:t>A </a:t>
            </a:r>
            <a:r>
              <a:rPr lang="en-US" sz="1633" b="1" dirty="0">
                <a:solidFill>
                  <a:schemeClr val="bg2">
                    <a:lumMod val="50000"/>
                  </a:schemeClr>
                </a:solidFill>
              </a:rPr>
              <a:t>PGS workshop shall be </a:t>
            </a:r>
            <a:r>
              <a:rPr lang="en-US" sz="1633" b="1" dirty="0" err="1">
                <a:solidFill>
                  <a:schemeClr val="bg2">
                    <a:lumMod val="50000"/>
                  </a:schemeClr>
                </a:solidFill>
              </a:rPr>
              <a:t>organised</a:t>
            </a:r>
            <a:r>
              <a:rPr lang="en-US" sz="1633" b="1" dirty="0">
                <a:solidFill>
                  <a:schemeClr val="bg2">
                    <a:lumMod val="50000"/>
                  </a:schemeClr>
                </a:solidFill>
              </a:rPr>
              <a:t> to exchange on the possible retrofitting strategies and scenarios.</a:t>
            </a:r>
          </a:p>
        </p:txBody>
      </p:sp>
      <p:sp>
        <p:nvSpPr>
          <p:cNvPr id="9" name="CasellaDiTesto 8">
            <a:extLst>
              <a:ext uri="{FF2B5EF4-FFF2-40B4-BE49-F238E27FC236}">
                <a16:creationId xmlns:a16="http://schemas.microsoft.com/office/drawing/2014/main" id="{F2AB18C9-35A6-6330-21B6-B45D35FCEFD0}"/>
              </a:ext>
            </a:extLst>
          </p:cNvPr>
          <p:cNvSpPr txBox="1"/>
          <p:nvPr/>
        </p:nvSpPr>
        <p:spPr>
          <a:xfrm>
            <a:off x="298106" y="192431"/>
            <a:ext cx="5267672" cy="454996"/>
          </a:xfrm>
          <a:prstGeom prst="rect">
            <a:avLst/>
          </a:prstGeom>
          <a:noFill/>
        </p:spPr>
        <p:txBody>
          <a:bodyPr wrap="square">
            <a:spAutoFit/>
          </a:bodyPr>
          <a:lstStyle/>
          <a:p>
            <a:pPr marL="244804">
              <a:lnSpc>
                <a:spcPct val="115000"/>
              </a:lnSpc>
            </a:pPr>
            <a:r>
              <a:rPr lang="en-GB" sz="2177" b="1" dirty="0"/>
              <a:t>Retrofit scenario phase</a:t>
            </a:r>
          </a:p>
        </p:txBody>
      </p:sp>
      <p:sp>
        <p:nvSpPr>
          <p:cNvPr id="10" name="CasellaDiTesto 9">
            <a:extLst>
              <a:ext uri="{FF2B5EF4-FFF2-40B4-BE49-F238E27FC236}">
                <a16:creationId xmlns:a16="http://schemas.microsoft.com/office/drawing/2014/main" id="{548BC0AA-F3CB-9E30-1D99-A4A7C6474AAB}"/>
              </a:ext>
            </a:extLst>
          </p:cNvPr>
          <p:cNvSpPr txBox="1"/>
          <p:nvPr/>
        </p:nvSpPr>
        <p:spPr>
          <a:xfrm>
            <a:off x="860612" y="1689758"/>
            <a:ext cx="5188496" cy="653384"/>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5.3 Participatory methods in the preparation of retrofit scenarios</a:t>
            </a:r>
          </a:p>
        </p:txBody>
      </p:sp>
      <p:pic>
        <p:nvPicPr>
          <p:cNvPr id="8" name="Graphic 7">
            <a:extLst>
              <a:ext uri="{FF2B5EF4-FFF2-40B4-BE49-F238E27FC236}">
                <a16:creationId xmlns:a16="http://schemas.microsoft.com/office/drawing/2014/main" id="{A44D66C7-3F8A-4176-C5D9-C49C42DFD0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7044" y="1323264"/>
            <a:ext cx="3672774" cy="629200"/>
          </a:xfrm>
          <a:prstGeom prst="rect">
            <a:avLst/>
          </a:prstGeom>
        </p:spPr>
      </p:pic>
      <p:pic>
        <p:nvPicPr>
          <p:cNvPr id="14" name="Graphic 13">
            <a:extLst>
              <a:ext uri="{FF2B5EF4-FFF2-40B4-BE49-F238E27FC236}">
                <a16:creationId xmlns:a16="http://schemas.microsoft.com/office/drawing/2014/main" id="{2671F40E-A115-084F-BD04-A895F2C88F8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40657" y="1312268"/>
            <a:ext cx="1406840" cy="540000"/>
          </a:xfrm>
          <a:prstGeom prst="rect">
            <a:avLst/>
          </a:prstGeom>
        </p:spPr>
      </p:pic>
      <p:pic>
        <p:nvPicPr>
          <p:cNvPr id="15" name="Graphic 14">
            <a:extLst>
              <a:ext uri="{FF2B5EF4-FFF2-40B4-BE49-F238E27FC236}">
                <a16:creationId xmlns:a16="http://schemas.microsoft.com/office/drawing/2014/main" id="{563F6678-E818-294E-A095-09AE3C4FD3B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8121" y="2709636"/>
            <a:ext cx="3088051" cy="2674341"/>
          </a:xfrm>
          <a:prstGeom prst="rect">
            <a:avLst/>
          </a:prstGeom>
        </p:spPr>
      </p:pic>
      <p:sp>
        <p:nvSpPr>
          <p:cNvPr id="17" name="Rectangle: Rounded Corners 16">
            <a:extLst>
              <a:ext uri="{FF2B5EF4-FFF2-40B4-BE49-F238E27FC236}">
                <a16:creationId xmlns:a16="http://schemas.microsoft.com/office/drawing/2014/main" id="{79EB59B7-8706-6179-2B98-0ED536418CF3}"/>
              </a:ext>
            </a:extLst>
          </p:cNvPr>
          <p:cNvSpPr/>
          <p:nvPr/>
        </p:nvSpPr>
        <p:spPr>
          <a:xfrm>
            <a:off x="5996996" y="4768953"/>
            <a:ext cx="2489370" cy="706669"/>
          </a:xfrm>
          <a:prstGeom prst="roundRect">
            <a:avLst>
              <a:gd name="adj" fmla="val 3983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7661810"/>
      </p:ext>
    </p:extLst>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797258" y="889531"/>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791300" y="878011"/>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57449"/>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58</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42535" y="1910142"/>
            <a:ext cx="4192173" cy="3596306"/>
          </a:xfrm>
          <a:prstGeom prst="rect">
            <a:avLst/>
          </a:prstGeom>
          <a:noFill/>
        </p:spPr>
        <p:txBody>
          <a:bodyPr wrap="square">
            <a:spAutoFit/>
          </a:bodyPr>
          <a:lstStyle/>
          <a:p>
            <a:pPr algn="just"/>
            <a:r>
              <a:rPr lang="en-US" sz="1633" dirty="0">
                <a:solidFill>
                  <a:schemeClr val="bg2">
                    <a:lumMod val="50000"/>
                  </a:schemeClr>
                </a:solidFill>
              </a:rPr>
              <a:t>The overall goal of this phase is to </a:t>
            </a:r>
            <a:r>
              <a:rPr lang="en-US" sz="1633" b="1" dirty="0">
                <a:solidFill>
                  <a:schemeClr val="bg2">
                    <a:lumMod val="50000"/>
                  </a:schemeClr>
                </a:solidFill>
              </a:rPr>
              <a:t>select the best scenario in terms of energy and cost efficiency as well as the overall sustainability </a:t>
            </a:r>
            <a:r>
              <a:rPr lang="en-US" sz="1633" dirty="0">
                <a:solidFill>
                  <a:schemeClr val="bg2">
                    <a:lumMod val="50000"/>
                  </a:schemeClr>
                </a:solidFill>
              </a:rPr>
              <a:t>among the ones created in the previous phase.</a:t>
            </a:r>
          </a:p>
          <a:p>
            <a:pPr algn="just"/>
            <a:r>
              <a:rPr lang="en-US" sz="1633" dirty="0">
                <a:solidFill>
                  <a:schemeClr val="bg2">
                    <a:lumMod val="50000"/>
                  </a:schemeClr>
                </a:solidFill>
              </a:rPr>
              <a:t>Only the scenarios which have reached the sustainability targets can be compared in the decision-making phase.</a:t>
            </a:r>
          </a:p>
          <a:p>
            <a:pPr algn="just"/>
            <a:endParaRPr lang="en-US" sz="816" dirty="0">
              <a:solidFill>
                <a:schemeClr val="bg2">
                  <a:lumMod val="50000"/>
                </a:schemeClr>
              </a:solidFill>
            </a:endParaRPr>
          </a:p>
          <a:p>
            <a:pPr algn="just"/>
            <a:r>
              <a:rPr lang="en-US" sz="1633" b="1" dirty="0">
                <a:solidFill>
                  <a:schemeClr val="bg2">
                    <a:lumMod val="50000"/>
                  </a:schemeClr>
                </a:solidFill>
              </a:rPr>
              <a:t>The selected best scenario will then be developed in a retrofitting concept </a:t>
            </a:r>
            <a:r>
              <a:rPr lang="en-US" sz="1633" dirty="0">
                <a:solidFill>
                  <a:schemeClr val="bg2">
                    <a:lumMod val="50000"/>
                  </a:schemeClr>
                </a:solidFill>
              </a:rPr>
              <a:t>in the next phase.</a:t>
            </a:r>
          </a:p>
          <a:p>
            <a:pPr algn="just"/>
            <a:endParaRPr lang="en-US" sz="726" dirty="0">
              <a:solidFill>
                <a:schemeClr val="bg2">
                  <a:lumMod val="50000"/>
                </a:schemeClr>
              </a:solidFill>
            </a:endParaRPr>
          </a:p>
          <a:p>
            <a:pPr algn="just"/>
            <a:r>
              <a:rPr lang="en-US" sz="1633" dirty="0">
                <a:solidFill>
                  <a:schemeClr val="bg2">
                    <a:lumMod val="50000"/>
                  </a:schemeClr>
                </a:solidFill>
              </a:rPr>
              <a:t>This phase is articulated in two steps:</a:t>
            </a:r>
          </a:p>
          <a:p>
            <a:pPr algn="just"/>
            <a:r>
              <a:rPr lang="en-US" sz="1633" dirty="0">
                <a:solidFill>
                  <a:schemeClr val="bg2">
                    <a:lumMod val="50000"/>
                  </a:schemeClr>
                </a:solidFill>
              </a:rPr>
              <a:t>- </a:t>
            </a:r>
            <a:r>
              <a:rPr lang="en-US" sz="1633" u="sng" dirty="0">
                <a:solidFill>
                  <a:schemeClr val="bg2">
                    <a:lumMod val="50000"/>
                  </a:schemeClr>
                </a:solidFill>
              </a:rPr>
              <a:t>Assessment of scenarios</a:t>
            </a:r>
          </a:p>
          <a:p>
            <a:pPr algn="just"/>
            <a:r>
              <a:rPr lang="en-US" sz="1633" dirty="0">
                <a:solidFill>
                  <a:schemeClr val="bg2">
                    <a:lumMod val="50000"/>
                  </a:schemeClr>
                </a:solidFill>
              </a:rPr>
              <a:t>- </a:t>
            </a:r>
            <a:r>
              <a:rPr lang="en-US" sz="1633" u="sng" dirty="0">
                <a:solidFill>
                  <a:schemeClr val="bg2">
                    <a:lumMod val="50000"/>
                  </a:schemeClr>
                </a:solidFill>
              </a:rPr>
              <a:t>Ranking of scenarios</a:t>
            </a:r>
          </a:p>
        </p:txBody>
      </p:sp>
      <p:pic>
        <p:nvPicPr>
          <p:cNvPr id="4" name="Graphic 3">
            <a:extLst>
              <a:ext uri="{FF2B5EF4-FFF2-40B4-BE49-F238E27FC236}">
                <a16:creationId xmlns:a16="http://schemas.microsoft.com/office/drawing/2014/main" id="{8E00C088-3C71-2E95-57F1-1594C3BC33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23305"/>
            <a:ext cx="3012273" cy="475622"/>
          </a:xfrm>
          <a:prstGeom prst="rect">
            <a:avLst/>
          </a:prstGeom>
        </p:spPr>
      </p:pic>
      <p:pic>
        <p:nvPicPr>
          <p:cNvPr id="7" name="Graphic 6">
            <a:extLst>
              <a:ext uri="{FF2B5EF4-FFF2-40B4-BE49-F238E27FC236}">
                <a16:creationId xmlns:a16="http://schemas.microsoft.com/office/drawing/2014/main" id="{7FBDFA42-ACFA-BD77-4D20-B61620B7B4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212094" y="2317110"/>
            <a:ext cx="3212792" cy="2782370"/>
          </a:xfrm>
          <a:prstGeom prst="rect">
            <a:avLst/>
          </a:prstGeom>
        </p:spPr>
      </p:pic>
    </p:spTree>
    <p:extLst>
      <p:ext uri="{BB962C8B-B14F-4D97-AF65-F5344CB8AC3E}">
        <p14:creationId xmlns:p14="http://schemas.microsoft.com/office/powerpoint/2010/main" val="2368961035"/>
      </p:ext>
    </p:extLst>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59</a:t>
            </a:fld>
            <a:endParaRPr lang="it-IT" altLang="it-IT" sz="816" dirty="0">
              <a:solidFill>
                <a:schemeClr val="bg1"/>
              </a:solidFill>
              <a:latin typeface="din"/>
            </a:endParaRPr>
          </a:p>
        </p:txBody>
      </p:sp>
      <p:sp>
        <p:nvSpPr>
          <p:cNvPr id="9" name="CasellaDiTesto 8">
            <a:extLst>
              <a:ext uri="{FF2B5EF4-FFF2-40B4-BE49-F238E27FC236}">
                <a16:creationId xmlns:a16="http://schemas.microsoft.com/office/drawing/2014/main" id="{9BA380EC-643A-AF90-3BBF-FC3E943434DD}"/>
              </a:ext>
            </a:extLst>
          </p:cNvPr>
          <p:cNvSpPr txBox="1"/>
          <p:nvPr/>
        </p:nvSpPr>
        <p:spPr>
          <a:xfrm>
            <a:off x="199441" y="156221"/>
            <a:ext cx="5267672" cy="454996"/>
          </a:xfrm>
          <a:prstGeom prst="rect">
            <a:avLst/>
          </a:prstGeom>
          <a:noFill/>
        </p:spPr>
        <p:txBody>
          <a:bodyPr wrap="square">
            <a:spAutoFit/>
          </a:bodyPr>
          <a:lstStyle/>
          <a:p>
            <a:pPr marL="244804">
              <a:lnSpc>
                <a:spcPct val="115000"/>
              </a:lnSpc>
            </a:pPr>
            <a:r>
              <a:rPr lang="en-GB" sz="2177" b="1" dirty="0"/>
              <a:t>Decision-Making phase</a:t>
            </a:r>
          </a:p>
        </p:txBody>
      </p:sp>
      <p:pic>
        <p:nvPicPr>
          <p:cNvPr id="3" name="Picture 2">
            <a:extLst>
              <a:ext uri="{FF2B5EF4-FFF2-40B4-BE49-F238E27FC236}">
                <a16:creationId xmlns:a16="http://schemas.microsoft.com/office/drawing/2014/main" id="{766E6B1D-2EF7-CAC7-EFE8-74EB69A615A7}"/>
              </a:ext>
            </a:extLst>
          </p:cNvPr>
          <p:cNvPicPr>
            <a:picLocks noChangeAspect="1"/>
          </p:cNvPicPr>
          <p:nvPr/>
        </p:nvPicPr>
        <p:blipFill>
          <a:blip r:embed="rId3"/>
          <a:stretch>
            <a:fillRect/>
          </a:stretch>
        </p:blipFill>
        <p:spPr>
          <a:xfrm>
            <a:off x="942535" y="2341426"/>
            <a:ext cx="7230794" cy="2611574"/>
          </a:xfrm>
          <a:prstGeom prst="rect">
            <a:avLst/>
          </a:prstGeom>
        </p:spPr>
      </p:pic>
      <p:pic>
        <p:nvPicPr>
          <p:cNvPr id="4" name="Graphic 3">
            <a:extLst>
              <a:ext uri="{FF2B5EF4-FFF2-40B4-BE49-F238E27FC236}">
                <a16:creationId xmlns:a16="http://schemas.microsoft.com/office/drawing/2014/main" id="{ED134C0D-9477-644C-6D83-5859A713F5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6481" y="1323305"/>
            <a:ext cx="3012273" cy="475622"/>
          </a:xfrm>
          <a:prstGeom prst="rect">
            <a:avLst/>
          </a:prstGeom>
        </p:spPr>
      </p:pic>
    </p:spTree>
    <p:extLst>
      <p:ext uri="{BB962C8B-B14F-4D97-AF65-F5344CB8AC3E}">
        <p14:creationId xmlns:p14="http://schemas.microsoft.com/office/powerpoint/2010/main" val="3103837287"/>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08266" y="115908"/>
            <a:ext cx="5267672" cy="454996"/>
          </a:xfrm>
          <a:prstGeom prst="rect">
            <a:avLst/>
          </a:prstGeom>
          <a:noFill/>
        </p:spPr>
        <p:txBody>
          <a:bodyPr wrap="square">
            <a:spAutoFit/>
          </a:bodyPr>
          <a:lstStyle/>
          <a:p>
            <a:pPr marL="244804">
              <a:lnSpc>
                <a:spcPct val="115000"/>
              </a:lnSpc>
            </a:pPr>
            <a:r>
              <a:rPr lang="en-GB" sz="2177" b="1" dirty="0"/>
              <a:t>Initiation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90601" y="2405181"/>
            <a:ext cx="7181850" cy="846194"/>
          </a:xfrm>
          <a:prstGeom prst="rect">
            <a:avLst/>
          </a:prstGeom>
          <a:noFill/>
        </p:spPr>
        <p:txBody>
          <a:bodyPr wrap="square">
            <a:spAutoFit/>
          </a:bodyPr>
          <a:lstStyle/>
          <a:p>
            <a:pPr algn="just"/>
            <a:r>
              <a:rPr lang="en-US" sz="1633" dirty="0">
                <a:solidFill>
                  <a:schemeClr val="bg2">
                    <a:lumMod val="50000"/>
                  </a:schemeClr>
                </a:solidFill>
              </a:rPr>
              <a:t>The decision-making methodology is applicable </a:t>
            </a:r>
            <a:r>
              <a:rPr lang="en-US" sz="1633" b="1" dirty="0">
                <a:solidFill>
                  <a:schemeClr val="bg2">
                    <a:lumMod val="50000"/>
                  </a:schemeClr>
                </a:solidFill>
              </a:rPr>
              <a:t>to both small urban areas and </a:t>
            </a:r>
            <a:r>
              <a:rPr lang="en-US" sz="1633" b="1" dirty="0" err="1">
                <a:solidFill>
                  <a:schemeClr val="bg2">
                    <a:lumMod val="50000"/>
                  </a:schemeClr>
                </a:solidFill>
              </a:rPr>
              <a:t>neighbourhoods</a:t>
            </a:r>
            <a:r>
              <a:rPr lang="en-US" sz="1633" dirty="0">
                <a:solidFill>
                  <a:schemeClr val="bg2">
                    <a:lumMod val="50000"/>
                  </a:schemeClr>
                </a:solidFill>
              </a:rPr>
              <a:t>. After setting the physical boundaries of the urban area, the </a:t>
            </a:r>
            <a:r>
              <a:rPr lang="en-US" sz="1633" b="1" dirty="0">
                <a:solidFill>
                  <a:schemeClr val="bg2">
                    <a:lumMod val="50000"/>
                  </a:schemeClr>
                </a:solidFill>
              </a:rPr>
              <a:t>public buildings </a:t>
            </a:r>
            <a:r>
              <a:rPr lang="en-US" sz="1633" dirty="0">
                <a:solidFill>
                  <a:schemeClr val="bg2">
                    <a:lumMod val="50000"/>
                  </a:schemeClr>
                </a:solidFill>
              </a:rPr>
              <a:t>included in the retrofitting study shall be identified. </a:t>
            </a:r>
          </a:p>
        </p:txBody>
      </p:sp>
      <p:sp>
        <p:nvSpPr>
          <p:cNvPr id="3" name="CasellaDiTesto 2">
            <a:extLst>
              <a:ext uri="{FF2B5EF4-FFF2-40B4-BE49-F238E27FC236}">
                <a16:creationId xmlns:a16="http://schemas.microsoft.com/office/drawing/2014/main" id="{6EEED47A-8200-7DC7-A891-71E07E9CEF9B}"/>
              </a:ext>
            </a:extLst>
          </p:cNvPr>
          <p:cNvSpPr txBox="1"/>
          <p:nvPr/>
        </p:nvSpPr>
        <p:spPr>
          <a:xfrm>
            <a:off x="797323" y="1691648"/>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1.1 Selection of the urban area and the buildings</a:t>
            </a:r>
          </a:p>
        </p:txBody>
      </p:sp>
      <p:pic>
        <p:nvPicPr>
          <p:cNvPr id="6" name="Immagine 5">
            <a:extLst>
              <a:ext uri="{FF2B5EF4-FFF2-40B4-BE49-F238E27FC236}">
                <a16:creationId xmlns:a16="http://schemas.microsoft.com/office/drawing/2014/main" id="{3A096E5A-D6EF-C699-21C1-27D077B2BE4E}"/>
              </a:ext>
            </a:extLst>
          </p:cNvPr>
          <p:cNvPicPr>
            <a:picLocks noChangeAspect="1"/>
          </p:cNvPicPr>
          <p:nvPr/>
        </p:nvPicPr>
        <p:blipFill>
          <a:blip r:embed="rId3"/>
          <a:stretch>
            <a:fillRect/>
          </a:stretch>
        </p:blipFill>
        <p:spPr>
          <a:xfrm>
            <a:off x="4401644" y="3254059"/>
            <a:ext cx="3464656" cy="1944504"/>
          </a:xfrm>
          <a:prstGeom prst="rect">
            <a:avLst/>
          </a:prstGeom>
        </p:spPr>
      </p:pic>
      <p:sp>
        <p:nvSpPr>
          <p:cNvPr id="9" name="CasellaDiTesto 8">
            <a:extLst>
              <a:ext uri="{FF2B5EF4-FFF2-40B4-BE49-F238E27FC236}">
                <a16:creationId xmlns:a16="http://schemas.microsoft.com/office/drawing/2014/main" id="{CC347C0D-451A-47CC-7D13-B91686C1B6A1}"/>
              </a:ext>
            </a:extLst>
          </p:cNvPr>
          <p:cNvSpPr txBox="1"/>
          <p:nvPr/>
        </p:nvSpPr>
        <p:spPr>
          <a:xfrm>
            <a:off x="990601" y="3210352"/>
            <a:ext cx="3104892" cy="1348767"/>
          </a:xfrm>
          <a:prstGeom prst="rect">
            <a:avLst/>
          </a:prstGeom>
          <a:noFill/>
        </p:spPr>
        <p:txBody>
          <a:bodyPr wrap="square">
            <a:spAutoFit/>
          </a:bodyPr>
          <a:lstStyle/>
          <a:p>
            <a:pPr algn="just"/>
            <a:r>
              <a:rPr lang="en-US" sz="1633" b="1" dirty="0">
                <a:solidFill>
                  <a:schemeClr val="bg2">
                    <a:lumMod val="50000"/>
                  </a:schemeClr>
                </a:solidFill>
              </a:rPr>
              <a:t>The municipality shall provide the rationale behind the selection of the urban area and buildings </a:t>
            </a:r>
            <a:r>
              <a:rPr lang="en-US" sz="1633" dirty="0">
                <a:solidFill>
                  <a:schemeClr val="bg2">
                    <a:lumMod val="50000"/>
                  </a:schemeClr>
                </a:solidFill>
              </a:rPr>
              <a:t>that will be the objects of the decision-making process.</a:t>
            </a:r>
            <a:endParaRPr lang="it-IT" sz="1633" dirty="0"/>
          </a:p>
        </p:txBody>
      </p:sp>
      <p:pic>
        <p:nvPicPr>
          <p:cNvPr id="10" name="Graphic 9">
            <a:extLst>
              <a:ext uri="{FF2B5EF4-FFF2-40B4-BE49-F238E27FC236}">
                <a16:creationId xmlns:a16="http://schemas.microsoft.com/office/drawing/2014/main" id="{F83D0593-68B3-C2AC-227B-B451FDAF37E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5256" y="1293305"/>
            <a:ext cx="2230425" cy="484237"/>
          </a:xfrm>
          <a:prstGeom prst="rect">
            <a:avLst/>
          </a:prstGeom>
        </p:spPr>
      </p:pic>
      <p:pic>
        <p:nvPicPr>
          <p:cNvPr id="11" name="Graphic 10">
            <a:extLst>
              <a:ext uri="{FF2B5EF4-FFF2-40B4-BE49-F238E27FC236}">
                <a16:creationId xmlns:a16="http://schemas.microsoft.com/office/drawing/2014/main" id="{593F0075-643C-7203-136B-389EAD3A75D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19797" y="1286416"/>
            <a:ext cx="1404000" cy="765820"/>
          </a:xfrm>
          <a:prstGeom prst="rect">
            <a:avLst/>
          </a:prstGeom>
        </p:spPr>
      </p:pic>
    </p:spTree>
    <p:extLst>
      <p:ext uri="{BB962C8B-B14F-4D97-AF65-F5344CB8AC3E}">
        <p14:creationId xmlns:p14="http://schemas.microsoft.com/office/powerpoint/2010/main" val="2598043427"/>
      </p:ext>
    </p:extLst>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891749" y="11793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28586" y="167609"/>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60</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891749" y="2399297"/>
            <a:ext cx="7243224" cy="1348767"/>
          </a:xfrm>
          <a:prstGeom prst="rect">
            <a:avLst/>
          </a:prstGeom>
          <a:noFill/>
        </p:spPr>
        <p:txBody>
          <a:bodyPr wrap="square">
            <a:spAutoFit/>
          </a:bodyPr>
          <a:lstStyle/>
          <a:p>
            <a:pPr algn="just"/>
            <a:r>
              <a:rPr lang="en-US" sz="1633" dirty="0">
                <a:solidFill>
                  <a:schemeClr val="bg2">
                    <a:lumMod val="50000"/>
                  </a:schemeClr>
                </a:solidFill>
              </a:rPr>
              <a:t>Each scenario foresees a package of interventions to improve the sustainability of an urban area and one or more buildings belonging to it. </a:t>
            </a:r>
          </a:p>
          <a:p>
            <a:pPr algn="just"/>
            <a:endParaRPr lang="en-US" sz="1633" dirty="0">
              <a:solidFill>
                <a:schemeClr val="bg2">
                  <a:lumMod val="50000"/>
                </a:schemeClr>
              </a:solidFill>
            </a:endParaRPr>
          </a:p>
          <a:p>
            <a:pPr algn="just"/>
            <a:r>
              <a:rPr lang="en-US" sz="1633" dirty="0">
                <a:solidFill>
                  <a:schemeClr val="bg2">
                    <a:lumMod val="50000"/>
                  </a:schemeClr>
                </a:solidFill>
              </a:rPr>
              <a:t>In this stage, </a:t>
            </a:r>
            <a:r>
              <a:rPr lang="en-US" sz="1633" b="1" dirty="0">
                <a:solidFill>
                  <a:schemeClr val="bg2">
                    <a:lumMod val="50000"/>
                  </a:schemeClr>
                </a:solidFill>
              </a:rPr>
              <a:t>the main goal is to identify the scenario that allows the urban area and the buildings to reach the higher level of sustainability</a:t>
            </a:r>
            <a:r>
              <a:rPr lang="en-US" sz="1633" dirty="0">
                <a:solidFill>
                  <a:schemeClr val="bg2">
                    <a:lumMod val="50000"/>
                  </a:schemeClr>
                </a:solidFill>
              </a:rPr>
              <a:t>. </a:t>
            </a:r>
            <a:endParaRPr lang="en-US" sz="1633" u="sng" dirty="0">
              <a:solidFill>
                <a:schemeClr val="bg2">
                  <a:lumMod val="50000"/>
                </a:schemeClr>
              </a:solidFill>
            </a:endParaRP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41779" y="1675277"/>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6.1  Assessment of scenarios</a:t>
            </a:r>
          </a:p>
        </p:txBody>
      </p:sp>
      <p:pic>
        <p:nvPicPr>
          <p:cNvPr id="9" name="Graphic 8">
            <a:extLst>
              <a:ext uri="{FF2B5EF4-FFF2-40B4-BE49-F238E27FC236}">
                <a16:creationId xmlns:a16="http://schemas.microsoft.com/office/drawing/2014/main" id="{2E5E5F7C-ECBD-B21D-A265-A996D9D0EB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23305"/>
            <a:ext cx="3012273" cy="475622"/>
          </a:xfrm>
          <a:prstGeom prst="rect">
            <a:avLst/>
          </a:prstGeom>
        </p:spPr>
      </p:pic>
      <p:pic>
        <p:nvPicPr>
          <p:cNvPr id="12" name="Graphic 11">
            <a:extLst>
              <a:ext uri="{FF2B5EF4-FFF2-40B4-BE49-F238E27FC236}">
                <a16:creationId xmlns:a16="http://schemas.microsoft.com/office/drawing/2014/main" id="{5D071301-5385-194B-A8C6-5F1136DAF9A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40659" y="1323305"/>
            <a:ext cx="1404000" cy="666546"/>
          </a:xfrm>
          <a:prstGeom prst="rect">
            <a:avLst/>
          </a:prstGeom>
        </p:spPr>
      </p:pic>
    </p:spTree>
    <p:extLst>
      <p:ext uri="{BB962C8B-B14F-4D97-AF65-F5344CB8AC3E}">
        <p14:creationId xmlns:p14="http://schemas.microsoft.com/office/powerpoint/2010/main" val="3817320707"/>
      </p:ext>
    </p:extLst>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96997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96402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59066" y="126969"/>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89679" y="542095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64020" y="2361001"/>
            <a:ext cx="7237445" cy="3359061"/>
          </a:xfrm>
          <a:prstGeom prst="rect">
            <a:avLst/>
          </a:prstGeom>
          <a:noFill/>
        </p:spPr>
        <p:txBody>
          <a:bodyPr wrap="square">
            <a:spAutoFit/>
          </a:bodyPr>
          <a:lstStyle/>
          <a:p>
            <a:pPr algn="just"/>
            <a:r>
              <a:rPr lang="en-US" sz="1633" dirty="0">
                <a:solidFill>
                  <a:schemeClr val="bg2">
                    <a:lumMod val="50000"/>
                  </a:schemeClr>
                </a:solidFill>
              </a:rPr>
              <a:t>The following steps must be accomplished for each scenario:</a:t>
            </a:r>
          </a:p>
          <a:p>
            <a:pPr marL="259204" indent="-259204" algn="just">
              <a:buFontTx/>
              <a:buChar char="-"/>
            </a:pPr>
            <a:r>
              <a:rPr lang="en-US" sz="1633" u="sng" dirty="0">
                <a:solidFill>
                  <a:schemeClr val="bg2">
                    <a:lumMod val="50000"/>
                  </a:schemeClr>
                </a:solidFill>
              </a:rPr>
              <a:t>Urban area</a:t>
            </a:r>
          </a:p>
          <a:p>
            <a:pPr marL="259204" indent="-259204" algn="just">
              <a:buFont typeface="Wingdings" panose="05000000000000000000" pitchFamily="2" charset="2"/>
              <a:buChar char="§"/>
            </a:pPr>
            <a:r>
              <a:rPr lang="en-US" sz="1633" dirty="0">
                <a:solidFill>
                  <a:schemeClr val="bg2">
                    <a:lumMod val="50000"/>
                  </a:schemeClr>
                </a:solidFill>
              </a:rPr>
              <a:t>identify the criteria in SNTool that are impacted by the retrofitting interventions</a:t>
            </a:r>
          </a:p>
          <a:p>
            <a:pPr marL="259204" indent="-259204" algn="just">
              <a:buFont typeface="Wingdings" panose="05000000000000000000" pitchFamily="2" charset="2"/>
              <a:buChar char="§"/>
            </a:pPr>
            <a:r>
              <a:rPr lang="en-US" sz="1633" dirty="0">
                <a:solidFill>
                  <a:schemeClr val="bg2">
                    <a:lumMod val="50000"/>
                  </a:schemeClr>
                </a:solidFill>
              </a:rPr>
              <a:t>for those criteria, assuming the implementation of the interventions, the value of the indicators bas to be calculated and updated</a:t>
            </a:r>
          </a:p>
          <a:p>
            <a:pPr marL="259204" indent="-259204" algn="just">
              <a:buFont typeface="Wingdings" panose="05000000000000000000" pitchFamily="2" charset="2"/>
              <a:buChar char="§"/>
            </a:pPr>
            <a:r>
              <a:rPr lang="en-US" sz="1633" dirty="0">
                <a:solidFill>
                  <a:schemeClr val="bg2">
                    <a:lumMod val="50000"/>
                  </a:schemeClr>
                </a:solidFill>
              </a:rPr>
              <a:t>the new SNTool overall score is updated.</a:t>
            </a:r>
          </a:p>
          <a:p>
            <a:pPr algn="just"/>
            <a:endParaRPr lang="en-US" sz="1633" dirty="0">
              <a:solidFill>
                <a:schemeClr val="bg2">
                  <a:lumMod val="50000"/>
                </a:schemeClr>
              </a:solidFill>
            </a:endParaRPr>
          </a:p>
          <a:p>
            <a:pPr algn="just"/>
            <a:r>
              <a:rPr lang="en-US" sz="1633" dirty="0">
                <a:solidFill>
                  <a:schemeClr val="bg2">
                    <a:lumMod val="50000"/>
                  </a:schemeClr>
                </a:solidFill>
              </a:rPr>
              <a:t>- </a:t>
            </a:r>
            <a:r>
              <a:rPr lang="en-US" sz="1633" u="sng" dirty="0">
                <a:solidFill>
                  <a:schemeClr val="bg2">
                    <a:lumMod val="50000"/>
                  </a:schemeClr>
                </a:solidFill>
              </a:rPr>
              <a:t>Building(s)</a:t>
            </a:r>
          </a:p>
          <a:p>
            <a:pPr marL="259204" indent="-259204" algn="just">
              <a:buFont typeface="Wingdings" panose="05000000000000000000" pitchFamily="2" charset="2"/>
              <a:buChar char="§"/>
            </a:pPr>
            <a:r>
              <a:rPr lang="en-US" sz="1633" dirty="0">
                <a:solidFill>
                  <a:schemeClr val="bg2">
                    <a:lumMod val="50000"/>
                  </a:schemeClr>
                </a:solidFill>
              </a:rPr>
              <a:t>Identify the criteria in SBTool that are impacted by the retrofitting interventions</a:t>
            </a:r>
          </a:p>
          <a:p>
            <a:pPr marL="259204" indent="-259204" algn="just">
              <a:buFont typeface="Wingdings" panose="05000000000000000000" pitchFamily="2" charset="2"/>
              <a:buChar char="§"/>
            </a:pPr>
            <a:r>
              <a:rPr lang="en-US" sz="1633" dirty="0">
                <a:solidFill>
                  <a:schemeClr val="bg2">
                    <a:lumMod val="50000"/>
                  </a:schemeClr>
                </a:solidFill>
              </a:rPr>
              <a:t>for those criteria, assuming the implementation of the interventions, the value of the indicators bas to be calculated and updated</a:t>
            </a:r>
          </a:p>
          <a:p>
            <a:pPr marL="259204" indent="-259204" algn="just">
              <a:buFont typeface="Wingdings" panose="05000000000000000000" pitchFamily="2" charset="2"/>
              <a:buChar char="§"/>
            </a:pPr>
            <a:r>
              <a:rPr lang="en-US" sz="1633" dirty="0">
                <a:solidFill>
                  <a:schemeClr val="bg2">
                    <a:lumMod val="50000"/>
                  </a:schemeClr>
                </a:solidFill>
              </a:rPr>
              <a:t>the new SBTool overall score is updated.</a:t>
            </a:r>
          </a:p>
          <a:p>
            <a:pPr marL="259204" indent="-259204" algn="just">
              <a:buFont typeface="Wingdings" panose="05000000000000000000" pitchFamily="2" charset="2"/>
              <a:buChar char="§"/>
            </a:pPr>
            <a:endParaRPr lang="en-US" sz="1633" dirty="0">
              <a:solidFill>
                <a:schemeClr val="bg2">
                  <a:lumMod val="50000"/>
                </a:schemeClr>
              </a:solidFill>
            </a:endParaRP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49668" y="1636445"/>
            <a:ext cx="3272166"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6.1  Assessment of scenarios</a:t>
            </a:r>
          </a:p>
        </p:txBody>
      </p:sp>
      <p:pic>
        <p:nvPicPr>
          <p:cNvPr id="10" name="Graphic 9">
            <a:extLst>
              <a:ext uri="{FF2B5EF4-FFF2-40B4-BE49-F238E27FC236}">
                <a16:creationId xmlns:a16="http://schemas.microsoft.com/office/drawing/2014/main" id="{63B547D0-A650-7385-D65E-EC3C24DC51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23305"/>
            <a:ext cx="3012273" cy="475622"/>
          </a:xfrm>
          <a:prstGeom prst="rect">
            <a:avLst/>
          </a:prstGeom>
        </p:spPr>
      </p:pic>
      <p:pic>
        <p:nvPicPr>
          <p:cNvPr id="11" name="Graphic 10">
            <a:extLst>
              <a:ext uri="{FF2B5EF4-FFF2-40B4-BE49-F238E27FC236}">
                <a16:creationId xmlns:a16="http://schemas.microsoft.com/office/drawing/2014/main" id="{7ED3DDD1-4B2E-1932-75F0-1A1E5D5DEBD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40659" y="1323305"/>
            <a:ext cx="1404000" cy="666546"/>
          </a:xfrm>
          <a:prstGeom prst="rect">
            <a:avLst/>
          </a:prstGeom>
        </p:spPr>
      </p:pic>
    </p:spTree>
    <p:extLst>
      <p:ext uri="{BB962C8B-B14F-4D97-AF65-F5344CB8AC3E}">
        <p14:creationId xmlns:p14="http://schemas.microsoft.com/office/powerpoint/2010/main" val="3997667158"/>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00133"/>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62</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869204" y="2229967"/>
            <a:ext cx="7332967" cy="594906"/>
          </a:xfrm>
          <a:prstGeom prst="rect">
            <a:avLst/>
          </a:prstGeom>
          <a:noFill/>
        </p:spPr>
        <p:txBody>
          <a:bodyPr wrap="square">
            <a:spAutoFit/>
          </a:bodyPr>
          <a:lstStyle/>
          <a:p>
            <a:pPr algn="just"/>
            <a:r>
              <a:rPr lang="en-US" sz="1633" dirty="0">
                <a:solidFill>
                  <a:schemeClr val="bg2">
                    <a:lumMod val="50000"/>
                  </a:schemeClr>
                </a:solidFill>
              </a:rPr>
              <a:t>At the end of the scenarios’ assessment process, the final output are the SBTool and the SNTool scores associated to each of them.</a:t>
            </a: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69204" y="1645045"/>
            <a:ext cx="3702796"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6.1  Assessment of scenarios</a:t>
            </a:r>
          </a:p>
        </p:txBody>
      </p:sp>
      <p:sp>
        <p:nvSpPr>
          <p:cNvPr id="8" name="CasellaDiTesto 7">
            <a:extLst>
              <a:ext uri="{FF2B5EF4-FFF2-40B4-BE49-F238E27FC236}">
                <a16:creationId xmlns:a16="http://schemas.microsoft.com/office/drawing/2014/main" id="{DEDE3ADE-A120-2EA6-5576-16BAFDCD8493}"/>
              </a:ext>
            </a:extLst>
          </p:cNvPr>
          <p:cNvSpPr txBox="1"/>
          <p:nvPr/>
        </p:nvSpPr>
        <p:spPr>
          <a:xfrm>
            <a:off x="1019796" y="5036257"/>
            <a:ext cx="7591003" cy="343620"/>
          </a:xfrm>
          <a:prstGeom prst="rect">
            <a:avLst/>
          </a:prstGeom>
          <a:noFill/>
        </p:spPr>
        <p:txBody>
          <a:bodyPr wrap="square">
            <a:spAutoFit/>
          </a:bodyPr>
          <a:lstStyle/>
          <a:p>
            <a:r>
              <a:rPr lang="en-US" sz="1633" dirty="0">
                <a:solidFill>
                  <a:schemeClr val="bg2">
                    <a:lumMod val="50000"/>
                  </a:schemeClr>
                </a:solidFill>
              </a:rPr>
              <a:t>At this point, it is possible to proceed with their ranking</a:t>
            </a:r>
            <a:r>
              <a:rPr lang="en-US" sz="1633" dirty="0">
                <a:solidFill>
                  <a:schemeClr val="bg1">
                    <a:lumMod val="50000"/>
                  </a:schemeClr>
                </a:solidFill>
              </a:rPr>
              <a:t> </a:t>
            </a:r>
            <a:endParaRPr lang="it-IT" sz="1633" dirty="0">
              <a:solidFill>
                <a:schemeClr val="bg1">
                  <a:lumMod val="50000"/>
                </a:schemeClr>
              </a:solidFill>
            </a:endParaRPr>
          </a:p>
        </p:txBody>
      </p:sp>
      <p:pic>
        <p:nvPicPr>
          <p:cNvPr id="12" name="Graphic 11">
            <a:extLst>
              <a:ext uri="{FF2B5EF4-FFF2-40B4-BE49-F238E27FC236}">
                <a16:creationId xmlns:a16="http://schemas.microsoft.com/office/drawing/2014/main" id="{CC95CEE2-3594-2F2F-53D2-6FA3146F49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6481" y="1323305"/>
            <a:ext cx="3012273" cy="475622"/>
          </a:xfrm>
          <a:prstGeom prst="rect">
            <a:avLst/>
          </a:prstGeom>
        </p:spPr>
      </p:pic>
      <p:pic>
        <p:nvPicPr>
          <p:cNvPr id="13" name="Graphic 12">
            <a:extLst>
              <a:ext uri="{FF2B5EF4-FFF2-40B4-BE49-F238E27FC236}">
                <a16:creationId xmlns:a16="http://schemas.microsoft.com/office/drawing/2014/main" id="{090A3BE7-7C00-07CE-B493-771D32FB372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40659" y="1323305"/>
            <a:ext cx="1404000" cy="666546"/>
          </a:xfrm>
          <a:prstGeom prst="rect">
            <a:avLst/>
          </a:prstGeom>
        </p:spPr>
      </p:pic>
      <p:pic>
        <p:nvPicPr>
          <p:cNvPr id="15" name="Picture 14" descr="A picture containing calendar&#10;&#10;Description automatically generated">
            <a:extLst>
              <a:ext uri="{FF2B5EF4-FFF2-40B4-BE49-F238E27FC236}">
                <a16:creationId xmlns:a16="http://schemas.microsoft.com/office/drawing/2014/main" id="{83981DAC-8E33-576A-2D10-092F93978E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7363" y="2968073"/>
            <a:ext cx="5589273" cy="1803811"/>
          </a:xfrm>
          <a:prstGeom prst="rect">
            <a:avLst/>
          </a:prstGeom>
        </p:spPr>
      </p:pic>
    </p:spTree>
    <p:extLst>
      <p:ext uri="{BB962C8B-B14F-4D97-AF65-F5344CB8AC3E}">
        <p14:creationId xmlns:p14="http://schemas.microsoft.com/office/powerpoint/2010/main" val="1146940259"/>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08266" y="248009"/>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63</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84738" y="2594681"/>
            <a:ext cx="7188591" cy="2605200"/>
          </a:xfrm>
          <a:prstGeom prst="rect">
            <a:avLst/>
          </a:prstGeom>
          <a:noFill/>
        </p:spPr>
        <p:txBody>
          <a:bodyPr wrap="square">
            <a:spAutoFit/>
          </a:bodyPr>
          <a:lstStyle/>
          <a:p>
            <a:pPr algn="just"/>
            <a:r>
              <a:rPr lang="en-US" sz="1633" dirty="0">
                <a:solidFill>
                  <a:schemeClr val="bg2">
                    <a:lumMod val="50000"/>
                  </a:schemeClr>
                </a:solidFill>
              </a:rPr>
              <a:t>The </a:t>
            </a:r>
            <a:r>
              <a:rPr lang="en-US" sz="1633" b="1" dirty="0">
                <a:solidFill>
                  <a:schemeClr val="bg2">
                    <a:lumMod val="50000"/>
                  </a:schemeClr>
                </a:solidFill>
              </a:rPr>
              <a:t>ranking process is articulated in 3 steps</a:t>
            </a:r>
            <a:r>
              <a:rPr lang="en-US" sz="1633" dirty="0">
                <a:solidFill>
                  <a:schemeClr val="bg2">
                    <a:lumMod val="50000"/>
                  </a:schemeClr>
                </a:solidFill>
              </a:rPr>
              <a:t>:</a:t>
            </a:r>
          </a:p>
          <a:p>
            <a:pPr algn="just"/>
            <a:endParaRPr lang="en-US" sz="1633" dirty="0">
              <a:solidFill>
                <a:schemeClr val="bg2">
                  <a:lumMod val="50000"/>
                </a:schemeClr>
              </a:solidFill>
            </a:endParaRPr>
          </a:p>
          <a:p>
            <a:pPr algn="just"/>
            <a:r>
              <a:rPr lang="en-US" sz="1633" dirty="0">
                <a:solidFill>
                  <a:schemeClr val="bg2">
                    <a:lumMod val="50000"/>
                  </a:schemeClr>
                </a:solidFill>
              </a:rPr>
              <a:t>1. Assignment of a weight to determine the priority levels among the urban area and the buildings</a:t>
            </a:r>
          </a:p>
          <a:p>
            <a:pPr marL="311045" indent="-311045" algn="just">
              <a:buAutoNum type="arabicPeriod"/>
            </a:pPr>
            <a:endParaRPr lang="en-US" sz="1633" dirty="0">
              <a:solidFill>
                <a:schemeClr val="bg2">
                  <a:lumMod val="50000"/>
                </a:schemeClr>
              </a:solidFill>
            </a:endParaRPr>
          </a:p>
          <a:p>
            <a:pPr algn="just"/>
            <a:r>
              <a:rPr lang="en-US" sz="1633" dirty="0">
                <a:solidFill>
                  <a:schemeClr val="bg2">
                    <a:lumMod val="50000"/>
                  </a:schemeClr>
                </a:solidFill>
              </a:rPr>
              <a:t>2. Assignment of a global sustainability score to a scenario</a:t>
            </a:r>
          </a:p>
          <a:p>
            <a:pPr algn="just"/>
            <a:endParaRPr lang="en-US" sz="1633" dirty="0">
              <a:solidFill>
                <a:schemeClr val="bg2">
                  <a:lumMod val="50000"/>
                </a:schemeClr>
              </a:solidFill>
            </a:endParaRPr>
          </a:p>
          <a:p>
            <a:pPr algn="just"/>
            <a:r>
              <a:rPr lang="en-US" sz="1633" dirty="0">
                <a:solidFill>
                  <a:schemeClr val="bg2">
                    <a:lumMod val="50000"/>
                  </a:schemeClr>
                </a:solidFill>
              </a:rPr>
              <a:t>3. Ranking of scenarios according to their global sustainability scores</a:t>
            </a:r>
          </a:p>
          <a:p>
            <a:pPr algn="just"/>
            <a:endParaRPr lang="en-US" sz="1633" dirty="0">
              <a:solidFill>
                <a:schemeClr val="bg2">
                  <a:lumMod val="50000"/>
                </a:schemeClr>
              </a:solidFill>
            </a:endParaRPr>
          </a:p>
          <a:p>
            <a:pPr algn="just"/>
            <a:r>
              <a:rPr lang="en-US" sz="1633" dirty="0">
                <a:solidFill>
                  <a:schemeClr val="bg2">
                    <a:lumMod val="50000"/>
                  </a:schemeClr>
                </a:solidFill>
              </a:rPr>
              <a:t>4. Selection of the optimal scenario to be transformed in a retrofitting concept</a:t>
            </a: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55138" y="1661374"/>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6.2  Ranking process</a:t>
            </a:r>
          </a:p>
        </p:txBody>
      </p:sp>
      <p:pic>
        <p:nvPicPr>
          <p:cNvPr id="10" name="Graphic 9">
            <a:extLst>
              <a:ext uri="{FF2B5EF4-FFF2-40B4-BE49-F238E27FC236}">
                <a16:creationId xmlns:a16="http://schemas.microsoft.com/office/drawing/2014/main" id="{555470E5-110E-DD8B-BCAF-E03BADF7A4E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5064" y="1255569"/>
            <a:ext cx="1404000" cy="666547"/>
          </a:xfrm>
          <a:prstGeom prst="rect">
            <a:avLst/>
          </a:prstGeom>
        </p:spPr>
      </p:pic>
      <p:pic>
        <p:nvPicPr>
          <p:cNvPr id="12" name="Graphic 11">
            <a:extLst>
              <a:ext uri="{FF2B5EF4-FFF2-40B4-BE49-F238E27FC236}">
                <a16:creationId xmlns:a16="http://schemas.microsoft.com/office/drawing/2014/main" id="{EC4F5A04-16CD-C0F9-E7EC-7CFE912531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23305"/>
            <a:ext cx="3012273" cy="475622"/>
          </a:xfrm>
          <a:prstGeom prst="rect">
            <a:avLst/>
          </a:prstGeom>
        </p:spPr>
      </p:pic>
    </p:spTree>
    <p:extLst>
      <p:ext uri="{BB962C8B-B14F-4D97-AF65-F5344CB8AC3E}">
        <p14:creationId xmlns:p14="http://schemas.microsoft.com/office/powerpoint/2010/main" val="3239292363"/>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20778" y="11997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14820" y="11881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07284"/>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38879" y="54514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64</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014820" y="2078121"/>
            <a:ext cx="7158509" cy="3973332"/>
          </a:xfrm>
          <a:prstGeom prst="rect">
            <a:avLst/>
          </a:prstGeom>
          <a:noFill/>
        </p:spPr>
        <p:txBody>
          <a:bodyPr wrap="square">
            <a:spAutoFit/>
          </a:bodyPr>
          <a:lstStyle/>
          <a:p>
            <a:pPr marL="311045" indent="-311045" algn="just">
              <a:buAutoNum type="arabicPeriod"/>
            </a:pPr>
            <a:r>
              <a:rPr lang="en-US" sz="1633" b="1" dirty="0">
                <a:solidFill>
                  <a:schemeClr val="bg2">
                    <a:lumMod val="50000"/>
                  </a:schemeClr>
                </a:solidFill>
              </a:rPr>
              <a:t>Assignment of a weight to determine the priority levels among the urban area and the buildings.</a:t>
            </a:r>
          </a:p>
          <a:p>
            <a:pPr algn="just"/>
            <a:r>
              <a:rPr lang="en-US" sz="1633" dirty="0">
                <a:solidFill>
                  <a:schemeClr val="bg2">
                    <a:lumMod val="50000"/>
                  </a:schemeClr>
                </a:solidFill>
              </a:rPr>
              <a:t>The first step is to assign a weight, expressed as a percentage, to the urban area and the buildings under evaluation. The weight reflects the relative importance among them.</a:t>
            </a: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1633" dirty="0">
              <a:solidFill>
                <a:schemeClr val="bg2">
                  <a:lumMod val="50000"/>
                </a:schemeClr>
              </a:solidFill>
            </a:endParaRPr>
          </a:p>
          <a:p>
            <a:pPr algn="just"/>
            <a:endParaRPr lang="en-US" sz="726" dirty="0">
              <a:solidFill>
                <a:schemeClr val="bg2">
                  <a:lumMod val="50000"/>
                </a:schemeClr>
              </a:solidFill>
            </a:endParaRPr>
          </a:p>
          <a:p>
            <a:pPr algn="just"/>
            <a:r>
              <a:rPr lang="en-US" sz="1633" dirty="0">
                <a:solidFill>
                  <a:schemeClr val="bg2">
                    <a:lumMod val="50000"/>
                  </a:schemeClr>
                </a:solidFill>
              </a:rPr>
              <a:t>Strong priority has given to the urban area (investments, n. of interventions, n. of people affected, etc.) with regards to the 2 buildings. One of the 2 buildings (A) has a priority (historical building, more deteriorated, bigger, et.) towards the second one (B).</a:t>
            </a: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58264" y="1667240"/>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6.2  Ranking process</a:t>
            </a:r>
          </a:p>
        </p:txBody>
      </p:sp>
      <p:pic>
        <p:nvPicPr>
          <p:cNvPr id="11" name="Graphic 10">
            <a:extLst>
              <a:ext uri="{FF2B5EF4-FFF2-40B4-BE49-F238E27FC236}">
                <a16:creationId xmlns:a16="http://schemas.microsoft.com/office/drawing/2014/main" id="{1E952A63-6AF6-07E1-6334-4708B00331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5064" y="1255569"/>
            <a:ext cx="1404000" cy="666547"/>
          </a:xfrm>
          <a:prstGeom prst="rect">
            <a:avLst/>
          </a:prstGeom>
        </p:spPr>
      </p:pic>
      <p:pic>
        <p:nvPicPr>
          <p:cNvPr id="12" name="Graphic 11">
            <a:extLst>
              <a:ext uri="{FF2B5EF4-FFF2-40B4-BE49-F238E27FC236}">
                <a16:creationId xmlns:a16="http://schemas.microsoft.com/office/drawing/2014/main" id="{5EE7CAB3-9FC6-851E-566B-6A59258AD19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23305"/>
            <a:ext cx="3012273" cy="475622"/>
          </a:xfrm>
          <a:prstGeom prst="rect">
            <a:avLst/>
          </a:prstGeom>
        </p:spPr>
      </p:pic>
      <p:pic>
        <p:nvPicPr>
          <p:cNvPr id="14" name="Picture 13" descr="Graphical user interface, text, application&#10;&#10;Description automatically generated">
            <a:extLst>
              <a:ext uri="{FF2B5EF4-FFF2-40B4-BE49-F238E27FC236}">
                <a16:creationId xmlns:a16="http://schemas.microsoft.com/office/drawing/2014/main" id="{8D1D9AC6-C166-A0A3-5300-3C6BC4F3FA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17585" y="3351547"/>
            <a:ext cx="2508830" cy="1370208"/>
          </a:xfrm>
          <a:prstGeom prst="rect">
            <a:avLst/>
          </a:prstGeom>
        </p:spPr>
      </p:pic>
    </p:spTree>
    <p:extLst>
      <p:ext uri="{BB962C8B-B14F-4D97-AF65-F5344CB8AC3E}">
        <p14:creationId xmlns:p14="http://schemas.microsoft.com/office/powerpoint/2010/main" val="1050516851"/>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41098" y="116923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35140" y="115771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99441" y="194342"/>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118559" y="542095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65</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477935" y="2361001"/>
            <a:ext cx="8239345" cy="1348767"/>
          </a:xfrm>
          <a:prstGeom prst="rect">
            <a:avLst/>
          </a:prstGeom>
          <a:noFill/>
        </p:spPr>
        <p:txBody>
          <a:bodyPr wrap="square">
            <a:spAutoFit/>
          </a:bodyPr>
          <a:lstStyle/>
          <a:p>
            <a:pPr algn="just"/>
            <a:r>
              <a:rPr lang="en-US" sz="1633" b="1" dirty="0">
                <a:solidFill>
                  <a:schemeClr val="bg2">
                    <a:lumMod val="50000"/>
                  </a:schemeClr>
                </a:solidFill>
              </a:rPr>
              <a:t>2. Assignment of a global sustainability score to a scenario.</a:t>
            </a:r>
          </a:p>
          <a:p>
            <a:pPr algn="just"/>
            <a:r>
              <a:rPr lang="en-US" sz="1633" dirty="0">
                <a:solidFill>
                  <a:schemeClr val="bg2">
                    <a:lumMod val="50000"/>
                  </a:schemeClr>
                </a:solidFill>
              </a:rPr>
              <a:t>The overall score of each scenario is calculated as a weighted sum of the SNTool and SNTool scores. Assignment of a weight to determine the priority levels among the urban area and the buildings.</a:t>
            </a:r>
          </a:p>
          <a:p>
            <a:pPr algn="just"/>
            <a:endParaRPr lang="en-US" sz="1633" dirty="0">
              <a:solidFill>
                <a:schemeClr val="bg2">
                  <a:lumMod val="50000"/>
                </a:schemeClr>
              </a:solidFill>
            </a:endParaRP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50449" y="1695456"/>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6.2  Ranking process</a:t>
            </a:r>
          </a:p>
        </p:txBody>
      </p:sp>
      <p:pic>
        <p:nvPicPr>
          <p:cNvPr id="13" name="Graphic 12">
            <a:extLst>
              <a:ext uri="{FF2B5EF4-FFF2-40B4-BE49-F238E27FC236}">
                <a16:creationId xmlns:a16="http://schemas.microsoft.com/office/drawing/2014/main" id="{D454B949-0409-36A8-FD40-185A61A035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5064" y="1255569"/>
            <a:ext cx="1404000" cy="666547"/>
          </a:xfrm>
          <a:prstGeom prst="rect">
            <a:avLst/>
          </a:prstGeom>
        </p:spPr>
      </p:pic>
      <p:pic>
        <p:nvPicPr>
          <p:cNvPr id="14" name="Graphic 13">
            <a:extLst>
              <a:ext uri="{FF2B5EF4-FFF2-40B4-BE49-F238E27FC236}">
                <a16:creationId xmlns:a16="http://schemas.microsoft.com/office/drawing/2014/main" id="{3167E4E2-0F28-0552-1967-B8C8D62AE1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23305"/>
            <a:ext cx="3012273" cy="475622"/>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8FC2DD76-15AF-B440-801D-7C52FBC7B3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13849" y="3433411"/>
            <a:ext cx="5716302" cy="2172195"/>
          </a:xfrm>
          <a:prstGeom prst="rect">
            <a:avLst/>
          </a:prstGeom>
        </p:spPr>
      </p:pic>
    </p:spTree>
    <p:extLst>
      <p:ext uri="{BB962C8B-B14F-4D97-AF65-F5344CB8AC3E}">
        <p14:creationId xmlns:p14="http://schemas.microsoft.com/office/powerpoint/2010/main" val="693439390"/>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51540" y="1244715"/>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145582" y="1233195"/>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28586" y="137129"/>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66</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98806" y="2436478"/>
            <a:ext cx="7160456" cy="846194"/>
          </a:xfrm>
          <a:prstGeom prst="rect">
            <a:avLst/>
          </a:prstGeom>
          <a:noFill/>
        </p:spPr>
        <p:txBody>
          <a:bodyPr wrap="square">
            <a:spAutoFit/>
          </a:bodyPr>
          <a:lstStyle/>
          <a:p>
            <a:pPr algn="just"/>
            <a:r>
              <a:rPr lang="en-US" sz="1633" b="1" dirty="0">
                <a:solidFill>
                  <a:schemeClr val="bg2">
                    <a:lumMod val="50000"/>
                  </a:schemeClr>
                </a:solidFill>
              </a:rPr>
              <a:t>3. Ranking of scenarios according to their global sustainability scores.</a:t>
            </a:r>
          </a:p>
          <a:p>
            <a:pPr algn="just"/>
            <a:r>
              <a:rPr lang="en-US" sz="1633" dirty="0">
                <a:solidFill>
                  <a:schemeClr val="bg2">
                    <a:lumMod val="50000"/>
                  </a:schemeClr>
                </a:solidFill>
              </a:rPr>
              <a:t>Once that a global sustainability score has been assigned to all the scenarios, it is possible to proceed with their ranking. </a:t>
            </a: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76485" y="1681251"/>
            <a:ext cx="3012273"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6.2  Ranking process</a:t>
            </a:r>
          </a:p>
        </p:txBody>
      </p:sp>
      <p:pic>
        <p:nvPicPr>
          <p:cNvPr id="11" name="Graphic 10">
            <a:extLst>
              <a:ext uri="{FF2B5EF4-FFF2-40B4-BE49-F238E27FC236}">
                <a16:creationId xmlns:a16="http://schemas.microsoft.com/office/drawing/2014/main" id="{AD49881E-8BB2-E5F0-A1AF-676E9683A20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5064" y="1255569"/>
            <a:ext cx="1404000" cy="666547"/>
          </a:xfrm>
          <a:prstGeom prst="rect">
            <a:avLst/>
          </a:prstGeom>
        </p:spPr>
      </p:pic>
      <p:pic>
        <p:nvPicPr>
          <p:cNvPr id="12" name="Graphic 11">
            <a:extLst>
              <a:ext uri="{FF2B5EF4-FFF2-40B4-BE49-F238E27FC236}">
                <a16:creationId xmlns:a16="http://schemas.microsoft.com/office/drawing/2014/main" id="{B373EA7A-6E06-E3E1-0CCD-F34C274A8D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23305"/>
            <a:ext cx="3012273" cy="475622"/>
          </a:xfrm>
          <a:prstGeom prst="rect">
            <a:avLst/>
          </a:prstGeom>
        </p:spPr>
      </p:pic>
      <p:pic>
        <p:nvPicPr>
          <p:cNvPr id="14" name="Picture 13" descr="Graphical user interface, application&#10;&#10;Description automatically generated">
            <a:extLst>
              <a:ext uri="{FF2B5EF4-FFF2-40B4-BE49-F238E27FC236}">
                <a16:creationId xmlns:a16="http://schemas.microsoft.com/office/drawing/2014/main" id="{11345186-3F3F-3B73-0B4E-9E3DBC3933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2374" y="3571812"/>
            <a:ext cx="4179252" cy="1841920"/>
          </a:xfrm>
          <a:prstGeom prst="rect">
            <a:avLst/>
          </a:prstGeom>
        </p:spPr>
      </p:pic>
    </p:spTree>
    <p:extLst>
      <p:ext uri="{BB962C8B-B14F-4D97-AF65-F5344CB8AC3E}">
        <p14:creationId xmlns:p14="http://schemas.microsoft.com/office/powerpoint/2010/main" val="2801211951"/>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19644" y="1269116"/>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13686" y="1257596"/>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59066" y="157449"/>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013686" y="2460879"/>
            <a:ext cx="7159643" cy="3107774"/>
          </a:xfrm>
          <a:prstGeom prst="rect">
            <a:avLst/>
          </a:prstGeom>
          <a:noFill/>
        </p:spPr>
        <p:txBody>
          <a:bodyPr wrap="square">
            <a:spAutoFit/>
          </a:bodyPr>
          <a:lstStyle/>
          <a:p>
            <a:pPr algn="just"/>
            <a:r>
              <a:rPr lang="en-US" sz="1633" b="1" dirty="0">
                <a:solidFill>
                  <a:schemeClr val="bg2">
                    <a:lumMod val="50000"/>
                  </a:schemeClr>
                </a:solidFill>
              </a:rPr>
              <a:t>4. Selection of the optimal scenario to be transformed in a retrofitting concept</a:t>
            </a:r>
            <a:r>
              <a:rPr lang="en-US" sz="1633" dirty="0">
                <a:solidFill>
                  <a:schemeClr val="bg2">
                    <a:lumMod val="50000"/>
                  </a:schemeClr>
                </a:solidFill>
              </a:rPr>
              <a:t>.</a:t>
            </a:r>
          </a:p>
          <a:p>
            <a:pPr algn="just"/>
            <a:r>
              <a:rPr lang="en-US" sz="1633" dirty="0">
                <a:solidFill>
                  <a:schemeClr val="bg2">
                    <a:lumMod val="50000"/>
                  </a:schemeClr>
                </a:solidFill>
              </a:rPr>
              <a:t>To confirm the optimal scenario, it is necessary to consider other 2 aspects: the </a:t>
            </a:r>
            <a:r>
              <a:rPr lang="en-US" sz="1633" b="1" dirty="0">
                <a:solidFill>
                  <a:schemeClr val="bg2">
                    <a:lumMod val="50000"/>
                  </a:schemeClr>
                </a:solidFill>
              </a:rPr>
              <a:t>potential financial mechanism </a:t>
            </a:r>
            <a:r>
              <a:rPr lang="en-US" sz="1633" dirty="0">
                <a:solidFill>
                  <a:schemeClr val="bg2">
                    <a:lumMod val="50000"/>
                  </a:schemeClr>
                </a:solidFill>
              </a:rPr>
              <a:t>to implement the scenario and the </a:t>
            </a:r>
            <a:r>
              <a:rPr lang="en-US" sz="1633" b="1" dirty="0">
                <a:solidFill>
                  <a:schemeClr val="bg2">
                    <a:lumMod val="50000"/>
                  </a:schemeClr>
                </a:solidFill>
              </a:rPr>
              <a:t>non-simulated aspects.</a:t>
            </a:r>
          </a:p>
          <a:p>
            <a:pPr algn="just"/>
            <a:endParaRPr lang="en-US" sz="1633" b="1" dirty="0">
              <a:solidFill>
                <a:schemeClr val="bg2">
                  <a:lumMod val="50000"/>
                </a:schemeClr>
              </a:solidFill>
            </a:endParaRPr>
          </a:p>
          <a:p>
            <a:pPr algn="just"/>
            <a:r>
              <a:rPr lang="en-US" sz="1633" u="sng" dirty="0">
                <a:solidFill>
                  <a:schemeClr val="bg2">
                    <a:lumMod val="50000"/>
                  </a:schemeClr>
                </a:solidFill>
              </a:rPr>
              <a:t>Financial mechanisms</a:t>
            </a:r>
          </a:p>
          <a:p>
            <a:pPr algn="just"/>
            <a:r>
              <a:rPr lang="en-US" sz="1633" dirty="0">
                <a:solidFill>
                  <a:schemeClr val="bg2">
                    <a:lumMod val="50000"/>
                  </a:schemeClr>
                </a:solidFill>
              </a:rPr>
              <a:t>The final chose should combine the best scenario in terms of performance and financial sustainability. For example, if a scenario may not have reached the first rank but has many advantages in terms of financial mechanisms that are not reflected by the global sustainability score, decision-makers need to bear these aspects in mind.</a:t>
            </a:r>
          </a:p>
          <a:p>
            <a:pPr algn="just"/>
            <a:endParaRPr lang="en-US" sz="1633" b="1" dirty="0">
              <a:solidFill>
                <a:schemeClr val="bg2">
                  <a:lumMod val="50000"/>
                </a:schemeClr>
              </a:solidFill>
            </a:endParaRP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57130" y="1651908"/>
            <a:ext cx="5417061"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6.2  Ranking process</a:t>
            </a:r>
          </a:p>
        </p:txBody>
      </p:sp>
      <p:pic>
        <p:nvPicPr>
          <p:cNvPr id="10" name="Graphic 9">
            <a:extLst>
              <a:ext uri="{FF2B5EF4-FFF2-40B4-BE49-F238E27FC236}">
                <a16:creationId xmlns:a16="http://schemas.microsoft.com/office/drawing/2014/main" id="{7EB60DF7-B744-47B2-3BD6-4E31452F64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5064" y="1255569"/>
            <a:ext cx="1404000" cy="666547"/>
          </a:xfrm>
          <a:prstGeom prst="rect">
            <a:avLst/>
          </a:prstGeom>
        </p:spPr>
      </p:pic>
      <p:pic>
        <p:nvPicPr>
          <p:cNvPr id="11" name="Graphic 10">
            <a:extLst>
              <a:ext uri="{FF2B5EF4-FFF2-40B4-BE49-F238E27FC236}">
                <a16:creationId xmlns:a16="http://schemas.microsoft.com/office/drawing/2014/main" id="{6ADC129E-6F65-A409-7983-410502495BB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23305"/>
            <a:ext cx="3012273" cy="475622"/>
          </a:xfrm>
          <a:prstGeom prst="rect">
            <a:avLst/>
          </a:prstGeom>
        </p:spPr>
      </p:pic>
    </p:spTree>
    <p:extLst>
      <p:ext uri="{BB962C8B-B14F-4D97-AF65-F5344CB8AC3E}">
        <p14:creationId xmlns:p14="http://schemas.microsoft.com/office/powerpoint/2010/main" val="818489841"/>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87946" y="147289"/>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70671" y="2454001"/>
            <a:ext cx="7174523" cy="3107774"/>
          </a:xfrm>
          <a:prstGeom prst="rect">
            <a:avLst/>
          </a:prstGeom>
          <a:noFill/>
        </p:spPr>
        <p:txBody>
          <a:bodyPr wrap="square">
            <a:spAutoFit/>
          </a:bodyPr>
          <a:lstStyle/>
          <a:p>
            <a:pPr algn="just"/>
            <a:r>
              <a:rPr lang="en-US" sz="1633" b="1" dirty="0">
                <a:solidFill>
                  <a:schemeClr val="bg2">
                    <a:lumMod val="50000"/>
                  </a:schemeClr>
                </a:solidFill>
              </a:rPr>
              <a:t>4. Selection of the optimal scenario to be transformed in a retrofitting concept</a:t>
            </a:r>
            <a:r>
              <a:rPr lang="en-US" sz="1633" dirty="0">
                <a:solidFill>
                  <a:schemeClr val="bg2">
                    <a:lumMod val="50000"/>
                  </a:schemeClr>
                </a:solidFill>
              </a:rPr>
              <a:t>.</a:t>
            </a:r>
          </a:p>
          <a:p>
            <a:pPr algn="just"/>
            <a:endParaRPr lang="en-US" sz="1633" b="1" dirty="0">
              <a:solidFill>
                <a:schemeClr val="bg2">
                  <a:lumMod val="50000"/>
                </a:schemeClr>
              </a:solidFill>
            </a:endParaRPr>
          </a:p>
          <a:p>
            <a:pPr algn="just"/>
            <a:r>
              <a:rPr lang="en-US" sz="1633" u="sng" dirty="0">
                <a:solidFill>
                  <a:schemeClr val="bg2">
                    <a:lumMod val="50000"/>
                  </a:schemeClr>
                </a:solidFill>
              </a:rPr>
              <a:t>Non-simulated aspects</a:t>
            </a:r>
          </a:p>
          <a:p>
            <a:pPr algn="just"/>
            <a:r>
              <a:rPr lang="en-US" sz="1633" dirty="0">
                <a:solidFill>
                  <a:schemeClr val="bg2">
                    <a:lumMod val="50000"/>
                  </a:schemeClr>
                </a:solidFill>
              </a:rPr>
              <a:t>As the ranking result is based on a quantitative method also non-simulated aspects need to be considered in the final decision-making. </a:t>
            </a:r>
          </a:p>
          <a:p>
            <a:pPr algn="just"/>
            <a:r>
              <a:rPr lang="en-US" sz="1633" dirty="0">
                <a:solidFill>
                  <a:schemeClr val="bg2">
                    <a:lumMod val="50000"/>
                  </a:schemeClr>
                </a:solidFill>
              </a:rPr>
              <a:t>For example, if a scenario may not have reached the first rank but has many advantages in terms of qualitative improvements that are not reflected by the global sustainability score, decision-makers need to bear these aspects in mind. Hence, an expert judgement needs to be done to assess the final ranking of the variants beside the global sustainability score. The scenario which has finally been identified as the best ranked one (quantitative and qualitative aspects) is transformed in a retrofitting concept in the next stage.</a:t>
            </a:r>
            <a:endParaRPr lang="en-US" sz="1633" b="1" dirty="0">
              <a:solidFill>
                <a:schemeClr val="bg2">
                  <a:lumMod val="50000"/>
                </a:schemeClr>
              </a:solidFill>
            </a:endParaRPr>
          </a:p>
        </p:txBody>
      </p:sp>
      <p:sp>
        <p:nvSpPr>
          <p:cNvPr id="4" name="CasellaDiTesto 3">
            <a:extLst>
              <a:ext uri="{FF2B5EF4-FFF2-40B4-BE49-F238E27FC236}">
                <a16:creationId xmlns:a16="http://schemas.microsoft.com/office/drawing/2014/main" id="{F3B52DCA-F75D-B241-82DC-926298107165}"/>
              </a:ext>
            </a:extLst>
          </p:cNvPr>
          <p:cNvSpPr txBox="1"/>
          <p:nvPr/>
        </p:nvSpPr>
        <p:spPr>
          <a:xfrm>
            <a:off x="869206" y="1650211"/>
            <a:ext cx="4847244"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6.3  Ranking process</a:t>
            </a:r>
          </a:p>
        </p:txBody>
      </p:sp>
      <p:pic>
        <p:nvPicPr>
          <p:cNvPr id="10" name="Graphic 9">
            <a:extLst>
              <a:ext uri="{FF2B5EF4-FFF2-40B4-BE49-F238E27FC236}">
                <a16:creationId xmlns:a16="http://schemas.microsoft.com/office/drawing/2014/main" id="{906FAE7D-5158-10C3-87BD-F4DE2E215E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70318" y="1367169"/>
            <a:ext cx="1406840" cy="540000"/>
          </a:xfrm>
          <a:prstGeom prst="rect">
            <a:avLst/>
          </a:prstGeom>
        </p:spPr>
      </p:pic>
      <p:pic>
        <p:nvPicPr>
          <p:cNvPr id="12" name="Graphic 11">
            <a:extLst>
              <a:ext uri="{FF2B5EF4-FFF2-40B4-BE49-F238E27FC236}">
                <a16:creationId xmlns:a16="http://schemas.microsoft.com/office/drawing/2014/main" id="{676DC5C7-2F4C-0297-0E2A-F15046A75D1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23305"/>
            <a:ext cx="3012273" cy="475622"/>
          </a:xfrm>
          <a:prstGeom prst="rect">
            <a:avLst/>
          </a:prstGeom>
        </p:spPr>
      </p:pic>
    </p:spTree>
    <p:extLst>
      <p:ext uri="{BB962C8B-B14F-4D97-AF65-F5344CB8AC3E}">
        <p14:creationId xmlns:p14="http://schemas.microsoft.com/office/powerpoint/2010/main" val="3158454594"/>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69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70671" y="2419870"/>
            <a:ext cx="4149970" cy="3107774"/>
          </a:xfrm>
          <a:prstGeom prst="rect">
            <a:avLst/>
          </a:prstGeom>
          <a:noFill/>
        </p:spPr>
        <p:txBody>
          <a:bodyPr wrap="square">
            <a:spAutoFit/>
          </a:bodyPr>
          <a:lstStyle/>
          <a:p>
            <a:pPr algn="just"/>
            <a:r>
              <a:rPr lang="en-US" sz="1633" b="1" dirty="0">
                <a:solidFill>
                  <a:schemeClr val="bg2">
                    <a:lumMod val="50000"/>
                  </a:schemeClr>
                </a:solidFill>
              </a:rPr>
              <a:t>Select the best scenario </a:t>
            </a:r>
            <a:r>
              <a:rPr lang="en-US" sz="1633" dirty="0">
                <a:solidFill>
                  <a:schemeClr val="bg2">
                    <a:lumMod val="50000"/>
                  </a:schemeClr>
                </a:solidFill>
              </a:rPr>
              <a:t>in terms of energy and cost efficiency as well as the overall sustainability among the ones created.</a:t>
            </a:r>
          </a:p>
          <a:p>
            <a:pPr algn="just"/>
            <a:r>
              <a:rPr lang="en-US" sz="1633" dirty="0">
                <a:solidFill>
                  <a:schemeClr val="bg2">
                    <a:lumMod val="50000"/>
                  </a:schemeClr>
                </a:solidFill>
              </a:rPr>
              <a:t>The selected best scenario will then be developed in a retrofitting concept, </a:t>
            </a:r>
            <a:r>
              <a:rPr lang="en-US" sz="1633" b="1" dirty="0">
                <a:solidFill>
                  <a:schemeClr val="bg2">
                    <a:lumMod val="50000"/>
                  </a:schemeClr>
                </a:solidFill>
              </a:rPr>
              <a:t>feedback from occupants and users should be considered before a final decision is made on the best scenario</a:t>
            </a:r>
            <a:r>
              <a:rPr lang="en-US" sz="1633" dirty="0">
                <a:solidFill>
                  <a:schemeClr val="bg2">
                    <a:lumMod val="50000"/>
                  </a:schemeClr>
                </a:solidFill>
              </a:rPr>
              <a:t>. The opinions of occupants and users should be heavily weighted.</a:t>
            </a:r>
          </a:p>
          <a:p>
            <a:pPr algn="just"/>
            <a:r>
              <a:rPr lang="en-US" sz="1633" dirty="0">
                <a:solidFill>
                  <a:schemeClr val="bg2">
                    <a:lumMod val="50000"/>
                  </a:schemeClr>
                </a:solidFill>
              </a:rPr>
              <a:t>Results should be encapsulated in a summary report, and this is then </a:t>
            </a:r>
            <a:r>
              <a:rPr lang="en-US" sz="1633" b="1" dirty="0">
                <a:solidFill>
                  <a:schemeClr val="bg2">
                    <a:lumMod val="50000"/>
                  </a:schemeClr>
                </a:solidFill>
              </a:rPr>
              <a:t>presented in a PGS meeting</a:t>
            </a:r>
            <a:r>
              <a:rPr lang="en-US" sz="1633" dirty="0">
                <a:solidFill>
                  <a:schemeClr val="bg2">
                    <a:lumMod val="50000"/>
                  </a:schemeClr>
                </a:solidFill>
              </a:rPr>
              <a:t>.</a:t>
            </a:r>
          </a:p>
        </p:txBody>
      </p:sp>
      <p:sp>
        <p:nvSpPr>
          <p:cNvPr id="9" name="CasellaDiTesto 8">
            <a:extLst>
              <a:ext uri="{FF2B5EF4-FFF2-40B4-BE49-F238E27FC236}">
                <a16:creationId xmlns:a16="http://schemas.microsoft.com/office/drawing/2014/main" id="{9BA380EC-643A-AF90-3BBF-FC3E943434DD}"/>
              </a:ext>
            </a:extLst>
          </p:cNvPr>
          <p:cNvSpPr txBox="1"/>
          <p:nvPr/>
        </p:nvSpPr>
        <p:spPr>
          <a:xfrm>
            <a:off x="199441" y="133047"/>
            <a:ext cx="5267672" cy="454996"/>
          </a:xfrm>
          <a:prstGeom prst="rect">
            <a:avLst/>
          </a:prstGeom>
          <a:noFill/>
        </p:spPr>
        <p:txBody>
          <a:bodyPr wrap="square">
            <a:spAutoFit/>
          </a:bodyPr>
          <a:lstStyle/>
          <a:p>
            <a:pPr marL="244804">
              <a:lnSpc>
                <a:spcPct val="115000"/>
              </a:lnSpc>
            </a:pPr>
            <a:r>
              <a:rPr lang="en-GB" sz="2177" b="1" dirty="0"/>
              <a:t>Decision-Making phase</a:t>
            </a:r>
          </a:p>
        </p:txBody>
      </p:sp>
      <p:sp>
        <p:nvSpPr>
          <p:cNvPr id="10" name="CasellaDiTesto 9">
            <a:extLst>
              <a:ext uri="{FF2B5EF4-FFF2-40B4-BE49-F238E27FC236}">
                <a16:creationId xmlns:a16="http://schemas.microsoft.com/office/drawing/2014/main" id="{95305CC1-87ED-109E-4840-DAE3BED7D6BA}"/>
              </a:ext>
            </a:extLst>
          </p:cNvPr>
          <p:cNvSpPr txBox="1"/>
          <p:nvPr/>
        </p:nvSpPr>
        <p:spPr>
          <a:xfrm>
            <a:off x="869206" y="1671090"/>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6.3  Participatory methods in decision-making</a:t>
            </a:r>
          </a:p>
        </p:txBody>
      </p:sp>
      <p:pic>
        <p:nvPicPr>
          <p:cNvPr id="13" name="Graphic 12">
            <a:extLst>
              <a:ext uri="{FF2B5EF4-FFF2-40B4-BE49-F238E27FC236}">
                <a16:creationId xmlns:a16="http://schemas.microsoft.com/office/drawing/2014/main" id="{BDE0E78E-6E7F-23E5-B165-C7DF9F5D4E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84386" y="1294198"/>
            <a:ext cx="1406840" cy="540000"/>
          </a:xfrm>
          <a:prstGeom prst="rect">
            <a:avLst/>
          </a:prstGeom>
        </p:spPr>
      </p:pic>
      <p:pic>
        <p:nvPicPr>
          <p:cNvPr id="14" name="Graphic 13">
            <a:extLst>
              <a:ext uri="{FF2B5EF4-FFF2-40B4-BE49-F238E27FC236}">
                <a16:creationId xmlns:a16="http://schemas.microsoft.com/office/drawing/2014/main" id="{2C18325F-A07A-89A9-5C24-0DC21AB016D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6481" y="1323305"/>
            <a:ext cx="3012273" cy="475622"/>
          </a:xfrm>
          <a:prstGeom prst="rect">
            <a:avLst/>
          </a:prstGeom>
        </p:spPr>
      </p:pic>
      <p:pic>
        <p:nvPicPr>
          <p:cNvPr id="16" name="Graphic 15">
            <a:extLst>
              <a:ext uri="{FF2B5EF4-FFF2-40B4-BE49-F238E27FC236}">
                <a16:creationId xmlns:a16="http://schemas.microsoft.com/office/drawing/2014/main" id="{007F09B0-3319-7EEA-342E-7587C9C8073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78434" y="2512993"/>
            <a:ext cx="3212792" cy="2782370"/>
          </a:xfrm>
          <a:prstGeom prst="rect">
            <a:avLst/>
          </a:prstGeom>
        </p:spPr>
      </p:pic>
      <p:sp>
        <p:nvSpPr>
          <p:cNvPr id="17" name="Rectangle: Rounded Corners 16">
            <a:extLst>
              <a:ext uri="{FF2B5EF4-FFF2-40B4-BE49-F238E27FC236}">
                <a16:creationId xmlns:a16="http://schemas.microsoft.com/office/drawing/2014/main" id="{409EF81E-1A6F-DCE7-1B43-7488250FB0A4}"/>
              </a:ext>
            </a:extLst>
          </p:cNvPr>
          <p:cNvSpPr/>
          <p:nvPr/>
        </p:nvSpPr>
        <p:spPr>
          <a:xfrm>
            <a:off x="5838093" y="4656409"/>
            <a:ext cx="2648273" cy="706669"/>
          </a:xfrm>
          <a:prstGeom prst="roundRect">
            <a:avLst>
              <a:gd name="adj" fmla="val 3983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688550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87946" y="127227"/>
            <a:ext cx="5267672" cy="454996"/>
          </a:xfrm>
          <a:prstGeom prst="rect">
            <a:avLst/>
          </a:prstGeom>
          <a:noFill/>
        </p:spPr>
        <p:txBody>
          <a:bodyPr wrap="square">
            <a:spAutoFit/>
          </a:bodyPr>
          <a:lstStyle/>
          <a:p>
            <a:pPr marL="244804">
              <a:lnSpc>
                <a:spcPct val="115000"/>
              </a:lnSpc>
            </a:pPr>
            <a:r>
              <a:rPr lang="en-GB" sz="2177" b="1" dirty="0"/>
              <a:t>Initiation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7</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35763" y="2593534"/>
            <a:ext cx="7236688" cy="1851341"/>
          </a:xfrm>
          <a:prstGeom prst="rect">
            <a:avLst/>
          </a:prstGeom>
          <a:noFill/>
        </p:spPr>
        <p:txBody>
          <a:bodyPr wrap="square">
            <a:spAutoFit/>
          </a:bodyPr>
          <a:lstStyle/>
          <a:p>
            <a:pPr algn="just"/>
            <a:r>
              <a:rPr lang="en-US" sz="1633" dirty="0">
                <a:solidFill>
                  <a:schemeClr val="bg2">
                    <a:lumMod val="50000"/>
                  </a:schemeClr>
                </a:solidFill>
              </a:rPr>
              <a:t>The </a:t>
            </a:r>
            <a:r>
              <a:rPr lang="en-US" sz="1633" b="1" dirty="0">
                <a:solidFill>
                  <a:schemeClr val="bg2">
                    <a:lumMod val="50000"/>
                  </a:schemeClr>
                </a:solidFill>
              </a:rPr>
              <a:t>“SMC Team” is the group of experts appointed by the municipality that will manage the whole decision-making process</a:t>
            </a:r>
            <a:r>
              <a:rPr lang="en-US" sz="1633" dirty="0">
                <a:solidFill>
                  <a:schemeClr val="bg2">
                    <a:lumMod val="50000"/>
                  </a:schemeClr>
                </a:solidFill>
              </a:rPr>
              <a:t>. </a:t>
            </a:r>
          </a:p>
          <a:p>
            <a:pPr algn="just"/>
            <a:endParaRPr lang="en-US" sz="1633" dirty="0">
              <a:solidFill>
                <a:schemeClr val="bg2">
                  <a:lumMod val="50000"/>
                </a:schemeClr>
              </a:solidFill>
            </a:endParaRPr>
          </a:p>
          <a:p>
            <a:pPr algn="just"/>
            <a:r>
              <a:rPr lang="en-US" sz="1633" dirty="0">
                <a:solidFill>
                  <a:schemeClr val="bg2">
                    <a:lumMod val="50000"/>
                  </a:schemeClr>
                </a:solidFill>
              </a:rPr>
              <a:t>A </a:t>
            </a:r>
            <a:r>
              <a:rPr lang="en-US" sz="1633" u="sng" dirty="0">
                <a:solidFill>
                  <a:schemeClr val="bg2">
                    <a:lumMod val="50000"/>
                  </a:schemeClr>
                </a:solidFill>
              </a:rPr>
              <a:t>coordinator of the WG </a:t>
            </a:r>
            <a:r>
              <a:rPr lang="en-US" sz="1633" dirty="0">
                <a:solidFill>
                  <a:schemeClr val="bg2">
                    <a:lumMod val="50000"/>
                  </a:schemeClr>
                </a:solidFill>
              </a:rPr>
              <a:t>shall be appointed. </a:t>
            </a:r>
          </a:p>
          <a:p>
            <a:pPr algn="just"/>
            <a:endParaRPr lang="en-US" sz="1633" dirty="0">
              <a:solidFill>
                <a:schemeClr val="bg2">
                  <a:lumMod val="50000"/>
                </a:schemeClr>
              </a:solidFill>
            </a:endParaRPr>
          </a:p>
          <a:p>
            <a:pPr algn="just"/>
            <a:r>
              <a:rPr lang="en-US" sz="1633" dirty="0">
                <a:solidFill>
                  <a:schemeClr val="bg2">
                    <a:lumMod val="50000"/>
                  </a:schemeClr>
                </a:solidFill>
              </a:rPr>
              <a:t>He/she will be the main responsible for the deployment of the activities and will act as interface with the municipality.</a:t>
            </a:r>
          </a:p>
        </p:txBody>
      </p:sp>
      <p:sp>
        <p:nvSpPr>
          <p:cNvPr id="3" name="CasellaDiTesto 2">
            <a:extLst>
              <a:ext uri="{FF2B5EF4-FFF2-40B4-BE49-F238E27FC236}">
                <a16:creationId xmlns:a16="http://schemas.microsoft.com/office/drawing/2014/main" id="{6EEED47A-8200-7DC7-A891-71E07E9CEF9B}"/>
              </a:ext>
            </a:extLst>
          </p:cNvPr>
          <p:cNvSpPr txBox="1"/>
          <p:nvPr/>
        </p:nvSpPr>
        <p:spPr>
          <a:xfrm>
            <a:off x="935762" y="1705134"/>
            <a:ext cx="8126838"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1.2 SMC Team</a:t>
            </a:r>
          </a:p>
        </p:txBody>
      </p:sp>
      <p:pic>
        <p:nvPicPr>
          <p:cNvPr id="8" name="Graphic 7">
            <a:extLst>
              <a:ext uri="{FF2B5EF4-FFF2-40B4-BE49-F238E27FC236}">
                <a16:creationId xmlns:a16="http://schemas.microsoft.com/office/drawing/2014/main" id="{6BD950D4-E5FF-9046-5D61-A38E7FC4600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5256" y="1293305"/>
            <a:ext cx="2230425" cy="484237"/>
          </a:xfrm>
          <a:prstGeom prst="rect">
            <a:avLst/>
          </a:prstGeom>
        </p:spPr>
      </p:pic>
      <p:pic>
        <p:nvPicPr>
          <p:cNvPr id="12" name="Graphic 11">
            <a:extLst>
              <a:ext uri="{FF2B5EF4-FFF2-40B4-BE49-F238E27FC236}">
                <a16:creationId xmlns:a16="http://schemas.microsoft.com/office/drawing/2014/main" id="{587F079D-D671-3927-FCC6-9C9D3EB622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36065" y="1319551"/>
            <a:ext cx="1406843" cy="540000"/>
          </a:xfrm>
          <a:prstGeom prst="rect">
            <a:avLst/>
          </a:prstGeom>
        </p:spPr>
      </p:pic>
    </p:spTree>
    <p:extLst>
      <p:ext uri="{BB962C8B-B14F-4D97-AF65-F5344CB8AC3E}">
        <p14:creationId xmlns:p14="http://schemas.microsoft.com/office/powerpoint/2010/main" val="636532209"/>
      </p:ext>
    </p:extLst>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82379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81227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189021" y="133124"/>
            <a:ext cx="5267672" cy="454996"/>
          </a:xfrm>
          <a:prstGeom prst="rect">
            <a:avLst/>
          </a:prstGeom>
          <a:noFill/>
        </p:spPr>
        <p:txBody>
          <a:bodyPr wrap="square">
            <a:spAutoFit/>
          </a:bodyPr>
          <a:lstStyle/>
          <a:p>
            <a:pPr marL="244804">
              <a:lnSpc>
                <a:spcPct val="115000"/>
              </a:lnSpc>
            </a:pPr>
            <a:r>
              <a:rPr lang="en-GB" sz="2177" b="1" dirty="0"/>
              <a:t>Retrofit concept phase</a:t>
            </a:r>
          </a:p>
        </p:txBody>
      </p:sp>
      <p:pic>
        <p:nvPicPr>
          <p:cNvPr id="2" name="Graphic 1">
            <a:extLst>
              <a:ext uri="{FF2B5EF4-FFF2-40B4-BE49-F238E27FC236}">
                <a16:creationId xmlns:a16="http://schemas.microsoft.com/office/drawing/2014/main" id="{7F8E61ED-0090-DB17-69AE-511C3158B8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1125" y="1354676"/>
            <a:ext cx="2810494" cy="475622"/>
          </a:xfrm>
          <a:prstGeom prst="rect">
            <a:avLst/>
          </a:prstGeom>
        </p:spPr>
      </p:pic>
      <p:pic>
        <p:nvPicPr>
          <p:cNvPr id="5" name="Picture 4">
            <a:extLst>
              <a:ext uri="{FF2B5EF4-FFF2-40B4-BE49-F238E27FC236}">
                <a16:creationId xmlns:a16="http://schemas.microsoft.com/office/drawing/2014/main" id="{ADA6D2D8-4A4D-CE9F-615B-E338759A1595}"/>
              </a:ext>
            </a:extLst>
          </p:cNvPr>
          <p:cNvPicPr>
            <a:picLocks noChangeAspect="1"/>
          </p:cNvPicPr>
          <p:nvPr/>
        </p:nvPicPr>
        <p:blipFill>
          <a:blip r:embed="rId5"/>
          <a:stretch>
            <a:fillRect/>
          </a:stretch>
        </p:blipFill>
        <p:spPr>
          <a:xfrm>
            <a:off x="984738" y="3000552"/>
            <a:ext cx="7202659" cy="1042809"/>
          </a:xfrm>
          <a:prstGeom prst="rect">
            <a:avLst/>
          </a:prstGeom>
        </p:spPr>
      </p:pic>
    </p:spTree>
    <p:extLst>
      <p:ext uri="{BB962C8B-B14F-4D97-AF65-F5344CB8AC3E}">
        <p14:creationId xmlns:p14="http://schemas.microsoft.com/office/powerpoint/2010/main" val="204340704"/>
      </p:ext>
    </p:extLst>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020778" y="789287"/>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92648" y="155083"/>
            <a:ext cx="5267672" cy="454996"/>
          </a:xfrm>
          <a:prstGeom prst="rect">
            <a:avLst/>
          </a:prstGeom>
          <a:noFill/>
        </p:spPr>
        <p:txBody>
          <a:bodyPr wrap="square">
            <a:spAutoFit/>
          </a:bodyPr>
          <a:lstStyle/>
          <a:p>
            <a:pPr marL="244804">
              <a:lnSpc>
                <a:spcPct val="115000"/>
              </a:lnSpc>
            </a:pPr>
            <a:r>
              <a:rPr lang="en-GB" sz="2177" b="1" dirty="0"/>
              <a:t>Retrofit concept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71</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1020779" y="2876388"/>
            <a:ext cx="7194754" cy="2353914"/>
          </a:xfrm>
          <a:prstGeom prst="rect">
            <a:avLst/>
          </a:prstGeom>
          <a:noFill/>
        </p:spPr>
        <p:txBody>
          <a:bodyPr wrap="square">
            <a:spAutoFit/>
          </a:bodyPr>
          <a:lstStyle/>
          <a:p>
            <a:pPr algn="just"/>
            <a:r>
              <a:rPr lang="en-US" sz="1633" dirty="0">
                <a:solidFill>
                  <a:schemeClr val="bg2">
                    <a:lumMod val="50000"/>
                  </a:schemeClr>
                </a:solidFill>
              </a:rPr>
              <a:t>The retrofitting concept is a report containing the </a:t>
            </a:r>
            <a:r>
              <a:rPr lang="en-US" sz="1633" b="1" dirty="0">
                <a:solidFill>
                  <a:schemeClr val="bg2">
                    <a:lumMod val="50000"/>
                  </a:schemeClr>
                </a:solidFill>
              </a:rPr>
              <a:t>description of the interventions foreseen by the scenario</a:t>
            </a:r>
            <a:r>
              <a:rPr lang="en-US" sz="1633" dirty="0">
                <a:solidFill>
                  <a:schemeClr val="bg2">
                    <a:lumMod val="50000"/>
                  </a:schemeClr>
                </a:solidFill>
              </a:rPr>
              <a:t>. </a:t>
            </a:r>
          </a:p>
          <a:p>
            <a:pPr algn="just"/>
            <a:endParaRPr lang="en-US" sz="1633" dirty="0">
              <a:solidFill>
                <a:schemeClr val="bg2">
                  <a:lumMod val="50000"/>
                </a:schemeClr>
              </a:solidFill>
            </a:endParaRPr>
          </a:p>
          <a:p>
            <a:pPr algn="just"/>
            <a:r>
              <a:rPr lang="en-US" sz="1633" dirty="0">
                <a:solidFill>
                  <a:schemeClr val="bg2">
                    <a:lumMod val="50000"/>
                  </a:schemeClr>
                </a:solidFill>
              </a:rPr>
              <a:t>The interventions are illustrated for the urban area and the building(s) and </a:t>
            </a:r>
            <a:r>
              <a:rPr lang="en-US" sz="1633" dirty="0" err="1">
                <a:solidFill>
                  <a:schemeClr val="bg2">
                    <a:lumMod val="50000"/>
                  </a:schemeClr>
                </a:solidFill>
              </a:rPr>
              <a:t>organised</a:t>
            </a:r>
            <a:r>
              <a:rPr lang="en-US" sz="1633" dirty="0">
                <a:solidFill>
                  <a:schemeClr val="bg2">
                    <a:lumMod val="50000"/>
                  </a:schemeClr>
                </a:solidFill>
              </a:rPr>
              <a:t> following the issues of SBTool and SNTool. </a:t>
            </a:r>
          </a:p>
          <a:p>
            <a:pPr algn="just"/>
            <a:endParaRPr lang="en-US" sz="1633" dirty="0">
              <a:solidFill>
                <a:schemeClr val="bg2">
                  <a:lumMod val="50000"/>
                </a:schemeClr>
              </a:solidFill>
            </a:endParaRPr>
          </a:p>
          <a:p>
            <a:pPr algn="just"/>
            <a:r>
              <a:rPr lang="en-US" sz="1633" b="1" dirty="0">
                <a:solidFill>
                  <a:schemeClr val="bg2">
                    <a:lumMod val="50000"/>
                  </a:schemeClr>
                </a:solidFill>
              </a:rPr>
              <a:t>The retrofitting concept shall be considered as the first step or an integrated urban planning and design process</a:t>
            </a:r>
            <a:r>
              <a:rPr lang="en-US" sz="1633" dirty="0">
                <a:solidFill>
                  <a:schemeClr val="bg2">
                    <a:lumMod val="50000"/>
                  </a:schemeClr>
                </a:solidFill>
              </a:rPr>
              <a:t>. It provides a solid basis to build a valid retrofitting project in future</a:t>
            </a:r>
          </a:p>
        </p:txBody>
      </p:sp>
      <p:sp>
        <p:nvSpPr>
          <p:cNvPr id="5" name="CasellaDiTesto 4">
            <a:extLst>
              <a:ext uri="{FF2B5EF4-FFF2-40B4-BE49-F238E27FC236}">
                <a16:creationId xmlns:a16="http://schemas.microsoft.com/office/drawing/2014/main" id="{1BC062B6-FBE9-F976-EBB7-ACC857536B35}"/>
              </a:ext>
            </a:extLst>
          </p:cNvPr>
          <p:cNvSpPr txBox="1"/>
          <p:nvPr/>
        </p:nvSpPr>
        <p:spPr>
          <a:xfrm>
            <a:off x="1020778" y="2166850"/>
            <a:ext cx="3762237" cy="594906"/>
          </a:xfrm>
          <a:prstGeom prst="rect">
            <a:avLst/>
          </a:prstGeom>
          <a:noFill/>
        </p:spPr>
        <p:txBody>
          <a:bodyPr wrap="square">
            <a:spAutoFit/>
          </a:bodyPr>
          <a:lstStyle/>
          <a:p>
            <a:pPr algn="just"/>
            <a:r>
              <a:rPr lang="en-US" sz="1633" dirty="0">
                <a:solidFill>
                  <a:schemeClr val="bg2">
                    <a:lumMod val="50000"/>
                  </a:schemeClr>
                </a:solidFill>
              </a:rPr>
              <a:t>SMC Team is required to </a:t>
            </a:r>
            <a:r>
              <a:rPr lang="en-US" sz="1633" b="1" dirty="0">
                <a:solidFill>
                  <a:schemeClr val="bg2">
                    <a:lumMod val="50000"/>
                  </a:schemeClr>
                </a:solidFill>
              </a:rPr>
              <a:t>detail the best scenario in a retrofitting concept</a:t>
            </a:r>
            <a:r>
              <a:rPr lang="en-US" sz="1633" dirty="0">
                <a:solidFill>
                  <a:schemeClr val="bg2">
                    <a:lumMod val="50000"/>
                  </a:schemeClr>
                </a:solidFill>
              </a:rPr>
              <a:t>. </a:t>
            </a:r>
          </a:p>
        </p:txBody>
      </p:sp>
      <p:pic>
        <p:nvPicPr>
          <p:cNvPr id="3" name="Graphic 2">
            <a:extLst>
              <a:ext uri="{FF2B5EF4-FFF2-40B4-BE49-F238E27FC236}">
                <a16:creationId xmlns:a16="http://schemas.microsoft.com/office/drawing/2014/main" id="{1DB062E5-E067-1BA3-40F1-6FB00AE987B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1125" y="1354676"/>
            <a:ext cx="2810494" cy="475622"/>
          </a:xfrm>
          <a:prstGeom prst="rect">
            <a:avLst/>
          </a:prstGeom>
        </p:spPr>
      </p:pic>
      <p:pic>
        <p:nvPicPr>
          <p:cNvPr id="8" name="Graphic 7">
            <a:extLst>
              <a:ext uri="{FF2B5EF4-FFF2-40B4-BE49-F238E27FC236}">
                <a16:creationId xmlns:a16="http://schemas.microsoft.com/office/drawing/2014/main" id="{49B7BA5B-7543-1F82-D680-25BF5F0E5A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55484" y="2028263"/>
            <a:ext cx="3045981" cy="664577"/>
          </a:xfrm>
          <a:prstGeom prst="rect">
            <a:avLst/>
          </a:prstGeom>
        </p:spPr>
      </p:pic>
    </p:spTree>
    <p:extLst>
      <p:ext uri="{BB962C8B-B14F-4D97-AF65-F5344CB8AC3E}">
        <p14:creationId xmlns:p14="http://schemas.microsoft.com/office/powerpoint/2010/main" val="874545566"/>
      </p:ext>
    </p:extLst>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08266" y="157449"/>
            <a:ext cx="5267672" cy="454996"/>
          </a:xfrm>
          <a:prstGeom prst="rect">
            <a:avLst/>
          </a:prstGeom>
          <a:noFill/>
        </p:spPr>
        <p:txBody>
          <a:bodyPr wrap="square">
            <a:spAutoFit/>
          </a:bodyPr>
          <a:lstStyle/>
          <a:p>
            <a:pPr marL="244804">
              <a:lnSpc>
                <a:spcPct val="115000"/>
              </a:lnSpc>
            </a:pPr>
            <a:r>
              <a:rPr lang="en-GB" sz="2177" b="1" dirty="0"/>
              <a:t>Retrofit concept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72</a:t>
            </a:fld>
            <a:endParaRPr lang="it-IT" altLang="it-IT" sz="816" dirty="0">
              <a:solidFill>
                <a:schemeClr val="bg1"/>
              </a:solidFill>
              <a:latin typeface="din"/>
            </a:endParaRPr>
          </a:p>
        </p:txBody>
      </p:sp>
      <p:sp>
        <p:nvSpPr>
          <p:cNvPr id="5" name="CasellaDiTesto 4">
            <a:extLst>
              <a:ext uri="{FF2B5EF4-FFF2-40B4-BE49-F238E27FC236}">
                <a16:creationId xmlns:a16="http://schemas.microsoft.com/office/drawing/2014/main" id="{00F068F7-9E28-AFB6-C319-E9FBBDAE4B21}"/>
              </a:ext>
            </a:extLst>
          </p:cNvPr>
          <p:cNvSpPr txBox="1"/>
          <p:nvPr/>
        </p:nvSpPr>
        <p:spPr>
          <a:xfrm>
            <a:off x="956603" y="2192487"/>
            <a:ext cx="4973166" cy="2940036"/>
          </a:xfrm>
          <a:prstGeom prst="rect">
            <a:avLst/>
          </a:prstGeom>
          <a:noFill/>
        </p:spPr>
        <p:txBody>
          <a:bodyPr wrap="square">
            <a:spAutoFit/>
          </a:bodyPr>
          <a:lstStyle/>
          <a:p>
            <a:r>
              <a:rPr lang="en-US" sz="1542" dirty="0">
                <a:solidFill>
                  <a:schemeClr val="bg2">
                    <a:lumMod val="50000"/>
                  </a:schemeClr>
                </a:solidFill>
              </a:rPr>
              <a:t>For each intervention, the information to provide is:</a:t>
            </a:r>
          </a:p>
          <a:p>
            <a:endParaRPr lang="en-US" sz="1542" dirty="0">
              <a:solidFill>
                <a:schemeClr val="bg2">
                  <a:lumMod val="50000"/>
                </a:schemeClr>
              </a:solidFill>
            </a:endParaRPr>
          </a:p>
          <a:p>
            <a:r>
              <a:rPr lang="en-US" sz="1542" dirty="0">
                <a:solidFill>
                  <a:schemeClr val="bg2">
                    <a:lumMod val="50000"/>
                  </a:schemeClr>
                </a:solidFill>
              </a:rPr>
              <a:t>- Description</a:t>
            </a:r>
          </a:p>
          <a:p>
            <a:r>
              <a:rPr lang="en-US" sz="1542" dirty="0">
                <a:solidFill>
                  <a:schemeClr val="bg2">
                    <a:lumMod val="50000"/>
                  </a:schemeClr>
                </a:solidFill>
              </a:rPr>
              <a:t>- Expected results</a:t>
            </a:r>
          </a:p>
          <a:p>
            <a:r>
              <a:rPr lang="en-US" sz="1542" dirty="0">
                <a:solidFill>
                  <a:schemeClr val="bg2">
                    <a:lumMod val="50000"/>
                  </a:schemeClr>
                </a:solidFill>
              </a:rPr>
              <a:t>- Activities/works to implement the intervention</a:t>
            </a:r>
          </a:p>
          <a:p>
            <a:r>
              <a:rPr lang="en-US" sz="1542" dirty="0">
                <a:solidFill>
                  <a:schemeClr val="bg2">
                    <a:lumMod val="50000"/>
                  </a:schemeClr>
                </a:solidFill>
              </a:rPr>
              <a:t>- Timescale</a:t>
            </a:r>
          </a:p>
          <a:p>
            <a:r>
              <a:rPr lang="en-US" sz="1542" dirty="0">
                <a:solidFill>
                  <a:schemeClr val="bg2">
                    <a:lumMod val="50000"/>
                  </a:schemeClr>
                </a:solidFill>
              </a:rPr>
              <a:t>- Budget estimation</a:t>
            </a:r>
          </a:p>
          <a:p>
            <a:r>
              <a:rPr lang="en-US" sz="1542" dirty="0">
                <a:solidFill>
                  <a:schemeClr val="bg2">
                    <a:lumMod val="50000"/>
                  </a:schemeClr>
                </a:solidFill>
              </a:rPr>
              <a:t>- Financial scheme</a:t>
            </a:r>
          </a:p>
          <a:p>
            <a:r>
              <a:rPr lang="en-US" sz="1542" dirty="0">
                <a:solidFill>
                  <a:schemeClr val="bg2">
                    <a:lumMod val="50000"/>
                  </a:schemeClr>
                </a:solidFill>
              </a:rPr>
              <a:t>- Responsible for the implementation</a:t>
            </a:r>
          </a:p>
          <a:p>
            <a:r>
              <a:rPr lang="en-US" sz="1542" dirty="0">
                <a:solidFill>
                  <a:schemeClr val="bg2">
                    <a:lumMod val="50000"/>
                  </a:schemeClr>
                </a:solidFill>
              </a:rPr>
              <a:t>- Partnerships</a:t>
            </a:r>
          </a:p>
          <a:p>
            <a:r>
              <a:rPr lang="en-US" sz="1542" dirty="0">
                <a:solidFill>
                  <a:schemeClr val="bg2">
                    <a:lumMod val="50000"/>
                  </a:schemeClr>
                </a:solidFill>
              </a:rPr>
              <a:t>- Reference stakeholders</a:t>
            </a:r>
          </a:p>
          <a:p>
            <a:r>
              <a:rPr lang="en-US" sz="1542" dirty="0">
                <a:solidFill>
                  <a:schemeClr val="bg2">
                    <a:lumMod val="50000"/>
                  </a:schemeClr>
                </a:solidFill>
              </a:rPr>
              <a:t>- Links with existing or future strategies, plans, programs</a:t>
            </a:r>
          </a:p>
        </p:txBody>
      </p:sp>
      <p:pic>
        <p:nvPicPr>
          <p:cNvPr id="9" name="Graphic 8">
            <a:extLst>
              <a:ext uri="{FF2B5EF4-FFF2-40B4-BE49-F238E27FC236}">
                <a16:creationId xmlns:a16="http://schemas.microsoft.com/office/drawing/2014/main" id="{8DAB92A1-4945-F179-5007-57CF173971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67201" y="1259822"/>
            <a:ext cx="1404000" cy="666547"/>
          </a:xfrm>
          <a:prstGeom prst="rect">
            <a:avLst/>
          </a:prstGeom>
        </p:spPr>
      </p:pic>
      <p:pic>
        <p:nvPicPr>
          <p:cNvPr id="11" name="Graphic 10">
            <a:extLst>
              <a:ext uri="{FF2B5EF4-FFF2-40B4-BE49-F238E27FC236}">
                <a16:creationId xmlns:a16="http://schemas.microsoft.com/office/drawing/2014/main" id="{460AEAF7-FD4A-DF24-4046-92C18B4FADF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1125" y="1354676"/>
            <a:ext cx="2810494" cy="475622"/>
          </a:xfrm>
          <a:prstGeom prst="rect">
            <a:avLst/>
          </a:prstGeom>
        </p:spPr>
      </p:pic>
    </p:spTree>
    <p:extLst>
      <p:ext uri="{BB962C8B-B14F-4D97-AF65-F5344CB8AC3E}">
        <p14:creationId xmlns:p14="http://schemas.microsoft.com/office/powerpoint/2010/main" val="1146223240"/>
      </p:ext>
    </p:extLst>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12218" y="131147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106260" y="129995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73</a:t>
            </a:fld>
            <a:endParaRPr lang="it-IT" altLang="it-IT" sz="816" dirty="0">
              <a:solidFill>
                <a:schemeClr val="bg1"/>
              </a:solidFill>
              <a:latin typeface="din"/>
            </a:endParaRPr>
          </a:p>
        </p:txBody>
      </p:sp>
      <p:sp>
        <p:nvSpPr>
          <p:cNvPr id="14" name="CasellaDiTesto 13">
            <a:extLst>
              <a:ext uri="{FF2B5EF4-FFF2-40B4-BE49-F238E27FC236}">
                <a16:creationId xmlns:a16="http://schemas.microsoft.com/office/drawing/2014/main" id="{38CD7A74-1193-AC90-504E-45026C05A416}"/>
              </a:ext>
            </a:extLst>
          </p:cNvPr>
          <p:cNvSpPr txBox="1"/>
          <p:nvPr/>
        </p:nvSpPr>
        <p:spPr>
          <a:xfrm>
            <a:off x="695998" y="2252933"/>
            <a:ext cx="4283966" cy="3107774"/>
          </a:xfrm>
          <a:prstGeom prst="rect">
            <a:avLst/>
          </a:prstGeom>
          <a:noFill/>
        </p:spPr>
        <p:txBody>
          <a:bodyPr wrap="square">
            <a:spAutoFit/>
          </a:bodyPr>
          <a:lstStyle/>
          <a:p>
            <a:pPr algn="just"/>
            <a:r>
              <a:rPr lang="en-US" sz="1633" dirty="0">
                <a:solidFill>
                  <a:schemeClr val="bg2">
                    <a:lumMod val="50000"/>
                  </a:schemeClr>
                </a:solidFill>
              </a:rPr>
              <a:t>SMC Team is required to </a:t>
            </a:r>
            <a:r>
              <a:rPr lang="en-US" sz="1633" b="1" dirty="0">
                <a:solidFill>
                  <a:schemeClr val="bg2">
                    <a:lumMod val="50000"/>
                  </a:schemeClr>
                </a:solidFill>
              </a:rPr>
              <a:t>detail the best scenario in a retrofitting concept</a:t>
            </a:r>
            <a:r>
              <a:rPr lang="en-US" sz="1633" dirty="0">
                <a:solidFill>
                  <a:schemeClr val="bg2">
                    <a:lumMod val="50000"/>
                  </a:schemeClr>
                </a:solidFill>
              </a:rPr>
              <a:t>. </a:t>
            </a:r>
          </a:p>
          <a:p>
            <a:pPr algn="just"/>
            <a:endParaRPr lang="en-US" sz="1633" dirty="0">
              <a:solidFill>
                <a:schemeClr val="bg2">
                  <a:lumMod val="50000"/>
                </a:schemeClr>
              </a:solidFill>
            </a:endParaRPr>
          </a:p>
          <a:p>
            <a:pPr algn="just"/>
            <a:r>
              <a:rPr lang="en-US" sz="1633" dirty="0">
                <a:solidFill>
                  <a:schemeClr val="bg2">
                    <a:lumMod val="50000"/>
                  </a:schemeClr>
                </a:solidFill>
              </a:rPr>
              <a:t>The retrofitting concept is a report containing </a:t>
            </a:r>
            <a:r>
              <a:rPr lang="en-US" sz="1633" b="1" dirty="0">
                <a:solidFill>
                  <a:schemeClr val="bg2">
                    <a:lumMod val="50000"/>
                  </a:schemeClr>
                </a:solidFill>
              </a:rPr>
              <a:t>the description of the interventions foreseen by the scenario. </a:t>
            </a:r>
          </a:p>
          <a:p>
            <a:pPr algn="just"/>
            <a:endParaRPr lang="en-US" sz="1633" b="1" dirty="0">
              <a:solidFill>
                <a:schemeClr val="bg2">
                  <a:lumMod val="50000"/>
                </a:schemeClr>
              </a:solidFill>
            </a:endParaRPr>
          </a:p>
          <a:p>
            <a:pPr algn="just"/>
            <a:r>
              <a:rPr lang="en-US" sz="1633" dirty="0">
                <a:solidFill>
                  <a:schemeClr val="bg2">
                    <a:lumMod val="50000"/>
                  </a:schemeClr>
                </a:solidFill>
              </a:rPr>
              <a:t>During the participatory consultation, the </a:t>
            </a:r>
            <a:r>
              <a:rPr lang="en-US" sz="1633" b="1" dirty="0">
                <a:solidFill>
                  <a:schemeClr val="bg2">
                    <a:lumMod val="50000"/>
                  </a:schemeClr>
                </a:solidFill>
              </a:rPr>
              <a:t>SMC Team will illustrate the interventions foreseen by the scenario</a:t>
            </a:r>
            <a:r>
              <a:rPr lang="en-US" sz="1633" dirty="0">
                <a:solidFill>
                  <a:schemeClr val="bg2">
                    <a:lumMod val="50000"/>
                  </a:schemeClr>
                </a:solidFill>
              </a:rPr>
              <a:t>.</a:t>
            </a:r>
          </a:p>
          <a:p>
            <a:pPr algn="just"/>
            <a:endParaRPr lang="en-US" sz="1633" dirty="0">
              <a:solidFill>
                <a:schemeClr val="bg2">
                  <a:lumMod val="50000"/>
                </a:schemeClr>
              </a:solidFill>
            </a:endParaRPr>
          </a:p>
          <a:p>
            <a:pPr algn="just"/>
            <a:endParaRPr lang="en-US" sz="1633" dirty="0">
              <a:solidFill>
                <a:schemeClr val="bg2">
                  <a:lumMod val="50000"/>
                </a:schemeClr>
              </a:solidFill>
            </a:endParaRPr>
          </a:p>
        </p:txBody>
      </p:sp>
      <p:sp>
        <p:nvSpPr>
          <p:cNvPr id="3" name="CasellaDiTesto 2">
            <a:extLst>
              <a:ext uri="{FF2B5EF4-FFF2-40B4-BE49-F238E27FC236}">
                <a16:creationId xmlns:a16="http://schemas.microsoft.com/office/drawing/2014/main" id="{2D74F026-1B6C-C5D5-4FAB-B8C3B98B296F}"/>
              </a:ext>
            </a:extLst>
          </p:cNvPr>
          <p:cNvSpPr txBox="1"/>
          <p:nvPr/>
        </p:nvSpPr>
        <p:spPr>
          <a:xfrm>
            <a:off x="292648" y="116809"/>
            <a:ext cx="5267672" cy="454996"/>
          </a:xfrm>
          <a:prstGeom prst="rect">
            <a:avLst/>
          </a:prstGeom>
          <a:noFill/>
        </p:spPr>
        <p:txBody>
          <a:bodyPr wrap="square">
            <a:spAutoFit/>
          </a:bodyPr>
          <a:lstStyle/>
          <a:p>
            <a:pPr marL="244804">
              <a:lnSpc>
                <a:spcPct val="115000"/>
              </a:lnSpc>
            </a:pPr>
            <a:r>
              <a:rPr lang="en-GB" sz="2177" b="1" dirty="0"/>
              <a:t>Retrofit concept phase</a:t>
            </a:r>
          </a:p>
        </p:txBody>
      </p:sp>
      <p:pic>
        <p:nvPicPr>
          <p:cNvPr id="2" name="Graphic 1">
            <a:extLst>
              <a:ext uri="{FF2B5EF4-FFF2-40B4-BE49-F238E27FC236}">
                <a16:creationId xmlns:a16="http://schemas.microsoft.com/office/drawing/2014/main" id="{5CD3EFC5-31A9-A09E-3CC6-C9BF1AC7CE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72417" y="2287080"/>
            <a:ext cx="3045981" cy="664577"/>
          </a:xfrm>
          <a:prstGeom prst="rect">
            <a:avLst/>
          </a:prstGeom>
        </p:spPr>
      </p:pic>
      <p:pic>
        <p:nvPicPr>
          <p:cNvPr id="4" name="Graphic 3">
            <a:extLst>
              <a:ext uri="{FF2B5EF4-FFF2-40B4-BE49-F238E27FC236}">
                <a16:creationId xmlns:a16="http://schemas.microsoft.com/office/drawing/2014/main" id="{2A5BB573-5EB9-38A5-F242-6FB2B1FD28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1125" y="1354676"/>
            <a:ext cx="2810494" cy="475622"/>
          </a:xfrm>
          <a:prstGeom prst="rect">
            <a:avLst/>
          </a:prstGeom>
        </p:spPr>
      </p:pic>
      <p:pic>
        <p:nvPicPr>
          <p:cNvPr id="13" name="Graphic 12">
            <a:extLst>
              <a:ext uri="{FF2B5EF4-FFF2-40B4-BE49-F238E27FC236}">
                <a16:creationId xmlns:a16="http://schemas.microsoft.com/office/drawing/2014/main" id="{E763B4EE-423D-7B04-BFF6-56C2451ECEF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30339" y="1323033"/>
            <a:ext cx="1404000" cy="538907"/>
          </a:xfrm>
          <a:prstGeom prst="rect">
            <a:avLst/>
          </a:prstGeom>
        </p:spPr>
      </p:pic>
    </p:spTree>
    <p:extLst>
      <p:ext uri="{BB962C8B-B14F-4D97-AF65-F5344CB8AC3E}">
        <p14:creationId xmlns:p14="http://schemas.microsoft.com/office/powerpoint/2010/main" val="336948032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318426" y="171159"/>
            <a:ext cx="5267672" cy="454996"/>
          </a:xfrm>
          <a:prstGeom prst="rect">
            <a:avLst/>
          </a:prstGeom>
          <a:noFill/>
        </p:spPr>
        <p:txBody>
          <a:bodyPr wrap="square">
            <a:spAutoFit/>
          </a:bodyPr>
          <a:lstStyle/>
          <a:p>
            <a:pPr marL="244804">
              <a:lnSpc>
                <a:spcPct val="115000"/>
              </a:lnSpc>
            </a:pPr>
            <a:r>
              <a:rPr lang="en-GB" sz="2177" b="1" dirty="0"/>
              <a:t>Initiation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8</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52499" y="2145693"/>
            <a:ext cx="7210425" cy="846194"/>
          </a:xfrm>
          <a:prstGeom prst="rect">
            <a:avLst/>
          </a:prstGeom>
          <a:noFill/>
        </p:spPr>
        <p:txBody>
          <a:bodyPr wrap="square">
            <a:spAutoFit/>
          </a:bodyPr>
          <a:lstStyle/>
          <a:p>
            <a:pPr algn="just"/>
            <a:r>
              <a:rPr lang="en-US" sz="1633" dirty="0">
                <a:solidFill>
                  <a:schemeClr val="bg2">
                    <a:lumMod val="50000"/>
                  </a:schemeClr>
                </a:solidFill>
              </a:rPr>
              <a:t>The SMC Team shall </a:t>
            </a:r>
            <a:r>
              <a:rPr lang="en-US" sz="1633" b="1" dirty="0">
                <a:solidFill>
                  <a:schemeClr val="bg2">
                    <a:lumMod val="50000"/>
                  </a:schemeClr>
                </a:solidFill>
              </a:rPr>
              <a:t>collect the necessary data to describe the urban area and the  building(s), </a:t>
            </a:r>
            <a:r>
              <a:rPr lang="en-US" sz="1633" dirty="0">
                <a:solidFill>
                  <a:schemeClr val="bg2">
                    <a:lumMod val="50000"/>
                  </a:schemeClr>
                </a:solidFill>
              </a:rPr>
              <a:t>providing the necessary information to start the decision-making process. The climatic profile shall also be described in detailed.</a:t>
            </a:r>
          </a:p>
        </p:txBody>
      </p:sp>
      <p:sp>
        <p:nvSpPr>
          <p:cNvPr id="3" name="CasellaDiTesto 2">
            <a:extLst>
              <a:ext uri="{FF2B5EF4-FFF2-40B4-BE49-F238E27FC236}">
                <a16:creationId xmlns:a16="http://schemas.microsoft.com/office/drawing/2014/main" id="{6EEED47A-8200-7DC7-A891-71E07E9CEF9B}"/>
              </a:ext>
            </a:extLst>
          </p:cNvPr>
          <p:cNvSpPr txBox="1"/>
          <p:nvPr/>
        </p:nvSpPr>
        <p:spPr>
          <a:xfrm>
            <a:off x="881955" y="1631707"/>
            <a:ext cx="2709813"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1.3 Collection of data</a:t>
            </a:r>
          </a:p>
        </p:txBody>
      </p:sp>
      <p:sp>
        <p:nvSpPr>
          <p:cNvPr id="9" name="CasellaDiTesto 8">
            <a:extLst>
              <a:ext uri="{FF2B5EF4-FFF2-40B4-BE49-F238E27FC236}">
                <a16:creationId xmlns:a16="http://schemas.microsoft.com/office/drawing/2014/main" id="{925EE008-4D4E-4C91-1E4C-98730A0B0ACA}"/>
              </a:ext>
            </a:extLst>
          </p:cNvPr>
          <p:cNvSpPr txBox="1"/>
          <p:nvPr/>
        </p:nvSpPr>
        <p:spPr>
          <a:xfrm>
            <a:off x="1004591" y="3066683"/>
            <a:ext cx="2587177" cy="1097480"/>
          </a:xfrm>
          <a:prstGeom prst="rect">
            <a:avLst/>
          </a:prstGeom>
          <a:noFill/>
        </p:spPr>
        <p:txBody>
          <a:bodyPr wrap="square">
            <a:spAutoFit/>
          </a:bodyPr>
          <a:lstStyle/>
          <a:p>
            <a:pPr algn="just"/>
            <a:r>
              <a:rPr lang="en-US" sz="1633" dirty="0">
                <a:solidFill>
                  <a:schemeClr val="bg2">
                    <a:lumMod val="50000"/>
                  </a:schemeClr>
                </a:solidFill>
              </a:rPr>
              <a:t>The information to be collected in the Initiation phase are fully described in </a:t>
            </a:r>
            <a:r>
              <a:rPr lang="en-US" sz="1633" b="1" dirty="0">
                <a:solidFill>
                  <a:schemeClr val="bg2">
                    <a:lumMod val="50000"/>
                  </a:schemeClr>
                </a:solidFill>
              </a:rPr>
              <a:t>D5.2.1 Test Protocol.</a:t>
            </a:r>
          </a:p>
        </p:txBody>
      </p:sp>
      <p:pic>
        <p:nvPicPr>
          <p:cNvPr id="10" name="Graphic 9">
            <a:extLst>
              <a:ext uri="{FF2B5EF4-FFF2-40B4-BE49-F238E27FC236}">
                <a16:creationId xmlns:a16="http://schemas.microsoft.com/office/drawing/2014/main" id="{8657F274-F50A-4666-D3D7-6F126F329C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5256" y="1293305"/>
            <a:ext cx="2230425" cy="484237"/>
          </a:xfrm>
          <a:prstGeom prst="rect">
            <a:avLst/>
          </a:prstGeom>
        </p:spPr>
      </p:pic>
      <p:pic>
        <p:nvPicPr>
          <p:cNvPr id="12" name="Graphic 11">
            <a:extLst>
              <a:ext uri="{FF2B5EF4-FFF2-40B4-BE49-F238E27FC236}">
                <a16:creationId xmlns:a16="http://schemas.microsoft.com/office/drawing/2014/main" id="{386D299B-BAA4-7E01-6295-002905DF82F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23518" y="1299372"/>
            <a:ext cx="1414463" cy="771525"/>
          </a:xfrm>
          <a:prstGeom prst="rect">
            <a:avLst/>
          </a:prstGeom>
        </p:spPr>
      </p:pic>
      <p:pic>
        <p:nvPicPr>
          <p:cNvPr id="5" name="Picture 4">
            <a:extLst>
              <a:ext uri="{FF2B5EF4-FFF2-40B4-BE49-F238E27FC236}">
                <a16:creationId xmlns:a16="http://schemas.microsoft.com/office/drawing/2014/main" id="{01A0266E-0396-B41D-4C2D-ADC55FBED9C7}"/>
              </a:ext>
            </a:extLst>
          </p:cNvPr>
          <p:cNvPicPr>
            <a:picLocks noChangeAspect="1"/>
          </p:cNvPicPr>
          <p:nvPr/>
        </p:nvPicPr>
        <p:blipFill>
          <a:blip r:embed="rId7"/>
          <a:stretch>
            <a:fillRect/>
          </a:stretch>
        </p:blipFill>
        <p:spPr>
          <a:xfrm>
            <a:off x="3925790" y="3032786"/>
            <a:ext cx="3428998" cy="2433816"/>
          </a:xfrm>
          <a:prstGeom prst="rect">
            <a:avLst/>
          </a:prstGeom>
        </p:spPr>
      </p:pic>
    </p:spTree>
    <p:extLst>
      <p:ext uri="{BB962C8B-B14F-4D97-AF65-F5344CB8AC3E}">
        <p14:creationId xmlns:p14="http://schemas.microsoft.com/office/powerpoint/2010/main" val="2473194313"/>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E4759904-D94D-435A-A24D-8041A2209A9F}"/>
              </a:ext>
            </a:extLst>
          </p:cNvPr>
          <p:cNvSpPr>
            <a:spLocks noChangeArrowheads="1"/>
          </p:cNvSpPr>
          <p:nvPr/>
        </p:nvSpPr>
        <p:spPr bwMode="auto">
          <a:xfrm>
            <a:off x="1102058" y="1402918"/>
            <a:ext cx="6021232" cy="32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6155" name="Rectangle 11">
            <a:extLst>
              <a:ext uri="{FF2B5EF4-FFF2-40B4-BE49-F238E27FC236}">
                <a16:creationId xmlns:a16="http://schemas.microsoft.com/office/drawing/2014/main" id="{72DC4E68-E81B-4D13-B770-C7F7AB2F4C05}"/>
              </a:ext>
            </a:extLst>
          </p:cNvPr>
          <p:cNvSpPr>
            <a:spLocks noChangeArrowheads="1"/>
          </p:cNvSpPr>
          <p:nvPr/>
        </p:nvSpPr>
        <p:spPr bwMode="auto">
          <a:xfrm>
            <a:off x="1096100" y="1391398"/>
            <a:ext cx="4833669" cy="3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633"/>
          </a:p>
        </p:txBody>
      </p:sp>
      <p:sp>
        <p:nvSpPr>
          <p:cNvPr id="18" name="CasellaDiTesto 17">
            <a:extLst>
              <a:ext uri="{FF2B5EF4-FFF2-40B4-BE49-F238E27FC236}">
                <a16:creationId xmlns:a16="http://schemas.microsoft.com/office/drawing/2014/main" id="{2520915D-8F2E-480A-9EB1-133ED10B56F8}"/>
              </a:ext>
            </a:extLst>
          </p:cNvPr>
          <p:cNvSpPr txBox="1"/>
          <p:nvPr/>
        </p:nvSpPr>
        <p:spPr>
          <a:xfrm>
            <a:off x="287946" y="248889"/>
            <a:ext cx="5267672" cy="454996"/>
          </a:xfrm>
          <a:prstGeom prst="rect">
            <a:avLst/>
          </a:prstGeom>
          <a:noFill/>
        </p:spPr>
        <p:txBody>
          <a:bodyPr wrap="square">
            <a:spAutoFit/>
          </a:bodyPr>
          <a:lstStyle/>
          <a:p>
            <a:pPr marL="244804">
              <a:lnSpc>
                <a:spcPct val="115000"/>
              </a:lnSpc>
            </a:pPr>
            <a:r>
              <a:rPr lang="en-GB" sz="2177" b="1" dirty="0"/>
              <a:t>Initiation phase</a:t>
            </a:r>
          </a:p>
        </p:txBody>
      </p:sp>
      <p:sp>
        <p:nvSpPr>
          <p:cNvPr id="24" name="Rectangle 2">
            <a:extLst>
              <a:ext uri="{FF2B5EF4-FFF2-40B4-BE49-F238E27FC236}">
                <a16:creationId xmlns:a16="http://schemas.microsoft.com/office/drawing/2014/main" id="{2E2DA7CA-14E6-4332-9477-08984BA14F96}"/>
              </a:ext>
            </a:extLst>
          </p:cNvPr>
          <p:cNvSpPr>
            <a:spLocks noChangeArrowheads="1"/>
          </p:cNvSpPr>
          <p:nvPr/>
        </p:nvSpPr>
        <p:spPr bwMode="auto">
          <a:xfrm>
            <a:off x="-57599" y="5654634"/>
            <a:ext cx="514080" cy="198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buClrTx/>
              <a:buFontTx/>
              <a:buNone/>
            </a:pPr>
            <a:fld id="{A491B69D-095B-45A8-903F-33AB5F241E37}" type="slidenum">
              <a:rPr lang="it-IT" altLang="it-IT" sz="816">
                <a:solidFill>
                  <a:schemeClr val="bg1"/>
                </a:solidFill>
                <a:latin typeface="din"/>
              </a:rPr>
              <a:pPr algn="ctr" hangingPunct="1">
                <a:lnSpc>
                  <a:spcPct val="100000"/>
                </a:lnSpc>
                <a:buClrTx/>
                <a:buFontTx/>
                <a:buNone/>
              </a:pPr>
              <a:t>9</a:t>
            </a:fld>
            <a:endParaRPr lang="it-IT" altLang="it-IT" sz="816" dirty="0">
              <a:solidFill>
                <a:schemeClr val="bg1"/>
              </a:solidFill>
              <a:latin typeface="din"/>
            </a:endParaRPr>
          </a:p>
        </p:txBody>
      </p:sp>
      <p:sp>
        <p:nvSpPr>
          <p:cNvPr id="2" name="CasellaDiTesto 1">
            <a:extLst>
              <a:ext uri="{FF2B5EF4-FFF2-40B4-BE49-F238E27FC236}">
                <a16:creationId xmlns:a16="http://schemas.microsoft.com/office/drawing/2014/main" id="{EE86825B-D3A0-9403-4A96-F15F738D40AF}"/>
              </a:ext>
            </a:extLst>
          </p:cNvPr>
          <p:cNvSpPr txBox="1"/>
          <p:nvPr/>
        </p:nvSpPr>
        <p:spPr>
          <a:xfrm>
            <a:off x="981075" y="2307568"/>
            <a:ext cx="7191375" cy="2353914"/>
          </a:xfrm>
          <a:prstGeom prst="rect">
            <a:avLst/>
          </a:prstGeom>
          <a:noFill/>
        </p:spPr>
        <p:txBody>
          <a:bodyPr wrap="square">
            <a:spAutoFit/>
          </a:bodyPr>
          <a:lstStyle/>
          <a:p>
            <a:pPr algn="just"/>
            <a:r>
              <a:rPr lang="en-US" sz="1633" dirty="0">
                <a:solidFill>
                  <a:schemeClr val="bg2">
                    <a:lumMod val="50000"/>
                  </a:schemeClr>
                </a:solidFill>
              </a:rPr>
              <a:t>After having set the physical boundaries of the urban area, the </a:t>
            </a:r>
            <a:r>
              <a:rPr lang="en-US" sz="1633" b="1" dirty="0">
                <a:solidFill>
                  <a:schemeClr val="bg2">
                    <a:lumMod val="50000"/>
                  </a:schemeClr>
                </a:solidFill>
              </a:rPr>
              <a:t>municipality shall identify the relevant stakeholders that can contribute to the study</a:t>
            </a:r>
            <a:r>
              <a:rPr lang="en-US" sz="1633" dirty="0">
                <a:solidFill>
                  <a:schemeClr val="bg2">
                    <a:lumMod val="50000"/>
                  </a:schemeClr>
                </a:solidFill>
              </a:rPr>
              <a:t>. </a:t>
            </a:r>
          </a:p>
          <a:p>
            <a:pPr algn="just"/>
            <a:endParaRPr lang="en-US" sz="1633" dirty="0">
              <a:solidFill>
                <a:schemeClr val="bg2">
                  <a:lumMod val="50000"/>
                </a:schemeClr>
              </a:solidFill>
            </a:endParaRPr>
          </a:p>
          <a:p>
            <a:pPr algn="just"/>
            <a:r>
              <a:rPr lang="en-US" sz="1633" dirty="0">
                <a:solidFill>
                  <a:schemeClr val="bg2">
                    <a:lumMod val="50000"/>
                  </a:schemeClr>
                </a:solidFill>
              </a:rPr>
              <a:t>The identification of the stakeholders can help to </a:t>
            </a:r>
            <a:r>
              <a:rPr lang="en-US" sz="1633" b="1" dirty="0">
                <a:solidFill>
                  <a:schemeClr val="bg2">
                    <a:lumMod val="50000"/>
                  </a:schemeClr>
                </a:solidFill>
              </a:rPr>
              <a:t>refine the sustainability goals and consider multiple approaches</a:t>
            </a:r>
            <a:r>
              <a:rPr lang="en-US" sz="1633" dirty="0">
                <a:solidFill>
                  <a:schemeClr val="bg2">
                    <a:lumMod val="50000"/>
                  </a:schemeClr>
                </a:solidFill>
              </a:rPr>
              <a:t> to reach them, as the municipality would be able to utilize the stakeholder’s specialized knowledge during the study. </a:t>
            </a:r>
          </a:p>
          <a:p>
            <a:pPr algn="just"/>
            <a:endParaRPr lang="en-US" sz="1633" dirty="0">
              <a:solidFill>
                <a:schemeClr val="bg2">
                  <a:lumMod val="50000"/>
                </a:schemeClr>
              </a:solidFill>
            </a:endParaRPr>
          </a:p>
          <a:p>
            <a:pPr algn="just"/>
            <a:r>
              <a:rPr lang="en-US" sz="1633" dirty="0">
                <a:solidFill>
                  <a:schemeClr val="bg2">
                    <a:lumMod val="50000"/>
                  </a:schemeClr>
                </a:solidFill>
              </a:rPr>
              <a:t>Also, the </a:t>
            </a:r>
            <a:r>
              <a:rPr lang="en-US" sz="1633" b="1" dirty="0">
                <a:solidFill>
                  <a:schemeClr val="bg2">
                    <a:lumMod val="50000"/>
                  </a:schemeClr>
                </a:solidFill>
              </a:rPr>
              <a:t>early engagement of the stakeholders </a:t>
            </a:r>
            <a:r>
              <a:rPr lang="en-US" sz="1633" dirty="0">
                <a:solidFill>
                  <a:schemeClr val="bg2">
                    <a:lumMod val="50000"/>
                  </a:schemeClr>
                </a:solidFill>
              </a:rPr>
              <a:t>in the project would be helpful to reduce the risk of conflicts in the development of the retrofitting concept.</a:t>
            </a:r>
          </a:p>
        </p:txBody>
      </p:sp>
      <p:sp>
        <p:nvSpPr>
          <p:cNvPr id="3" name="CasellaDiTesto 2">
            <a:extLst>
              <a:ext uri="{FF2B5EF4-FFF2-40B4-BE49-F238E27FC236}">
                <a16:creationId xmlns:a16="http://schemas.microsoft.com/office/drawing/2014/main" id="{6EEED47A-8200-7DC7-A891-71E07E9CEF9B}"/>
              </a:ext>
            </a:extLst>
          </p:cNvPr>
          <p:cNvSpPr txBox="1"/>
          <p:nvPr/>
        </p:nvSpPr>
        <p:spPr>
          <a:xfrm>
            <a:off x="904019" y="1677228"/>
            <a:ext cx="3144106" cy="364395"/>
          </a:xfrm>
          <a:prstGeom prst="rect">
            <a:avLst/>
          </a:prstGeom>
          <a:noFill/>
        </p:spPr>
        <p:txBody>
          <a:bodyPr wrap="square">
            <a:spAutoFit/>
          </a:bodyPr>
          <a:lstStyle/>
          <a:p>
            <a:pPr marL="244804">
              <a:lnSpc>
                <a:spcPct val="115000"/>
              </a:lnSpc>
            </a:pPr>
            <a:r>
              <a:rPr lang="en-US" sz="1633" dirty="0">
                <a:ea typeface="Times New Roman" panose="02020603050405020304" pitchFamily="18" charset="0"/>
                <a:cs typeface="Calibri" panose="020F0502020204030204" pitchFamily="34" charset="0"/>
              </a:rPr>
              <a:t>1.4  Stakeholders identification</a:t>
            </a:r>
          </a:p>
        </p:txBody>
      </p:sp>
      <p:pic>
        <p:nvPicPr>
          <p:cNvPr id="9" name="Graphic 8">
            <a:extLst>
              <a:ext uri="{FF2B5EF4-FFF2-40B4-BE49-F238E27FC236}">
                <a16:creationId xmlns:a16="http://schemas.microsoft.com/office/drawing/2014/main" id="{3EF4EC81-8D7D-858A-C241-C076A15DCC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5256" y="1293305"/>
            <a:ext cx="2230425" cy="484237"/>
          </a:xfrm>
          <a:prstGeom prst="rect">
            <a:avLst/>
          </a:prstGeom>
        </p:spPr>
      </p:pic>
      <p:pic>
        <p:nvPicPr>
          <p:cNvPr id="11" name="Graphic 10">
            <a:extLst>
              <a:ext uri="{FF2B5EF4-FFF2-40B4-BE49-F238E27FC236}">
                <a16:creationId xmlns:a16="http://schemas.microsoft.com/office/drawing/2014/main" id="{BC08A7A0-D05D-2767-10BF-68CB29E5C2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79676" y="1306230"/>
            <a:ext cx="1406843" cy="540000"/>
          </a:xfrm>
          <a:prstGeom prst="rect">
            <a:avLst/>
          </a:prstGeom>
        </p:spPr>
      </p:pic>
    </p:spTree>
    <p:extLst>
      <p:ext uri="{BB962C8B-B14F-4D97-AF65-F5344CB8AC3E}">
        <p14:creationId xmlns:p14="http://schemas.microsoft.com/office/powerpoint/2010/main" val="452068227"/>
      </p:ext>
    </p:extLst>
  </p:cSld>
  <p:clrMapOvr>
    <a:masterClrMapping/>
  </p:clrMapOvr>
  <p:transition spd="slow"/>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8" ma:contentTypeDescription="Create a new document." ma:contentTypeScope="" ma:versionID="0d0f603295dd8dfb6471ce5f7b01ff3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1966994e14181e533534960664f4d0ad"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EED2A72-1EA2-4B60-ADA3-6EB7FDE3958C}"/>
</file>

<file path=customXml/itemProps2.xml><?xml version="1.0" encoding="utf-8"?>
<ds:datastoreItem xmlns:ds="http://schemas.openxmlformats.org/officeDocument/2006/customXml" ds:itemID="{CDF975E6-E3C3-42D8-A140-4B2816C90C36}"/>
</file>

<file path=customXml/itemProps3.xml><?xml version="1.0" encoding="utf-8"?>
<ds:datastoreItem xmlns:ds="http://schemas.openxmlformats.org/officeDocument/2006/customXml" ds:itemID="{BFBA372A-022D-4BAB-898D-DFC1219538C1}"/>
</file>

<file path=docProps/app.xml><?xml version="1.0" encoding="utf-8"?>
<Properties xmlns="http://schemas.openxmlformats.org/officeDocument/2006/extended-properties" xmlns:vt="http://schemas.openxmlformats.org/officeDocument/2006/docPropsVTypes">
  <TotalTime>19515</TotalTime>
  <Words>5856</Words>
  <Application>Microsoft Office PowerPoint</Application>
  <PresentationFormat>Presentazione su schermo (4:3)</PresentationFormat>
  <Paragraphs>594</Paragraphs>
  <Slides>73</Slides>
  <Notes>69</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73</vt:i4>
      </vt:variant>
    </vt:vector>
  </HeadingPairs>
  <TitlesOfParts>
    <vt:vector size="81" baseType="lpstr">
      <vt:lpstr>Arial</vt:lpstr>
      <vt:lpstr>Arial MT</vt:lpstr>
      <vt:lpstr>Arial Narrow</vt:lpstr>
      <vt:lpstr>Calibri</vt:lpstr>
      <vt:lpstr>din</vt:lpstr>
      <vt:lpstr>Wingdings</vt:lpstr>
      <vt:lpstr>Larissa</vt:lpstr>
      <vt:lpstr>1_Larissa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Paola Borgaro</cp:lastModifiedBy>
  <cp:revision>291</cp:revision>
  <dcterms:created xsi:type="dcterms:W3CDTF">2017-01-09T10:20:00Z</dcterms:created>
  <dcterms:modified xsi:type="dcterms:W3CDTF">2023-05-28T13:43:04Z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