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3"/>
  </p:notesMasterIdLst>
  <p:handoutMasterIdLst>
    <p:handoutMasterId r:id="rId24"/>
  </p:handoutMasterIdLst>
  <p:sldIdLst>
    <p:sldId id="256" r:id="rId5"/>
    <p:sldId id="258" r:id="rId6"/>
    <p:sldId id="342" r:id="rId7"/>
    <p:sldId id="355" r:id="rId8"/>
    <p:sldId id="356" r:id="rId9"/>
    <p:sldId id="301" r:id="rId10"/>
    <p:sldId id="299" r:id="rId11"/>
    <p:sldId id="300" r:id="rId12"/>
    <p:sldId id="331" r:id="rId13"/>
    <p:sldId id="347" r:id="rId14"/>
    <p:sldId id="351" r:id="rId15"/>
    <p:sldId id="357" r:id="rId16"/>
    <p:sldId id="358" r:id="rId17"/>
    <p:sldId id="319" r:id="rId18"/>
    <p:sldId id="320" r:id="rId19"/>
    <p:sldId id="353" r:id="rId20"/>
    <p:sldId id="329" r:id="rId21"/>
    <p:sldId id="354" r:id="rId22"/>
  </p:sldIdLst>
  <p:sldSz cx="9144000" cy="6858000" type="screen4x3"/>
  <p:notesSz cx="6858000" cy="9144000"/>
  <p:defaultTextStyle>
    <a:defPPr>
      <a:defRPr lang="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Πόπη Δρούτσα" initials="ΠΔ" lastIdx="1" clrIdx="0">
    <p:extLst>
      <p:ext uri="{19B8F6BF-5375-455C-9EA6-DF929625EA0E}">
        <p15:presenceInfo xmlns:p15="http://schemas.microsoft.com/office/powerpoint/2012/main" userId="3733f162fa80923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65E"/>
    <a:srgbClr val="EAEFF7"/>
    <a:srgbClr val="D0E3EA"/>
    <a:srgbClr val="4BACC6"/>
    <a:srgbClr val="419BAD"/>
    <a:srgbClr val="15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8" autoAdjust="0"/>
    <p:restoredTop sz="96187" autoAdjust="0"/>
  </p:normalViewPr>
  <p:slideViewPr>
    <p:cSldViewPr snapToGrid="0" showGuides="1">
      <p:cViewPr varScale="1">
        <p:scale>
          <a:sx n="67" d="100"/>
          <a:sy n="67" d="100"/>
        </p:scale>
        <p:origin x="53" y="26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10.04.2023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4/10/2023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ar"/>
              <a:t>Textmasterformat bearbeiten</a:t>
            </a:r>
          </a:p>
          <a:p>
            <a:pPr lvl="1"/>
            <a:r>
              <a:rPr lang="ar"/>
              <a:t>زويت ابيني</a:t>
            </a:r>
          </a:p>
          <a:p>
            <a:pPr lvl="2"/>
            <a:r>
              <a:rPr lang="ar"/>
              <a:t>دريت إبيني</a:t>
            </a:r>
          </a:p>
          <a:p>
            <a:pPr lvl="3"/>
            <a:r>
              <a:rPr lang="ar"/>
              <a:t>فيرتي إبيني</a:t>
            </a:r>
          </a:p>
          <a:p>
            <a:pPr lvl="4"/>
            <a:r>
              <a:rPr lang="ar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081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0702">
              <a:defRPr/>
            </a:pPr>
            <a:r>
              <a:rPr lang="ar" dirty="0">
                <a:solidFill>
                  <a:srgbClr val="C00000"/>
                </a:solidFill>
              </a:rPr>
              <a:t>مارينا</a:t>
            </a:r>
            <a:endParaRPr lang="en-GB" dirty="0">
              <a:solidFill>
                <a:srgbClr val="C00000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43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WP5 - ACTIVITY 5.1: SUSTAINABLE MED CITIES TRAINING SYSTEM</a:t>
            </a:r>
            <a:r>
              <a:rPr kumimoji="0" lang="it-IT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0937" y="2218931"/>
            <a:ext cx="771322" cy="2841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623662" y="2774600"/>
            <a:ext cx="358597" cy="4127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96598" y="3453359"/>
            <a:ext cx="385661" cy="3924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49236" y="4111820"/>
            <a:ext cx="433023" cy="41949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515406" y="4797345"/>
            <a:ext cx="466853" cy="3653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07957" y="1702556"/>
            <a:ext cx="974302" cy="2503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V="1">
            <a:off x="8006659" y="5395766"/>
            <a:ext cx="975600" cy="2348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006659" y="5914467"/>
            <a:ext cx="975600" cy="2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6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569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673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3897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18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it-IT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4992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18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it-IT" sz="14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294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Autofit/>
          </a:bodyPr>
          <a:lstStyle>
            <a:lvl1pPr>
              <a:defRPr lang="en-US" sz="22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2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Autofit/>
          </a:bodyPr>
          <a:lstStyle>
            <a:lvl1pPr>
              <a:defRPr lang="en-US" sz="2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9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15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9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300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1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150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F.</a:t>
            </a:r>
            <a:r>
              <a:rPr kumimoji="0" lang="el-G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BICYCLE NETWORK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7278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a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واو 2 . 4 - شبكة الدراجة</a:t>
            </a:r>
            <a:endParaRPr lang="en-US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718181"/>
            <a:ext cx="9144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>
            <a:extLst>
              <a:ext uri="{FF2B5EF4-FFF2-40B4-BE49-F238E27FC236}">
                <a16:creationId xmlns:a16="http://schemas.microsoft.com/office/drawing/2014/main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sz="1200" dirty="0"/>
              <a:t>وحدة التدريب 5 </a:t>
            </a:r>
            <a:br>
              <a:rPr lang="it-IT" sz="1200" dirty="0"/>
            </a:br>
            <a:r>
              <a:rPr lang="ar" sz="1200" dirty="0"/>
              <a:t>معايير تقييم SCTOOL - مقياس </a:t>
            </a:r>
            <a:endParaRPr lang="it-IT" dirty="0"/>
          </a:p>
        </p:txBody>
      </p:sp>
      <p:pic>
        <p:nvPicPr>
          <p:cNvPr id="10" name="Imatge 14"/>
          <p:cNvPicPr/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نظام تدريب المدن المتوسطة المستدامة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" dirty="0"/>
              <a:t>#</a:t>
            </a:r>
            <a:fld id="{243FB592-B9A9-49AA-A86F-4031F7B9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86" r:id="rId4"/>
    <p:sldLayoutId id="2147483687" r:id="rId5"/>
    <p:sldLayoutId id="2147483688" r:id="rId6"/>
    <p:sldLayoutId id="2147483694" r:id="rId7"/>
    <p:sldLayoutId id="2147483706" r:id="rId8"/>
    <p:sldLayoutId id="2147483707" r:id="rId9"/>
    <p:sldLayoutId id="2147483716" r:id="rId10"/>
    <p:sldLayoutId id="2147483729" r:id="rId11"/>
    <p:sldLayoutId id="2147483730" r:id="rId12"/>
    <p:sldLayoutId id="2147483731" r:id="rId13"/>
    <p:sldLayoutId id="2147483732" r:id="rId14"/>
    <p:sldLayoutId id="2147483733" r:id="rId15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2000" b="1" kern="1200">
          <a:solidFill>
            <a:schemeClr val="tx1">
              <a:lumMod val="50000"/>
              <a:lumOff val="50000"/>
            </a:schemeClr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4294967295"/>
          </p:nvPr>
        </p:nvSpPr>
        <p:spPr>
          <a:xfrm>
            <a:off x="230517" y="3275195"/>
            <a:ext cx="6516598" cy="252028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ar" sz="3600" dirty="0">
                <a:solidFill>
                  <a:srgbClr val="0070C0"/>
                </a:solidFill>
              </a:rPr>
              <a:t>وحدة التدريب 5</a:t>
            </a:r>
            <a:endParaRPr lang="en-US" sz="3600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ar" sz="3600" dirty="0"/>
              <a:t>حساب التقييم</a:t>
            </a:r>
          </a:p>
          <a:p>
            <a:pPr marL="0" indent="0">
              <a:buNone/>
            </a:pPr>
            <a:r>
              <a:rPr lang="ar-JO" sz="3600" dirty="0"/>
              <a:t>لم</a:t>
            </a:r>
            <a:r>
              <a:rPr lang="ar" sz="3600" dirty="0"/>
              <a:t>عايير</a:t>
            </a:r>
          </a:p>
          <a:p>
            <a:pPr marL="0" indent="0">
              <a:buNone/>
            </a:pPr>
            <a:r>
              <a:rPr lang="ar-JO" sz="3600" dirty="0"/>
              <a:t>أداة المدينة المستدامة – معيار المدينة</a:t>
            </a:r>
            <a:endParaRPr lang="ar" sz="3600" dirty="0"/>
          </a:p>
          <a:p>
            <a:pPr marL="0" indent="0">
              <a:buNone/>
            </a:pPr>
            <a:endParaRPr lang="en-US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081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73761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473640"/>
            <a:ext cx="8777025" cy="31960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20000"/>
              </a:lnSpc>
              <a:buNone/>
            </a:pPr>
            <a:r>
              <a:rPr lang="ar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خطوات الحساب كالتالي :</a:t>
            </a:r>
            <a:r>
              <a:rPr lang="ar" dirty="0"/>
              <a:t> </a:t>
            </a:r>
            <a:endParaRPr lang="it-IT" dirty="0"/>
          </a:p>
          <a:p>
            <a:pPr marL="457200" indent="-457200" algn="r" rtl="1">
              <a:lnSpc>
                <a:spcPct val="120000"/>
              </a:lnSpc>
              <a:buFont typeface="+mj-lt"/>
              <a:buAutoNum type="arabicPeriod"/>
            </a:pPr>
            <a:r>
              <a:rPr lang="ar" dirty="0"/>
              <a:t>تقدير / حساب مجموع </a:t>
            </a:r>
            <a:r>
              <a:rPr lang="ar" b="1" dirty="0"/>
              <a:t>سكان </a:t>
            </a:r>
            <a:r>
              <a:rPr lang="ar" dirty="0"/>
              <a:t>المدينة </a:t>
            </a:r>
          </a:p>
          <a:p>
            <a:pPr marL="457200" indent="-457200" algn="r" rtl="1">
              <a:lnSpc>
                <a:spcPct val="120000"/>
              </a:lnSpc>
              <a:buFont typeface="+mj-lt"/>
              <a:buAutoNum type="arabicPeriod"/>
            </a:pPr>
            <a:r>
              <a:rPr lang="ar" dirty="0"/>
              <a:t>احسب </a:t>
            </a:r>
            <a:r>
              <a:rPr lang="ar" b="1" dirty="0"/>
              <a:t>الطول الإجمالي لمسارات / ممرات الدراجات </a:t>
            </a:r>
            <a:r>
              <a:rPr lang="ar" dirty="0"/>
              <a:t>في المدينة (وفقًا للحد الأدنى من المتطلبات) ، [م]</a:t>
            </a:r>
          </a:p>
          <a:p>
            <a:pPr marL="457200" indent="-457200" algn="r" rtl="1">
              <a:lnSpc>
                <a:spcPct val="120000"/>
              </a:lnSpc>
              <a:buFont typeface="+mj-lt"/>
              <a:buAutoNum type="arabicPeriod"/>
            </a:pPr>
            <a:r>
              <a:rPr lang="ar" dirty="0"/>
              <a:t>احسب قيمة المؤشر كنسبة </a:t>
            </a:r>
            <a:r>
              <a:rPr lang="ar" b="1" dirty="0"/>
              <a:t>الطول الإجمالي </a:t>
            </a:r>
            <a:r>
              <a:rPr lang="ar" dirty="0"/>
              <a:t>لمسارات </a:t>
            </a:r>
            <a:r>
              <a:rPr lang="ar" b="1" dirty="0"/>
              <a:t>/ ممرات الدراجات</a:t>
            </a:r>
            <a:r>
              <a:rPr lang="ar" dirty="0"/>
              <a:t> </a:t>
            </a:r>
            <a:r>
              <a:rPr lang="ar" dirty="0">
                <a:solidFill>
                  <a:srgbClr val="1A965E"/>
                </a:solidFill>
              </a:rPr>
              <a:t>(الخطوة 2) </a:t>
            </a:r>
            <a:r>
              <a:rPr lang="ar" dirty="0"/>
              <a:t>إلى إجمالي </a:t>
            </a:r>
            <a:r>
              <a:rPr lang="ar" b="1" dirty="0"/>
              <a:t>عدد السكان </a:t>
            </a:r>
            <a:r>
              <a:rPr lang="ar" dirty="0">
                <a:solidFill>
                  <a:srgbClr val="1A965E"/>
                </a:solidFill>
              </a:rPr>
              <a:t>( الخطوة 1 ) </a:t>
            </a:r>
            <a:r>
              <a:rPr lang="ar" dirty="0"/>
              <a:t>للمدينة ، [ م / </a:t>
            </a:r>
            <a:r>
              <a:rPr lang="ar" dirty="0" err="1"/>
              <a:t>ساكن </a:t>
            </a:r>
            <a:r>
              <a:rPr lang="ar" dirty="0"/>
              <a:t>]</a:t>
            </a:r>
            <a:endParaRPr lang="it-IT" dirty="0">
              <a:solidFill>
                <a:schemeClr val="dk1"/>
              </a:solidFill>
              <a:cs typeface="Calibri" panose="020F0502020204030204" pitchFamily="34" charset="0"/>
            </a:endParaRPr>
          </a:p>
          <a:p>
            <a:pPr marL="0" indent="0" algn="r" rtl="1">
              <a:lnSpc>
                <a:spcPct val="120000"/>
              </a:lnSpc>
              <a:buNone/>
            </a:pPr>
            <a:r>
              <a:rPr lang="ar" dirty="0"/>
              <a:t> </a:t>
            </a:r>
            <a:endParaRPr lang="el-GR" dirty="0"/>
          </a:p>
          <a:p>
            <a:pPr marL="457200" indent="-457200" algn="r" rtl="1">
              <a:lnSpc>
                <a:spcPct val="120000"/>
              </a:lnSpc>
              <a:buFont typeface="+mj-lt"/>
              <a:buAutoNum type="arabicPeriod"/>
            </a:pPr>
            <a:endParaRPr lang="en-US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3117374" y="866245"/>
            <a:ext cx="372084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ar" b="1" dirty="0">
                <a:latin typeface="Calibri" panose="020F0502020204030204" pitchFamily="34" charset="0"/>
                <a:cs typeface="Calibri" panose="020F0502020204030204" pitchFamily="34" charset="0"/>
              </a:rPr>
              <a:t>طريقة التقييم</a:t>
            </a:r>
            <a:endParaRPr lang="it-IT" dirty="0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8220" y="5204665"/>
            <a:ext cx="1842389" cy="121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7010400" y="5813608"/>
            <a:ext cx="16048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 / </a:t>
            </a:r>
            <a:r>
              <a:rPr lang="ar" sz="2000" b="1" u="sng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ساكن</a:t>
            </a:r>
            <a:endParaRPr lang="en-US" sz="20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8D63F5A-410D-4F6E-8DD0-991322281524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903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9FAF4040-6295-4A28-95A2-962B1623FD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0" y="-10633"/>
            <a:ext cx="9144000" cy="731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it-IT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68205" y="654423"/>
            <a:ext cx="3807590" cy="5144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المراجع والمعايير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11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78713" y="1148238"/>
            <a:ext cx="8648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b="1" dirty="0"/>
              <a:t>المنصة العالمية للمدن المستدامة </a:t>
            </a:r>
            <a:r>
              <a:rPr lang="ar" dirty="0"/>
              <a:t>- إطار الاستدامة الحضرية. https://www.thegpsc.org /</a:t>
            </a:r>
          </a:p>
          <a:p>
            <a:pPr algn="r" rtl="1"/>
            <a:r>
              <a:rPr lang="ar" dirty="0"/>
              <a:t> </a:t>
            </a:r>
            <a:endParaRPr lang="en-US" dirty="0"/>
          </a:p>
        </p:txBody>
      </p:sp>
      <p:sp>
        <p:nvSpPr>
          <p:cNvPr id="2" name="Rectangle 1"/>
          <p:cNvSpPr/>
          <p:nvPr/>
        </p:nvSpPr>
        <p:spPr>
          <a:xfrm>
            <a:off x="167335" y="3159981"/>
            <a:ext cx="84467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dirty="0"/>
              <a:t>النقل الأفضل ،</a:t>
            </a:r>
          </a:p>
          <a:p>
            <a:pPr algn="r" rtl="1"/>
            <a:r>
              <a:rPr lang="ar" dirty="0"/>
              <a:t>https : // www.unep.org/news-and-stories/story/cycling-better-mode-transport</a:t>
            </a:r>
          </a:p>
          <a:p>
            <a:pPr algn="r" rtl="1"/>
            <a:endParaRPr lang="el-GR" dirty="0"/>
          </a:p>
        </p:txBody>
      </p:sp>
      <p:sp>
        <p:nvSpPr>
          <p:cNvPr id="6" name="Rectangle 5"/>
          <p:cNvSpPr/>
          <p:nvPr/>
        </p:nvSpPr>
        <p:spPr>
          <a:xfrm>
            <a:off x="576336" y="2348400"/>
            <a:ext cx="82190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dirty="0"/>
              <a:t>المفوضية الأوروبية ، التنقل والنقل ، ركوب الدراجات </a:t>
            </a:r>
          </a:p>
          <a:p>
            <a:pPr algn="r" rtl="1"/>
            <a:r>
              <a:rPr lang="ar" dirty="0"/>
              <a:t>https: // transport.ec.europa.eu/transport-themes/clean-transport-urban-transport/cycling_en</a:t>
            </a:r>
          </a:p>
          <a:p>
            <a:pPr algn="r" rtl="1"/>
            <a:endParaRPr lang="el-GR" dirty="0"/>
          </a:p>
        </p:txBody>
      </p:sp>
      <p:sp>
        <p:nvSpPr>
          <p:cNvPr id="7" name="Rectangle 6"/>
          <p:cNvSpPr/>
          <p:nvPr/>
        </p:nvSpPr>
        <p:spPr>
          <a:xfrm>
            <a:off x="348615" y="3857075"/>
            <a:ext cx="84467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dirty="0"/>
              <a:t>الاتحاد الأوروبي لراكبي الدراجات ، حالة ركوب الدراجات الوطنية الاستراتيجيات في أوروبا (2021 ) ، https: // ecf.com/system/files/The_State_of_National_Cycling_Strategies_2021_final_0.pdf</a:t>
            </a:r>
          </a:p>
          <a:p>
            <a:pPr algn="r" rtl="1"/>
            <a:endParaRPr lang="el-GR" dirty="0"/>
          </a:p>
          <a:p>
            <a:pPr algn="r" rtl="1"/>
            <a:endParaRPr lang="el-GR" dirty="0"/>
          </a:p>
          <a:p>
            <a:pPr algn="r" rtl="1"/>
            <a:endParaRPr lang="el-GR" dirty="0"/>
          </a:p>
        </p:txBody>
      </p:sp>
      <p:sp>
        <p:nvSpPr>
          <p:cNvPr id="18" name="Rectangle 17"/>
          <p:cNvSpPr/>
          <p:nvPr/>
        </p:nvSpPr>
        <p:spPr>
          <a:xfrm>
            <a:off x="188244" y="4894892"/>
            <a:ext cx="87728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dirty="0"/>
              <a:t>التنقل الحضري المستدام في الشرق الأوسط وشمال أفريقيا ، https : //unhabitat.org/sites/default/files/2013/06/GRHS.2013.Regional.Middle.East_.and_.North_. Africa.pdf</a:t>
            </a:r>
          </a:p>
          <a:p>
            <a:pPr algn="r" rtl="1"/>
            <a:endParaRPr lang="el-GR" dirty="0"/>
          </a:p>
        </p:txBody>
      </p:sp>
      <p:sp>
        <p:nvSpPr>
          <p:cNvPr id="8" name="Rectangle 7"/>
          <p:cNvSpPr/>
          <p:nvPr/>
        </p:nvSpPr>
        <p:spPr>
          <a:xfrm>
            <a:off x="817245" y="2079262"/>
            <a:ext cx="79781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b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UNECE </a:t>
            </a:r>
            <a:r>
              <a:rPr lang="ar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- منهجية الجمع لمؤشرات الأداء الرئيسية للمدن الذكية المستدامة</a:t>
            </a:r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61BA0D2-CEC7-44FF-A581-A04D7C7A23F8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011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34877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12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3454527" y="771806"/>
            <a:ext cx="250926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ar" b="1" u="sng" dirty="0">
                <a:latin typeface="Calibri" panose="020F0502020204030204" pitchFamily="34" charset="0"/>
                <a:cs typeface="Calibri" panose="020F0502020204030204" pitchFamily="34" charset="0"/>
              </a:rPr>
              <a:t>المراجع والمعايير</a:t>
            </a:r>
            <a:endParaRPr lang="el-GR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620665" y="3818022"/>
            <a:ext cx="330936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" sz="1000" dirty="0"/>
              <a:t>https: // https: //road-safety.transport.ec.europa.eu/eu-road-safety-policy/priorities/safe-road-use/cyclists/walking-and-cycling-transport-modes_en</a:t>
            </a:r>
          </a:p>
        </p:txBody>
      </p:sp>
      <p:sp>
        <p:nvSpPr>
          <p:cNvPr id="18" name="Title 3"/>
          <p:cNvSpPr txBox="1">
            <a:spLocks/>
          </p:cNvSpPr>
          <p:nvPr/>
        </p:nvSpPr>
        <p:spPr>
          <a:xfrm>
            <a:off x="0" y="0"/>
            <a:ext cx="9144000" cy="731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el-GR" dirty="0"/>
          </a:p>
        </p:txBody>
      </p:sp>
      <p:sp>
        <p:nvSpPr>
          <p:cNvPr id="3" name="Rectangle 2"/>
          <p:cNvSpPr/>
          <p:nvPr/>
        </p:nvSpPr>
        <p:spPr>
          <a:xfrm>
            <a:off x="5566410" y="3288246"/>
            <a:ext cx="33093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dirty="0">
                <a:solidFill>
                  <a:srgbClr val="00B0F0"/>
                </a:solidFill>
              </a:rPr>
              <a:t>المشي وركوب الدراجات كوسائل نقل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F796EC-C2FA-4F8C-913A-BF737C44FD06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7C00454-78C6-4420-99DC-791DE3137214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21" t="13968" r="12170" b="38181"/>
          <a:stretch/>
        </p:blipFill>
        <p:spPr bwMode="auto">
          <a:xfrm>
            <a:off x="268224" y="1341552"/>
            <a:ext cx="4440936" cy="429343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66513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96810" y="6537145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13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3674364" y="698488"/>
            <a:ext cx="24864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rtl="1">
              <a:buNone/>
            </a:pPr>
            <a:r>
              <a:rPr lang="ar" b="1" u="sng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المراجع والمعايير</a:t>
            </a:r>
            <a:r>
              <a:rPr lang="ar" b="1" u="sng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l-GR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404541" y="3784355"/>
            <a:ext cx="372586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sz="800" dirty="0"/>
              <a:t>https: // www.ncl.ac.uk/media/wwwnclacuk/ceser/files/Understanding٪20Cities.pdf</a:t>
            </a:r>
            <a:endParaRPr lang="en-GB" sz="800" dirty="0"/>
          </a:p>
        </p:txBody>
      </p:sp>
      <p:sp>
        <p:nvSpPr>
          <p:cNvPr id="2" name="Rectangle 1"/>
          <p:cNvSpPr/>
          <p:nvPr/>
        </p:nvSpPr>
        <p:spPr>
          <a:xfrm>
            <a:off x="2836711" y="4674801"/>
            <a:ext cx="522689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sz="800" dirty="0"/>
              <a:t>https://unhabitat.org/planning-and-design-for-sustainable-urban-mobility-global-report-on-human-settlements-2013 /</a:t>
            </a:r>
            <a:endParaRPr lang="en-GB" sz="800" dirty="0"/>
          </a:p>
        </p:txBody>
      </p:sp>
      <p:sp>
        <p:nvSpPr>
          <p:cNvPr id="11" name="Rectangle 10"/>
          <p:cNvSpPr/>
          <p:nvPr/>
        </p:nvSpPr>
        <p:spPr>
          <a:xfrm>
            <a:off x="533028" y="5353323"/>
            <a:ext cx="502462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sz="800" dirty="0"/>
              <a:t>http: // www.eltis.org/discover/news/interreg-present-good-practice-sustainable-urban-mobility-and-sumps</a:t>
            </a:r>
            <a:endParaRPr lang="en-US" sz="800" dirty="0"/>
          </a:p>
        </p:txBody>
      </p:sp>
      <p:sp>
        <p:nvSpPr>
          <p:cNvPr id="17" name="Title 3"/>
          <p:cNvSpPr txBox="1">
            <a:spLocks/>
          </p:cNvSpPr>
          <p:nvPr/>
        </p:nvSpPr>
        <p:spPr>
          <a:xfrm>
            <a:off x="0" y="0"/>
            <a:ext cx="9144000" cy="731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el-GR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9DBB234-BBDE-4C1D-930C-43D3E76A9077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B49F364-1A0C-44F6-8882-C797097015B7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55" t="6626" r="4436" b="66303"/>
          <a:stretch/>
        </p:blipFill>
        <p:spPr bwMode="auto">
          <a:xfrm>
            <a:off x="5661574" y="1308684"/>
            <a:ext cx="1830536" cy="243155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EDF5D65-5F12-400F-AE6D-BAFDC0CDAE1C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93" t="6159" r="34640" b="66489"/>
          <a:stretch/>
        </p:blipFill>
        <p:spPr bwMode="auto">
          <a:xfrm>
            <a:off x="2836711" y="2183199"/>
            <a:ext cx="1830536" cy="23335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B31BEE6-0423-4113-840A-858135B92E5E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04" t="6814" r="63878" b="65469"/>
          <a:stretch/>
        </p:blipFill>
        <p:spPr bwMode="auto">
          <a:xfrm>
            <a:off x="304428" y="2525227"/>
            <a:ext cx="1743364" cy="28099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411028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14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ar" b="1" dirty="0">
                <a:latin typeface="Calibri" panose="020F0502020204030204" pitchFamily="34" charset="0"/>
                <a:cs typeface="Calibri" panose="020F0502020204030204" pitchFamily="34" charset="0"/>
              </a:rPr>
              <a:t>مثال</a:t>
            </a:r>
            <a:endParaRPr lang="it-IT" sz="24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265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423133-B7E7-4153-8093-1CF20A293C0C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878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05795" y="851757"/>
            <a:ext cx="8678203" cy="227379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indent="0" algn="r" rtl="1">
              <a:spcBef>
                <a:spcPts val="600"/>
              </a:spcBef>
              <a:spcAft>
                <a:spcPts val="1200"/>
              </a:spcAft>
              <a:buNone/>
            </a:pPr>
            <a:r>
              <a:rPr lang="ar" sz="2400" dirty="0">
                <a:cs typeface="Calibri" panose="020F0502020204030204" pitchFamily="34" charset="0"/>
              </a:rPr>
              <a:t>إجمالي عدد سكان البلدة الحالية </a:t>
            </a:r>
            <a:r>
              <a:rPr lang="ar" sz="2400" dirty="0" err="1">
                <a:cs typeface="Calibri" panose="020F0502020204030204" pitchFamily="34" charset="0"/>
              </a:rPr>
              <a:t>هو</a:t>
            </a:r>
            <a:r>
              <a:rPr lang="ar" sz="2400" dirty="0">
                <a:cs typeface="Calibri" panose="020F0502020204030204" pitchFamily="34" charset="0"/>
              </a:rPr>
              <a:t> حوالي 38000 نسمة. يبلغ الطول الإجمالي لمسارات / ممرات الدراجات المفصولة عن طرق المرور 7.3 كم.</a:t>
            </a:r>
            <a:endParaRPr lang="el-GR" sz="2400" dirty="0">
              <a:cs typeface="Calibri" panose="020F0502020204030204" pitchFamily="34" charset="0"/>
            </a:endParaRPr>
          </a:p>
          <a:p>
            <a:pPr marL="0" indent="0" algn="r" rtl="1">
              <a:spcBef>
                <a:spcPts val="600"/>
              </a:spcBef>
              <a:spcAft>
                <a:spcPts val="1200"/>
              </a:spcAft>
              <a:buNone/>
            </a:pPr>
            <a:endParaRPr lang="en-US" sz="2400" dirty="0">
              <a:cs typeface="Calibri" panose="020F0502020204030204" pitchFamily="34" charset="0"/>
            </a:endParaRPr>
          </a:p>
          <a:p>
            <a:pPr marL="0" indent="0" algn="r" rtl="1">
              <a:spcBef>
                <a:spcPts val="0"/>
              </a:spcBef>
              <a:spcAft>
                <a:spcPts val="600"/>
              </a:spcAft>
              <a:buNone/>
            </a:pPr>
            <a:r>
              <a:rPr lang="ar" sz="2400" b="1" i="1" dirty="0">
                <a:cs typeface="Calibri" panose="020F0502020204030204" pitchFamily="34" charset="0"/>
              </a:rPr>
              <a:t>البيانات المتاحة </a:t>
            </a:r>
            <a:r>
              <a:rPr lang="ar" sz="2400" i="1" dirty="0">
                <a:cs typeface="Calibri" panose="020F0502020204030204" pitchFamily="34" charset="0"/>
              </a:rPr>
              <a:t>: </a:t>
            </a:r>
            <a:r>
              <a:rPr lang="ar" sz="2400" dirty="0">
                <a:cs typeface="Calibri" panose="020F0502020204030204" pitchFamily="34" charset="0"/>
              </a:rPr>
              <a:t>إجمالي </a:t>
            </a:r>
            <a:r>
              <a:rPr lang="ar" sz="2400" b="1" dirty="0">
                <a:cs typeface="Calibri" panose="020F0502020204030204" pitchFamily="34" charset="0"/>
              </a:rPr>
              <a:t>عدد السكان </a:t>
            </a:r>
            <a:r>
              <a:rPr lang="ar" sz="2400" dirty="0">
                <a:cs typeface="Calibri" panose="020F0502020204030204" pitchFamily="34" charset="0"/>
              </a:rPr>
              <a:t>وطول </a:t>
            </a:r>
            <a:r>
              <a:rPr lang="ar" sz="2400" b="1" dirty="0">
                <a:cs typeface="Calibri" panose="020F0502020204030204" pitchFamily="34" charset="0"/>
              </a:rPr>
              <a:t>مسار الدراجات   </a:t>
            </a:r>
            <a:endParaRPr lang="en-US" sz="2400" b="1" dirty="0">
              <a:cs typeface="Calibri" panose="020F0502020204030204" pitchFamily="34" charset="0"/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68318" y="4553469"/>
            <a:ext cx="8514080" cy="986842"/>
            <a:chOff x="457200" y="4911969"/>
            <a:chExt cx="8514080" cy="986842"/>
          </a:xfrm>
        </p:grpSpPr>
        <p:sp>
          <p:nvSpPr>
            <p:cNvPr id="10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457200" y="4911969"/>
              <a:ext cx="8514080" cy="98684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ar" sz="2000" b="1" dirty="0"/>
                <a:t> احسب الطول الإجمالي لمسارات الدراجات في المدينة لكل ساكن </a:t>
              </a:r>
              <a:r>
                <a:rPr lang="ar" sz="2000" dirty="0"/>
                <a:t>.</a:t>
              </a:r>
              <a:endParaRPr lang="en-US" sz="2000" b="1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88" y="5105102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97831A02-2F43-44BE-91FB-3574438A2B93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442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0823" y="4668756"/>
            <a:ext cx="2225446" cy="1471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2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7772400" y="900000"/>
            <a:ext cx="1284067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" sz="2400" b="1" i="1" dirty="0">
                <a:cs typeface="Calibri" panose="020F0502020204030204" pitchFamily="34" charset="0"/>
              </a:rPr>
              <a:t>الخطوة 1</a:t>
            </a:r>
            <a:endParaRPr lang="el-GR" sz="2400" dirty="0"/>
          </a:p>
        </p:txBody>
      </p:sp>
      <p:sp>
        <p:nvSpPr>
          <p:cNvPr id="2" name="Rectangle 1"/>
          <p:cNvSpPr/>
          <p:nvPr/>
        </p:nvSpPr>
        <p:spPr>
          <a:xfrm>
            <a:off x="1417320" y="977801"/>
            <a:ext cx="560978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sz="2200" b="1" dirty="0">
                <a:cs typeface="Calibri" panose="020F0502020204030204" pitchFamily="34" charset="0"/>
              </a:rPr>
              <a:t>توتال </a:t>
            </a:r>
            <a:r>
              <a:rPr lang="ar" sz="2200" b="1" dirty="0" err="1">
                <a:cs typeface="Calibri" panose="020F0502020204030204" pitchFamily="34" charset="0"/>
              </a:rPr>
              <a:t>_</a:t>
            </a:r>
            <a:r>
              <a:rPr lang="ar" sz="2200" b="1" dirty="0">
                <a:cs typeface="Calibri" panose="020F0502020204030204" pitchFamily="34" charset="0"/>
              </a:rPr>
              <a:t> عدد السكان : 380 00 السكان</a:t>
            </a:r>
            <a:r>
              <a:rPr lang="ar" sz="2200" dirty="0">
                <a:cs typeface="Calibri" panose="020F0502020204030204" pitchFamily="34" charset="0"/>
              </a:rPr>
              <a:t> </a:t>
            </a:r>
            <a:endParaRPr lang="en-US" sz="2200" dirty="0">
              <a:cs typeface="Calibri" panose="020F0502020204030204" pitchFamily="34" charset="0"/>
            </a:endParaRPr>
          </a:p>
          <a:p>
            <a:pPr marL="457200" lvl="0" indent="-457200" algn="r" rtl="1">
              <a:buFont typeface="+mj-lt"/>
              <a:buAutoNum type="arabicPeriod" startAt="2"/>
            </a:pPr>
            <a:endParaRPr lang="en-US" sz="2200" dirty="0"/>
          </a:p>
          <a:p>
            <a:pPr algn="r" rtl="1"/>
            <a:endParaRPr lang="en-US" sz="2200" b="1" dirty="0">
              <a:cs typeface="Calibri" panose="020F0502020204030204" pitchFamily="34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635240" y="1888844"/>
            <a:ext cx="1401804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" sz="2400" b="1" i="1" dirty="0">
                <a:cs typeface="Calibri" panose="020F0502020204030204" pitchFamily="34" charset="0"/>
              </a:rPr>
              <a:t>الخطوة </a:t>
            </a:r>
            <a:r>
              <a:rPr lang="ar-JO" sz="2400" b="1" i="1" dirty="0">
                <a:cs typeface="Calibri" panose="020F0502020204030204" pitchFamily="34" charset="0"/>
              </a:rPr>
              <a:t>2</a:t>
            </a:r>
            <a:endParaRPr lang="el-GR" sz="2400" dirty="0"/>
          </a:p>
        </p:txBody>
      </p:sp>
      <p:sp>
        <p:nvSpPr>
          <p:cNvPr id="30" name="Rectangle 29"/>
          <p:cNvSpPr/>
          <p:nvPr/>
        </p:nvSpPr>
        <p:spPr>
          <a:xfrm>
            <a:off x="258145" y="2012847"/>
            <a:ext cx="711420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sz="2200" b="1" dirty="0">
                <a:cs typeface="Calibri" panose="020F0502020204030204" pitchFamily="34" charset="0"/>
              </a:rPr>
              <a:t>توتال </a:t>
            </a:r>
            <a:r>
              <a:rPr lang="ar" sz="2200" b="1" dirty="0" err="1">
                <a:cs typeface="Calibri" panose="020F0502020204030204" pitchFamily="34" charset="0"/>
              </a:rPr>
              <a:t>_</a:t>
            </a:r>
            <a:r>
              <a:rPr lang="ar" sz="2200" b="1" dirty="0">
                <a:cs typeface="Calibri" panose="020F0502020204030204" pitchFamily="34" charset="0"/>
              </a:rPr>
              <a:t> طول ممرات / ممرات الدراجات ( </a:t>
            </a:r>
            <a:r>
              <a:rPr lang="ar" sz="2200" dirty="0"/>
              <a:t>حسب الحد الأدنى من المتطلبات) </a:t>
            </a:r>
            <a:r>
              <a:rPr lang="ar" sz="2200" b="1" dirty="0">
                <a:cs typeface="Calibri" panose="020F0502020204030204" pitchFamily="34" charset="0"/>
              </a:rPr>
              <a:t>: 73 00 م </a:t>
            </a:r>
            <a:endParaRPr lang="en-US" sz="2200" b="1" dirty="0">
              <a:cs typeface="Calibri" panose="020F050202020403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772400" y="2900199"/>
            <a:ext cx="12438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" sz="2400" b="1" i="1" dirty="0">
                <a:cs typeface="Calibri" panose="020F0502020204030204" pitchFamily="34" charset="0"/>
              </a:rPr>
              <a:t>الخطوة 3</a:t>
            </a:r>
            <a:endParaRPr lang="el-GR" sz="2400" dirty="0"/>
          </a:p>
        </p:txBody>
      </p:sp>
      <p:sp>
        <p:nvSpPr>
          <p:cNvPr id="20" name="Rectangle 19"/>
          <p:cNvSpPr/>
          <p:nvPr/>
        </p:nvSpPr>
        <p:spPr>
          <a:xfrm>
            <a:off x="2172526" y="2895097"/>
            <a:ext cx="538073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sz="2200" b="1" dirty="0">
                <a:cs typeface="Calibri" panose="020F0502020204030204" pitchFamily="34" charset="0"/>
              </a:rPr>
              <a:t>احسب </a:t>
            </a:r>
            <a:r>
              <a:rPr lang="ar" sz="2200" b="1" dirty="0"/>
              <a:t>الطول الإجمالي لمسارات الدراجات لكل ساكن</a:t>
            </a:r>
            <a:endParaRPr lang="en-US" sz="2200" b="1" dirty="0">
              <a:cs typeface="Calibri" panose="020F0502020204030204" pitchFamily="3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520551" y="4114343"/>
            <a:ext cx="4840120" cy="743261"/>
            <a:chOff x="1057193" y="4877535"/>
            <a:chExt cx="4840120" cy="743261"/>
          </a:xfrm>
        </p:grpSpPr>
        <p:sp>
          <p:nvSpPr>
            <p:cNvPr id="22" name="Rectangle 21"/>
            <p:cNvSpPr/>
            <p:nvPr/>
          </p:nvSpPr>
          <p:spPr>
            <a:xfrm>
              <a:off x="3763558" y="4912910"/>
              <a:ext cx="2133755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" sz="2000" b="1" dirty="0"/>
                <a:t>إجمالي عدد السكان</a:t>
              </a:r>
              <a:endParaRPr lang="en-US" sz="2000" b="1" i="1" dirty="0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1057193" y="4877535"/>
              <a:ext cx="2424668" cy="666351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ar" sz="2000" b="1" dirty="0"/>
                <a:t>توتال </a:t>
              </a:r>
              <a:r>
                <a:rPr lang="ar" sz="2000" b="1" dirty="0" err="1"/>
                <a:t>_</a:t>
              </a:r>
              <a:r>
                <a:rPr lang="ar" sz="2000" b="1" dirty="0"/>
                <a:t> طول ممرات / ممرات الدراجات</a:t>
              </a:r>
              <a:endParaRPr 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1127047" y="4964850"/>
            <a:ext cx="1045479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ar" sz="2200" b="1" dirty="0">
                <a:cs typeface="Calibri" panose="020F0502020204030204" pitchFamily="34" charset="0"/>
              </a:rPr>
              <a:t>73 00 </a:t>
            </a:r>
            <a:r>
              <a:rPr lang="ar" sz="2200" dirty="0">
                <a:cs typeface="Calibri" panose="020F0502020204030204" pitchFamily="34" charset="0"/>
              </a:rPr>
              <a:t>م</a:t>
            </a:r>
            <a:endParaRPr lang="en-US" sz="2200" u="sng" baseline="30000" dirty="0"/>
          </a:p>
        </p:txBody>
      </p:sp>
      <p:sp>
        <p:nvSpPr>
          <p:cNvPr id="25" name="TextBox 24"/>
          <p:cNvSpPr txBox="1"/>
          <p:nvPr/>
        </p:nvSpPr>
        <p:spPr>
          <a:xfrm>
            <a:off x="3548693" y="4973420"/>
            <a:ext cx="18119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" sz="2200" b="1" dirty="0">
                <a:cs typeface="Calibri" panose="020F0502020204030204" pitchFamily="34" charset="0"/>
              </a:rPr>
              <a:t>380 00 </a:t>
            </a:r>
            <a:r>
              <a:rPr lang="ar" sz="2200" dirty="0">
                <a:cs typeface="Calibri" panose="020F0502020204030204" pitchFamily="34" charset="0"/>
              </a:rPr>
              <a:t>ساكن</a:t>
            </a:r>
            <a:endParaRPr lang="en-US" sz="2200" u="sng" baseline="30000" dirty="0"/>
          </a:p>
        </p:txBody>
      </p:sp>
      <p:sp>
        <p:nvSpPr>
          <p:cNvPr id="26" name="Rectangle 25"/>
          <p:cNvSpPr/>
          <p:nvPr/>
        </p:nvSpPr>
        <p:spPr>
          <a:xfrm>
            <a:off x="6308015" y="4900478"/>
            <a:ext cx="2594493" cy="52322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ar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0.1 9</a:t>
            </a:r>
            <a:r>
              <a:rPr lang="ar" sz="2000" b="1" dirty="0"/>
              <a:t> </a:t>
            </a:r>
            <a:r>
              <a:rPr lang="ar" sz="24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 / ساكن</a:t>
            </a:r>
            <a:endParaRPr lang="en-US" sz="2400" b="1" u="sng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Equal 40"/>
          <p:cNvSpPr/>
          <p:nvPr/>
        </p:nvSpPr>
        <p:spPr>
          <a:xfrm>
            <a:off x="5769809" y="5013443"/>
            <a:ext cx="457200" cy="320064"/>
          </a:xfrm>
          <a:prstGeom prst="mathEqual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42" name="Division 41"/>
          <p:cNvSpPr/>
          <p:nvPr/>
        </p:nvSpPr>
        <p:spPr>
          <a:xfrm>
            <a:off x="2796321" y="4984862"/>
            <a:ext cx="608120" cy="377226"/>
          </a:xfrm>
          <a:prstGeom prst="mathDivid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E32FD0E-AE15-4571-899A-B76B4683A06B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7723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ar-JO" b="1" dirty="0">
                <a:cs typeface="Calibri" panose="020F0502020204030204" pitchFamily="34" charset="0"/>
              </a:rPr>
              <a:t>تمرين</a:t>
            </a:r>
            <a:endParaRPr lang="it-IT" sz="24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64580"/>
            <a:ext cx="2133600" cy="29342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17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C38D6BD-3526-4B4E-B3D5-CD4C027D9312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B9A3520-C077-459B-8535-0DA2DF272F25}"/>
              </a:ext>
            </a:extLst>
          </p:cNvPr>
          <p:cNvSpPr/>
          <p:nvPr/>
        </p:nvSpPr>
        <p:spPr>
          <a:xfrm>
            <a:off x="2392680" y="607314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5237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18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10633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it-IT" sz="2800" b="1" dirty="0">
              <a:solidFill>
                <a:srgbClr val="00B050"/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22189" y="4807307"/>
            <a:ext cx="8514080" cy="986842"/>
            <a:chOff x="457200" y="4911969"/>
            <a:chExt cx="8514080" cy="986842"/>
          </a:xfrm>
        </p:grpSpPr>
        <p:sp>
          <p:nvSpPr>
            <p:cNvPr id="17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457200" y="4911969"/>
              <a:ext cx="8514080" cy="986842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ar" sz="2000" b="1" dirty="0"/>
                <a:t> احسب الطول الإجمالي لمسارات الدراجات في المدينة لكل ساكن </a:t>
              </a:r>
              <a:r>
                <a:rPr lang="ar" sz="2000" dirty="0"/>
                <a:t>.</a:t>
              </a:r>
              <a:endParaRPr lang="en-US" sz="2000" b="1" dirty="0"/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3888" y="5105102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512962" y="958293"/>
            <a:ext cx="8514080" cy="1350567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spcBef>
                <a:spcPts val="600"/>
              </a:spcBef>
              <a:spcAft>
                <a:spcPts val="1200"/>
              </a:spcAft>
              <a:buNone/>
            </a:pPr>
            <a:r>
              <a:rPr lang="ar" sz="2200" dirty="0">
                <a:cs typeface="Calibri" panose="020F0502020204030204" pitchFamily="34" charset="0"/>
              </a:rPr>
              <a:t>حدد بلدية في بلدك وحدد حدود المدينة باستخدام برنامج رسم الخرائط. قم بالتكبير لتحديد مسارات </a:t>
            </a:r>
            <a:r>
              <a:rPr lang="ar" sz="2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الدراجات والممرات المنفصلة </a:t>
            </a:r>
            <a:r>
              <a:rPr lang="ar" sz="2200" dirty="0">
                <a:cs typeface="Calibri" panose="020F0502020204030204" pitchFamily="34" charset="0"/>
              </a:rPr>
              <a:t>عن طرق المرور وتقدير الطول </a:t>
            </a:r>
            <a:r>
              <a:rPr lang="ar" sz="2200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الإجمالي </a:t>
            </a:r>
            <a:r>
              <a:rPr lang="ar" sz="2200" dirty="0">
                <a:cs typeface="Calibri" panose="020F0502020204030204" pitchFamily="34" charset="0"/>
              </a:rPr>
              <a:t>. من البيانات الإحصائية ، تقدير إجمالي عدد السكان في مدينة معينة.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087485" y="2272920"/>
            <a:ext cx="2983487" cy="2155876"/>
            <a:chOff x="834778" y="2785587"/>
            <a:chExt cx="2983487" cy="2155876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4778" y="2785587"/>
              <a:ext cx="2983487" cy="2155876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4"/>
            <a:srcRect l="79605" t="81853" r="9167" b="11130"/>
            <a:stretch/>
          </p:blipFill>
          <p:spPr>
            <a:xfrm>
              <a:off x="2237559" y="4662595"/>
              <a:ext cx="744544" cy="261754"/>
            </a:xfrm>
            <a:prstGeom prst="rect">
              <a:avLst/>
            </a:prstGeom>
          </p:spPr>
        </p:pic>
      </p:grpSp>
      <p:sp>
        <p:nvSpPr>
          <p:cNvPr id="13" name="Rectangle 12">
            <a:extLst>
              <a:ext uri="{FF2B5EF4-FFF2-40B4-BE49-F238E27FC236}">
                <a16:creationId xmlns:a16="http://schemas.microsoft.com/office/drawing/2014/main" id="{BC324F9F-7B22-42C0-A959-E1A8C46EC0D7}"/>
              </a:ext>
            </a:extLst>
          </p:cNvPr>
          <p:cNvSpPr/>
          <p:nvPr/>
        </p:nvSpPr>
        <p:spPr>
          <a:xfrm>
            <a:off x="2278380" y="603885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82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486874"/>
              </p:ext>
            </p:extLst>
          </p:nvPr>
        </p:nvGraphicFramePr>
        <p:xfrm>
          <a:off x="487326" y="1504863"/>
          <a:ext cx="8169348" cy="1315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84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 rtl="1"/>
                      <a:r>
                        <a:rPr lang="ar-JO" sz="2800" b="1" i="0" dirty="0"/>
                        <a:t>و.2. 4 </a:t>
                      </a:r>
                      <a:r>
                        <a:rPr lang="ar" sz="2800" b="1" i="0" dirty="0"/>
                        <a:t> - شبكة الدراجة</a:t>
                      </a:r>
                      <a:endParaRPr lang="el-GR" sz="2800" b="1" i="0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" sz="2200" dirty="0"/>
                        <a:t>مشكلة</a:t>
                      </a:r>
                      <a:endParaRPr lang="en-US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2200" dirty="0"/>
                        <a:t>فئة</a:t>
                      </a:r>
                      <a:endParaRPr lang="en-US" sz="2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" dirty="0"/>
                        <a:t>و. النقل والتنقل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JO" dirty="0"/>
                        <a:t>و. 2</a:t>
                      </a:r>
                      <a:r>
                        <a:rPr lang="ar" dirty="0"/>
                        <a:t>. التنقل 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pPr rtl="1"/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it-IT" sz="2800" b="1" dirty="0">
              <a:solidFill>
                <a:srgbClr val="00B050"/>
              </a:solidFill>
            </a:endParaRP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979" y="3553689"/>
            <a:ext cx="4135741" cy="15154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439" y="3553689"/>
            <a:ext cx="1058814" cy="15154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09AF545-BCA9-4D08-AE8A-C2C95C5CFDA6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638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ar-JO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نبذة</a:t>
            </a:r>
            <a:r>
              <a:rPr lang="ar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5" name="Rectangle 4"/>
          <p:cNvSpPr/>
          <p:nvPr/>
        </p:nvSpPr>
        <p:spPr>
          <a:xfrm>
            <a:off x="290743" y="1567132"/>
            <a:ext cx="8562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dirty="0"/>
              <a:t>يتمثل هدف سياسة التنقل الأخضر في "تقليل الأثر البيئي للتنقل من حيث انبعاثات غازات الاحتباس الحراري (GHG) وتلوث الهواء والضوضاء ."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2353690" y="2255289"/>
            <a:ext cx="64995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dirty="0"/>
              <a:t>Green Mobility ثلاثة أهداف فرعية لكل من الأبعاد الثلاثة الرئيسية - التخفيف من آثار تغير المناخ ، وتلوث الهواء ، والتلوث الضوضائي.</a:t>
            </a:r>
            <a:endParaRPr lang="en-US" b="0" i="0" dirty="0">
              <a:effectLst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3754" y="3097591"/>
            <a:ext cx="8692445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dirty="0"/>
              <a:t>وفقًا لتقرير الأمم المتحدة للبيئة العالمي عن المشي وركوب الدراجات ( 2016 ) ، تتم 60 ٪ من رحلات المدينة بالدراجة في المدن الصينية بينما في المدن الأفريقية تقترب الحصة من 5 ٪ .</a:t>
            </a:r>
            <a:endParaRPr lang="el-GR" dirty="0"/>
          </a:p>
          <a:p>
            <a:pPr algn="r" rtl="1"/>
            <a:endParaRPr lang="el-GR" sz="1100" dirty="0"/>
          </a:p>
          <a:p>
            <a:pPr algn="r" rtl="1"/>
            <a:r>
              <a:rPr lang="ar" dirty="0"/>
              <a:t>التحول من سيارة إلى دراجة يوفر 150 جرامًا من ثاني أكسيد الكربون لكل كيلومتر . كل 7 كيلومترات بالدراجة ستوفر انبعاث كيلوغرام واحد من ثاني أكسيد الكربون مقارنة بنفس المسافة التي تقطعها السيارة. في فترة خمس سنوات ، تجنب الهولنديون 1.41 مليون طن من ثاني أكسيد الكربون</a:t>
            </a:r>
            <a:r>
              <a:rPr lang="ar" baseline="-25000" dirty="0"/>
              <a:t> </a:t>
            </a:r>
            <a:r>
              <a:rPr lang="ar" dirty="0"/>
              <a:t>كل عام من خلال ركوب الدراجات ، مما وفر ما يعادل 54.4 مليون شجرة يتم زرعها كل عام .</a:t>
            </a:r>
            <a:endParaRPr lang="el-GR" dirty="0"/>
          </a:p>
          <a:p>
            <a:pPr algn="r" rtl="1"/>
            <a:endParaRPr lang="el-GR" sz="1200" dirty="0"/>
          </a:p>
          <a:p>
            <a:pPr algn="r" rtl="1"/>
            <a:r>
              <a:rPr lang="ar" dirty="0"/>
              <a:t>في أوروبا ، للرحلات القصيرة أو القصيرة التي تقل عن 5 كيلومترات ، تتراوح حصة ركوب الدراجات من 12٪ (فنلندا) إلى 39٪ (هولندا). يبلغ متوسط طول رحلة ركوب الدراجات حوالي 3 كيلومترات في معظم الدول الأوروبية.</a:t>
            </a:r>
            <a:endParaRPr lang="el-GR" dirty="0"/>
          </a:p>
          <a:p>
            <a:pPr algn="r" rtl="1"/>
            <a:endParaRPr lang="el-G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59F4D5D-A93F-41CB-B2FB-84123C585EBA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B9564B6-1E99-408F-8EC4-8DBFB52821F7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378" t="6439" r="8083" b="86094"/>
          <a:stretch/>
        </p:blipFill>
        <p:spPr bwMode="auto">
          <a:xfrm>
            <a:off x="450245" y="2297116"/>
            <a:ext cx="2091690" cy="646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130955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0633"/>
            <a:ext cx="9144000" cy="731837"/>
          </a:xfrm>
        </p:spPr>
        <p:txBody>
          <a:bodyPr/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4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027170" y="823528"/>
            <a:ext cx="982980" cy="419812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anose="020B0604020202020204" pitchFamily="34" charset="0"/>
              <a:buNone/>
            </a:pPr>
            <a:r>
              <a:rPr lang="ar-JO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نبذة</a:t>
            </a:r>
            <a:r>
              <a:rPr lang="ar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5" name="Rectangle 14"/>
          <p:cNvSpPr/>
          <p:nvPr/>
        </p:nvSpPr>
        <p:spPr>
          <a:xfrm>
            <a:off x="1120140" y="1312962"/>
            <a:ext cx="697721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JO" sz="2000" dirty="0"/>
              <a:t>نظرة عامة على حالة استراتيجيات ركوب الدراجات الوطنية في الاتحاد الأوروبي</a:t>
            </a:r>
            <a:endParaRPr lang="el-GR" sz="2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34B7AA-BFE1-44CE-AED9-8E45F6823914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76D3F53-6527-402F-9BC3-0244536F4BD0}"/>
              </a:ext>
            </a:extLst>
          </p:cNvPr>
          <p:cNvSpPr/>
          <p:nvPr/>
        </p:nvSpPr>
        <p:spPr>
          <a:xfrm>
            <a:off x="2392680" y="607314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A19EC6-1F50-4EFE-8681-F4525E3BEFEC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91" t="22399" r="8083" b="32245"/>
          <a:stretch/>
        </p:blipFill>
        <p:spPr bwMode="auto">
          <a:xfrm>
            <a:off x="1988820" y="1822451"/>
            <a:ext cx="5634990" cy="40083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48258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281930" y="730179"/>
            <a:ext cx="112014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Font typeface="Arial" panose="020B0604020202020204" pitchFamily="34" charset="0"/>
              <a:buNone/>
            </a:pPr>
            <a:r>
              <a:rPr lang="ar-JO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نبذة</a:t>
            </a:r>
            <a:r>
              <a:rPr lang="ar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ctr" rtl="1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 rtl="1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5" name="Rectangle 14"/>
          <p:cNvSpPr/>
          <p:nvPr/>
        </p:nvSpPr>
        <p:spPr>
          <a:xfrm>
            <a:off x="708659" y="1480670"/>
            <a:ext cx="8222689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sz="2000" dirty="0"/>
              <a:t>يمثل النقل غير الآلي (المشي وركوب الدراجات) نسبة كبيرة من جميع الرحلات الحضرية التي تتم عبر منطقة الشرق الأوسط وشمال إفريقيا ( MENA ) .</a:t>
            </a:r>
            <a:endParaRPr lang="ar-JO" sz="2000" dirty="0"/>
          </a:p>
          <a:p>
            <a:pPr algn="r" rtl="1"/>
            <a:endParaRPr lang="ar-JO" sz="2000" dirty="0"/>
          </a:p>
          <a:p>
            <a:pPr algn="r" rtl="1"/>
            <a:r>
              <a:rPr lang="ar" sz="2000" dirty="0"/>
              <a:t>دورة الجليد ، كأسلوب يومي للسفر ، في المدن التونسية الرئيسية منخفض ، 0.8٪ من الحصة النموذجية في صفاقس وأقل من 1٪ في تونس وفقًا لتقرير البنك الدولي</a:t>
            </a:r>
            <a:endParaRPr lang="ar-JO" sz="2000" dirty="0"/>
          </a:p>
          <a:p>
            <a:pPr algn="r" rtl="1"/>
            <a:r>
              <a:rPr lang="ar" sz="2000" dirty="0"/>
              <a:t> </a:t>
            </a:r>
            <a:r>
              <a:rPr lang="ar" sz="1000" dirty="0"/>
              <a:t>(المصدر: https://houloul.org/ ar / 2020/12/13 / new-mode-of-transport-in-tunisia /)</a:t>
            </a:r>
            <a:endParaRPr lang="ar-JO" sz="1000" dirty="0"/>
          </a:p>
          <a:p>
            <a:pPr algn="r" rtl="1"/>
            <a:endParaRPr lang="ar-JO" sz="2000" dirty="0"/>
          </a:p>
          <a:p>
            <a:pPr algn="r" rtl="1"/>
            <a:r>
              <a:rPr lang="ar" sz="2000" dirty="0"/>
              <a:t>قدرت رياضة المشي وركوب الدراجات في القاهرة بنسبة 32 ٪ في عام 2001 . تظهر الاستطلاعات الحالية نسبة 52 ٪ من وسائط النقل غير الآلية في </a:t>
            </a:r>
            <a:r>
              <a:rPr lang="ar" sz="2000" dirty="0" err="1"/>
              <a:t>شبين</a:t>
            </a:r>
            <a:r>
              <a:rPr lang="ar" sz="2000" dirty="0"/>
              <a:t> </a:t>
            </a:r>
            <a:r>
              <a:rPr lang="ar" sz="2000" dirty="0" err="1"/>
              <a:t>الكوم </a:t>
            </a:r>
            <a:r>
              <a:rPr lang="ar" sz="2000" dirty="0"/>
              <a:t>و 31 ٪ في </a:t>
            </a:r>
            <a:r>
              <a:rPr lang="ar" sz="2000" dirty="0" err="1"/>
              <a:t>الفيوم </a:t>
            </a:r>
            <a:r>
              <a:rPr lang="ar" sz="2000" dirty="0"/>
              <a:t>. الأسباب الكامنة وراء ذلك يمكن تقدير الحصة العالية لتكون مسافات قصيرة نسبيًا يتم قطعها إلى المدارس والجامعات ، والمصانع ، وكذلك التكاليف المرتبطة بامتلاك السيارة</a:t>
            </a:r>
            <a:endParaRPr lang="el-GR" sz="2000" dirty="0"/>
          </a:p>
          <a:p>
            <a:pPr algn="r" rtl="1"/>
            <a:endParaRPr lang="el-GR" sz="1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37" y="3674877"/>
            <a:ext cx="540000" cy="540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356267"/>
            <a:ext cx="540000" cy="54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186357" y="5377330"/>
            <a:ext cx="7689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sz="1000" dirty="0"/>
              <a:t>المصدر: https : //info.undp.org/docs/pdc/Documents/EGY/00045900_Final٪20Approved٪20Project٪20Document٪20Egypt٪20Transport.pdf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E5026AE-20C1-4CA0-9870-7FA14533E8E9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5554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589020" y="839833"/>
            <a:ext cx="1783080" cy="60712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مؤشر</a:t>
            </a:r>
            <a:r>
              <a:rPr lang="ar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 rtl="1"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 rtl="1">
              <a:buNone/>
            </a:pPr>
            <a:endParaRPr lang="it-IT" sz="10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1265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graphicFrame>
        <p:nvGraphicFramePr>
          <p:cNvPr id="7" name="Tabella 9">
            <a:extLst>
              <a:ext uri="{FF2B5EF4-FFF2-40B4-BE49-F238E27FC236}">
                <a16:creationId xmlns:a16="http://schemas.microsoft.com/office/drawing/2014/main" id="{AF139C50-C0A6-40A8-878C-C5AEA4EA0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817744"/>
              </p:ext>
            </p:extLst>
          </p:nvPr>
        </p:nvGraphicFramePr>
        <p:xfrm>
          <a:off x="457200" y="1970156"/>
          <a:ext cx="8229600" cy="1559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22431">
                  <a:extLst>
                    <a:ext uri="{9D8B030D-6E8A-4147-A177-3AD203B41FA5}">
                      <a16:colId xmlns:a16="http://schemas.microsoft.com/office/drawing/2014/main" val="338152859"/>
                    </a:ext>
                  </a:extLst>
                </a:gridCol>
                <a:gridCol w="1674993">
                  <a:extLst>
                    <a:ext uri="{9D8B030D-6E8A-4147-A177-3AD203B41FA5}">
                      <a16:colId xmlns:a16="http://schemas.microsoft.com/office/drawing/2014/main" val="125890587"/>
                    </a:ext>
                  </a:extLst>
                </a:gridCol>
                <a:gridCol w="2932176">
                  <a:extLst>
                    <a:ext uri="{9D8B030D-6E8A-4147-A177-3AD203B41FA5}">
                      <a16:colId xmlns:a16="http://schemas.microsoft.com/office/drawing/2014/main" val="1306176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ar" noProof="0" dirty="0"/>
                        <a:t>مؤشر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" dirty="0"/>
                        <a:t>وحدة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" dirty="0"/>
                        <a:t>مصدر البيانات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756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ar" sz="1800" b="0" i="0" u="none" strike="noStrike" cap="none" dirty="0">
                          <a:solidFill>
                            <a:schemeClr val="dk1"/>
                          </a:solidFill>
                          <a:latin typeface="+mn-lt"/>
                          <a:ea typeface="Calibri"/>
                          <a:cs typeface="Calibri"/>
                          <a:sym typeface="Calibri"/>
                        </a:rPr>
                        <a:t>إجمالي طول ممرات وممرات الدراجات مقسومًا على إجمالي عدد سكان المدينة</a:t>
                      </a:r>
                      <a:endParaRPr lang="en-US" sz="1800" u="none" strike="noStrike" cap="none" dirty="0">
                        <a:latin typeface="+mn-lt"/>
                        <a:ea typeface="Calibri"/>
                        <a:cs typeface="Calibri"/>
                        <a:sym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800" kern="1200" dirty="0">
                          <a:effectLst/>
                        </a:rPr>
                        <a:t>م / ساكن</a:t>
                      </a:r>
                      <a:endParaRPr lang="it-IT" sz="18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" dirty="0">
                          <a:solidFill>
                            <a:schemeClr val="tx1"/>
                          </a:solidFill>
                        </a:rPr>
                        <a:t>الخريطة الموضوعية - الجغرافية</a:t>
                      </a:r>
                    </a:p>
                    <a:p>
                      <a:pPr algn="r" rtl="1"/>
                      <a:r>
                        <a:rPr lang="ar" dirty="0">
                          <a:solidFill>
                            <a:schemeClr val="tx1"/>
                          </a:solidFill>
                        </a:rPr>
                        <a:t>نظام معلومات</a:t>
                      </a:r>
                      <a:endParaRPr lang="el-GR" dirty="0">
                        <a:solidFill>
                          <a:schemeClr val="tx1"/>
                        </a:solidFill>
                      </a:endParaRPr>
                    </a:p>
                    <a:p>
                      <a:pPr algn="r" rtl="1"/>
                      <a:r>
                        <a:rPr lang="ar" dirty="0">
                          <a:solidFill>
                            <a:schemeClr val="tx1"/>
                          </a:solidFill>
                        </a:rPr>
                        <a:t>يا ص</a:t>
                      </a:r>
                    </a:p>
                    <a:p>
                      <a:pPr algn="r" rtl="1"/>
                      <a:r>
                        <a:rPr lang="ar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القياسات في الموقع</a:t>
                      </a:r>
                      <a:r>
                        <a:rPr lang="ar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2151201"/>
                  </a:ext>
                </a:extLst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8926" y="3856423"/>
            <a:ext cx="1146147" cy="155461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C7710E5-D120-4B95-A6AA-253C1B93DD04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58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7932" y="6585592"/>
            <a:ext cx="2133600" cy="272408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7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واو 2 . 4 - شبكة دراجات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31" name="Segnaposto contenuto 2">
            <a:extLst>
              <a:ext uri="{FF2B5EF4-FFF2-40B4-BE49-F238E27FC236}">
                <a16:creationId xmlns:a16="http://schemas.microsoft.com/office/drawing/2014/main" id="{D5895802-6A43-49C0-8782-40B7CDA1B57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8322" y="982912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 rtl="1">
              <a:buNone/>
            </a:pPr>
            <a:r>
              <a:rPr lang="ar-JO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الهدف</a:t>
            </a:r>
            <a:endParaRPr lang="ar" sz="2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r>
              <a:rPr lang="ar" sz="2200" dirty="0"/>
              <a:t>تعزيز ركوب الدراجات كبديل لاستخدام المركبات من خلال توفير شبكات تنقل آمنة وفعالة.</a:t>
            </a:r>
          </a:p>
          <a:p>
            <a:pPr marL="0" indent="0" algn="r" rtl="1">
              <a:buNone/>
            </a:pPr>
            <a:endParaRPr lang="en-US" sz="2200" dirty="0"/>
          </a:p>
          <a:p>
            <a:pPr marL="0" indent="0" algn="r" rtl="1">
              <a:buNone/>
            </a:pPr>
            <a:r>
              <a:rPr lang="ar" sz="2200" dirty="0"/>
              <a:t>السفر بالدراجة يعني عدد أقل من السيارات على الطرق مما يقلل من الازدحام المروري.</a:t>
            </a:r>
          </a:p>
          <a:p>
            <a:pPr marL="0" indent="0" algn="r" rtl="1">
              <a:buNone/>
            </a:pPr>
            <a:endParaRPr lang="en-US" sz="2200" dirty="0"/>
          </a:p>
          <a:p>
            <a:pPr marL="0" indent="0" algn="r" rtl="1">
              <a:buNone/>
            </a:pPr>
            <a:r>
              <a:rPr lang="ar" sz="2200" dirty="0"/>
              <a:t>بديل فعال وصديق للبيئة</a:t>
            </a:r>
            <a:r>
              <a:rPr lang="ar-JO" sz="2200" dirty="0"/>
              <a:t> </a:t>
            </a:r>
            <a:r>
              <a:rPr lang="ar" sz="2200" dirty="0"/>
              <a:t>وسائل النقل هي مفتاح </a:t>
            </a:r>
            <a:endParaRPr lang="ar-JO" sz="2200" dirty="0"/>
          </a:p>
          <a:p>
            <a:pPr marL="0" indent="0" algn="r" rtl="1">
              <a:buNone/>
            </a:pPr>
            <a:r>
              <a:rPr lang="ar" sz="2200" dirty="0"/>
              <a:t>ليس فقط للتحسين</a:t>
            </a:r>
            <a:r>
              <a:rPr lang="ar-JO" sz="2200" dirty="0"/>
              <a:t> </a:t>
            </a:r>
            <a:r>
              <a:rPr lang="ar" sz="2200" dirty="0"/>
              <a:t>التنقل ولكن نوعية الحياة أيضًا.</a:t>
            </a:r>
          </a:p>
        </p:txBody>
      </p:sp>
      <p:sp>
        <p:nvSpPr>
          <p:cNvPr id="8" name="Rectangle 7"/>
          <p:cNvSpPr/>
          <p:nvPr/>
        </p:nvSpPr>
        <p:spPr>
          <a:xfrm>
            <a:off x="448322" y="5014641"/>
            <a:ext cx="221638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sz="1000" dirty="0"/>
              <a:t>مصدر: إستراتيجية الاتحاد الأوروبي للدراجات ، اتحاد راكبي الدراجات الأوروبي. https : // ecf.com/eu_cycling_strategy</a:t>
            </a:r>
            <a:endParaRPr lang="en-US" sz="10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21FF344-8877-4BCA-8C3A-32D75241C4BF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4E6E1C1-460C-4A13-AB81-D585EA6FFF75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04" t="6539" r="8580" b="73944"/>
          <a:stretch/>
        </p:blipFill>
        <p:spPr bwMode="auto">
          <a:xfrm>
            <a:off x="427355" y="2678430"/>
            <a:ext cx="2578735" cy="21793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23540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81775"/>
            <a:ext cx="2133600" cy="2762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8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14" name="Segnaposto contenuto 2">
            <a:extLst>
              <a:ext uri="{FF2B5EF4-FFF2-40B4-BE49-F238E27FC236}">
                <a16:creationId xmlns:a16="http://schemas.microsoft.com/office/drawing/2014/main" id="{74DDDF68-CAD3-48F3-BE5C-0D3F441A400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9495" y="972443"/>
            <a:ext cx="8229600" cy="474255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معلومات عامة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54" y="1649943"/>
            <a:ext cx="575931" cy="58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129" y="1649943"/>
            <a:ext cx="1418030" cy="18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341454" y="3475719"/>
            <a:ext cx="3907155" cy="110098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ar" sz="1200" b="1" i="1" kern="0" dirty="0">
                <a:solidFill>
                  <a:srgbClr val="92D050"/>
                </a:solidFill>
                <a:latin typeface="+mn-lt"/>
              </a:rPr>
              <a:t>189.1 </a:t>
            </a:r>
            <a:r>
              <a:rPr lang="ar" sz="1200" b="1" i="1" kern="0" dirty="0">
                <a:solidFill>
                  <a:srgbClr val="00B0F0"/>
                </a:solidFill>
                <a:latin typeface="+mn-lt"/>
              </a:rPr>
              <a:t>تصميم أداء عالي المباني </a:t>
            </a:r>
            <a:endParaRPr lang="el-GR" sz="1200" b="1" i="1" kern="0" dirty="0">
              <a:solidFill>
                <a:srgbClr val="00B0F0"/>
              </a:solidFill>
              <a:latin typeface="+mn-lt"/>
            </a:endParaRPr>
          </a:p>
          <a:p>
            <a:pPr algn="r"/>
            <a:r>
              <a:rPr lang="ar" sz="800" i="1" dirty="0">
                <a:latin typeface="+mn-lt"/>
              </a:rPr>
              <a:t>https: // www.ashrae.org/technical-resources/standards-and-guidelines/read-only-versions-of-ashrae-standards </a:t>
            </a:r>
            <a:endParaRPr lang="en-US" sz="800" i="1" dirty="0">
              <a:latin typeface="+mn-lt"/>
            </a:endParaRPr>
          </a:p>
          <a:p>
            <a:pPr algn="r"/>
            <a:r>
              <a:rPr kumimoji="0" lang="ar" sz="1200" b="0" i="1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n-lt"/>
              </a:rPr>
              <a:t> </a:t>
            </a:r>
            <a:endParaRPr kumimoji="0" lang="en-US" sz="1200" b="0" i="1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E0A469-FB96-4D48-BC81-D48C9CA6A7BE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231EE53-26AB-4E49-9A2C-777942A2330A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99" t="28829" r="8580" b="23023"/>
          <a:stretch/>
        </p:blipFill>
        <p:spPr bwMode="auto">
          <a:xfrm>
            <a:off x="4652010" y="1143000"/>
            <a:ext cx="4135126" cy="45259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26387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/>
              <a:t>و.2. 4.</a:t>
            </a:r>
            <a:r>
              <a:rPr lang="ar" sz="2800" dirty="0"/>
              <a:t>- شبكة </a:t>
            </a:r>
            <a:r>
              <a:rPr lang="ar-JO" sz="2800" dirty="0"/>
              <a:t>ال</a:t>
            </a:r>
            <a:r>
              <a:rPr lang="ar" sz="2800" dirty="0"/>
              <a:t>دراجات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91047" y="1857656"/>
            <a:ext cx="8678781" cy="12563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spcBef>
                <a:spcPts val="300"/>
              </a:spcBef>
              <a:buNone/>
            </a:pPr>
            <a:r>
              <a:rPr lang="ar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الحد الأدنى لمتطلبات العمليات الحسابية </a:t>
            </a:r>
            <a:r>
              <a:rPr lang="ar" dirty="0"/>
              <a:t>: يجب أن تكون مسارات وممرات الدراجات الهوائية في الاعتبار ، ويجب </a:t>
            </a:r>
            <a:r>
              <a:rPr lang="ar" b="1" u="sng" dirty="0"/>
              <a:t>فصلها فعليًا </a:t>
            </a:r>
            <a:r>
              <a:rPr lang="ar" dirty="0"/>
              <a:t>عن طرق المرور وألا تكون جزءًا من "مساحة مشتركة"</a:t>
            </a:r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445764" y="852594"/>
            <a:ext cx="3137916" cy="608833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indent="0" algn="ctr" rtl="1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الحدود والنطاق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5014722" y="1452224"/>
            <a:ext cx="3642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sz="2400" dirty="0"/>
              <a:t>حدود التقييم المدينة بأكملها.</a:t>
            </a:r>
            <a:endParaRPr lang="el-GR" sz="24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00" y="3458716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891480" y="3069223"/>
            <a:ext cx="78040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sz="2000" dirty="0"/>
              <a:t>"المساحة المشتركة" هي نهج تصميم حضري يقلل من الفصل بين أنماط مستخدم الطريق (السيارة ، المشاة ، الدراجة ، إلخ) من أجل توفير مساحة آمنة لكل نوع من أنواع التنقل ؛ سيتم استخدام المساحة المشتركة من قبل أي شخص. يمكن القيام بذلك من خلال تقليل إشارات المرور وعلامات سطح الطريق وفرض خفض السرعة إلى 15-20 كم / ساعة.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DB0B941-4BDE-4C1F-B8F7-F9C2045DD4D5}"/>
              </a:ext>
            </a:extLst>
          </p:cNvPr>
          <p:cNvSpPr/>
          <p:nvPr/>
        </p:nvSpPr>
        <p:spPr>
          <a:xfrm>
            <a:off x="2240280" y="6080760"/>
            <a:ext cx="1634490" cy="483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78539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6" ma:contentTypeDescription="Crea un document nou" ma:contentTypeScope="" ma:versionID="30e7e55cd5aad4baac1ee7b54ee079a8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305f7cb2558837c1b9b87336b8cae858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B98124-6E5A-41D6-8B1C-D711E1C2F2FB}">
  <ds:schemaRefs>
    <ds:schemaRef ds:uri="http://schemas.microsoft.com/office/2006/metadata/properties"/>
    <ds:schemaRef ds:uri="http://www.w3.org/XML/1998/namespace"/>
    <ds:schemaRef ds:uri="http://purl.org/dc/elements/1.1/"/>
    <ds:schemaRef ds:uri="http://purl.org/dc/terms/"/>
    <ds:schemaRef ds:uri="http://schemas.microsoft.com/office/infopath/2007/PartnerControls"/>
    <ds:schemaRef ds:uri="019ad8dd-0490-40d8-9346-bcbaec298f68"/>
    <ds:schemaRef ds:uri="http://schemas.microsoft.com/office/2006/documentManagement/types"/>
    <ds:schemaRef ds:uri="http://schemas.openxmlformats.org/package/2006/metadata/core-properties"/>
    <ds:schemaRef ds:uri="7703844f-ab03-448f-aed1-f35d29f3bcba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4B46B05E-28CD-42F5-8F59-8039D96F35F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3E88BF-6CE3-409D-B62F-8B08E006D08B}"/>
</file>

<file path=docProps/app.xml><?xml version="1.0" encoding="utf-8"?>
<Properties xmlns="http://schemas.openxmlformats.org/officeDocument/2006/extended-properties" xmlns:vt="http://schemas.openxmlformats.org/officeDocument/2006/docPropsVTypes">
  <TotalTime>24668</TotalTime>
  <Words>1277</Words>
  <Application>Microsoft Office PowerPoint</Application>
  <PresentationFormat>On-screen Show (4:3)</PresentationFormat>
  <Paragraphs>140</Paragraphs>
  <Slides>18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Arial Narrow</vt:lpstr>
      <vt:lpstr>Calibri</vt:lpstr>
      <vt:lpstr>Times New Roman</vt:lpstr>
      <vt:lpstr>Larissa</vt:lpstr>
      <vt:lpstr>PowerPoint Presentation</vt:lpstr>
      <vt:lpstr>و.2. 4.- شبكة الدراجات</vt:lpstr>
      <vt:lpstr>و.2. 4.- شبكة الدراجات</vt:lpstr>
      <vt:lpstr>و.2. 4.- شبكة الدراجات</vt:lpstr>
      <vt:lpstr>و.2. 4.- شبكة الدراجات</vt:lpstr>
      <vt:lpstr>و.2. 4.- شبكة الدراجات</vt:lpstr>
      <vt:lpstr>واو 2 . 4 - شبكة دراجات</vt:lpstr>
      <vt:lpstr>و.2. 4.- شبكة الدراجات</vt:lpstr>
      <vt:lpstr>و.2. 4.- شبكة الدراجات</vt:lpstr>
      <vt:lpstr>و.2. 4.- شبكة الدراجات</vt:lpstr>
      <vt:lpstr>و.2. 4.- شبكة الدراجات</vt:lpstr>
      <vt:lpstr>PowerPoint Presentation</vt:lpstr>
      <vt:lpstr>PowerPoint Presentation</vt:lpstr>
      <vt:lpstr>و.2. 4.- شبكة الدراجات</vt:lpstr>
      <vt:lpstr>و.2. 4.- شبكة الدراجات</vt:lpstr>
      <vt:lpstr>و.2. 4.- شبكة الدراجات</vt:lpstr>
      <vt:lpstr>و.2. 4.- شبكة الدراجات</vt:lpstr>
      <vt:lpstr>و.2. 4.- شبكة الدراجات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Dell</cp:lastModifiedBy>
  <cp:revision>474</cp:revision>
  <dcterms:created xsi:type="dcterms:W3CDTF">2017-01-09T10:20:00Z</dcterms:created>
  <dcterms:modified xsi:type="dcterms:W3CDTF">2023-04-09T21:48:04Z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</Properties>
</file>