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5.xml" ContentType="application/vnd.openxmlformats-officedocument.presentationml.slide+xml"/>
  <Override PartName="/ppt/slides/slide3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Slides/notesSlide10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4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5" r:id="rId2"/>
    <p:sldId id="258" r:id="rId3"/>
    <p:sldId id="276" r:id="rId4"/>
    <p:sldId id="261" r:id="rId5"/>
    <p:sldId id="259" r:id="rId6"/>
    <p:sldId id="271" r:id="rId7"/>
    <p:sldId id="262" r:id="rId8"/>
    <p:sldId id="263" r:id="rId9"/>
    <p:sldId id="264" r:id="rId10"/>
    <p:sldId id="265" r:id="rId11"/>
    <p:sldId id="273" r:id="rId12"/>
    <p:sldId id="274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33" autoAdjust="0"/>
  </p:normalViewPr>
  <p:slideViewPr>
    <p:cSldViewPr snapToGrid="0" showGuides="1">
      <p:cViewPr varScale="1">
        <p:scale>
          <a:sx n="109" d="100"/>
          <a:sy n="109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20.04.2023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‹N°›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119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" name="Google Shape;12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24536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" name="Google Shape;5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08562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Google Shape;4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65055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" name="Google Shape;6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18586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36729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583222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852324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13399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4084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xmlns="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</a:t>
            </a: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ACTIVITY </a:t>
            </a: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5.1: SUSTAINABLE MED CITIES TRAINING SYSTEM</a:t>
            </a:r>
            <a:r>
              <a:rPr kumimoji="0" lang="it-IT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j-lt"/>
                <a:sym typeface="Calibri"/>
              </a:rPr>
              <a:t>G.3.1: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AVAILABILITY AND PROXIMITY OF KEY SERVICES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j-lt"/>
                <a:sym typeface="Calibri"/>
              </a:rPr>
              <a:t>G.3.1: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AVAILABILITY AND PROXIMITY OF KEY SERVICES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userDrawn="1">
  <p:cSld name="2_Titel und Inhal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6"/>
          <p:cNvSpPr txBox="1"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Calibri"/>
              <a:buNone/>
              <a:defRPr sz="2000" b="1">
                <a:solidFill>
                  <a:srgbClr val="7F7F7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Calibri"/>
                <a:ea typeface="+mj-ea"/>
                <a:cs typeface="+mj-cs"/>
                <a:sym typeface="Calibri"/>
              </a:rPr>
              <a:t>G.3.1: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AVAILABILITY AND PROXIMITY OF KEY SERVICES</a:t>
            </a:r>
            <a:endParaRPr dirty="0"/>
          </a:p>
        </p:txBody>
      </p:sp>
      <p:sp>
        <p:nvSpPr>
          <p:cNvPr id="25" name="Google Shape;25;p16"/>
          <p:cNvSpPr txBox="1">
            <a:spLocks noGrp="1"/>
          </p:cNvSpPr>
          <p:nvPr>
            <p:ph type="sldNum" idx="12"/>
          </p:nvPr>
        </p:nvSpPr>
        <p:spPr>
          <a:xfrm>
            <a:off x="8071338" y="6356350"/>
            <a:ext cx="6154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‹N°›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78748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60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53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F.1.1 – PERFORMANCE OF THE PUBLIC TRANSPORT SYSTEM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3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latin typeface="+mj-lt"/>
                <a:sym typeface="Calibri"/>
              </a:rPr>
              <a:t>G.3.1: </a:t>
            </a: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>
                    <a:lumMod val="50000"/>
                    <a:lumOff val="50000"/>
                  </a:srgbClr>
                </a:solidFill>
                <a:effectLst/>
                <a:uLnTx/>
                <a:uFillTx/>
                <a:latin typeface="+mj-lt"/>
                <a:ea typeface="Calibri"/>
                <a:cs typeface="Calibri"/>
                <a:sym typeface="Calibri"/>
              </a:rPr>
              <a:t>AVAILABILITY AND PROXIMITY OF KEY SERVICES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xmlns="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TRAINING  MODULE </a:t>
            </a:r>
            <a:r>
              <a:rPr lang="el-GR" sz="1200" dirty="0" smtClean="0"/>
              <a:t> </a:t>
            </a:r>
            <a:r>
              <a:rPr lang="en-US" sz="1200" dirty="0" smtClean="0"/>
              <a:t>4</a:t>
            </a:r>
            <a:r>
              <a:rPr lang="it-IT" sz="1200" dirty="0"/>
              <a:t/>
            </a:r>
            <a:br>
              <a:rPr lang="it-IT" sz="1200" dirty="0"/>
            </a:br>
            <a:r>
              <a:rPr lang="en-US" sz="1200" dirty="0"/>
              <a:t>THE ASSESSMENT CRITERIA OF </a:t>
            </a:r>
            <a:r>
              <a:rPr lang="en-US" sz="1200" dirty="0" smtClean="0"/>
              <a:t>SNTOOL </a:t>
            </a:r>
            <a:r>
              <a:rPr lang="en-US" sz="1200" dirty="0"/>
              <a:t>– </a:t>
            </a:r>
            <a:r>
              <a:rPr lang="en-US" sz="1200" dirty="0" smtClean="0"/>
              <a:t>NEIGHBOURHOOD</a:t>
            </a:r>
            <a:r>
              <a:rPr lang="en-US" sz="1200" baseline="0" dirty="0" smtClean="0"/>
              <a:t> </a:t>
            </a:r>
            <a:r>
              <a:rPr lang="en-US" sz="1200" dirty="0" smtClean="0"/>
              <a:t>SCALE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28537" y="6548732"/>
            <a:ext cx="615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# </a:t>
            </a:r>
            <a:fld id="{243FB592-B9A9-49AA-A86F-4031F7B9780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0298" y="6026330"/>
            <a:ext cx="5442857" cy="52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Rectangle 1"/>
          <p:cNvSpPr/>
          <p:nvPr/>
        </p:nvSpPr>
        <p:spPr>
          <a:xfrm>
            <a:off x="461639" y="610286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5" name="Rectangle 4"/>
          <p:cNvSpPr/>
          <p:nvPr/>
        </p:nvSpPr>
        <p:spPr>
          <a:xfrm>
            <a:off x="461639" y="2442984"/>
            <a:ext cx="35886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200000"/>
              </a:lnSpc>
            </a:pPr>
            <a:r>
              <a:rPr lang="ar-JO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وحدة </a:t>
            </a:r>
            <a:r>
              <a:rPr lang="ar-JO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التدريب</a:t>
            </a: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4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r" rtl="1">
              <a:lnSpc>
                <a:spcPct val="200000"/>
              </a:lnSpc>
            </a:pPr>
            <a:r>
              <a:rPr lang="ar-J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حساب معايير التقييم لأداة الحي المستدام - مقياس الجوار</a:t>
            </a:r>
          </a:p>
          <a:p>
            <a:pPr algn="r" rtl="1">
              <a:lnSpc>
                <a:spcPct val="200000"/>
              </a:lnSpc>
            </a:pPr>
            <a:endParaRPr lang="en-US" b="1" dirty="0" smtClean="0">
              <a:cs typeface="+mj-cs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497016" y="6625265"/>
            <a:ext cx="4325815" cy="23273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933633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9"/>
          <p:cNvSpPr txBox="1">
            <a:spLocks noGrp="1"/>
          </p:cNvSpPr>
          <p:nvPr>
            <p:ph type="sldNum" idx="12"/>
          </p:nvPr>
        </p:nvSpPr>
        <p:spPr>
          <a:xfrm>
            <a:off x="7010400" y="6555658"/>
            <a:ext cx="2133600" cy="3023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10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8665" y="1986466"/>
            <a:ext cx="3288187" cy="2286885"/>
          </a:xfrm>
          <a:prstGeom prst="rect">
            <a:avLst/>
          </a:prstGeom>
        </p:spPr>
      </p:pic>
      <p:sp>
        <p:nvSpPr>
          <p:cNvPr id="7" name="Segnaposto contenuto 2">
            <a:extLst>
              <a:ext uri="{FF2B5EF4-FFF2-40B4-BE49-F238E27FC236}">
                <a16:creationId xmlns:a16="http://schemas.microsoft.com/office/drawing/2014/main" xmlns="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344626" y="793976"/>
            <a:ext cx="8678203" cy="227379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50000"/>
              </a:lnSpc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>
                <a:cs typeface="Calibri" panose="020F0502020204030204" pitchFamily="34" charset="0"/>
              </a:rPr>
              <a:t>في الحي الحالي (السوق مع الخط الأبيض) ، هناك 16 مبنى سكني بإجمالي 212 ساكنًا و 15 منزلًا فرديًا لعائلات مكونة من ثلاثة أفراد.</a:t>
            </a:r>
            <a:endParaRPr lang="en-US" sz="2200" dirty="0" smtClean="0">
              <a:cs typeface="Calibri" panose="020F050202020403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9918" y="4802233"/>
            <a:ext cx="8514080" cy="986842"/>
            <a:chOff x="457200" y="4911969"/>
            <a:chExt cx="8514080" cy="986842"/>
          </a:xfrm>
        </p:grpSpPr>
        <p:sp>
          <p:nvSpPr>
            <p:cNvPr id="9" name="Segnaposto contenuto 2">
              <a:extLst>
                <a:ext uri="{FF2B5EF4-FFF2-40B4-BE49-F238E27FC236}">
                  <a16:creationId xmlns:a16="http://schemas.microsoft.com/office/drawing/2014/main" xmlns="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ar-JO" sz="2000" b="1" dirty="0" smtClean="0"/>
                <a:t>احسب </a:t>
              </a:r>
              <a:r>
                <a:rPr lang="ar-JO" sz="2000" b="1" dirty="0"/>
                <a:t>النسبة المئوية للسكان الذين هم في نطاق 800 متر </a:t>
              </a:r>
              <a:r>
                <a:rPr lang="ar-JO" sz="2000" b="1" dirty="0" smtClean="0"/>
                <a:t>  </a:t>
              </a:r>
              <a:r>
                <a:rPr lang="ar-JO" sz="2000" b="1" dirty="0"/>
                <a:t>مسافة قريبة من ثلاث خدمات رئيسية على الأقل.</a:t>
              </a:r>
              <a:endParaRPr lang="en-US" sz="2000" b="1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160" y="5405390"/>
              <a:ext cx="492881" cy="47471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Rectangle 2"/>
          <p:cNvSpPr/>
          <p:nvPr/>
        </p:nvSpPr>
        <p:spPr>
          <a:xfrm>
            <a:off x="777318" y="2093422"/>
            <a:ext cx="398194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00000"/>
              </a:lnSpc>
              <a:spcBef>
                <a:spcPts val="600"/>
              </a:spcBef>
              <a:spcAft>
                <a:spcPts val="1200"/>
              </a:spcAft>
            </a:pPr>
            <a:r>
              <a:rPr lang="ar-JO" sz="2200" dirty="0">
                <a:cs typeface="Calibri" panose="020F0502020204030204" pitchFamily="34" charset="0"/>
              </a:rPr>
              <a:t>توجد في الحي مدرسة واحدة وسوبر ماركت وصيدلية واحدة كما هو </a:t>
            </a:r>
            <a:r>
              <a:rPr lang="ar-JO" sz="2200" dirty="0">
                <a:solidFill>
                  <a:schemeClr val="tx1">
                    <a:lumMod val="95000"/>
                    <a:lumOff val="5000"/>
                  </a:schemeClr>
                </a:solidFill>
                <a:cs typeface="Calibri" panose="020F0502020204030204" pitchFamily="34" charset="0"/>
              </a:rPr>
              <a:t>موضح في الشكل</a:t>
            </a:r>
            <a:r>
              <a:rPr lang="ar-JO" sz="2200" dirty="0">
                <a:cs typeface="Calibri" panose="020F0502020204030204" pitchFamily="34" charset="0"/>
              </a:rPr>
              <a:t>.</a:t>
            </a:r>
            <a:endParaRPr lang="en-US" sz="2200" dirty="0">
              <a:cs typeface="Calibri" panose="020F050202020403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3458" y="4299280"/>
            <a:ext cx="860054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JO" sz="2200" b="1" i="1" dirty="0">
                <a:cs typeface="Calibri" panose="020F0502020204030204" pitchFamily="34" charset="0"/>
              </a:rPr>
              <a:t>البيانات المتوفرة: مسافة سير كل مبنى من الخدمات</a:t>
            </a:r>
            <a:endParaRPr lang="en-US" sz="2200" dirty="0">
              <a:cs typeface="Calibri" panose="020F05020202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119154" y="1986466"/>
            <a:ext cx="1166949" cy="3666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6000207" y="2353070"/>
            <a:ext cx="1010194" cy="35529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6142235" y="2365697"/>
            <a:ext cx="675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 smtClean="0"/>
              <a:t>مدرسة</a:t>
            </a:r>
            <a:endParaRPr lang="fr-FR" dirty="0"/>
          </a:p>
        </p:txBody>
      </p:sp>
      <p:sp>
        <p:nvSpPr>
          <p:cNvPr id="12" name="Rectangle 11"/>
          <p:cNvSpPr/>
          <p:nvPr/>
        </p:nvSpPr>
        <p:spPr>
          <a:xfrm>
            <a:off x="6479828" y="3943457"/>
            <a:ext cx="1061143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6434760" y="3893915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>
                <a:solidFill>
                  <a:schemeClr val="tx1">
                    <a:lumMod val="95000"/>
                    <a:lumOff val="5000"/>
                  </a:schemeClr>
                </a:solidFill>
              </a:rPr>
              <a:t>سوبر ماركت</a:t>
            </a:r>
            <a:endParaRPr lang="fr-FR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724503" y="4035650"/>
            <a:ext cx="566057" cy="19156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7657916" y="3929948"/>
            <a:ext cx="699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dirty="0" smtClean="0"/>
              <a:t>صيدلية</a:t>
            </a:r>
            <a:endParaRPr lang="fr-FR" dirty="0"/>
          </a:p>
        </p:txBody>
      </p:sp>
      <p:sp>
        <p:nvSpPr>
          <p:cNvPr id="21" name="Google Shape;61;p5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SA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190206" y="6084210"/>
            <a:ext cx="4937760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25" name="Rectangle 24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54127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29188" y="5053178"/>
            <a:ext cx="840014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ar-JO" sz="2200" dirty="0">
                <a:solidFill>
                  <a:prstClr val="black"/>
                </a:solidFill>
                <a:cs typeface="Calibri" panose="020F0502020204030204" pitchFamily="34" charset="0"/>
              </a:rPr>
              <a:t>تقع جميع المباني السكنية على بعد 800 متر من مسافة قريبة من الخدمات الرئيسية الثلاثة.</a:t>
            </a:r>
            <a:endParaRPr lang="en-US" sz="2200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84053" y="820521"/>
            <a:ext cx="1832553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-JO" sz="2400" b="1" i="1" dirty="0">
                <a:cs typeface="Calibri" panose="020F0502020204030204" pitchFamily="34" charset="0"/>
              </a:rPr>
              <a:t>البيانات المتاحة</a:t>
            </a:r>
            <a:endParaRPr lang="el-GR" sz="2400" dirty="0"/>
          </a:p>
        </p:txBody>
      </p:sp>
      <p:sp>
        <p:nvSpPr>
          <p:cNvPr id="22" name="Rectangle 21"/>
          <p:cNvSpPr/>
          <p:nvPr/>
        </p:nvSpPr>
        <p:spPr>
          <a:xfrm>
            <a:off x="7321319" y="813728"/>
            <a:ext cx="1646605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 rtl="1"/>
            <a:r>
              <a:rPr lang="ar-JO" sz="2400" b="1" i="1" dirty="0">
                <a:cs typeface="Calibri" panose="020F0502020204030204" pitchFamily="34" charset="0"/>
              </a:rPr>
              <a:t>الخطوات </a:t>
            </a:r>
            <a:r>
              <a:rPr lang="en-US" sz="2400" b="1" i="1" dirty="0" smtClean="0">
                <a:cs typeface="Calibri" panose="020F0502020204030204" pitchFamily="34" charset="0"/>
              </a:rPr>
              <a:t>1-2</a:t>
            </a:r>
            <a:endParaRPr lang="el-GR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2591146" y="1802252"/>
            <a:ext cx="4325484" cy="2963470"/>
            <a:chOff x="2591146" y="1802252"/>
            <a:chExt cx="4325484" cy="2963470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1146" y="1802252"/>
              <a:ext cx="4325484" cy="29634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3886200" y="2307265"/>
              <a:ext cx="744279" cy="338554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School</a:t>
              </a:r>
              <a:endParaRPr lang="el-GR" sz="16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179135" y="4139711"/>
              <a:ext cx="1259959" cy="338554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Supermarket</a:t>
              </a:r>
              <a:endParaRPr lang="el-GR" sz="16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58312" y="4228638"/>
              <a:ext cx="1019549" cy="338554"/>
            </a:xfrm>
            <a:prstGeom prst="rect">
              <a:avLst/>
            </a:prstGeom>
            <a:solidFill>
              <a:srgbClr val="00B050"/>
            </a:solidFill>
          </p:spPr>
          <p:txBody>
            <a:bodyPr wrap="square" rtlCol="0">
              <a:spAutoFit/>
            </a:bodyPr>
            <a:lstStyle/>
            <a:p>
              <a:r>
                <a:rPr lang="en-US" sz="1600" dirty="0" smtClean="0"/>
                <a:t>Pharmacy</a:t>
              </a:r>
            </a:p>
          </p:txBody>
        </p:sp>
      </p:grpSp>
      <p:sp>
        <p:nvSpPr>
          <p:cNvPr id="16" name="Google Shape;61;p5"/>
          <p:cNvSpPr txBox="1"/>
          <p:nvPr/>
        </p:nvSpPr>
        <p:spPr>
          <a:xfrm>
            <a:off x="329188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SA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64229" y="6078583"/>
            <a:ext cx="6217920" cy="512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18" name="Rectangle 17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53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7034" y="4639064"/>
            <a:ext cx="1942823" cy="1284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12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855496" y="726195"/>
            <a:ext cx="1296135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r" rtl="1"/>
            <a:r>
              <a:rPr lang="ar-JO" sz="2400" b="1" i="1" dirty="0" smtClean="0">
                <a:cs typeface="Calibri" panose="020F0502020204030204" pitchFamily="34" charset="0"/>
              </a:rPr>
              <a:t>الخطوة </a:t>
            </a:r>
            <a:r>
              <a:rPr lang="en-US" sz="2400" b="1" i="1" dirty="0" smtClean="0">
                <a:cs typeface="Calibri" panose="020F0502020204030204" pitchFamily="34" charset="0"/>
              </a:rPr>
              <a:t>3</a:t>
            </a:r>
            <a:endParaRPr lang="el-GR" sz="2400" dirty="0"/>
          </a:p>
        </p:txBody>
      </p:sp>
      <p:sp>
        <p:nvSpPr>
          <p:cNvPr id="2" name="Rectangle 1"/>
          <p:cNvSpPr/>
          <p:nvPr/>
        </p:nvSpPr>
        <p:spPr>
          <a:xfrm>
            <a:off x="-960563" y="1185183"/>
            <a:ext cx="79996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sz="2000" b="1" dirty="0">
                <a:cs typeface="Calibri" panose="020F0502020204030204" pitchFamily="34" charset="0"/>
              </a:rPr>
              <a:t>احسب عدد السكان في المباني السكنية المختارة في الحي</a:t>
            </a:r>
            <a:endParaRPr lang="en-US" sz="2000" dirty="0"/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39254" y="1927223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400" dirty="0" smtClean="0">
                <a:cs typeface="Calibri" panose="020F0502020204030204" pitchFamily="34" charset="0"/>
              </a:rPr>
              <a:t>(</a:t>
            </a:r>
            <a:r>
              <a:rPr lang="en-US" sz="2400" dirty="0" smtClean="0">
                <a:cs typeface="Calibri" panose="020F0502020204030204" pitchFamily="34" charset="0"/>
              </a:rPr>
              <a:t>15 * 3 </a:t>
            </a:r>
            <a:r>
              <a:rPr lang="el-GR" sz="2400" dirty="0" smtClean="0">
                <a:cs typeface="Calibri" panose="020F0502020204030204" pitchFamily="34" charset="0"/>
              </a:rPr>
              <a:t>+</a:t>
            </a:r>
            <a:r>
              <a:rPr lang="en-US" sz="2400" dirty="0" smtClean="0">
                <a:cs typeface="Calibri" panose="020F0502020204030204" pitchFamily="34" charset="0"/>
              </a:rPr>
              <a:t> 212</a:t>
            </a:r>
            <a:r>
              <a:rPr lang="el-GR" sz="2400" dirty="0" smtClean="0">
                <a:cs typeface="Calibri" panose="020F0502020204030204" pitchFamily="34" charset="0"/>
              </a:rPr>
              <a:t>) </a:t>
            </a:r>
            <a:r>
              <a:rPr lang="el-GR" sz="2400" dirty="0">
                <a:cs typeface="Calibri" panose="020F0502020204030204" pitchFamily="34" charset="0"/>
              </a:rPr>
              <a:t>= </a:t>
            </a:r>
            <a:r>
              <a:rPr lang="en-US" sz="2400" b="1" dirty="0" smtClean="0">
                <a:cs typeface="Calibri" panose="020F0502020204030204" pitchFamily="34" charset="0"/>
              </a:rPr>
              <a:t>257</a:t>
            </a:r>
            <a:r>
              <a:rPr lang="el-GR" sz="2400" dirty="0" smtClean="0">
                <a:cs typeface="Calibri" panose="020F0502020204030204" pitchFamily="34" charset="0"/>
              </a:rPr>
              <a:t> </a:t>
            </a:r>
            <a:r>
              <a:rPr lang="ar-JO" sz="2400" dirty="0">
                <a:cs typeface="Calibri" panose="020F0502020204030204" pitchFamily="34" charset="0"/>
              </a:rPr>
              <a:t>سكان</a:t>
            </a:r>
            <a:endParaRPr lang="el-GR" sz="2400" baseline="-25000" dirty="0">
              <a:cs typeface="Calibri" panose="020F0502020204030204" pitchFamily="34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506584" y="2636311"/>
            <a:ext cx="60437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sz="2000" b="1" dirty="0">
                <a:cs typeface="Calibri" panose="020F0502020204030204" pitchFamily="34" charset="0"/>
              </a:rPr>
              <a:t>احسب إجمالي عدد السكان في جميع المباني السكنية في الحي</a:t>
            </a:r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9627" y="4208002"/>
            <a:ext cx="79082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-JO" sz="2000" b="1" dirty="0"/>
              <a:t>احسب النسبة المئوية للسكان الذين هم في نطاق 800 </a:t>
            </a:r>
            <a:r>
              <a:rPr lang="ar-JO" sz="2000" b="1" dirty="0" smtClean="0"/>
              <a:t>متر</a:t>
            </a:r>
            <a:r>
              <a:rPr lang="en-US" sz="2000" b="1" dirty="0" smtClean="0"/>
              <a:t> </a:t>
            </a:r>
            <a:r>
              <a:rPr lang="ar-JO" sz="2000" b="1" dirty="0" smtClean="0"/>
              <a:t>مسافة </a:t>
            </a:r>
            <a:r>
              <a:rPr lang="ar-JO" sz="2000" b="1" dirty="0"/>
              <a:t>قريبة من ثلاث خدمات رئيسية على الأقل</a:t>
            </a:r>
            <a:endParaRPr lang="el-GR" sz="2000" dirty="0"/>
          </a:p>
        </p:txBody>
      </p:sp>
      <p:sp>
        <p:nvSpPr>
          <p:cNvPr id="32" name="Rectangle 31"/>
          <p:cNvSpPr/>
          <p:nvPr/>
        </p:nvSpPr>
        <p:spPr>
          <a:xfrm>
            <a:off x="2940784" y="339718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el-GR" sz="2400" dirty="0">
                <a:cs typeface="Calibri" panose="020F0502020204030204" pitchFamily="34" charset="0"/>
              </a:rPr>
              <a:t>(</a:t>
            </a:r>
            <a:r>
              <a:rPr lang="en-US" sz="2400" dirty="0">
                <a:cs typeface="Calibri" panose="020F0502020204030204" pitchFamily="34" charset="0"/>
              </a:rPr>
              <a:t>15 * 3 </a:t>
            </a:r>
            <a:r>
              <a:rPr lang="el-GR" sz="2400" dirty="0">
                <a:cs typeface="Calibri" panose="020F0502020204030204" pitchFamily="34" charset="0"/>
              </a:rPr>
              <a:t>+</a:t>
            </a:r>
            <a:r>
              <a:rPr lang="en-US" sz="2400" dirty="0">
                <a:cs typeface="Calibri" panose="020F0502020204030204" pitchFamily="34" charset="0"/>
              </a:rPr>
              <a:t> 212</a:t>
            </a:r>
            <a:r>
              <a:rPr lang="el-GR" sz="2400" dirty="0">
                <a:cs typeface="Calibri" panose="020F0502020204030204" pitchFamily="34" charset="0"/>
              </a:rPr>
              <a:t>) = </a:t>
            </a:r>
            <a:r>
              <a:rPr lang="en-US" sz="2400" b="1" dirty="0">
                <a:cs typeface="Calibri" panose="020F0502020204030204" pitchFamily="34" charset="0"/>
              </a:rPr>
              <a:t>257</a:t>
            </a:r>
            <a:r>
              <a:rPr lang="el-GR" sz="2400" dirty="0">
                <a:cs typeface="Calibri" panose="020F0502020204030204" pitchFamily="34" charset="0"/>
              </a:rPr>
              <a:t> </a:t>
            </a:r>
            <a:r>
              <a:rPr lang="ar-JO" sz="2400" dirty="0">
                <a:cs typeface="Calibri" panose="020F0502020204030204" pitchFamily="34" charset="0"/>
              </a:rPr>
              <a:t>سكان</a:t>
            </a:r>
            <a:endParaRPr lang="el-GR" sz="2400" baseline="-25000" dirty="0">
              <a:cs typeface="Calibri" panose="020F050202020403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343433" y="5186998"/>
            <a:ext cx="1268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cs typeface="Calibri" panose="020F0502020204030204" pitchFamily="34" charset="0"/>
              </a:rPr>
              <a:t>257</a:t>
            </a:r>
            <a:r>
              <a:rPr lang="el-GR" sz="2400" dirty="0" smtClean="0">
                <a:cs typeface="Calibri" panose="020F0502020204030204" pitchFamily="34" charset="0"/>
              </a:rPr>
              <a:t> </a:t>
            </a:r>
            <a:r>
              <a:rPr lang="ar-JO" sz="2400" dirty="0">
                <a:cs typeface="Calibri" panose="020F0502020204030204" pitchFamily="34" charset="0"/>
              </a:rPr>
              <a:t>سكان</a:t>
            </a:r>
            <a:endParaRPr lang="ar-JO" sz="2400" dirty="0">
              <a:cs typeface="Calibri" panose="020F050202020403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737618" y="5186998"/>
            <a:ext cx="12682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cs typeface="Calibri" panose="020F0502020204030204" pitchFamily="34" charset="0"/>
              </a:rPr>
              <a:t>257</a:t>
            </a:r>
            <a:r>
              <a:rPr lang="el-GR" sz="2400" dirty="0" smtClean="0">
                <a:cs typeface="Calibri" panose="020F0502020204030204" pitchFamily="34" charset="0"/>
              </a:rPr>
              <a:t> </a:t>
            </a:r>
            <a:r>
              <a:rPr lang="ar-JO" sz="2400" dirty="0">
                <a:cs typeface="Calibri" panose="020F0502020204030204" pitchFamily="34" charset="0"/>
              </a:rPr>
              <a:t>سكان</a:t>
            </a:r>
            <a:endParaRPr lang="ar-JO" sz="2400" dirty="0">
              <a:cs typeface="Calibri" panose="020F0502020204030204" pitchFamily="34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218040" y="5080538"/>
            <a:ext cx="1734574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100 %</a:t>
            </a:r>
            <a:endParaRPr lang="en-US" sz="2800" b="1" u="sng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Double Bracket 35"/>
          <p:cNvSpPr/>
          <p:nvPr/>
        </p:nvSpPr>
        <p:spPr>
          <a:xfrm>
            <a:off x="1343433" y="5130132"/>
            <a:ext cx="4348369" cy="485732"/>
          </a:xfrm>
          <a:prstGeom prst="bracketPair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7" name="Multiply 36"/>
          <p:cNvSpPr/>
          <p:nvPr/>
        </p:nvSpPr>
        <p:spPr>
          <a:xfrm>
            <a:off x="5741118" y="5178428"/>
            <a:ext cx="301841" cy="417250"/>
          </a:xfrm>
          <a:prstGeom prst="mathMultiply">
            <a:avLst/>
          </a:prstGeom>
          <a:solidFill>
            <a:srgbClr val="C00000"/>
          </a:solidFill>
          <a:ln w="63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024632" y="5186998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100</a:t>
            </a:r>
            <a:endParaRPr lang="el-GR" sz="2400" dirty="0"/>
          </a:p>
        </p:txBody>
      </p:sp>
      <p:sp>
        <p:nvSpPr>
          <p:cNvPr id="39" name="Equal 38"/>
          <p:cNvSpPr/>
          <p:nvPr/>
        </p:nvSpPr>
        <p:spPr>
          <a:xfrm>
            <a:off x="6679834" y="5227021"/>
            <a:ext cx="457200" cy="320064"/>
          </a:xfrm>
          <a:prstGeom prst="mathEqual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40" name="Division 39"/>
          <p:cNvSpPr/>
          <p:nvPr/>
        </p:nvSpPr>
        <p:spPr>
          <a:xfrm>
            <a:off x="3162015" y="5198440"/>
            <a:ext cx="608120" cy="377226"/>
          </a:xfrm>
          <a:prstGeom prst="mathDivid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1" name="Rectangle 20"/>
          <p:cNvSpPr/>
          <p:nvPr/>
        </p:nvSpPr>
        <p:spPr>
          <a:xfrm>
            <a:off x="7950662" y="2308029"/>
            <a:ext cx="1200970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 rtl="1"/>
            <a:r>
              <a:rPr lang="ar-JO" sz="2400" b="1" i="1" dirty="0" smtClean="0">
                <a:cs typeface="Calibri" panose="020F0502020204030204" pitchFamily="34" charset="0"/>
              </a:rPr>
              <a:t>الخطوة </a:t>
            </a:r>
            <a:r>
              <a:rPr lang="en-US" sz="2400" b="1" i="1" dirty="0" smtClean="0">
                <a:cs typeface="Calibri" panose="020F0502020204030204" pitchFamily="34" charset="0"/>
              </a:rPr>
              <a:t>4</a:t>
            </a:r>
            <a:endParaRPr lang="el-GR" sz="2400" dirty="0"/>
          </a:p>
        </p:txBody>
      </p:sp>
      <p:sp>
        <p:nvSpPr>
          <p:cNvPr id="22" name="Rectangle 21"/>
          <p:cNvSpPr/>
          <p:nvPr/>
        </p:nvSpPr>
        <p:spPr>
          <a:xfrm>
            <a:off x="7907325" y="3628015"/>
            <a:ext cx="1200970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r" rtl="1"/>
            <a:r>
              <a:rPr lang="ar-JO" sz="2400" b="1" i="1" dirty="0" smtClean="0">
                <a:cs typeface="Calibri" panose="020F0502020204030204" pitchFamily="34" charset="0"/>
              </a:rPr>
              <a:t>الخطوة </a:t>
            </a:r>
            <a:r>
              <a:rPr lang="en-US" sz="2400" b="1" i="1" dirty="0" smtClean="0">
                <a:cs typeface="Calibri" panose="020F0502020204030204" pitchFamily="34" charset="0"/>
              </a:rPr>
              <a:t>5</a:t>
            </a:r>
            <a:endParaRPr lang="el-GR" sz="2400" dirty="0"/>
          </a:p>
        </p:txBody>
      </p:sp>
      <p:sp>
        <p:nvSpPr>
          <p:cNvPr id="23" name="Rectangle 22"/>
          <p:cNvSpPr/>
          <p:nvPr/>
        </p:nvSpPr>
        <p:spPr>
          <a:xfrm>
            <a:off x="2264229" y="6078583"/>
            <a:ext cx="6217920" cy="512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25" name="Rectangle 24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  <p:sp>
        <p:nvSpPr>
          <p:cNvPr id="41" name="Google Shape;61;p5"/>
          <p:cNvSpPr txBox="1"/>
          <p:nvPr/>
        </p:nvSpPr>
        <p:spPr>
          <a:xfrm>
            <a:off x="329188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SA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262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1"/>
          <p:cNvSpPr txBox="1">
            <a:spLocks noGrp="1"/>
          </p:cNvSpPr>
          <p:nvPr>
            <p:ph type="body"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>
              <a:spcBef>
                <a:spcPts val="480"/>
              </a:spcBef>
              <a:buClr>
                <a:schemeClr val="dk1"/>
              </a:buClr>
              <a:buSzPts val="2400"/>
              <a:buNone/>
            </a:pPr>
            <a:r>
              <a:rPr lang="ar-SA" sz="2400" b="1" dirty="0" smtClean="0">
                <a:ea typeface="Calibri"/>
                <a:cs typeface="Calibri"/>
                <a:sym typeface="Calibri"/>
              </a:rPr>
              <a:t>تمرين</a:t>
            </a:r>
            <a:endParaRPr sz="2400" dirty="0"/>
          </a:p>
        </p:txBody>
      </p:sp>
      <p:sp>
        <p:nvSpPr>
          <p:cNvPr id="105" name="Google Shape;105;p11"/>
          <p:cNvSpPr txBox="1">
            <a:spLocks noGrp="1"/>
          </p:cNvSpPr>
          <p:nvPr>
            <p:ph type="sldNum" idx="12"/>
          </p:nvPr>
        </p:nvSpPr>
        <p:spPr>
          <a:xfrm>
            <a:off x="7010400" y="6539023"/>
            <a:ext cx="2133600" cy="3189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13</a:t>
            </a:fld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264229" y="6078583"/>
            <a:ext cx="6217920" cy="512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7" name="Rectangle 6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  <p:sp>
        <p:nvSpPr>
          <p:cNvPr id="9" name="Google Shape;61;p5"/>
          <p:cNvSpPr txBox="1"/>
          <p:nvPr/>
        </p:nvSpPr>
        <p:spPr>
          <a:xfrm>
            <a:off x="329188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SA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0781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2"/>
          <p:cNvSpPr txBox="1">
            <a:spLocks noGrp="1"/>
          </p:cNvSpPr>
          <p:nvPr>
            <p:ph type="sldNum" idx="12"/>
          </p:nvPr>
        </p:nvSpPr>
        <p:spPr>
          <a:xfrm>
            <a:off x="7010400" y="6560288"/>
            <a:ext cx="2133600" cy="2977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14</a:t>
            </a:fld>
            <a:endParaRPr dirty="0"/>
          </a:p>
        </p:txBody>
      </p:sp>
      <p:sp>
        <p:nvSpPr>
          <p:cNvPr id="113" name="Google Shape;113;p12"/>
          <p:cNvSpPr txBox="1">
            <a:spLocks noGrp="1"/>
          </p:cNvSpPr>
          <p:nvPr>
            <p:ph type="body" idx="4294967295"/>
          </p:nvPr>
        </p:nvSpPr>
        <p:spPr>
          <a:xfrm>
            <a:off x="573887" y="747905"/>
            <a:ext cx="8256603" cy="46473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indent="0" algn="just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>
                <a:cs typeface="Calibri" panose="020F0502020204030204" pitchFamily="34" charset="0"/>
              </a:rPr>
              <a:t>يوجد في الحي الحالي </a:t>
            </a:r>
            <a:r>
              <a:rPr lang="en-US" sz="2200" dirty="0" smtClean="0">
                <a:cs typeface="Calibri" panose="020F0502020204030204" pitchFamily="34" charset="0"/>
              </a:rPr>
              <a:t>57</a:t>
            </a:r>
            <a:r>
              <a:rPr lang="ar-JO" sz="2200" dirty="0" smtClean="0">
                <a:cs typeface="Calibri" panose="020F0502020204030204" pitchFamily="34" charset="0"/>
              </a:rPr>
              <a:t> </a:t>
            </a:r>
            <a:r>
              <a:rPr lang="ar-JO" sz="2200" dirty="0">
                <a:cs typeface="Calibri" panose="020F0502020204030204" pitchFamily="34" charset="0"/>
              </a:rPr>
              <a:t>مبنى سكني بإجمالي </a:t>
            </a:r>
            <a:r>
              <a:rPr lang="en-US" sz="2200" dirty="0" smtClean="0">
                <a:cs typeface="Calibri" panose="020F0502020204030204" pitchFamily="34" charset="0"/>
              </a:rPr>
              <a:t>157</a:t>
            </a:r>
            <a:r>
              <a:rPr lang="ar-JO" sz="2200" dirty="0" smtClean="0">
                <a:cs typeface="Calibri" panose="020F0502020204030204" pitchFamily="34" charset="0"/>
              </a:rPr>
              <a:t> </a:t>
            </a:r>
            <a:r>
              <a:rPr lang="ar-JO" sz="2200" dirty="0">
                <a:cs typeface="Calibri" panose="020F0502020204030204" pitchFamily="34" charset="0"/>
              </a:rPr>
              <a:t>ساكنًا. </a:t>
            </a:r>
            <a:endParaRPr lang="en-US" sz="2200" dirty="0" smtClean="0">
              <a:cs typeface="Calibri" panose="020F0502020204030204" pitchFamily="34" charset="0"/>
            </a:endParaRPr>
          </a:p>
          <a:p>
            <a:pPr marL="0" indent="0" algn="just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 smtClean="0">
                <a:cs typeface="Calibri" panose="020F0502020204030204" pitchFamily="34" charset="0"/>
              </a:rPr>
              <a:t>بالقرب </a:t>
            </a:r>
            <a:r>
              <a:rPr lang="ar-JO" sz="2200" dirty="0">
                <a:cs typeface="Calibri" panose="020F0502020204030204" pitchFamily="34" charset="0"/>
              </a:rPr>
              <a:t>من هناك توجد الخدمات الرئيسية </a:t>
            </a:r>
            <a:r>
              <a:rPr lang="ar-JO" sz="2200" dirty="0" smtClean="0">
                <a:cs typeface="Calibri" panose="020F0502020204030204" pitchFamily="34" charset="0"/>
              </a:rPr>
              <a:t>التالية:</a:t>
            </a:r>
            <a:endParaRPr lang="en-US" sz="2200" dirty="0" smtClean="0">
              <a:cs typeface="Calibri" panose="020F0502020204030204" pitchFamily="34" charset="0"/>
            </a:endParaRPr>
          </a:p>
          <a:p>
            <a:pPr marL="0" indent="0" algn="just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 smtClean="0">
                <a:cs typeface="Calibri" panose="020F0502020204030204" pitchFamily="34" charset="0"/>
              </a:rPr>
              <a:t>مدرسة</a:t>
            </a:r>
            <a:endParaRPr lang="en-US" sz="2200" dirty="0" smtClean="0">
              <a:cs typeface="Calibri" panose="020F0502020204030204" pitchFamily="34" charset="0"/>
            </a:endParaRPr>
          </a:p>
          <a:p>
            <a:pPr marL="0" indent="0" algn="just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 smtClean="0">
                <a:cs typeface="Calibri" panose="020F0502020204030204" pitchFamily="34" charset="0"/>
              </a:rPr>
              <a:t>مركز الصحة</a:t>
            </a:r>
            <a:endParaRPr lang="en-US" sz="2200" dirty="0" smtClean="0">
              <a:cs typeface="Calibri" panose="020F0502020204030204" pitchFamily="34" charset="0"/>
            </a:endParaRPr>
          </a:p>
          <a:p>
            <a:pPr marL="0" indent="0" algn="just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 smtClean="0">
                <a:cs typeface="Calibri" panose="020F0502020204030204" pitchFamily="34" charset="0"/>
              </a:rPr>
              <a:t>بنك</a:t>
            </a:r>
            <a:endParaRPr lang="en-US" sz="2200" dirty="0" smtClean="0">
              <a:cs typeface="Calibri" panose="020F0502020204030204" pitchFamily="34" charset="0"/>
            </a:endParaRPr>
          </a:p>
          <a:p>
            <a:pPr marL="0" indent="0" algn="just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 smtClean="0">
                <a:cs typeface="Calibri" panose="020F0502020204030204" pitchFamily="34" charset="0"/>
              </a:rPr>
              <a:t>منشأة رياضية</a:t>
            </a:r>
            <a:endParaRPr lang="en-US" sz="2200" dirty="0" smtClean="0">
              <a:cs typeface="Calibri" panose="020F0502020204030204" pitchFamily="34" charset="0"/>
            </a:endParaRPr>
          </a:p>
          <a:p>
            <a:pPr marL="0" indent="0" algn="just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 smtClean="0">
                <a:cs typeface="Calibri" panose="020F0502020204030204" pitchFamily="34" charset="0"/>
              </a:rPr>
              <a:t>سوق </a:t>
            </a:r>
            <a:r>
              <a:rPr lang="ar-JO" sz="2200" dirty="0">
                <a:cs typeface="Calibri" panose="020F0502020204030204" pitchFamily="34" charset="0"/>
              </a:rPr>
              <a:t>المواد </a:t>
            </a:r>
            <a:r>
              <a:rPr lang="ar-JO" sz="2200" dirty="0" smtClean="0">
                <a:cs typeface="Calibri" panose="020F0502020204030204" pitchFamily="34" charset="0"/>
              </a:rPr>
              <a:t>الغذائية</a:t>
            </a:r>
            <a:endParaRPr lang="en-US" sz="2200" dirty="0" smtClean="0">
              <a:cs typeface="Calibri" panose="020F0502020204030204" pitchFamily="34" charset="0"/>
            </a:endParaRPr>
          </a:p>
          <a:p>
            <a:pPr marL="0" indent="0" algn="just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-JO" sz="2200" dirty="0" smtClean="0">
                <a:cs typeface="Calibri" panose="020F0502020204030204" pitchFamily="34" charset="0"/>
              </a:rPr>
              <a:t>مركز </a:t>
            </a:r>
            <a:r>
              <a:rPr lang="ar-JO" sz="2200" dirty="0">
                <a:cs typeface="Calibri" panose="020F0502020204030204" pitchFamily="34" charset="0"/>
              </a:rPr>
              <a:t>التسوق</a:t>
            </a:r>
            <a:endParaRPr lang="en-US" sz="2200" dirty="0">
              <a:cs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8946" y="5097045"/>
            <a:ext cx="8439483" cy="880744"/>
            <a:chOff x="457200" y="4911969"/>
            <a:chExt cx="8439483" cy="986842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xmlns="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439483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</a:t>
              </a:r>
              <a:r>
                <a:rPr lang="ar-JO" sz="1600" b="1" dirty="0"/>
                <a:t>احسب النسبة المئوية للسكان الذين هم في نطاق 800 متر  </a:t>
              </a:r>
              <a:r>
                <a:rPr lang="ar-JO" sz="1600" b="1" dirty="0" smtClean="0"/>
                <a:t> </a:t>
              </a:r>
              <a:r>
                <a:rPr lang="ar-JO" sz="1600" b="1" dirty="0"/>
                <a:t>مسافة قريبة من ثلاث خدمات رئيسية على الأقل</a:t>
              </a:r>
              <a:r>
                <a:rPr lang="ar-JO" sz="2000" b="1" dirty="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8072" y="5157078"/>
              <a:ext cx="623565" cy="600575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Google Shape;61;p5"/>
          <p:cNvSpPr txBox="1"/>
          <p:nvPr/>
        </p:nvSpPr>
        <p:spPr>
          <a:xfrm>
            <a:off x="329188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SA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229395" y="6047571"/>
            <a:ext cx="6217920" cy="512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  <p:sp>
        <p:nvSpPr>
          <p:cNvPr id="17" name="Rectangle 16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848763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3"/>
          <p:cNvSpPr txBox="1">
            <a:spLocks noGrp="1"/>
          </p:cNvSpPr>
          <p:nvPr>
            <p:ph type="sldNum" idx="12"/>
          </p:nvPr>
        </p:nvSpPr>
        <p:spPr>
          <a:xfrm>
            <a:off x="7042446" y="6540641"/>
            <a:ext cx="2133600" cy="3173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15</a:t>
            </a:fld>
            <a:endParaRPr/>
          </a:p>
        </p:txBody>
      </p:sp>
      <p:grpSp>
        <p:nvGrpSpPr>
          <p:cNvPr id="2" name="Group 1"/>
          <p:cNvGrpSpPr/>
          <p:nvPr/>
        </p:nvGrpSpPr>
        <p:grpSpPr>
          <a:xfrm>
            <a:off x="267828" y="907402"/>
            <a:ext cx="8334938" cy="5000964"/>
            <a:chOff x="445332" y="950131"/>
            <a:chExt cx="8334938" cy="5000964"/>
          </a:xfrm>
        </p:grpSpPr>
        <p:pic>
          <p:nvPicPr>
            <p:cNvPr id="127" name="Google Shape;127;p13" descr="http://meconstructionnews.com/wp-content/uploads/2017/10/smart-city-malta-53.jpg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445332" y="950131"/>
              <a:ext cx="8334938" cy="500096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28" name="Google Shape;128;p13"/>
            <p:cNvSpPr txBox="1"/>
            <p:nvPr/>
          </p:nvSpPr>
          <p:spPr>
            <a:xfrm>
              <a:off x="7362825" y="3876675"/>
              <a:ext cx="1047082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SA" sz="1800" b="1" dirty="0" smtClean="0">
                  <a:solidFill>
                    <a:srgbClr val="FFFF00"/>
                  </a:solidFill>
                  <a:latin typeface="Calibri"/>
                  <a:ea typeface="Calibri"/>
                  <a:cs typeface="Calibri"/>
                  <a:sym typeface="Calibri"/>
                </a:rPr>
                <a:t>مدرسة</a:t>
              </a:r>
              <a:endParaRPr sz="1800" b="1" dirty="0">
                <a:solidFill>
                  <a:srgbClr val="FFFF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>
              <a:off x="6915150" y="3476625"/>
              <a:ext cx="571500" cy="390525"/>
            </a:xfrm>
            <a:custGeom>
              <a:avLst/>
              <a:gdLst/>
              <a:ahLst/>
              <a:cxnLst/>
              <a:rect l="l" t="t" r="r" b="b"/>
              <a:pathLst>
                <a:path w="571500" h="390525" extrusionOk="0">
                  <a:moveTo>
                    <a:pt x="0" y="47625"/>
                  </a:moveTo>
                  <a:lnTo>
                    <a:pt x="142875" y="0"/>
                  </a:lnTo>
                  <a:lnTo>
                    <a:pt x="161925" y="152400"/>
                  </a:lnTo>
                  <a:lnTo>
                    <a:pt x="266700" y="257175"/>
                  </a:lnTo>
                  <a:lnTo>
                    <a:pt x="352425" y="257175"/>
                  </a:lnTo>
                  <a:lnTo>
                    <a:pt x="561975" y="238125"/>
                  </a:lnTo>
                  <a:lnTo>
                    <a:pt x="571500" y="352425"/>
                  </a:lnTo>
                  <a:lnTo>
                    <a:pt x="257175" y="390525"/>
                  </a:lnTo>
                  <a:lnTo>
                    <a:pt x="95250" y="314325"/>
                  </a:lnTo>
                  <a:lnTo>
                    <a:pt x="28575" y="190500"/>
                  </a:lnTo>
                  <a:lnTo>
                    <a:pt x="0" y="47625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>
              <a:off x="6848475" y="2057400"/>
              <a:ext cx="371475" cy="914400"/>
            </a:xfrm>
            <a:custGeom>
              <a:avLst/>
              <a:gdLst/>
              <a:ahLst/>
              <a:cxnLst/>
              <a:rect l="l" t="t" r="r" b="b"/>
              <a:pathLst>
                <a:path w="371475" h="914400" extrusionOk="0">
                  <a:moveTo>
                    <a:pt x="66675" y="123825"/>
                  </a:moveTo>
                  <a:lnTo>
                    <a:pt x="228600" y="0"/>
                  </a:lnTo>
                  <a:lnTo>
                    <a:pt x="371475" y="228600"/>
                  </a:lnTo>
                  <a:lnTo>
                    <a:pt x="371475" y="428625"/>
                  </a:lnTo>
                  <a:lnTo>
                    <a:pt x="333375" y="628650"/>
                  </a:lnTo>
                  <a:lnTo>
                    <a:pt x="152400" y="914400"/>
                  </a:lnTo>
                  <a:lnTo>
                    <a:pt x="0" y="809625"/>
                  </a:lnTo>
                  <a:lnTo>
                    <a:pt x="152400" y="619125"/>
                  </a:lnTo>
                  <a:lnTo>
                    <a:pt x="142875" y="438150"/>
                  </a:lnTo>
                  <a:lnTo>
                    <a:pt x="161925" y="257175"/>
                  </a:lnTo>
                  <a:lnTo>
                    <a:pt x="133350" y="152400"/>
                  </a:lnTo>
                  <a:lnTo>
                    <a:pt x="66675" y="123825"/>
                  </a:lnTo>
                  <a:close/>
                </a:path>
              </a:pathLst>
            </a:custGeom>
            <a:solidFill>
              <a:srgbClr val="95373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13"/>
            <p:cNvSpPr txBox="1"/>
            <p:nvPr/>
          </p:nvSpPr>
          <p:spPr>
            <a:xfrm>
              <a:off x="7332368" y="1943978"/>
              <a:ext cx="1077539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/>
              <a:r>
                <a:rPr lang="ar-JO" b="1" dirty="0">
                  <a:solidFill>
                    <a:srgbClr val="D99593"/>
                  </a:solidFill>
                  <a:ea typeface="Calibri"/>
                  <a:cs typeface="Calibri"/>
                  <a:sym typeface="Calibri"/>
                </a:rPr>
                <a:t>المنشآت الرياضية</a:t>
              </a:r>
              <a:endParaRPr sz="1800" b="1" dirty="0">
                <a:solidFill>
                  <a:srgbClr val="D99593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>
              <a:off x="5114925" y="2200275"/>
              <a:ext cx="504825" cy="647700"/>
            </a:xfrm>
            <a:custGeom>
              <a:avLst/>
              <a:gdLst/>
              <a:ahLst/>
              <a:cxnLst/>
              <a:rect l="l" t="t" r="r" b="b"/>
              <a:pathLst>
                <a:path w="504825" h="647700" extrusionOk="0">
                  <a:moveTo>
                    <a:pt x="152400" y="9525"/>
                  </a:moveTo>
                  <a:lnTo>
                    <a:pt x="133350" y="171450"/>
                  </a:lnTo>
                  <a:lnTo>
                    <a:pt x="504825" y="523875"/>
                  </a:lnTo>
                  <a:lnTo>
                    <a:pt x="333375" y="647700"/>
                  </a:lnTo>
                  <a:lnTo>
                    <a:pt x="104775" y="371475"/>
                  </a:lnTo>
                  <a:lnTo>
                    <a:pt x="0" y="161925"/>
                  </a:lnTo>
                  <a:lnTo>
                    <a:pt x="38100" y="28575"/>
                  </a:lnTo>
                  <a:lnTo>
                    <a:pt x="38100" y="0"/>
                  </a:lnTo>
                  <a:lnTo>
                    <a:pt x="152400" y="9525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>
              <a:off x="5743575" y="3076575"/>
              <a:ext cx="600075" cy="361950"/>
            </a:xfrm>
            <a:custGeom>
              <a:avLst/>
              <a:gdLst/>
              <a:ahLst/>
              <a:cxnLst/>
              <a:rect l="l" t="t" r="r" b="b"/>
              <a:pathLst>
                <a:path w="600075" h="361950" extrusionOk="0">
                  <a:moveTo>
                    <a:pt x="0" y="95250"/>
                  </a:moveTo>
                  <a:lnTo>
                    <a:pt x="104775" y="0"/>
                  </a:lnTo>
                  <a:lnTo>
                    <a:pt x="295275" y="171450"/>
                  </a:lnTo>
                  <a:lnTo>
                    <a:pt x="457200" y="238125"/>
                  </a:lnTo>
                  <a:lnTo>
                    <a:pt x="600075" y="257175"/>
                  </a:lnTo>
                  <a:lnTo>
                    <a:pt x="600075" y="361950"/>
                  </a:lnTo>
                  <a:lnTo>
                    <a:pt x="381000" y="361950"/>
                  </a:lnTo>
                  <a:lnTo>
                    <a:pt x="247650" y="333375"/>
                  </a:lnTo>
                  <a:lnTo>
                    <a:pt x="123825" y="238125"/>
                  </a:lnTo>
                  <a:lnTo>
                    <a:pt x="0" y="95250"/>
                  </a:lnTo>
                  <a:close/>
                </a:path>
              </a:pathLst>
            </a:custGeom>
            <a:solidFill>
              <a:schemeClr val="accent1"/>
            </a:solidFill>
            <a:ln w="25400" cap="flat" cmpd="sng">
              <a:solidFill>
                <a:srgbClr val="395E8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13"/>
            <p:cNvSpPr txBox="1"/>
            <p:nvPr/>
          </p:nvSpPr>
          <p:spPr>
            <a:xfrm>
              <a:off x="5299190" y="2744662"/>
              <a:ext cx="888769" cy="92328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/>
              <a:r>
                <a:rPr lang="ar-JO" b="1" dirty="0">
                  <a:solidFill>
                    <a:schemeClr val="accent5">
                      <a:lumMod val="40000"/>
                      <a:lumOff val="60000"/>
                    </a:schemeClr>
                  </a:solidFill>
                  <a:ea typeface="Calibri"/>
                  <a:cs typeface="Calibri"/>
                  <a:sym typeface="Calibri"/>
                </a:rPr>
                <a:t>سوق المواد الغذائية</a:t>
              </a:r>
              <a:endParaRPr sz="1800" b="1" dirty="0">
                <a:solidFill>
                  <a:schemeClr val="accent5">
                    <a:lumMod val="40000"/>
                    <a:lumOff val="60000"/>
                  </a:schemeClr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>
              <a:off x="5410200" y="2305050"/>
              <a:ext cx="133350" cy="133350"/>
            </a:xfrm>
            <a:custGeom>
              <a:avLst/>
              <a:gdLst/>
              <a:ahLst/>
              <a:cxnLst/>
              <a:rect l="l" t="t" r="r" b="b"/>
              <a:pathLst>
                <a:path w="133350" h="133350" extrusionOk="0">
                  <a:moveTo>
                    <a:pt x="0" y="0"/>
                  </a:moveTo>
                  <a:lnTo>
                    <a:pt x="133350" y="0"/>
                  </a:lnTo>
                  <a:lnTo>
                    <a:pt x="104775" y="133350"/>
                  </a:lnTo>
                  <a:lnTo>
                    <a:pt x="0" y="1238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13"/>
            <p:cNvSpPr txBox="1"/>
            <p:nvPr/>
          </p:nvSpPr>
          <p:spPr>
            <a:xfrm>
              <a:off x="5511140" y="2094702"/>
              <a:ext cx="893193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ar-SA" sz="1800" b="1" dirty="0" smtClean="0">
                  <a:solidFill>
                    <a:srgbClr val="92D050"/>
                  </a:solidFill>
                  <a:latin typeface="Calibri"/>
                  <a:ea typeface="Calibri"/>
                  <a:cs typeface="Calibri"/>
                  <a:sym typeface="Calibri"/>
                </a:rPr>
                <a:t>بنك</a:t>
              </a:r>
              <a:endParaRPr sz="1800" b="1" dirty="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>
              <a:off x="6848475" y="3113994"/>
              <a:ext cx="238125" cy="262380"/>
            </a:xfrm>
            <a:custGeom>
              <a:avLst/>
              <a:gdLst/>
              <a:ahLst/>
              <a:cxnLst/>
              <a:rect l="l" t="t" r="r" b="b"/>
              <a:pathLst>
                <a:path w="152400" h="247650" extrusionOk="0">
                  <a:moveTo>
                    <a:pt x="0" y="19050"/>
                  </a:moveTo>
                  <a:lnTo>
                    <a:pt x="142875" y="0"/>
                  </a:lnTo>
                  <a:lnTo>
                    <a:pt x="152400" y="247650"/>
                  </a:lnTo>
                  <a:lnTo>
                    <a:pt x="38100" y="247650"/>
                  </a:lnTo>
                  <a:lnTo>
                    <a:pt x="0" y="19050"/>
                  </a:lnTo>
                  <a:close/>
                </a:path>
              </a:pathLst>
            </a:custGeom>
            <a:solidFill>
              <a:srgbClr val="E36C09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13"/>
            <p:cNvSpPr txBox="1"/>
            <p:nvPr/>
          </p:nvSpPr>
          <p:spPr>
            <a:xfrm>
              <a:off x="7029450" y="3050143"/>
              <a:ext cx="1736501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/>
              <a:r>
                <a:rPr lang="ar-JO" b="1" dirty="0">
                  <a:solidFill>
                    <a:srgbClr val="E36C09"/>
                  </a:solidFill>
                  <a:ea typeface="Calibri"/>
                  <a:cs typeface="Calibri"/>
                  <a:sym typeface="Calibri"/>
                </a:rPr>
                <a:t>مركز صحي</a:t>
              </a:r>
              <a:endParaRPr sz="1800" b="1" dirty="0">
                <a:solidFill>
                  <a:srgbClr val="E36C0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13"/>
            <p:cNvSpPr/>
            <p:nvPr/>
          </p:nvSpPr>
          <p:spPr>
            <a:xfrm>
              <a:off x="1676400" y="1543050"/>
              <a:ext cx="2857500" cy="2286000"/>
            </a:xfrm>
            <a:custGeom>
              <a:avLst/>
              <a:gdLst/>
              <a:ahLst/>
              <a:cxnLst/>
              <a:rect l="l" t="t" r="r" b="b"/>
              <a:pathLst>
                <a:path w="2857500" h="2286000" extrusionOk="0">
                  <a:moveTo>
                    <a:pt x="962025" y="1524000"/>
                  </a:moveTo>
                  <a:lnTo>
                    <a:pt x="962025" y="1524000"/>
                  </a:lnTo>
                  <a:lnTo>
                    <a:pt x="914400" y="1181100"/>
                  </a:lnTo>
                  <a:lnTo>
                    <a:pt x="1133475" y="1019175"/>
                  </a:lnTo>
                  <a:lnTo>
                    <a:pt x="1476375" y="1038225"/>
                  </a:lnTo>
                  <a:lnTo>
                    <a:pt x="1647825" y="1085850"/>
                  </a:lnTo>
                  <a:lnTo>
                    <a:pt x="2066925" y="952500"/>
                  </a:lnTo>
                  <a:lnTo>
                    <a:pt x="2486025" y="685800"/>
                  </a:lnTo>
                  <a:lnTo>
                    <a:pt x="2857500" y="466725"/>
                  </a:lnTo>
                  <a:lnTo>
                    <a:pt x="2800350" y="0"/>
                  </a:lnTo>
                  <a:lnTo>
                    <a:pt x="2314575" y="142875"/>
                  </a:lnTo>
                  <a:lnTo>
                    <a:pt x="2181225" y="276225"/>
                  </a:lnTo>
                  <a:lnTo>
                    <a:pt x="2152650" y="476250"/>
                  </a:lnTo>
                  <a:lnTo>
                    <a:pt x="2000250" y="609600"/>
                  </a:lnTo>
                  <a:lnTo>
                    <a:pt x="1695450" y="552450"/>
                  </a:lnTo>
                  <a:lnTo>
                    <a:pt x="1571625" y="390525"/>
                  </a:lnTo>
                  <a:lnTo>
                    <a:pt x="1276350" y="304800"/>
                  </a:lnTo>
                  <a:lnTo>
                    <a:pt x="933450" y="304800"/>
                  </a:lnTo>
                  <a:lnTo>
                    <a:pt x="581025" y="314325"/>
                  </a:lnTo>
                  <a:lnTo>
                    <a:pt x="533400" y="495300"/>
                  </a:lnTo>
                  <a:lnTo>
                    <a:pt x="409575" y="809625"/>
                  </a:lnTo>
                  <a:lnTo>
                    <a:pt x="361950" y="990600"/>
                  </a:lnTo>
                  <a:lnTo>
                    <a:pt x="352425" y="1228725"/>
                  </a:lnTo>
                  <a:lnTo>
                    <a:pt x="285750" y="1095375"/>
                  </a:lnTo>
                  <a:lnTo>
                    <a:pt x="133350" y="1066800"/>
                  </a:lnTo>
                  <a:lnTo>
                    <a:pt x="0" y="1409700"/>
                  </a:lnTo>
                  <a:lnTo>
                    <a:pt x="209550" y="1866900"/>
                  </a:lnTo>
                  <a:lnTo>
                    <a:pt x="571500" y="2171700"/>
                  </a:lnTo>
                  <a:lnTo>
                    <a:pt x="876300" y="2286000"/>
                  </a:lnTo>
                  <a:lnTo>
                    <a:pt x="1066800" y="2266950"/>
                  </a:lnTo>
                  <a:lnTo>
                    <a:pt x="962025" y="1524000"/>
                  </a:lnTo>
                  <a:close/>
                </a:path>
              </a:pathLst>
            </a:custGeom>
            <a:solidFill>
              <a:srgbClr val="FF0000">
                <a:alpha val="36862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13"/>
            <p:cNvSpPr txBox="1"/>
            <p:nvPr/>
          </p:nvSpPr>
          <p:spPr>
            <a:xfrm>
              <a:off x="2684046" y="2631043"/>
              <a:ext cx="1741118" cy="36933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/>
              <a:r>
                <a:rPr lang="ar-JO" b="1" dirty="0">
                  <a:solidFill>
                    <a:srgbClr val="FF0000"/>
                  </a:solidFill>
                  <a:ea typeface="Calibri"/>
                  <a:cs typeface="Calibri"/>
                  <a:sym typeface="Calibri"/>
                </a:rPr>
                <a:t>منطقة سكنية</a:t>
              </a:r>
              <a:endParaRPr sz="18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>
              <a:off x="5283200" y="1689447"/>
              <a:ext cx="618067" cy="469553"/>
            </a:xfrm>
            <a:custGeom>
              <a:avLst/>
              <a:gdLst/>
              <a:ahLst/>
              <a:cxnLst/>
              <a:rect l="l" t="t" r="r" b="b"/>
              <a:pathLst>
                <a:path w="618067" h="414867" extrusionOk="0">
                  <a:moveTo>
                    <a:pt x="84667" y="0"/>
                  </a:moveTo>
                  <a:lnTo>
                    <a:pt x="0" y="211667"/>
                  </a:lnTo>
                  <a:lnTo>
                    <a:pt x="254000" y="338667"/>
                  </a:lnTo>
                  <a:lnTo>
                    <a:pt x="609600" y="414867"/>
                  </a:lnTo>
                  <a:lnTo>
                    <a:pt x="618067" y="279400"/>
                  </a:lnTo>
                  <a:lnTo>
                    <a:pt x="203200" y="169334"/>
                  </a:lnTo>
                  <a:lnTo>
                    <a:pt x="84667" y="0"/>
                  </a:lnTo>
                  <a:close/>
                </a:path>
              </a:pathLst>
            </a:custGeom>
            <a:solidFill>
              <a:srgbClr val="B2A0C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13"/>
            <p:cNvSpPr txBox="1"/>
            <p:nvPr/>
          </p:nvSpPr>
          <p:spPr>
            <a:xfrm>
              <a:off x="4572000" y="1277892"/>
              <a:ext cx="1345080" cy="36929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lvl="0"/>
              <a:r>
                <a:rPr lang="ar-JO" b="1" dirty="0">
                  <a:solidFill>
                    <a:srgbClr val="CCC0D9"/>
                  </a:solidFill>
                  <a:ea typeface="Calibri"/>
                  <a:cs typeface="Calibri"/>
                  <a:sym typeface="Calibri"/>
                </a:rPr>
                <a:t>مركز تسوق</a:t>
              </a:r>
              <a:endParaRPr sz="1800" b="1" dirty="0">
                <a:solidFill>
                  <a:srgbClr val="CCC0D9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" name="Google Shape;61;p5"/>
          <p:cNvSpPr txBox="1"/>
          <p:nvPr/>
        </p:nvSpPr>
        <p:spPr>
          <a:xfrm>
            <a:off x="329188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SA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29395" y="6047571"/>
            <a:ext cx="6217920" cy="512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Rectangle 24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26" name="Rectangle 25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58911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52" y="787552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557673"/>
              </p:ext>
            </p:extLst>
          </p:nvPr>
        </p:nvGraphicFramePr>
        <p:xfrm>
          <a:off x="487326" y="1504863"/>
          <a:ext cx="8169348" cy="1341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 rtl="1"/>
                      <a:r>
                        <a:rPr lang="en-US" sz="2800" dirty="0" smtClean="0"/>
                        <a:t>G3.1:    </a:t>
                      </a:r>
                      <a:r>
                        <a:rPr lang="ar-JO" sz="2800" dirty="0" smtClean="0"/>
                        <a:t>توافر الخدمات الرئيسية وقربها</a:t>
                      </a:r>
                      <a:endParaRPr lang="en-US" sz="28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sz="2200" dirty="0" smtClean="0"/>
                        <a:t>المشكلة</a:t>
                      </a:r>
                      <a:endParaRPr lang="ar-JO" sz="2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sz="2200" dirty="0" smtClean="0"/>
                        <a:t>الفئة</a:t>
                      </a:r>
                      <a:endParaRPr lang="ar-JO" sz="2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-JO" sz="2000" dirty="0" smtClean="0"/>
                        <a:t>الجوانب الاجتماعية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JO" sz="2000" dirty="0" smtClean="0"/>
                        <a:t>توافر المرافق والخدمات العامة والخاصة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48678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31837"/>
          </a:xfrm>
        </p:spPr>
        <p:txBody>
          <a:bodyPr/>
          <a:lstStyle/>
          <a:p>
            <a:pPr rtl="1"/>
            <a:r>
              <a:rPr lang="fr-FR" dirty="0"/>
              <a:t>G3.1:    </a:t>
            </a:r>
            <a:r>
              <a:rPr lang="ar-JO" dirty="0" smtClean="0"/>
              <a:t> توافر </a:t>
            </a:r>
            <a:r>
              <a:rPr lang="ar-JO" dirty="0"/>
              <a:t>الخدمات الرئيسية وقربها</a:t>
            </a:r>
            <a:br>
              <a:rPr lang="ar-JO" dirty="0"/>
            </a:b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2220687" y="5930536"/>
            <a:ext cx="5442857" cy="52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822269" y="608360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11" name="Rectangle 10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37638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48678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113695"/>
            <a:ext cx="9144000" cy="731837"/>
          </a:xfrm>
        </p:spPr>
        <p:txBody>
          <a:bodyPr/>
          <a:lstStyle/>
          <a:p>
            <a:pPr rtl="1"/>
            <a:r>
              <a:rPr lang="fr-FR" dirty="0"/>
              <a:t>G3.1:    </a:t>
            </a:r>
            <a:r>
              <a:rPr lang="ar-JO" dirty="0" smtClean="0"/>
              <a:t> توافر </a:t>
            </a:r>
            <a:r>
              <a:rPr lang="ar-JO" dirty="0"/>
              <a:t>الخدمات الرئيسية وقربها</a:t>
            </a:r>
            <a:br>
              <a:rPr lang="ar-JO" dirty="0"/>
            </a:br>
            <a:endParaRPr lang="fr-FR" dirty="0"/>
          </a:p>
        </p:txBody>
      </p:sp>
      <p:sp>
        <p:nvSpPr>
          <p:cNvPr id="8" name="Rectangle 7"/>
          <p:cNvSpPr/>
          <p:nvPr/>
        </p:nvSpPr>
        <p:spPr>
          <a:xfrm>
            <a:off x="2220687" y="5930536"/>
            <a:ext cx="5442857" cy="5224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1822269" y="6083605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11" name="Rectangle 10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  <p:sp>
        <p:nvSpPr>
          <p:cNvPr id="3" name="Rectangle 2"/>
          <p:cNvSpPr/>
          <p:nvPr/>
        </p:nvSpPr>
        <p:spPr>
          <a:xfrm>
            <a:off x="148047" y="1937203"/>
            <a:ext cx="831668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250000"/>
              </a:lnSpc>
            </a:pPr>
            <a:r>
              <a:rPr lang="ar-JO" dirty="0"/>
              <a:t>تعد المواقع الملائمة للخدمات الرئيسية للوصول من قبل السكان المحليين (مثل المدارس والمرافق الرياضية والسوبر ماركت والمباني المجتمعية ، وما إلى ذلك) عاملاً رئيسياً في الحد من استخدام المركبات الخاصة وفي ضمان حصول السكان على الخدمات التي يحتاجون إليها</a:t>
            </a:r>
            <a:endParaRPr lang="fr-FR" dirty="0"/>
          </a:p>
        </p:txBody>
      </p:sp>
      <p:sp>
        <p:nvSpPr>
          <p:cNvPr id="5" name="Rectangle 4"/>
          <p:cNvSpPr/>
          <p:nvPr/>
        </p:nvSpPr>
        <p:spPr>
          <a:xfrm>
            <a:off x="7663544" y="1166127"/>
            <a:ext cx="654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 smtClean="0"/>
              <a:t>الخلفية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636239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5"/>
          <p:cNvSpPr txBox="1">
            <a:spLocks noGrp="1"/>
          </p:cNvSpPr>
          <p:nvPr>
            <p:ph type="body" idx="4294967295"/>
          </p:nvPr>
        </p:nvSpPr>
        <p:spPr>
          <a:xfrm>
            <a:off x="457200" y="983151"/>
            <a:ext cx="8229600" cy="50898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r" rtl="1">
              <a:spcBef>
                <a:spcPts val="0"/>
              </a:spcBef>
              <a:buClr>
                <a:schemeClr val="dk1"/>
              </a:buClr>
              <a:buSzPts val="2400"/>
              <a:buNone/>
            </a:pPr>
            <a:r>
              <a:rPr lang="ar-JO" sz="2400" b="1" u="sng" dirty="0">
                <a:ea typeface="Calibri"/>
                <a:cs typeface="Calibri"/>
                <a:sym typeface="Calibri"/>
              </a:rPr>
              <a:t>مؤشر</a:t>
            </a:r>
            <a:endParaRPr sz="2400" b="1" i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</a:pPr>
            <a:endParaRPr sz="1000" dirty="0"/>
          </a:p>
        </p:txBody>
      </p:sp>
      <p:sp>
        <p:nvSpPr>
          <p:cNvPr id="59" name="Google Shape;59;p5"/>
          <p:cNvSpPr txBox="1">
            <a:spLocks noGrp="1"/>
          </p:cNvSpPr>
          <p:nvPr>
            <p:ph type="sldNum" idx="12"/>
          </p:nvPr>
        </p:nvSpPr>
        <p:spPr>
          <a:xfrm>
            <a:off x="7010400" y="6570406"/>
            <a:ext cx="2133600" cy="287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  <p:sp>
        <p:nvSpPr>
          <p:cNvPr id="61" name="Google Shape;61;p5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6" name="Tabella 9">
            <a:extLst>
              <a:ext uri="{FF2B5EF4-FFF2-40B4-BE49-F238E27FC236}">
                <a16:creationId xmlns:a16="http://schemas.microsoft.com/office/drawing/2014/main" xmlns="" id="{AF139C50-C0A6-40A8-878C-C5AEA4EA0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029271"/>
              </p:ext>
            </p:extLst>
          </p:nvPr>
        </p:nvGraphicFramePr>
        <p:xfrm>
          <a:off x="457200" y="1970156"/>
          <a:ext cx="8229600" cy="1594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2431">
                  <a:extLst>
                    <a:ext uri="{9D8B030D-6E8A-4147-A177-3AD203B41FA5}">
                      <a16:colId xmlns:a16="http://schemas.microsoft.com/office/drawing/2014/main" xmlns="" val="338152859"/>
                    </a:ext>
                  </a:extLst>
                </a:gridCol>
                <a:gridCol w="1674993">
                  <a:extLst>
                    <a:ext uri="{9D8B030D-6E8A-4147-A177-3AD203B41FA5}">
                      <a16:colId xmlns:a16="http://schemas.microsoft.com/office/drawing/2014/main" xmlns="" val="125890587"/>
                    </a:ext>
                  </a:extLst>
                </a:gridCol>
                <a:gridCol w="2932176">
                  <a:extLst>
                    <a:ext uri="{9D8B030D-6E8A-4147-A177-3AD203B41FA5}">
                      <a16:colId xmlns:a16="http://schemas.microsoft.com/office/drawing/2014/main" xmlns="" val="1306176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ar-JO" noProof="0" dirty="0" smtClean="0"/>
                        <a:t>مؤشر</a:t>
                      </a:r>
                      <a:endParaRPr lang="en-GB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dirty="0" smtClean="0"/>
                        <a:t>وحدة</a:t>
                      </a:r>
                      <a:endParaRPr lang="it-I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dirty="0" smtClean="0"/>
                        <a:t>مصدر البيانات</a:t>
                      </a:r>
                      <a:endParaRPr lang="it-IT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67756336"/>
                  </a:ext>
                </a:extLst>
              </a:tr>
              <a:tr h="1224000">
                <a:tc>
                  <a:txBody>
                    <a:bodyPr/>
                    <a:lstStyle/>
                    <a:p>
                      <a:pPr marL="0" marR="0" lvl="0" indent="0" algn="just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-JO" sz="1800" u="none" strike="noStrike" cap="none" dirty="0" smtClean="0">
                          <a:sym typeface="Calibri"/>
                        </a:rPr>
                        <a:t>النسبة المئوية للسكان الذين يبعدون مسافة 800 متر سيرًا على الأقدام عن 3 خدمات رئيسية على الأقل</a:t>
                      </a:r>
                      <a:r>
                        <a:rPr lang="en-US" sz="1800" u="none" strike="noStrike" cap="none" dirty="0" smtClean="0">
                          <a:sym typeface="Calibri"/>
                        </a:rPr>
                        <a:t>.</a:t>
                      </a:r>
                      <a:endParaRPr lang="en-US" sz="1800" u="none" strike="noStrike" cap="none" dirty="0" smtClean="0"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effectLst/>
                        </a:rPr>
                        <a:t>%</a:t>
                      </a:r>
                      <a:endParaRPr lang="it-IT" sz="18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ar-JO" dirty="0" smtClean="0">
                          <a:solidFill>
                            <a:schemeClr val="tx1"/>
                          </a:solidFill>
                        </a:rPr>
                        <a:t>البيانات المقننة</a:t>
                      </a:r>
                      <a:endParaRPr lang="it-IT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2222151201"/>
                  </a:ext>
                </a:extLst>
              </a:tr>
            </a:tbl>
          </a:graphicData>
        </a:graphic>
      </p:graphicFrame>
      <p:sp>
        <p:nvSpPr>
          <p:cNvPr id="7" name="Rectangle 6"/>
          <p:cNvSpPr/>
          <p:nvPr/>
        </p:nvSpPr>
        <p:spPr>
          <a:xfrm>
            <a:off x="1549281" y="4008940"/>
            <a:ext cx="66173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JO" dirty="0"/>
              <a:t>بالنسبة للحسابات ، يتم اعتبار سكان الحي فقط وليس الأشخاص العاملين في المنطقة</a:t>
            </a:r>
            <a:endParaRPr lang="el-GR" dirty="0" smtClean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7727" y="4009466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04405" y="4930125"/>
            <a:ext cx="79622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dirty="0"/>
              <a:t>يمكن إجراء حساب مسافة المشي بين مدخل المبنى والخدمة الرئيسية عن طريق القياسات في الموقع أو باستخدام الخرائط.</a:t>
            </a:r>
            <a:endParaRPr lang="en-US" dirty="0"/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5874" y="4986214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185852" y="6018461"/>
            <a:ext cx="6331131" cy="551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2116183" y="6109767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12" name="Rectangle 11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44708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"/>
          <p:cNvSpPr txBox="1">
            <a:spLocks noGrp="1"/>
          </p:cNvSpPr>
          <p:nvPr>
            <p:ph type="body" idx="4294967295"/>
          </p:nvPr>
        </p:nvSpPr>
        <p:spPr>
          <a:xfrm>
            <a:off x="522281" y="956442"/>
            <a:ext cx="8099437" cy="1977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ar-JO" sz="2400" b="1" u="sng" dirty="0" smtClean="0">
                <a:latin typeface="Calibri"/>
                <a:ea typeface="Calibri"/>
                <a:cs typeface="Calibri"/>
                <a:sym typeface="Calibri"/>
              </a:rPr>
              <a:t>الهدف</a:t>
            </a:r>
            <a:endParaRPr dirty="0"/>
          </a:p>
          <a:p>
            <a:pPr marL="0" lvl="0" indent="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rPr lang="en-GB" sz="1200" b="1" dirty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GB" sz="1200" dirty="0">
                <a:latin typeface="Calibri"/>
                <a:ea typeface="Calibri"/>
                <a:cs typeface="Calibri"/>
                <a:sym typeface="Calibri"/>
              </a:rPr>
              <a:t> </a:t>
            </a:r>
            <a:endParaRPr sz="12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r" rtl="1">
              <a:spcBef>
                <a:spcPts val="400"/>
              </a:spcBef>
              <a:buClr>
                <a:schemeClr val="dk1"/>
              </a:buClr>
              <a:buSzPts val="2000"/>
              <a:buNone/>
            </a:pPr>
            <a:r>
              <a:rPr lang="ar-JO" sz="2400" dirty="0"/>
              <a:t>تحديد إمكانية وصول السكان المحليين إلى الخدمات الرئيسية (مثل المدارس والمرافق الرياضية ومحلات السوبر ماركت والمباني المجتمعية ، وما إلى ذلك)</a:t>
            </a:r>
            <a:endParaRPr sz="2400" b="1" dirty="0"/>
          </a:p>
        </p:txBody>
      </p:sp>
      <p:sp>
        <p:nvSpPr>
          <p:cNvPr id="46" name="Google Shape;46;p3"/>
          <p:cNvSpPr txBox="1">
            <a:spLocks noGrp="1"/>
          </p:cNvSpPr>
          <p:nvPr>
            <p:ph type="sldNum" idx="12"/>
          </p:nvPr>
        </p:nvSpPr>
        <p:spPr>
          <a:xfrm>
            <a:off x="7010400" y="6585155"/>
            <a:ext cx="2133600" cy="27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5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3348" y="2888671"/>
            <a:ext cx="1263840" cy="14969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03758" y="3708670"/>
            <a:ext cx="1450010" cy="14500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057" y="2976013"/>
            <a:ext cx="2056899" cy="13222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41828" y="3432661"/>
            <a:ext cx="1726019" cy="172601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4614" y="2683773"/>
            <a:ext cx="1906772" cy="190677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  <p:sp>
        <p:nvSpPr>
          <p:cNvPr id="11" name="Rectangle 10"/>
          <p:cNvSpPr/>
          <p:nvPr/>
        </p:nvSpPr>
        <p:spPr>
          <a:xfrm>
            <a:off x="2185852" y="6018461"/>
            <a:ext cx="6331131" cy="551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2185852" y="6140952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14" name="Google Shape;61;p5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JO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6596" y="3038977"/>
            <a:ext cx="1669326" cy="244154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1000058" y="2994968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>
                <a:solidFill>
                  <a:schemeClr val="bg1"/>
                </a:solidFill>
              </a:rPr>
              <a:t>سوبر ماركت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053348" y="3432661"/>
            <a:ext cx="1202629" cy="40590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4316731" y="3392997"/>
            <a:ext cx="675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>
                <a:solidFill>
                  <a:schemeClr val="bg1"/>
                </a:solidFill>
              </a:rPr>
              <a:t>مدرسة</a:t>
            </a:r>
            <a:endParaRPr lang="fr-FR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582194" y="4066903"/>
            <a:ext cx="1271452" cy="1654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4041919" y="3247995"/>
            <a:ext cx="1051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مكتب البريد</a:t>
            </a:r>
            <a:endParaRPr lang="fr-FR" dirty="0"/>
          </a:p>
        </p:txBody>
      </p:sp>
      <p:sp>
        <p:nvSpPr>
          <p:cNvPr id="18" name="Rectangle 17"/>
          <p:cNvSpPr/>
          <p:nvPr/>
        </p:nvSpPr>
        <p:spPr>
          <a:xfrm>
            <a:off x="5635077" y="3992697"/>
            <a:ext cx="10518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JO" dirty="0"/>
              <a:t>مكتب البريد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20205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xmlns="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xmlns="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32610" y="1980911"/>
            <a:ext cx="8678781" cy="25127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endParaRPr lang="en-US" sz="2000" dirty="0" smtClean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endParaRPr lang="en-US" sz="2000" dirty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endParaRPr lang="en-US" sz="2000" dirty="0" smtClean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endParaRPr lang="en-US" sz="2000" dirty="0"/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endParaRPr lang="en-US" sz="2000" dirty="0" smtClean="0"/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xmlns="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557554" y="926592"/>
            <a:ext cx="2129246" cy="6088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ar-JO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الحدود والنطاق</a:t>
            </a:r>
            <a:endParaRPr lang="en-US" sz="2400" dirty="0" smtClean="0"/>
          </a:p>
        </p:txBody>
      </p:sp>
      <p:sp>
        <p:nvSpPr>
          <p:cNvPr id="4" name="Rectangle 3"/>
          <p:cNvSpPr/>
          <p:nvPr/>
        </p:nvSpPr>
        <p:spPr>
          <a:xfrm>
            <a:off x="232610" y="1519246"/>
            <a:ext cx="8174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sz="2000" dirty="0"/>
              <a:t>تشمل حدود التقييم الحي </a:t>
            </a:r>
            <a:r>
              <a:rPr lang="ar-JO" sz="2000" dirty="0" smtClean="0"/>
              <a:t>بأكمله</a:t>
            </a:r>
            <a:endParaRPr lang="el-GR" sz="2000" dirty="0"/>
          </a:p>
        </p:txBody>
      </p:sp>
      <p:sp>
        <p:nvSpPr>
          <p:cNvPr id="2" name="Rectangle 1"/>
          <p:cNvSpPr/>
          <p:nvPr/>
        </p:nvSpPr>
        <p:spPr>
          <a:xfrm>
            <a:off x="3835154" y="529791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JO" dirty="0"/>
              <a:t>يجب اختيار ثلاث فئات على </a:t>
            </a:r>
            <a:r>
              <a:rPr lang="ar-JO" dirty="0" smtClean="0"/>
              <a:t>الأقل</a:t>
            </a:r>
            <a:r>
              <a:rPr lang="en-US" dirty="0" smtClean="0"/>
              <a:t> </a:t>
            </a:r>
            <a:r>
              <a:rPr lang="ar-JO" dirty="0" smtClean="0"/>
              <a:t>.</a:t>
            </a:r>
            <a:r>
              <a:rPr lang="ar-JO" dirty="0"/>
              <a:t>ينبغي النظر في خدمة رئيسية واحدة فقط من كل فئة</a:t>
            </a:r>
            <a:r>
              <a:rPr lang="ar-JO" dirty="0" smtClean="0"/>
              <a:t>.</a:t>
            </a:r>
            <a:r>
              <a:rPr lang="en-US" dirty="0" smtClean="0"/>
              <a:t> </a:t>
            </a:r>
            <a:r>
              <a:rPr lang="ar-JO" dirty="0" smtClean="0"/>
              <a:t>يمكن </a:t>
            </a:r>
            <a:r>
              <a:rPr lang="ar-JO" dirty="0"/>
              <a:t>النظر في الخدمات الخاصة</a:t>
            </a:r>
            <a:endParaRPr lang="el-GR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679" y="5399230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552524" y="2044310"/>
            <a:ext cx="819041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تشمل الخدمات الرئيسية الفئات </a:t>
            </a:r>
            <a:r>
              <a:rPr lang="ar-JO" b="1" dirty="0" smtClean="0"/>
              <a:t>التالية:</a:t>
            </a:r>
            <a:endParaRPr lang="en-US" b="1" dirty="0" smtClean="0"/>
          </a:p>
          <a:p>
            <a:pPr algn="r" rtl="1"/>
            <a:r>
              <a:rPr lang="en-US" dirty="0" smtClean="0"/>
              <a:t> - 1- </a:t>
            </a:r>
            <a:r>
              <a:rPr lang="ar-JO" dirty="0" smtClean="0"/>
              <a:t> </a:t>
            </a:r>
            <a:r>
              <a:rPr lang="ar-JO" dirty="0"/>
              <a:t>التعليم (المدارس ، رياض الأطفال ، دور الحضانة ، مراكز التعليم ، إلخ</a:t>
            </a:r>
            <a:r>
              <a:rPr lang="ar-JO" dirty="0" smtClean="0"/>
              <a:t>.)</a:t>
            </a:r>
            <a:endParaRPr lang="en-US" dirty="0" smtClean="0"/>
          </a:p>
          <a:p>
            <a:pPr algn="r" rtl="1"/>
            <a:r>
              <a:rPr lang="en-US" dirty="0" smtClean="0"/>
              <a:t>2 -</a:t>
            </a:r>
            <a:r>
              <a:rPr lang="ar-JO" dirty="0" smtClean="0"/>
              <a:t>- </a:t>
            </a:r>
            <a:r>
              <a:rPr lang="ar-JO" dirty="0"/>
              <a:t>مركز صحي (مستشفيات ، أجنحة طبية ، مراكز طبية ، إلخ</a:t>
            </a:r>
            <a:r>
              <a:rPr lang="ar-JO" dirty="0" smtClean="0"/>
              <a:t>.)</a:t>
            </a:r>
            <a:endParaRPr lang="en-US" dirty="0" smtClean="0"/>
          </a:p>
          <a:p>
            <a:pPr algn="r" rtl="1"/>
            <a:r>
              <a:rPr lang="en-US" dirty="0" smtClean="0"/>
              <a:t>-3</a:t>
            </a:r>
            <a:r>
              <a:rPr lang="ar-JO" dirty="0" smtClean="0"/>
              <a:t> </a:t>
            </a:r>
            <a:r>
              <a:rPr lang="ar-JO" dirty="0"/>
              <a:t>خدمات إنفاذ القانون (مركز الشرطة ، </a:t>
            </a:r>
            <a:r>
              <a:rPr lang="ar-JO" dirty="0" smtClean="0"/>
              <a:t>إلخ)</a:t>
            </a:r>
            <a:r>
              <a:rPr lang="en-US" dirty="0" smtClean="0"/>
              <a:t>.</a:t>
            </a:r>
          </a:p>
          <a:p>
            <a:pPr algn="r" rtl="1"/>
            <a:r>
              <a:rPr lang="en-US" dirty="0" smtClean="0"/>
              <a:t>4 - </a:t>
            </a:r>
            <a:r>
              <a:rPr lang="ar-JO" dirty="0" smtClean="0"/>
              <a:t>المنشآت الرياضية</a:t>
            </a:r>
            <a:r>
              <a:rPr lang="en-US" dirty="0" smtClean="0"/>
              <a:t>5</a:t>
            </a:r>
          </a:p>
          <a:p>
            <a:pPr algn="r" rtl="1"/>
            <a:r>
              <a:rPr lang="en-US" dirty="0" smtClean="0"/>
              <a:t>5  </a:t>
            </a:r>
            <a:r>
              <a:rPr lang="ar-JO" dirty="0" smtClean="0"/>
              <a:t>. </a:t>
            </a:r>
            <a:r>
              <a:rPr lang="ar-JO" dirty="0"/>
              <a:t>محلات المواد </a:t>
            </a:r>
            <a:r>
              <a:rPr lang="ar-JO" dirty="0" smtClean="0"/>
              <a:t>الغذائية</a:t>
            </a:r>
            <a:endParaRPr lang="en-US" dirty="0" smtClean="0"/>
          </a:p>
          <a:p>
            <a:pPr algn="r" rtl="1"/>
            <a:r>
              <a:rPr lang="en-US" dirty="0" smtClean="0"/>
              <a:t>6 </a:t>
            </a:r>
            <a:r>
              <a:rPr lang="ar-JO" dirty="0" smtClean="0"/>
              <a:t>. البنك</a:t>
            </a:r>
            <a:endParaRPr lang="en-US" dirty="0" smtClean="0"/>
          </a:p>
          <a:p>
            <a:pPr algn="r" rtl="1"/>
            <a:r>
              <a:rPr lang="en-US" dirty="0" smtClean="0"/>
              <a:t>7</a:t>
            </a:r>
            <a:r>
              <a:rPr lang="ar-JO" dirty="0" smtClean="0"/>
              <a:t>. </a:t>
            </a:r>
            <a:r>
              <a:rPr lang="ar-JO" dirty="0"/>
              <a:t>مكتب </a:t>
            </a:r>
            <a:r>
              <a:rPr lang="ar-JO" dirty="0" smtClean="0"/>
              <a:t>البريد</a:t>
            </a:r>
            <a:endParaRPr lang="en-US" dirty="0" smtClean="0"/>
          </a:p>
          <a:p>
            <a:pPr algn="r" rtl="1"/>
            <a:r>
              <a:rPr lang="en-US" dirty="0"/>
              <a:t>8</a:t>
            </a:r>
            <a:r>
              <a:rPr lang="ar-JO" dirty="0" smtClean="0"/>
              <a:t>. الصيدلة</a:t>
            </a:r>
            <a:endParaRPr lang="en-US" dirty="0" smtClean="0"/>
          </a:p>
          <a:p>
            <a:pPr algn="r" rtl="1"/>
            <a:r>
              <a:rPr lang="en-US" dirty="0" smtClean="0"/>
              <a:t>9 </a:t>
            </a:r>
            <a:r>
              <a:rPr lang="ar-JO" dirty="0" smtClean="0"/>
              <a:t>. </a:t>
            </a:r>
            <a:r>
              <a:rPr lang="ar-JO" dirty="0"/>
              <a:t>مركز </a:t>
            </a:r>
            <a:r>
              <a:rPr lang="ar-JO" dirty="0" smtClean="0"/>
              <a:t>تسوق</a:t>
            </a:r>
            <a:endParaRPr lang="en-US" dirty="0" smtClean="0"/>
          </a:p>
          <a:p>
            <a:pPr algn="r" rtl="1"/>
            <a:r>
              <a:rPr lang="en-US" dirty="0" smtClean="0"/>
              <a:t>10</a:t>
            </a:r>
            <a:r>
              <a:rPr lang="ar-JO" dirty="0" smtClean="0"/>
              <a:t>. </a:t>
            </a:r>
            <a:r>
              <a:rPr lang="ar-JO" dirty="0"/>
              <a:t>مرافق الثقافة والترفيه</a:t>
            </a:r>
            <a:endParaRPr lang="fr-FR" dirty="0"/>
          </a:p>
        </p:txBody>
      </p:sp>
      <p:sp>
        <p:nvSpPr>
          <p:cNvPr id="6" name="Rectangle 5"/>
          <p:cNvSpPr/>
          <p:nvPr/>
        </p:nvSpPr>
        <p:spPr>
          <a:xfrm>
            <a:off x="2177143" y="6139543"/>
            <a:ext cx="5730240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2167463" y="6139543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13" name="Rectangle 12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  <p:sp>
        <p:nvSpPr>
          <p:cNvPr id="14" name="Google Shape;61;p5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JO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3813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"/>
          <p:cNvSpPr txBox="1">
            <a:spLocks noGrp="1"/>
          </p:cNvSpPr>
          <p:nvPr>
            <p:ph type="body" idx="4294967295"/>
          </p:nvPr>
        </p:nvSpPr>
        <p:spPr>
          <a:xfrm>
            <a:off x="268224" y="838652"/>
            <a:ext cx="8576838" cy="3097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>
              <a:spcBef>
                <a:spcPts val="0"/>
              </a:spcBef>
              <a:buClr>
                <a:schemeClr val="dk1"/>
              </a:buClr>
              <a:buSzPts val="1600"/>
              <a:buNone/>
            </a:pPr>
            <a:r>
              <a:rPr lang="ar-JO" sz="2400" b="1" u="sng" dirty="0">
                <a:ea typeface="Calibri"/>
                <a:cs typeface="Calibri"/>
                <a:sym typeface="Calibri"/>
              </a:rPr>
              <a:t>طريقة التقييم</a:t>
            </a:r>
            <a:endParaRPr sz="1200" b="1" u="sng" dirty="0">
              <a:latin typeface="Calibri"/>
              <a:ea typeface="Calibri"/>
              <a:cs typeface="Calibri"/>
              <a:sym typeface="Calibri"/>
            </a:endParaRPr>
          </a:p>
          <a:p>
            <a:pPr marL="0" indent="0" algn="just" rtl="1">
              <a:lnSpc>
                <a:spcPct val="120000"/>
              </a:lnSpc>
              <a:buNone/>
            </a:pPr>
            <a:r>
              <a:rPr lang="ar-JO" sz="2200" dirty="0" smtClean="0"/>
              <a:t>خطوات </a:t>
            </a:r>
            <a:r>
              <a:rPr lang="ar-JO" sz="2200" dirty="0"/>
              <a:t>الحساب كالتالي</a:t>
            </a:r>
            <a:r>
              <a:rPr lang="ar-JO" sz="2200" dirty="0" smtClean="0"/>
              <a:t>:</a:t>
            </a:r>
            <a:endParaRPr lang="en-US" sz="2200" dirty="0" smtClean="0"/>
          </a:p>
          <a:p>
            <a:pPr marL="0" indent="0" algn="just" rtl="1">
              <a:lnSpc>
                <a:spcPct val="120000"/>
              </a:lnSpc>
              <a:buNone/>
            </a:pPr>
            <a:r>
              <a:rPr lang="ar-JO" sz="2200" dirty="0" smtClean="0"/>
              <a:t>حدد </a:t>
            </a:r>
            <a:r>
              <a:rPr lang="ar-JO" sz="2200" dirty="0"/>
              <a:t>موقع الخدمات الرئيسية في </a:t>
            </a:r>
            <a:r>
              <a:rPr lang="ar-JO" sz="2200" dirty="0" smtClean="0"/>
              <a:t>الحي</a:t>
            </a:r>
            <a:endParaRPr lang="en-US" sz="2200" dirty="0" smtClean="0"/>
          </a:p>
          <a:p>
            <a:pPr marL="0" indent="0" algn="just" rtl="1">
              <a:lnSpc>
                <a:spcPct val="120000"/>
              </a:lnSpc>
              <a:buNone/>
            </a:pPr>
            <a:r>
              <a:rPr lang="ar-JO" sz="2200" dirty="0" smtClean="0"/>
              <a:t>حدد </a:t>
            </a:r>
            <a:r>
              <a:rPr lang="ar-JO" sz="2200" dirty="0"/>
              <a:t>جميع المباني السكنية في الحي بمسافة قصيرة سيرًا على الأقدام من مدخلها إلى ما لا يقل عن ثلاث خدمات رئيسية تصل إلى </a:t>
            </a:r>
            <a:r>
              <a:rPr lang="en-US" sz="2200" dirty="0" smtClean="0"/>
              <a:t>800</a:t>
            </a:r>
            <a:r>
              <a:rPr lang="ar-JO" sz="2200" dirty="0" smtClean="0"/>
              <a:t> متر</a:t>
            </a:r>
            <a:r>
              <a:rPr lang="en-US" sz="2200" dirty="0" smtClean="0"/>
              <a:t> .</a:t>
            </a:r>
          </a:p>
          <a:p>
            <a:pPr marL="0" indent="0" algn="just" rtl="1">
              <a:lnSpc>
                <a:spcPct val="120000"/>
              </a:lnSpc>
              <a:buNone/>
            </a:pPr>
            <a:r>
              <a:rPr lang="ar-JO" sz="2200" dirty="0" smtClean="0"/>
              <a:t>احسب </a:t>
            </a:r>
            <a:r>
              <a:rPr lang="ar-JO" sz="2200" dirty="0"/>
              <a:t>عدد سكان المباني </a:t>
            </a:r>
            <a:r>
              <a:rPr lang="ar-JO" sz="2200" dirty="0" smtClean="0"/>
              <a:t>المختارة. احسب </a:t>
            </a:r>
            <a:r>
              <a:rPr lang="ar-JO" sz="2200" dirty="0"/>
              <a:t>مجموع سكان </a:t>
            </a:r>
            <a:r>
              <a:rPr lang="ar-JO" sz="2200" dirty="0" smtClean="0"/>
              <a:t>الحي</a:t>
            </a:r>
            <a:r>
              <a:rPr lang="en-US" sz="2200" dirty="0" smtClean="0"/>
              <a:t> </a:t>
            </a:r>
            <a:r>
              <a:rPr lang="ar-JO" sz="2200" dirty="0" smtClean="0"/>
              <a:t>احسب </a:t>
            </a:r>
            <a:r>
              <a:rPr lang="ar-JO" sz="2200" dirty="0"/>
              <a:t>قيمة المؤشر كنسبة مئوية من </a:t>
            </a:r>
            <a:r>
              <a:rPr lang="ar-JO" sz="2200" dirty="0" smtClean="0"/>
              <a:t>السكان</a:t>
            </a:r>
            <a:r>
              <a:rPr lang="en-US" sz="2200" dirty="0" smtClean="0"/>
              <a:t> .</a:t>
            </a:r>
            <a:endParaRPr lang="en-US" sz="2200" dirty="0" smtClean="0"/>
          </a:p>
          <a:p>
            <a:pPr marL="0" indent="0">
              <a:lnSpc>
                <a:spcPct val="120000"/>
              </a:lnSpc>
              <a:buNone/>
            </a:pPr>
            <a:endParaRPr lang="en-US" sz="2200" b="1" dirty="0"/>
          </a:p>
          <a:p>
            <a:pPr marL="0" indent="0" algn="r" rtl="1">
              <a:lnSpc>
                <a:spcPct val="120000"/>
              </a:lnSpc>
              <a:buNone/>
            </a:pPr>
            <a:r>
              <a:rPr lang="ar-JO" sz="2200" dirty="0"/>
              <a:t>عدد المباني المختارة (الخطوة 3) إلى إجمالي سكان الحي (الخطوة 4) ، [٪]</a:t>
            </a:r>
            <a:endParaRPr lang="en-US" sz="2200" dirty="0"/>
          </a:p>
        </p:txBody>
      </p:sp>
      <p:sp>
        <p:nvSpPr>
          <p:cNvPr id="67" name="Google Shape;67;p6"/>
          <p:cNvSpPr txBox="1">
            <a:spLocks noGrp="1"/>
          </p:cNvSpPr>
          <p:nvPr>
            <p:ph type="sldNum" idx="12"/>
          </p:nvPr>
        </p:nvSpPr>
        <p:spPr>
          <a:xfrm>
            <a:off x="7010400" y="6585155"/>
            <a:ext cx="2133600" cy="272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7</a:t>
            </a:fld>
            <a:endParaRPr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360" y="4872345"/>
            <a:ext cx="1847990" cy="122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854222" y="5221530"/>
            <a:ext cx="4459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</a:t>
            </a:r>
          </a:p>
        </p:txBody>
      </p:sp>
      <p:sp>
        <p:nvSpPr>
          <p:cNvPr id="7" name="Rectangle 6"/>
          <p:cNvSpPr/>
          <p:nvPr/>
        </p:nvSpPr>
        <p:spPr>
          <a:xfrm>
            <a:off x="2190206" y="6084210"/>
            <a:ext cx="4937760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10" name="Rectangle 9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  <p:sp>
        <p:nvSpPr>
          <p:cNvPr id="11" name="Google Shape;61;p5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JO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54951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7"/>
          <p:cNvSpPr txBox="1">
            <a:spLocks noGrp="1"/>
          </p:cNvSpPr>
          <p:nvPr>
            <p:ph type="body" idx="4294967295"/>
          </p:nvPr>
        </p:nvSpPr>
        <p:spPr>
          <a:xfrm>
            <a:off x="353284" y="1004621"/>
            <a:ext cx="8631227" cy="41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r" rtl="1">
              <a:spcBef>
                <a:spcPts val="0"/>
              </a:spcBef>
              <a:buClr>
                <a:schemeClr val="dk1"/>
              </a:buClr>
              <a:buSzPts val="2400"/>
              <a:buNone/>
            </a:pPr>
            <a:r>
              <a:rPr lang="ar-JO" sz="2400" b="1" u="sng" dirty="0">
                <a:ea typeface="Calibri"/>
                <a:cs typeface="Calibri"/>
                <a:sym typeface="Calibri"/>
              </a:rPr>
              <a:t>المراجع </a:t>
            </a:r>
            <a:r>
              <a:rPr lang="ar-JO" sz="2400" b="1" u="sng" dirty="0" smtClean="0">
                <a:ea typeface="Calibri"/>
                <a:cs typeface="Calibri"/>
                <a:sym typeface="Calibri"/>
              </a:rPr>
              <a:t>والمعايير</a:t>
            </a:r>
            <a:endParaRPr lang="en-US" sz="2400" b="1" u="sng" dirty="0" smtClean="0">
              <a:ea typeface="Calibri"/>
              <a:cs typeface="Calibri"/>
              <a:sym typeface="Calibri"/>
            </a:endParaRPr>
          </a:p>
          <a:p>
            <a:pPr marL="0" lvl="0" indent="0" algn="r" rtl="1">
              <a:spcBef>
                <a:spcPts val="0"/>
              </a:spcBef>
              <a:buClr>
                <a:schemeClr val="dk1"/>
              </a:buClr>
              <a:buSzPts val="2400"/>
              <a:buNone/>
            </a:pPr>
            <a:endParaRPr lang="en-US" sz="2400" b="1" u="sng" dirty="0">
              <a:ea typeface="Calibri"/>
              <a:cs typeface="Calibri"/>
              <a:sym typeface="Calibri"/>
            </a:endParaRPr>
          </a:p>
          <a:p>
            <a:pPr marL="0" lvl="0" indent="0" algn="r" rtl="1">
              <a:spcBef>
                <a:spcPts val="0"/>
              </a:spcBef>
              <a:buClr>
                <a:schemeClr val="dk1"/>
              </a:buClr>
              <a:buSzPts val="2400"/>
              <a:buNone/>
            </a:pPr>
            <a:endParaRPr lang="en-GB" sz="2400" b="1" dirty="0" smtClean="0">
              <a:ea typeface="Calibri"/>
              <a:cs typeface="Calibri"/>
              <a:sym typeface="Calibri"/>
            </a:endParaRPr>
          </a:p>
          <a:p>
            <a:pPr marL="361950" lvl="0" indent="-361950" algn="r" rtl="1">
              <a:lnSpc>
                <a:spcPct val="200000"/>
              </a:lnSpc>
              <a:spcBef>
                <a:spcPts val="480"/>
              </a:spcBef>
              <a:buClr>
                <a:schemeClr val="dk1"/>
              </a:buClr>
              <a:buSzPts val="2400"/>
              <a:buNone/>
            </a:pPr>
            <a:r>
              <a:rPr lang="ar-JO" sz="2400" b="1" dirty="0">
                <a:ea typeface="Calibri"/>
                <a:cs typeface="Calibri"/>
                <a:sym typeface="Calibri"/>
              </a:rPr>
              <a:t>المنصة العالمية للمدن المستدامة ، البنك الدولي. 2018. "إطار الاستدامة الحضرية". الطبعة الأولى. واشنطن العاصمة: البنك الدولي</a:t>
            </a:r>
            <a:endParaRPr sz="2400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" name="Google Shape;74;p7"/>
          <p:cNvSpPr txBox="1">
            <a:spLocks noGrp="1"/>
          </p:cNvSpPr>
          <p:nvPr>
            <p:ph type="sldNum" idx="12"/>
          </p:nvPr>
        </p:nvSpPr>
        <p:spPr>
          <a:xfrm>
            <a:off x="7010400" y="6548284"/>
            <a:ext cx="2133600" cy="3097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8</a:t>
            </a:fld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2190206" y="6084210"/>
            <a:ext cx="4937760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  <p:sp>
        <p:nvSpPr>
          <p:cNvPr id="8" name="Google Shape;61;p5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JO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5023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8"/>
          <p:cNvSpPr txBox="1">
            <a:spLocks noGrp="1"/>
          </p:cNvSpPr>
          <p:nvPr>
            <p:ph type="body"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 sz="2400" b="1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ctr">
              <a:spcBef>
                <a:spcPts val="480"/>
              </a:spcBef>
              <a:buClr>
                <a:schemeClr val="dk1"/>
              </a:buClr>
              <a:buSzPts val="2400"/>
              <a:buNone/>
            </a:pPr>
            <a:r>
              <a:rPr lang="ar-JO" sz="2400" b="1" dirty="0">
                <a:ea typeface="Calibri"/>
                <a:cs typeface="Calibri"/>
                <a:sym typeface="Calibri"/>
              </a:rPr>
              <a:t>مثال</a:t>
            </a:r>
            <a:endParaRPr sz="2400" dirty="0"/>
          </a:p>
        </p:txBody>
      </p:sp>
      <p:sp>
        <p:nvSpPr>
          <p:cNvPr id="81" name="Google Shape;81;p8"/>
          <p:cNvSpPr txBox="1">
            <a:spLocks noGrp="1"/>
          </p:cNvSpPr>
          <p:nvPr>
            <p:ph type="sldNum" idx="12"/>
          </p:nvPr>
        </p:nvSpPr>
        <p:spPr>
          <a:xfrm>
            <a:off x="7010400" y="6540910"/>
            <a:ext cx="2133600" cy="3170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9</a:t>
            </a:fld>
            <a:endParaRPr/>
          </a:p>
        </p:txBody>
      </p:sp>
      <p:sp>
        <p:nvSpPr>
          <p:cNvPr id="6" name="Google Shape;61;p5"/>
          <p:cNvSpPr txBox="1"/>
          <p:nvPr/>
        </p:nvSpPr>
        <p:spPr>
          <a:xfrm>
            <a:off x="0" y="0"/>
            <a:ext cx="9144000" cy="699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lvl="0" algn="ctr" rtl="1">
              <a:buClr>
                <a:srgbClr val="7F7F7F"/>
              </a:buClr>
              <a:buSzPts val="1800"/>
            </a:pPr>
            <a:r>
              <a:rPr lang="ar-JO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 </a:t>
            </a:r>
            <a:r>
              <a:rPr lang="en-GB" sz="2800" b="1" kern="0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G.3.1 </a:t>
            </a:r>
            <a:r>
              <a:rPr lang="en-GB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- </a:t>
            </a:r>
            <a:r>
              <a:rPr lang="ar-JO" sz="2800" b="1" kern="0" dirty="0">
                <a:solidFill>
                  <a:prstClr val="black">
                    <a:lumMod val="50000"/>
                    <a:lumOff val="50000"/>
                  </a:prstClr>
                </a:solidFill>
                <a:ea typeface="+mj-ea"/>
                <a:cs typeface="+mj-cs"/>
                <a:sym typeface="Calibri"/>
              </a:rPr>
              <a:t>توافر الخدمات الرئيسية وإمكانية الوصول إليها</a:t>
            </a:r>
            <a:endParaRPr sz="2400" b="1" dirty="0">
              <a:solidFill>
                <a:srgbClr val="7F7F7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82300" y="6017592"/>
            <a:ext cx="4937760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255939" y="6587500"/>
            <a:ext cx="4994750" cy="2286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JO" dirty="0"/>
              <a:t>نظام تدريب   شبكة </a:t>
            </a:r>
            <a:r>
              <a:rPr lang="ar-SA" dirty="0" smtClean="0"/>
              <a:t> </a:t>
            </a:r>
            <a:r>
              <a:rPr lang="ar-JO" dirty="0" smtClean="0"/>
              <a:t>مدن</a:t>
            </a:r>
            <a:r>
              <a:rPr lang="ar-SA" dirty="0" smtClean="0"/>
              <a:t> </a:t>
            </a:r>
            <a:r>
              <a:rPr lang="ar-JO" dirty="0" smtClean="0"/>
              <a:t> </a:t>
            </a:r>
            <a:r>
              <a:rPr lang="ar-JO" dirty="0"/>
              <a:t>البحر المتوسط   المستدام</a:t>
            </a:r>
            <a:endParaRPr lang="fr-FR" dirty="0"/>
          </a:p>
        </p:txBody>
      </p:sp>
      <p:sp>
        <p:nvSpPr>
          <p:cNvPr id="10" name="Rectangle 9"/>
          <p:cNvSpPr/>
          <p:nvPr/>
        </p:nvSpPr>
        <p:spPr>
          <a:xfrm>
            <a:off x="1837509" y="6181704"/>
            <a:ext cx="623969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-JO" b="1" dirty="0"/>
              <a:t>برنامج العمل رقم </a:t>
            </a:r>
            <a:r>
              <a:rPr lang="en-US" b="1" dirty="0" smtClean="0"/>
              <a:t>5</a:t>
            </a:r>
            <a:r>
              <a:rPr lang="ar-JO" b="1" dirty="0" smtClean="0"/>
              <a:t> </a:t>
            </a:r>
            <a:r>
              <a:rPr lang="ar-JO" b="1" dirty="0"/>
              <a:t>- النشاط </a:t>
            </a:r>
            <a:r>
              <a:rPr lang="en-US" b="1" dirty="0" smtClean="0"/>
              <a:t>5-1</a:t>
            </a:r>
            <a:r>
              <a:rPr lang="ar-JO" b="1" dirty="0" smtClean="0"/>
              <a:t> </a:t>
            </a:r>
            <a:r>
              <a:rPr lang="ar-JO" b="1" dirty="0"/>
              <a:t>نظام تدريب المدن المتوسطة المستدامة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43842765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6" ma:contentTypeDescription="Create a new document." ma:contentTypeScope="" ma:versionID="505b0f4edb0f730a3a9d3a3cbed1a0c1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2fcacb4bb21bb6c65f33364ee5758aab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969DF0D-7713-4A8F-8B32-A1D8541440E3}"/>
</file>

<file path=customXml/itemProps2.xml><?xml version="1.0" encoding="utf-8"?>
<ds:datastoreItem xmlns:ds="http://schemas.openxmlformats.org/officeDocument/2006/customXml" ds:itemID="{92F2AC29-D40C-4034-8483-DFC000A8B1C4}"/>
</file>

<file path=customXml/itemProps3.xml><?xml version="1.0" encoding="utf-8"?>
<ds:datastoreItem xmlns:ds="http://schemas.openxmlformats.org/officeDocument/2006/customXml" ds:itemID="{2A6889CC-9119-494B-93E0-98D5DA72328B}"/>
</file>

<file path=docProps/app.xml><?xml version="1.0" encoding="utf-8"?>
<Properties xmlns="http://schemas.openxmlformats.org/officeDocument/2006/extended-properties" xmlns:vt="http://schemas.openxmlformats.org/officeDocument/2006/docPropsVTypes">
  <TotalTime>19314</TotalTime>
  <Words>1006</Words>
  <Application>Microsoft Office PowerPoint</Application>
  <PresentationFormat>Affichage à l'écran (4:3)</PresentationFormat>
  <Paragraphs>162</Paragraphs>
  <Slides>15</Slides>
  <Notes>10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Arial Narrow</vt:lpstr>
      <vt:lpstr>Calibri</vt:lpstr>
      <vt:lpstr>Courier New</vt:lpstr>
      <vt:lpstr>Times New Roman</vt:lpstr>
      <vt:lpstr>Larissa</vt:lpstr>
      <vt:lpstr>Présentation PowerPoint</vt:lpstr>
      <vt:lpstr>G3.1:     توافر الخدمات الرئيسية وقربها </vt:lpstr>
      <vt:lpstr>G3.1:     توافر الخدمات الرئيسية وقربها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Windows User</cp:lastModifiedBy>
  <cp:revision>306</cp:revision>
  <dcterms:created xsi:type="dcterms:W3CDTF">2017-01-09T10:20:00Z</dcterms:created>
  <dcterms:modified xsi:type="dcterms:W3CDTF">2023-04-20T08:50:12Z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