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56" r:id="rId5"/>
    <p:sldId id="258" r:id="rId6"/>
    <p:sldId id="382" r:id="rId7"/>
    <p:sldId id="383" r:id="rId8"/>
    <p:sldId id="384" r:id="rId9"/>
    <p:sldId id="385" r:id="rId10"/>
    <p:sldId id="386" r:id="rId11"/>
    <p:sldId id="387" r:id="rId12"/>
    <p:sldId id="301" r:id="rId13"/>
    <p:sldId id="299" r:id="rId14"/>
    <p:sldId id="370" r:id="rId15"/>
    <p:sldId id="367" r:id="rId16"/>
    <p:sldId id="378" r:id="rId17"/>
    <p:sldId id="351" r:id="rId18"/>
    <p:sldId id="319" r:id="rId19"/>
    <p:sldId id="320" r:id="rId20"/>
    <p:sldId id="388" r:id="rId21"/>
    <p:sldId id="321" r:id="rId22"/>
    <p:sldId id="329" r:id="rId23"/>
    <p:sldId id="354" r:id="rId24"/>
    <p:sldId id="389" r:id="rId25"/>
  </p:sldIdLst>
  <p:sldSz cx="9144000" cy="6858000" type="screen4x3"/>
  <p:notesSz cx="6858000" cy="9144000"/>
  <p:defaultTextStyle>
    <a:defPPr>
      <a:defRPr lang="a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Πόπη Δρούτσα" initials="ΠΔ" lastIdx="1" clrIdx="0">
    <p:extLst>
      <p:ext uri="{19B8F6BF-5375-455C-9EA6-DF929625EA0E}">
        <p15:presenceInfo xmlns:p15="http://schemas.microsoft.com/office/powerpoint/2012/main" userId="3733f162fa80923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65E"/>
    <a:srgbClr val="EAEFF7"/>
    <a:srgbClr val="D0E3EA"/>
    <a:srgbClr val="4BACC6"/>
    <a:srgbClr val="419BAD"/>
    <a:srgbClr val="15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5AFB43-EFE9-B292-38A9-91174F41C46A}" v="1" dt="2023-03-28T11:38:17.6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68" autoAdjust="0"/>
    <p:restoredTop sz="96087" autoAdjust="0"/>
  </p:normalViewPr>
  <p:slideViewPr>
    <p:cSldViewPr snapToGrid="0" showGuides="1">
      <p:cViewPr varScale="1">
        <p:scale>
          <a:sx n="66" d="100"/>
          <a:sy n="66" d="100"/>
        </p:scale>
        <p:origin x="58" y="27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ga Noureddine" userId="S::noureddinedaga_yahoo.fr#ext#@gencat.onmicrosoft.com::fc0861c8-e349-49b8-b916-8451cdc8374b" providerId="AD" clId="Web-{3B5AFB43-EFE9-B292-38A9-91174F41C46A}"/>
    <pc:docChg chg="modSld">
      <pc:chgData name="Daga Noureddine" userId="S::noureddinedaga_yahoo.fr#ext#@gencat.onmicrosoft.com::fc0861c8-e349-49b8-b916-8451cdc8374b" providerId="AD" clId="Web-{3B5AFB43-EFE9-B292-38A9-91174F41C46A}" dt="2023-03-28T11:38:17.668" v="0" actId="14100"/>
      <pc:docMkLst>
        <pc:docMk/>
      </pc:docMkLst>
      <pc:sldChg chg="modSp">
        <pc:chgData name="Daga Noureddine" userId="S::noureddinedaga_yahoo.fr#ext#@gencat.onmicrosoft.com::fc0861c8-e349-49b8-b916-8451cdc8374b" providerId="AD" clId="Web-{3B5AFB43-EFE9-B292-38A9-91174F41C46A}" dt="2023-03-28T11:38:17.668" v="0" actId="14100"/>
        <pc:sldMkLst>
          <pc:docMk/>
          <pc:sldMk cId="3523540387" sldId="299"/>
        </pc:sldMkLst>
        <pc:spChg chg="mod">
          <ac:chgData name="Daga Noureddine" userId="S::noureddinedaga_yahoo.fr#ext#@gencat.onmicrosoft.com::fc0861c8-e349-49b8-b916-8451cdc8374b" providerId="AD" clId="Web-{3B5AFB43-EFE9-B292-38A9-91174F41C46A}" dt="2023-03-28T11:38:17.668" v="0" actId="14100"/>
          <ac:spMkLst>
            <pc:docMk/>
            <pc:sldMk cId="3523540387" sldId="299"/>
            <ac:spMk id="8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08.04.2023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‹#›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4/8/2023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ar"/>
              <a:t>Textmasterformat bearbeiten</a:t>
            </a:r>
          </a:p>
          <a:p>
            <a:pPr lvl="1"/>
            <a:r>
              <a:rPr lang="ar"/>
              <a:t>زويت ابيني</a:t>
            </a:r>
          </a:p>
          <a:p>
            <a:pPr lvl="2"/>
            <a:r>
              <a:rPr lang="ar"/>
              <a:t>دريت إبيني</a:t>
            </a:r>
          </a:p>
          <a:p>
            <a:pPr lvl="3"/>
            <a:r>
              <a:rPr lang="ar"/>
              <a:t>فيرتي إبيني</a:t>
            </a:r>
          </a:p>
          <a:p>
            <a:pPr lvl="4"/>
            <a:r>
              <a:rPr lang="ar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081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441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65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010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675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44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39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0702">
              <a:defRPr/>
            </a:pPr>
            <a:r>
              <a:rPr lang="ar" dirty="0">
                <a:solidFill>
                  <a:srgbClr val="C00000"/>
                </a:solidFill>
              </a:rPr>
              <a:t>مارينا</a:t>
            </a:r>
            <a:endParaRPr lang="en-GB" dirty="0">
              <a:solidFill>
                <a:srgbClr val="C00000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43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WP5 - ACTIVITY 5.1: SUSTAINABLE MED CITIES TRAINING SYSTEM</a:t>
            </a:r>
            <a:r>
              <a:rPr kumimoji="0" lang="it-IT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0937" y="2218931"/>
            <a:ext cx="771322" cy="2841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623662" y="2774600"/>
            <a:ext cx="358597" cy="4127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96598" y="3453359"/>
            <a:ext cx="385661" cy="3924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49236" y="4111820"/>
            <a:ext cx="433023" cy="41949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515406" y="4797345"/>
            <a:ext cx="466853" cy="3653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07957" y="1702556"/>
            <a:ext cx="974302" cy="2503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V="1">
            <a:off x="8006659" y="5395766"/>
            <a:ext cx="975600" cy="2348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006659" y="5914467"/>
            <a:ext cx="975600" cy="2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6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569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389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Autofit/>
          </a:bodyPr>
          <a:lstStyle>
            <a:lvl1pPr>
              <a:defRPr lang="en-US" sz="2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2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Autofit/>
          </a:bodyPr>
          <a:lstStyle>
            <a:lvl1pPr>
              <a:defRPr lang="en-US" sz="2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9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15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300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1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150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727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1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ar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B.2.1 - استهلاك الطاقة النهائي</a:t>
            </a:r>
            <a:endParaRPr lang="en-US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718181"/>
            <a:ext cx="9144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>
            <a:extLst>
              <a:ext uri="{FF2B5EF4-FFF2-40B4-BE49-F238E27FC236}">
                <a16:creationId xmlns:a16="http://schemas.microsoft.com/office/drawing/2014/main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sz="1200" dirty="0"/>
              <a:t>الوحدة التدريبية 5 </a:t>
            </a:r>
            <a:br>
              <a:rPr lang="it-IT" sz="1200" dirty="0"/>
            </a:br>
            <a:r>
              <a:rPr lang="ar" sz="1200" dirty="0"/>
              <a:t>معايير تقييم مقياس SCTOOL - CITY</a:t>
            </a:r>
            <a:endParaRPr lang="it-IT" dirty="0"/>
          </a:p>
        </p:txBody>
      </p:sp>
      <p:pic>
        <p:nvPicPr>
          <p:cNvPr id="10" name="Imatge 14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نظام تدريب المدن المتوسطة المستدامة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" dirty="0"/>
              <a:t>#</a:t>
            </a:r>
            <a:fld id="{243FB592-B9A9-49AA-A86F-4031F7B9780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86" r:id="rId4"/>
    <p:sldLayoutId id="2147483688" r:id="rId5"/>
    <p:sldLayoutId id="2147483694" r:id="rId6"/>
    <p:sldLayoutId id="2147483706" r:id="rId7"/>
    <p:sldLayoutId id="2147483707" r:id="rId8"/>
    <p:sldLayoutId id="2147483708" r:id="rId9"/>
    <p:sldLayoutId id="2147483716" r:id="rId10"/>
    <p:sldLayoutId id="2147483729" r:id="rId11"/>
    <p:sldLayoutId id="2147483731" r:id="rId12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chemeClr val="tx1">
              <a:lumMod val="50000"/>
              <a:lumOff val="50000"/>
            </a:schemeClr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5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11" Type="http://schemas.openxmlformats.org/officeDocument/2006/relationships/image" Target="../media/image23.png"/><Relationship Id="rId5" Type="http://schemas.openxmlformats.org/officeDocument/2006/relationships/image" Target="../media/image32.png"/><Relationship Id="rId10" Type="http://schemas.openxmlformats.org/officeDocument/2006/relationships/image" Target="../media/image22.png"/><Relationship Id="rId4" Type="http://schemas.openxmlformats.org/officeDocument/2006/relationships/image" Target="../media/image20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0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4294967295"/>
          </p:nvPr>
        </p:nvSpPr>
        <p:spPr>
          <a:xfrm>
            <a:off x="230517" y="3275195"/>
            <a:ext cx="6516598" cy="252028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ar" sz="3600" dirty="0">
                <a:solidFill>
                  <a:srgbClr val="0070C0"/>
                </a:solidFill>
              </a:rPr>
              <a:t>وحدة التدريب 5</a:t>
            </a:r>
          </a:p>
          <a:p>
            <a:pPr marL="0" indent="0">
              <a:buNone/>
            </a:pPr>
            <a:r>
              <a:rPr lang="ar" dirty="0"/>
              <a:t>حساب التقييم</a:t>
            </a:r>
          </a:p>
          <a:p>
            <a:pPr marL="0" indent="0">
              <a:buNone/>
            </a:pPr>
            <a:r>
              <a:rPr lang="ar-JO" dirty="0"/>
              <a:t>لم</a:t>
            </a:r>
            <a:r>
              <a:rPr lang="ar" dirty="0"/>
              <a:t>عايير</a:t>
            </a:r>
          </a:p>
          <a:p>
            <a:pPr marL="0" indent="0">
              <a:buNone/>
            </a:pPr>
            <a:r>
              <a:rPr lang="ar-JO" dirty="0"/>
              <a:t>أداة المدينة المستدامة – معيار المدينة</a:t>
            </a:r>
            <a:endParaRPr lang="ar" dirty="0"/>
          </a:p>
        </p:txBody>
      </p:sp>
    </p:spTree>
    <p:extLst>
      <p:ext uri="{BB962C8B-B14F-4D97-AF65-F5344CB8AC3E}">
        <p14:creationId xmlns:p14="http://schemas.microsoft.com/office/powerpoint/2010/main" val="59081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7932" y="6585592"/>
            <a:ext cx="2133600" cy="272408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131" y="-61387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pic>
        <p:nvPicPr>
          <p:cNvPr id="11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D5895802-6A43-49C0-8782-40B7CDA1B571}"/>
              </a:ext>
            </a:extLst>
          </p:cNvPr>
          <p:cNvSpPr txBox="1">
            <a:spLocks/>
          </p:cNvSpPr>
          <p:nvPr/>
        </p:nvSpPr>
        <p:spPr>
          <a:xfrm>
            <a:off x="448322" y="982912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anose="020B0604020202020204" pitchFamily="34" charset="0"/>
              <a:buNone/>
            </a:pPr>
            <a:r>
              <a:rPr lang="ar-JO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الهدف</a:t>
            </a:r>
            <a:endParaRPr lang="ar" sz="2400" b="1" u="sng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spcBef>
                <a:spcPts val="1200"/>
              </a:spcBef>
              <a:buNone/>
            </a:pPr>
            <a:r>
              <a:rPr lang="ar" sz="2400" dirty="0"/>
              <a:t>إدارة الاستهلاك والحفاظ على الطاقة بشكل فعال.</a:t>
            </a:r>
          </a:p>
          <a:p>
            <a:pPr marL="0" indent="0" algn="r" rtl="1">
              <a:buFont typeface="Arial" panose="020B0604020202020204" pitchFamily="34" charset="0"/>
              <a:buNone/>
            </a:pPr>
            <a:endParaRPr lang="it-IT" dirty="0"/>
          </a:p>
        </p:txBody>
      </p:sp>
      <p:grpSp>
        <p:nvGrpSpPr>
          <p:cNvPr id="6" name="Group 5"/>
          <p:cNvGrpSpPr/>
          <p:nvPr/>
        </p:nvGrpSpPr>
        <p:grpSpPr>
          <a:xfrm>
            <a:off x="1351509" y="3247052"/>
            <a:ext cx="6440981" cy="1968004"/>
            <a:chOff x="1747024" y="3172408"/>
            <a:chExt cx="6440981" cy="196800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/>
            <a:srcRect r="1858" b="3903"/>
            <a:stretch/>
          </p:blipFill>
          <p:spPr>
            <a:xfrm>
              <a:off x="1976665" y="3341363"/>
              <a:ext cx="1896095" cy="1541313"/>
            </a:xfrm>
            <a:prstGeom prst="rect">
              <a:avLst/>
            </a:prstGeom>
          </p:spPr>
        </p:pic>
        <p:sp>
          <p:nvSpPr>
            <p:cNvPr id="8" name="Rounded Rectangle 7"/>
            <p:cNvSpPr/>
            <p:nvPr/>
          </p:nvSpPr>
          <p:spPr>
            <a:xfrm rot="16200000" flipV="1">
              <a:off x="1989259" y="3017905"/>
              <a:ext cx="1698415" cy="2182886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374398" y="3172408"/>
              <a:ext cx="1813607" cy="196800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1000" y="3250708"/>
              <a:ext cx="1602522" cy="114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1420" y="4173091"/>
              <a:ext cx="1058647" cy="8443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7641B99D-E511-465A-B076-BDFE58ADE043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540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11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32610" y="1980911"/>
            <a:ext cx="8678781" cy="25127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spcBef>
                <a:spcPts val="300"/>
              </a:spcBef>
              <a:buNone/>
            </a:pPr>
            <a:r>
              <a:rPr lang="ar" sz="2200" dirty="0"/>
              <a:t>يشمل إجمالي استهلاك الطاقة جميع أنواع الوقود لجميع القطاعات.</a:t>
            </a:r>
            <a:endParaRPr lang="el-GR" sz="2200" dirty="0"/>
          </a:p>
          <a:p>
            <a:pPr marL="0" indent="0" algn="r" rtl="1">
              <a:spcBef>
                <a:spcPts val="300"/>
              </a:spcBef>
              <a:buNone/>
            </a:pPr>
            <a:r>
              <a:rPr lang="ar" sz="2200" u="sng" dirty="0"/>
              <a:t>قطاعات الاستخدام النهائي </a:t>
            </a:r>
            <a:r>
              <a:rPr lang="ar" sz="2200" dirty="0"/>
              <a:t>:</a:t>
            </a:r>
          </a:p>
          <a:p>
            <a:pPr algn="r" rtl="1"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ar" sz="2200" dirty="0"/>
              <a:t>سكني</a:t>
            </a:r>
          </a:p>
          <a:p>
            <a:pPr algn="r" rtl="1"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ar" sz="2200" dirty="0"/>
              <a:t>تجاري</a:t>
            </a:r>
          </a:p>
          <a:p>
            <a:pPr algn="r" rtl="1"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ar" sz="2200" dirty="0"/>
              <a:t>صناعي</a:t>
            </a:r>
          </a:p>
          <a:p>
            <a:pPr algn="r" rtl="1"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ar" sz="2200" dirty="0"/>
              <a:t>مواصلات</a:t>
            </a:r>
          </a:p>
          <a:p>
            <a:pPr algn="r" rtl="1"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ar" sz="2200" dirty="0"/>
              <a:t>آخر</a:t>
            </a:r>
          </a:p>
          <a:p>
            <a:pPr marL="0" indent="0" algn="r" rtl="1">
              <a:spcBef>
                <a:spcPts val="300"/>
              </a:spcBef>
              <a:buNone/>
            </a:pPr>
            <a:r>
              <a:rPr lang="ar" sz="2200" u="sng" dirty="0"/>
              <a:t>أنواع الوقود </a:t>
            </a:r>
            <a:r>
              <a:rPr lang="ar" sz="2200" dirty="0"/>
              <a:t>:</a:t>
            </a:r>
          </a:p>
          <a:p>
            <a:pPr marL="0" indent="0" algn="r" rtl="1">
              <a:spcBef>
                <a:spcPts val="300"/>
              </a:spcBef>
              <a:buNone/>
            </a:pPr>
            <a:r>
              <a:rPr lang="ar" sz="2200" dirty="0"/>
              <a:t>كهرباء - فحم - زيت وقود - غاز طبيعي - بنزين - ديزل - كتلة حيوية - وقود حيوي - أخرى</a:t>
            </a:r>
          </a:p>
          <a:p>
            <a:pPr marL="0" indent="0" algn="r" rtl="1">
              <a:spcBef>
                <a:spcPts val="300"/>
              </a:spcBef>
              <a:buNone/>
            </a:pPr>
            <a:endParaRPr lang="en-US" sz="2200" dirty="0"/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26592"/>
            <a:ext cx="8418576" cy="60883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anose="020B0604020202020204" pitchFamily="34" charset="0"/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الحدود والنطاق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196764" y="1535425"/>
            <a:ext cx="81745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sz="2200" dirty="0"/>
              <a:t>تشمل حدود التقييم المدينة بأكملها.</a:t>
            </a:r>
            <a:endParaRPr lang="el-GR" sz="22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036" y="2605384"/>
            <a:ext cx="575931" cy="58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859967" y="2561038"/>
            <a:ext cx="40514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dirty="0"/>
              <a:t>تتراوح التجارة من التجارة إلى الإدارة (المباني العامة) ، والأنشطة المالية والعقارية ، والخدمات للأعمال ، والخدمات الشخصية ، والتعليم ، والخدمات الصحية والاجتماعية.</a:t>
            </a:r>
          </a:p>
          <a:p>
            <a:r>
              <a:rPr lang="ar" dirty="0"/>
              <a:t>يشمل الآخر قطاعات مثل الزراعة التي لم يتم ذكرها صراحة.</a:t>
            </a:r>
            <a:endParaRPr lang="el-GR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83CC24E-AE23-4173-B028-12B5DBD16F40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869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73761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12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219208"/>
            <a:ext cx="8777025" cy="1670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ar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خطوات الحساب كالتالي:</a:t>
            </a:r>
            <a:r>
              <a:rPr lang="ar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endParaRPr lang="it-IT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 algn="r" rtl="1">
              <a:buFont typeface="+mj-lt"/>
              <a:buAutoNum type="arabicPeriod"/>
            </a:pPr>
            <a:r>
              <a:rPr lang="ar" sz="2200" dirty="0"/>
              <a:t>احسب استهلاك الطاقة </a:t>
            </a:r>
            <a:r>
              <a:rPr lang="ar" sz="2200" b="1" dirty="0"/>
              <a:t>النهائي لجميع أنواع الوقود وقطاعات </a:t>
            </a:r>
            <a:r>
              <a:rPr lang="ar" sz="2200" dirty="0"/>
              <a:t>المدينة ، [ ميغاواط ساعة ]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ar" b="1" dirty="0">
                <a:latin typeface="Calibri" panose="020F0502020204030204" pitchFamily="34" charset="0"/>
                <a:cs typeface="Calibri" panose="020F0502020204030204" pitchFamily="34" charset="0"/>
              </a:rPr>
              <a:t>طريقة التقييم</a:t>
            </a:r>
            <a:endParaRPr lang="it-IT" dirty="0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7174019"/>
              </p:ext>
            </p:extLst>
          </p:nvPr>
        </p:nvGraphicFramePr>
        <p:xfrm>
          <a:off x="1261641" y="2293576"/>
          <a:ext cx="7475562" cy="30196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9016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96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76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60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24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6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753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965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6022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7533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69795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985835"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200" dirty="0"/>
                        <a:t>كهرباء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200" dirty="0"/>
                        <a:t>وقود</a:t>
                      </a:r>
                    </a:p>
                    <a:p>
                      <a:pPr algn="ctr" rtl="1"/>
                      <a:r>
                        <a:rPr lang="ar" sz="1200" dirty="0"/>
                        <a:t>زيت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200" dirty="0"/>
                        <a:t>غاز طبيعي/</a:t>
                      </a:r>
                    </a:p>
                    <a:p>
                      <a:pPr algn="ctr" rtl="1"/>
                      <a:r>
                        <a:rPr lang="ar" sz="1200" dirty="0"/>
                        <a:t>البروبان /</a:t>
                      </a:r>
                    </a:p>
                    <a:p>
                      <a:pPr algn="ctr" rtl="1"/>
                      <a:r>
                        <a:rPr lang="ar" sz="1200" dirty="0"/>
                        <a:t>البيوتان /</a:t>
                      </a:r>
                    </a:p>
                    <a:p>
                      <a:pPr algn="ctr" rtl="1"/>
                      <a:r>
                        <a:rPr lang="ar" sz="1200" dirty="0"/>
                        <a:t>غاز البترول المسال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200" dirty="0"/>
                        <a:t>فحم</a:t>
                      </a:r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200" dirty="0"/>
                        <a:t>الغازولين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200" dirty="0"/>
                        <a:t>ديزل</a:t>
                      </a:r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200" dirty="0"/>
                        <a:t>الكتلة الحيوية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200" dirty="0"/>
                        <a:t>الوقود الحيوي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200" dirty="0"/>
                        <a:t>آخر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200" dirty="0"/>
                        <a:t>المجموع</a:t>
                      </a:r>
                    </a:p>
                  </a:txBody>
                  <a:tcPr marL="36000" marR="36000" marT="72000" marB="72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469">
                <a:tc>
                  <a:txBody>
                    <a:bodyPr/>
                    <a:lstStyle/>
                    <a:p>
                      <a:pPr algn="r" rtl="1"/>
                      <a:r>
                        <a:rPr lang="ar" sz="1200" dirty="0"/>
                        <a:t>سكني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4469">
                <a:tc>
                  <a:txBody>
                    <a:bodyPr/>
                    <a:lstStyle/>
                    <a:p>
                      <a:pPr algn="r" rtl="1"/>
                      <a:r>
                        <a:rPr lang="ar" sz="1200" dirty="0"/>
                        <a:t>تجاري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469">
                <a:tc>
                  <a:txBody>
                    <a:bodyPr/>
                    <a:lstStyle/>
                    <a:p>
                      <a:pPr algn="r" rtl="1"/>
                      <a:r>
                        <a:rPr lang="ar" sz="1200" dirty="0"/>
                        <a:t>صناعي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4469">
                <a:tc>
                  <a:txBody>
                    <a:bodyPr/>
                    <a:lstStyle/>
                    <a:p>
                      <a:pPr algn="r" rtl="1"/>
                      <a:r>
                        <a:rPr lang="ar" sz="1200" dirty="0"/>
                        <a:t>مواصلات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4469">
                <a:tc>
                  <a:txBody>
                    <a:bodyPr/>
                    <a:lstStyle/>
                    <a:p>
                      <a:pPr algn="r" rtl="1"/>
                      <a:r>
                        <a:rPr lang="ar" sz="1200" dirty="0"/>
                        <a:t>آخر</a:t>
                      </a:r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4469">
                <a:tc>
                  <a:txBody>
                    <a:bodyPr/>
                    <a:lstStyle/>
                    <a:p>
                      <a:pPr algn="r" rtl="1"/>
                      <a:r>
                        <a:rPr lang="ar" sz="1200" dirty="0"/>
                        <a:t>المجموع</a:t>
                      </a:r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r" rtl="1"/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920352" y="5546661"/>
            <a:ext cx="7604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dirty="0"/>
              <a:t>كحد أدنى ، يجب الإبلاغ عن جميع القطاعات مع إجمالي الاحتياجات</a:t>
            </a:r>
            <a:endParaRPr lang="el-GR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61" y="5546661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62207F7-7357-46E3-A797-F3C717AEF4B6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581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73761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13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1" y="1219208"/>
            <a:ext cx="8135306" cy="1670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ar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endParaRPr lang="it-IT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 algn="r" rtl="1">
              <a:buFont typeface="+mj-lt"/>
              <a:buAutoNum type="arabicPeriod"/>
            </a:pPr>
            <a:endParaRPr lang="el-GR" sz="900" dirty="0"/>
          </a:p>
          <a:p>
            <a:pPr marL="457200" indent="-457200" algn="r" rtl="1">
              <a:buFont typeface="+mj-lt"/>
              <a:buAutoNum type="arabicPeriod" startAt="2"/>
            </a:pPr>
            <a:r>
              <a:rPr lang="ar" sz="2200" dirty="0"/>
              <a:t>احسب </a:t>
            </a:r>
            <a:r>
              <a:rPr lang="ar" sz="2200" b="1" dirty="0"/>
              <a:t>إجمالي استهلاك الطاقة النهائي </a:t>
            </a:r>
            <a:r>
              <a:rPr lang="ar" sz="2200" dirty="0"/>
              <a:t>للمدينة ، [MWh]</a:t>
            </a:r>
            <a:endParaRPr lang="el-GR" sz="2200" dirty="0"/>
          </a:p>
          <a:p>
            <a:pPr marL="457200" indent="-457200" algn="r" rtl="1">
              <a:buFont typeface="+mj-lt"/>
              <a:buAutoNum type="arabicPeriod" startAt="2"/>
            </a:pPr>
            <a:endParaRPr lang="el-GR" sz="1600" dirty="0"/>
          </a:p>
          <a:p>
            <a:pPr marL="457200" indent="-457200" algn="r" rtl="1">
              <a:buFont typeface="+mj-lt"/>
              <a:buAutoNum type="arabicPeriod" startAt="2"/>
            </a:pPr>
            <a:r>
              <a:rPr lang="ar" sz="2200" dirty="0"/>
              <a:t>احسب </a:t>
            </a:r>
            <a:r>
              <a:rPr lang="ar" sz="2200" b="1" dirty="0"/>
              <a:t>إجمالي عدد سكان المدينة </a:t>
            </a:r>
            <a:r>
              <a:rPr lang="ar" sz="2200" dirty="0"/>
              <a:t>، [ سكان ]</a:t>
            </a:r>
          </a:p>
          <a:p>
            <a:pPr marL="457200" indent="-457200" algn="r" rtl="1">
              <a:buFont typeface="+mj-lt"/>
              <a:buAutoNum type="arabicPeriod" startAt="2"/>
            </a:pPr>
            <a:endParaRPr lang="en-US" sz="1600" dirty="0"/>
          </a:p>
          <a:p>
            <a:pPr marL="457200" indent="-457200" algn="r" rtl="1">
              <a:buFont typeface="+mj-lt"/>
              <a:buAutoNum type="arabicPeriod" startAt="2"/>
            </a:pPr>
            <a:r>
              <a:rPr lang="ar" sz="2200" dirty="0"/>
              <a:t>احسب قيمة المؤشر كنسبة </a:t>
            </a:r>
            <a:r>
              <a:rPr lang="ar" sz="2200" b="1" dirty="0"/>
              <a:t>من إجمالي استهلاك الطاقة النهائي </a:t>
            </a:r>
            <a:r>
              <a:rPr lang="ar" sz="2200" dirty="0">
                <a:solidFill>
                  <a:srgbClr val="1A965E"/>
                </a:solidFill>
              </a:rPr>
              <a:t>(الخطوة 2 ) </a:t>
            </a:r>
            <a:r>
              <a:rPr lang="ar" sz="2200" dirty="0"/>
              <a:t>إلى </a:t>
            </a:r>
            <a:r>
              <a:rPr lang="ar" sz="2200" b="1" dirty="0"/>
              <a:t>إجمالي عدد سكان المدينة </a:t>
            </a:r>
            <a:r>
              <a:rPr lang="ar" sz="2200" dirty="0">
                <a:solidFill>
                  <a:srgbClr val="1A965E"/>
                </a:solidFill>
              </a:rPr>
              <a:t>(الخطوة 3 ) </a:t>
            </a:r>
            <a:r>
              <a:rPr lang="ar" sz="2200" dirty="0"/>
              <a:t>، [ ميغاواط ساعة / ساكن ] </a:t>
            </a: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None/>
            </a:pPr>
            <a:r>
              <a:rPr lang="ar" b="1" dirty="0">
                <a:latin typeface="Calibri" panose="020F0502020204030204" pitchFamily="34" charset="0"/>
                <a:cs typeface="Calibri" panose="020F0502020204030204" pitchFamily="34" charset="0"/>
              </a:rPr>
              <a:t>طريقة التقييم</a:t>
            </a:r>
            <a:endParaRPr lang="it-IT" dirty="0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816" y="5236563"/>
            <a:ext cx="1842389" cy="121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387271" y="5845506"/>
            <a:ext cx="19911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ميغاواط ساعة / ساكن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40BC76-44B8-4C1D-A6AA-7DC173647C80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125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9FAF4040-6295-4A28-95A2-962B1623FD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87220" y="735875"/>
            <a:ext cx="8229600" cy="5144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المراجع والمعايير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14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7220" y="1307032"/>
            <a:ext cx="8399428" cy="3077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 algn="r" rtl="1">
              <a:spcAft>
                <a:spcPts val="1200"/>
              </a:spcAft>
            </a:pPr>
            <a:r>
              <a:rPr lang="ar" b="1" dirty="0"/>
              <a:t>ISO 37120 </a:t>
            </a:r>
            <a:r>
              <a:rPr lang="ar" dirty="0"/>
              <a:t>، الإصدار الثاني 2018-07 ، "المدن والمجتمعات المستدامة - مؤشرات خدمات المدينة وجودة الحياة"</a:t>
            </a:r>
          </a:p>
          <a:p>
            <a:pPr marL="361950" indent="-361950" algn="r" rtl="1">
              <a:spcAft>
                <a:spcPts val="1200"/>
              </a:spcAft>
            </a:pPr>
            <a:r>
              <a:rPr lang="ar" b="1" dirty="0"/>
              <a:t>متحدون من أجل مدن ذكية مستدامة </a:t>
            </a:r>
            <a:r>
              <a:rPr lang="ar" dirty="0"/>
              <a:t>(U4SSC) - منهجية جمع مؤشرات الأداء الرئيسية للمدن الذكية المستدامة</a:t>
            </a:r>
            <a:endParaRPr lang="el-GR" dirty="0"/>
          </a:p>
          <a:p>
            <a:pPr marL="361950" lvl="0" indent="-361950" algn="just" defTabSz="355600" rtl="1">
              <a:spcAft>
                <a:spcPts val="1200"/>
              </a:spcAft>
            </a:pPr>
            <a:r>
              <a:rPr lang="ar" b="1" dirty="0"/>
              <a:t>EPBD </a:t>
            </a:r>
            <a:r>
              <a:rPr lang="ar" dirty="0"/>
              <a:t>: 2018 - توجيه أداء الطاقة في المباني ، 2018/844 / EU. بروكسل: البرلمان الأوروبي و مجلس الإتجاد الأوروبي</a:t>
            </a:r>
            <a:endParaRPr lang="en-GB" b="1" dirty="0"/>
          </a:p>
          <a:p>
            <a:pPr marL="361950" lvl="0" indent="-361950" algn="just" rtl="1">
              <a:spcAft>
                <a:spcPts val="1200"/>
              </a:spcAft>
            </a:pPr>
            <a:r>
              <a:rPr lang="ar" b="1" dirty="0"/>
              <a:t>EN ISO 13790 </a:t>
            </a:r>
            <a:r>
              <a:rPr lang="ar" dirty="0"/>
              <a:t>أداء الطاقة في المباني - حساب استخدام الطاقة لتدفئة وتبريد الأماكن</a:t>
            </a:r>
          </a:p>
          <a:p>
            <a:pPr marL="361950" lvl="0" indent="-361950" algn="just" rtl="1">
              <a:spcAft>
                <a:spcPts val="1200"/>
              </a:spcAft>
            </a:pPr>
            <a:r>
              <a:rPr lang="ar" b="1" dirty="0">
                <a:solidFill>
                  <a:prstClr val="black"/>
                </a:solidFill>
              </a:rPr>
              <a:t>EN 15603 </a:t>
            </a:r>
            <a:r>
              <a:rPr lang="ar" dirty="0">
                <a:solidFill>
                  <a:prstClr val="black"/>
                </a:solidFill>
              </a:rPr>
              <a:t>أداء الطاقة في المباني - الاستخدام الكلي للطاقة وتعريف تصنيفات الطاقة</a:t>
            </a:r>
          </a:p>
          <a:p>
            <a:pPr marL="361950" lvl="0" indent="-361950" algn="just" rtl="1">
              <a:spcAft>
                <a:spcPts val="1200"/>
              </a:spcAft>
            </a:pPr>
            <a:r>
              <a:rPr lang="ar" b="1" dirty="0">
                <a:solidFill>
                  <a:prstClr val="black"/>
                </a:solidFill>
              </a:rPr>
              <a:t>المستوى (المستويات) </a:t>
            </a:r>
            <a:r>
              <a:rPr lang="ar" dirty="0">
                <a:solidFill>
                  <a:prstClr val="black"/>
                </a:solidFill>
              </a:rPr>
              <a:t>الجزء 1-2 - الإصدار التجريبي. بروكسل: المفوضية الأوروبية</a:t>
            </a:r>
            <a:endParaRPr lang="en-GB" b="1" dirty="0">
              <a:solidFill>
                <a:prstClr val="black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BC61680-6CCF-4043-B26D-4857AE8755FA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601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ar" b="1" dirty="0">
                <a:latin typeface="Calibri" panose="020F0502020204030204" pitchFamily="34" charset="0"/>
                <a:cs typeface="Calibri" panose="020F0502020204030204" pitchFamily="34" charset="0"/>
              </a:rPr>
              <a:t>مثال</a:t>
            </a:r>
            <a:endParaRPr lang="it-IT" sz="24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2400" b="1" u="sng" dirty="0">
              <a:solidFill>
                <a:srgbClr val="1A965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DE4072-6741-49B4-9C60-760E77CDAEEF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878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8293"/>
            <a:ext cx="8234039" cy="81734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indent="0" algn="r" rtl="1">
              <a:spcBef>
                <a:spcPts val="600"/>
              </a:spcBef>
              <a:spcAft>
                <a:spcPts val="1200"/>
              </a:spcAft>
              <a:buNone/>
            </a:pPr>
            <a:r>
              <a:rPr lang="ar" sz="2200" dirty="0">
                <a:cs typeface="Calibri" panose="020F0502020204030204" pitchFamily="34" charset="0"/>
              </a:rPr>
              <a:t>مدينة صغيرة تبلغ مساحتها الإجمالية 13.1 كيلومترًا مربعًا ويقطنها 72500 مواطن. استهلاك الطاقة لجميع القطاعات متاح لكل مصدر طاقة.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2400" b="1" u="sng" dirty="0">
              <a:solidFill>
                <a:srgbClr val="1A965E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82772" y="3024098"/>
            <a:ext cx="8514080" cy="977356"/>
            <a:chOff x="340512" y="3752469"/>
            <a:chExt cx="8514080" cy="977356"/>
          </a:xfrm>
        </p:grpSpPr>
        <p:sp>
          <p:nvSpPr>
            <p:cNvPr id="10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40512" y="3752469"/>
              <a:ext cx="8514080" cy="97735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ar" sz="2000" b="1" dirty="0"/>
                <a:t>احسب نسبة إجمالي استهلاك الطاقة النهائي لكل</a:t>
              </a:r>
              <a:r>
                <a:rPr lang="ar-JO" sz="2000" b="1" dirty="0"/>
                <a:t> مستخدم</a:t>
              </a:r>
              <a:r>
                <a:rPr lang="ar" sz="2000" b="1" dirty="0"/>
                <a:t> </a:t>
              </a:r>
              <a:r>
                <a:rPr lang="ar" sz="2000" dirty="0"/>
                <a:t>.</a:t>
              </a:r>
              <a:endParaRPr lang="en-US" sz="2000" b="1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856850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5171E39F-96AB-4440-AF97-3958EC0352A1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444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2400" b="1" u="sng" dirty="0">
              <a:solidFill>
                <a:srgbClr val="1A965E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20724"/>
              </p:ext>
            </p:extLst>
          </p:nvPr>
        </p:nvGraphicFramePr>
        <p:xfrm>
          <a:off x="1107600" y="1401489"/>
          <a:ext cx="6928800" cy="40792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52000">
                  <a:extLst>
                    <a:ext uri="{9D8B030D-6E8A-4147-A177-3AD203B41FA5}">
                      <a16:colId xmlns:a16="http://schemas.microsoft.com/office/drawing/2014/main" val="379270761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55450485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97191713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24389179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35969409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الاستهلاك (ميغاواط ساعة)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58381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كهرباء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زيت الوقود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غاز طبيعي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الغازولين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00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المباني العامة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2457.4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3423.2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28763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المدارس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947.2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1887.8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21359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حضانات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216.0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278.99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60389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المباني السكنية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119664.5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154224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110646.9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151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المباني غير السكنية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184417.3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21096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99556.56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31493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المركبات العامة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2276.7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725.4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440.7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2379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المركبات الخاصة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12506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463888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887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النقل العام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3152.94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100.4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2474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الإضاءة العامة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18219.5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53363207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7685590" y="830569"/>
            <a:ext cx="136065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" sz="2400" b="1" i="1" dirty="0">
                <a:cs typeface="Calibri" panose="020F0502020204030204" pitchFamily="34" charset="0"/>
              </a:rPr>
              <a:t>الخطوة 1</a:t>
            </a:r>
            <a:endParaRPr lang="el-GR" sz="2400" dirty="0"/>
          </a:p>
        </p:txBody>
      </p:sp>
      <p:sp>
        <p:nvSpPr>
          <p:cNvPr id="13" name="Rectangle 12"/>
          <p:cNvSpPr/>
          <p:nvPr/>
        </p:nvSpPr>
        <p:spPr>
          <a:xfrm>
            <a:off x="376606" y="820521"/>
            <a:ext cx="1921164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rtl="1"/>
            <a:r>
              <a:rPr lang="ar" sz="2400" b="1" i="1" dirty="0">
                <a:cs typeface="Calibri" panose="020F0502020204030204" pitchFamily="34" charset="0"/>
              </a:rPr>
              <a:t>البيانات المتاحة</a:t>
            </a:r>
            <a:endParaRPr lang="el-GR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D7B8FA8-EFE6-470D-B89F-5A5CB3926F4D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2637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871" y="3870161"/>
            <a:ext cx="2643338" cy="174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18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2400" b="1" u="sng" dirty="0">
              <a:solidFill>
                <a:srgbClr val="1A965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789762" y="830569"/>
            <a:ext cx="125648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" sz="2400" b="1" i="1" dirty="0">
                <a:cs typeface="Calibri" panose="020F0502020204030204" pitchFamily="34" charset="0"/>
              </a:rPr>
              <a:t>الخطو</a:t>
            </a:r>
            <a:r>
              <a:rPr lang="ar-JO" sz="2400" b="1" i="1" dirty="0">
                <a:cs typeface="Calibri" panose="020F0502020204030204" pitchFamily="34" charset="0"/>
              </a:rPr>
              <a:t>2</a:t>
            </a:r>
            <a:endParaRPr lang="el-GR" sz="2400" dirty="0"/>
          </a:p>
        </p:txBody>
      </p:sp>
      <p:sp>
        <p:nvSpPr>
          <p:cNvPr id="13" name="Rectangle 12"/>
          <p:cNvSpPr/>
          <p:nvPr/>
        </p:nvSpPr>
        <p:spPr>
          <a:xfrm>
            <a:off x="7789762" y="1949762"/>
            <a:ext cx="125648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" sz="2400" b="1" i="1" dirty="0">
                <a:cs typeface="Calibri" panose="020F0502020204030204" pitchFamily="34" charset="0"/>
              </a:rPr>
              <a:t>الخطوة 3</a:t>
            </a:r>
            <a:endParaRPr lang="el-GR" sz="2400" dirty="0"/>
          </a:p>
        </p:txBody>
      </p:sp>
      <p:sp>
        <p:nvSpPr>
          <p:cNvPr id="15" name="Rectangle 14"/>
          <p:cNvSpPr/>
          <p:nvPr/>
        </p:nvSpPr>
        <p:spPr>
          <a:xfrm>
            <a:off x="7789762" y="3154255"/>
            <a:ext cx="125648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ar" sz="2400" b="1" i="1" dirty="0">
                <a:cs typeface="Calibri" panose="020F0502020204030204" pitchFamily="34" charset="0"/>
              </a:rPr>
              <a:t>الخطوة 4</a:t>
            </a:r>
            <a:endParaRPr lang="el-GR" sz="2400" dirty="0"/>
          </a:p>
        </p:txBody>
      </p:sp>
      <p:sp>
        <p:nvSpPr>
          <p:cNvPr id="16" name="Rectangle 15"/>
          <p:cNvSpPr/>
          <p:nvPr/>
        </p:nvSpPr>
        <p:spPr>
          <a:xfrm>
            <a:off x="674962" y="1879030"/>
            <a:ext cx="59251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sz="2000" b="1" dirty="0"/>
              <a:t>مجموع </a:t>
            </a:r>
            <a:r>
              <a:rPr lang="ar" sz="2000" b="1" dirty="0" err="1"/>
              <a:t>سكان </a:t>
            </a:r>
            <a:r>
              <a:rPr lang="ar" sz="2000" b="1" dirty="0"/>
              <a:t>المدينة </a:t>
            </a:r>
            <a:r>
              <a:rPr lang="ar" sz="2000" dirty="0">
                <a:cs typeface="Calibri" panose="020F0502020204030204" pitchFamily="34" charset="0"/>
              </a:rPr>
              <a:t>: </a:t>
            </a:r>
            <a:r>
              <a:rPr lang="ar" sz="2000" b="1" dirty="0">
                <a:cs typeface="Calibri" panose="020F0502020204030204" pitchFamily="34" charset="0"/>
              </a:rPr>
              <a:t>72500 </a:t>
            </a:r>
            <a:r>
              <a:rPr lang="ar" sz="2000" dirty="0"/>
              <a:t>_</a:t>
            </a:r>
            <a:r>
              <a:rPr lang="ar" sz="2000" dirty="0">
                <a:cs typeface="Calibri" panose="020F0502020204030204" pitchFamily="34" charset="0"/>
              </a:rPr>
              <a:t> </a:t>
            </a:r>
            <a:r>
              <a:rPr lang="ar" sz="2000" b="1" dirty="0">
                <a:cs typeface="Calibri" panose="020F0502020204030204" pitchFamily="34" charset="0"/>
              </a:rPr>
              <a:t>السكان</a:t>
            </a:r>
            <a:endParaRPr lang="el-GR" sz="2000" baseline="-25000" dirty="0">
              <a:cs typeface="Calibri" panose="020F0502020204030204" pitchFamily="34" charset="0"/>
            </a:endParaRPr>
          </a:p>
          <a:p>
            <a:pPr algn="r" rtl="1"/>
            <a:endParaRPr lang="en-US" sz="2000" b="1" dirty="0">
              <a:cs typeface="Calibri" panose="020F0502020204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0" y="3081107"/>
            <a:ext cx="7344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spcAft>
                <a:spcPts val="600"/>
              </a:spcAft>
            </a:pPr>
            <a:r>
              <a:rPr lang="ar" sz="2000" b="1" dirty="0"/>
              <a:t>احسب نسبة إجمالي استهلاك الطاقة النهائي إلى إجمالي عدد سكان المدينة</a:t>
            </a:r>
            <a:endParaRPr lang="el-GR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1050924" y="4577843"/>
            <a:ext cx="18750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" sz="2200" b="1" dirty="0">
                <a:cs typeface="Calibri" panose="020F0502020204030204" pitchFamily="34" charset="0"/>
              </a:rPr>
              <a:t>1200125 ميجاوات ساعة</a:t>
            </a:r>
            <a:endParaRPr lang="en-US" sz="2200" baseline="30000" dirty="0">
              <a:cs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63782" y="4731798"/>
            <a:ext cx="19952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" sz="2200" b="1" dirty="0">
                <a:cs typeface="Calibri" panose="020F0502020204030204" pitchFamily="34" charset="0"/>
              </a:rPr>
              <a:t>72500</a:t>
            </a:r>
            <a:r>
              <a:rPr lang="ar" sz="2200" dirty="0">
                <a:cs typeface="Calibri" panose="020F0502020204030204" pitchFamily="34" charset="0"/>
              </a:rPr>
              <a:t> </a:t>
            </a:r>
            <a:r>
              <a:rPr lang="ar" sz="2200" b="1" dirty="0">
                <a:cs typeface="Calibri" panose="020F0502020204030204" pitchFamily="34" charset="0"/>
              </a:rPr>
              <a:t>السكان</a:t>
            </a:r>
            <a:endParaRPr lang="en-US" sz="2200" baseline="30000" dirty="0">
              <a:cs typeface="Calibri" panose="020F050202020403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357896" y="4537106"/>
            <a:ext cx="2749060" cy="95410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16.6 ميجاوات / ساكن</a:t>
            </a:r>
            <a:endParaRPr lang="en-US" sz="2800" b="1" u="sng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Equal 25"/>
          <p:cNvSpPr/>
          <p:nvPr/>
        </p:nvSpPr>
        <p:spPr>
          <a:xfrm>
            <a:off x="5899266" y="4804210"/>
            <a:ext cx="457200" cy="320064"/>
          </a:xfrm>
          <a:prstGeom prst="mathEqual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27" name="Division 26"/>
          <p:cNvSpPr/>
          <p:nvPr/>
        </p:nvSpPr>
        <p:spPr>
          <a:xfrm>
            <a:off x="3011989" y="4775629"/>
            <a:ext cx="608120" cy="377226"/>
          </a:xfrm>
          <a:prstGeom prst="mathDivid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8" name="Rectangle 27"/>
          <p:cNvSpPr/>
          <p:nvPr/>
        </p:nvSpPr>
        <p:spPr>
          <a:xfrm>
            <a:off x="0" y="931964"/>
            <a:ext cx="754929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sz="2000" b="1" dirty="0">
                <a:cs typeface="Calibri" panose="020F0502020204030204" pitchFamily="34" charset="0"/>
              </a:rPr>
              <a:t>احسب إجمالي استهلاك الطاقة النهائي للمدينة : 1200125 ميجاوات ساعة</a:t>
            </a:r>
            <a:endParaRPr lang="en-US" sz="2000" baseline="30000" dirty="0">
              <a:cs typeface="Calibri" panose="020F0502020204030204" pitchFamily="34" charset="0"/>
            </a:endParaRPr>
          </a:p>
          <a:p>
            <a:pPr marL="457200" lvl="0" indent="-457200">
              <a:buFont typeface="+mj-lt"/>
              <a:buAutoNum type="arabicPeriod" startAt="2"/>
            </a:pPr>
            <a:endParaRPr lang="en-US" sz="2000" dirty="0"/>
          </a:p>
          <a:p>
            <a:endParaRPr lang="en-US" sz="2000" b="1" dirty="0">
              <a:cs typeface="Calibri" panose="020F0502020204030204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0A4499B-49E3-4975-88C4-FF8E3A2C44A9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1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ar" b="1" dirty="0">
                <a:cs typeface="Calibri" panose="020F0502020204030204" pitchFamily="34" charset="0"/>
              </a:rPr>
              <a:t>يمارس</a:t>
            </a:r>
            <a:endParaRPr lang="it-IT" sz="24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64580"/>
            <a:ext cx="2133600" cy="29342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19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890ADE2-A022-4D89-8D60-5F169BA37928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523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1613510"/>
              </p:ext>
            </p:extLst>
          </p:nvPr>
        </p:nvGraphicFramePr>
        <p:xfrm>
          <a:off x="487326" y="1504863"/>
          <a:ext cx="8169348" cy="1315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84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 rtl="1"/>
                      <a:r>
                        <a:rPr kumimoji="0" lang="ar-JO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ب . 2 . 1</a:t>
                      </a:r>
                      <a:r>
                        <a:rPr kumimoji="0" lang="ar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- استهلاك الطاقة النهائي</a:t>
                      </a:r>
                      <a:endParaRPr lang="el-GR" sz="2800" b="1" i="0" strike="sngStrike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" sz="2200" dirty="0"/>
                        <a:t>مشكلة</a:t>
                      </a:r>
                      <a:endParaRPr lang="en-US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2200" dirty="0"/>
                        <a:t>فئة</a:t>
                      </a:r>
                      <a:endParaRPr lang="en-US" sz="2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 rtl="1"/>
                      <a:r>
                        <a:rPr lang="ar" dirty="0"/>
                        <a:t>ب. الطاقة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dirty="0"/>
                        <a:t>ب .2. استهلاك الطاقة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pPr rtl="1"/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351509" y="3247052"/>
            <a:ext cx="6440981" cy="1968004"/>
            <a:chOff x="1747024" y="3172408"/>
            <a:chExt cx="6440981" cy="196800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77396" y="3349073"/>
              <a:ext cx="1938696" cy="1609483"/>
            </a:xfrm>
            <a:prstGeom prst="rect">
              <a:avLst/>
            </a:prstGeom>
          </p:spPr>
        </p:pic>
        <p:sp>
          <p:nvSpPr>
            <p:cNvPr id="8" name="Rounded Rectangle 7"/>
            <p:cNvSpPr/>
            <p:nvPr/>
          </p:nvSpPr>
          <p:spPr>
            <a:xfrm rot="16200000" flipV="1">
              <a:off x="1960684" y="3046480"/>
              <a:ext cx="1698415" cy="2125736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374398" y="3172408"/>
              <a:ext cx="1813607" cy="196800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1000" y="3250708"/>
              <a:ext cx="1602522" cy="114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1420" y="4173091"/>
              <a:ext cx="1058647" cy="8443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TextBox 7"/>
          <p:cNvSpPr txBox="1"/>
          <p:nvPr/>
        </p:nvSpPr>
        <p:spPr>
          <a:xfrm>
            <a:off x="4172868" y="5642900"/>
            <a:ext cx="4795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r" rtl="1">
              <a:buFont typeface="Wingdings" panose="05000000000000000000" pitchFamily="2" charset="2"/>
              <a:buChar char="Ø"/>
            </a:pPr>
            <a:r>
              <a:rPr lang="ar" i="1" dirty="0"/>
              <a:t>انظر أيضا Β. 2 . 1 &amp; B.2.4 من مقياس الجوار</a:t>
            </a:r>
            <a:endParaRPr lang="en-GB" i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1AF5201-E8C9-4703-B584-77512CE93147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638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20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958293"/>
            <a:ext cx="8234039" cy="817344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ar" sz="2200" dirty="0">
                <a:cs typeface="Calibri" panose="020F0502020204030204" pitchFamily="34" charset="0"/>
              </a:rPr>
              <a:t>مدينة صغيرة تبلغ مساحتها الإجمالية 10 . 4 كيلومترات مربعة و 44500 مواطن. استهلاك الطاقة لجميع القطاعات متاح لكل مصدر طاقة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82772" y="3024098"/>
            <a:ext cx="8514080" cy="977356"/>
            <a:chOff x="340512" y="3752469"/>
            <a:chExt cx="8514080" cy="977356"/>
          </a:xfrm>
        </p:grpSpPr>
        <p:sp>
          <p:nvSpPr>
            <p:cNvPr id="10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40512" y="3752469"/>
              <a:ext cx="8514080" cy="97735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rtl="1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ar" sz="2000" b="1" dirty="0"/>
                <a:t>احسب معدل استهلاك الطاقة النهائي الإجمالي لكل </a:t>
              </a:r>
              <a:r>
                <a:rPr lang="ar-JO" sz="2000" b="1" dirty="0"/>
                <a:t>مستخدم</a:t>
              </a:r>
              <a:r>
                <a:rPr lang="ar" sz="2000" b="1" dirty="0"/>
                <a:t> </a:t>
              </a:r>
              <a:endParaRPr lang="en-US" sz="2000" b="1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856850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DDA577EC-F670-4922-A842-5792D27C1333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82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21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1600" b="1" dirty="0">
              <a:solidFill>
                <a:srgbClr val="00B050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8188"/>
              </p:ext>
            </p:extLst>
          </p:nvPr>
        </p:nvGraphicFramePr>
        <p:xfrm>
          <a:off x="755999" y="1527957"/>
          <a:ext cx="7632001" cy="3337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60265">
                  <a:extLst>
                    <a:ext uri="{9D8B030D-6E8A-4147-A177-3AD203B41FA5}">
                      <a16:colId xmlns:a16="http://schemas.microsoft.com/office/drawing/2014/main" val="3792707615"/>
                    </a:ext>
                  </a:extLst>
                </a:gridCol>
                <a:gridCol w="1342934">
                  <a:extLst>
                    <a:ext uri="{9D8B030D-6E8A-4147-A177-3AD203B41FA5}">
                      <a16:colId xmlns:a16="http://schemas.microsoft.com/office/drawing/2014/main" val="554504854"/>
                    </a:ext>
                  </a:extLst>
                </a:gridCol>
                <a:gridCol w="1342934">
                  <a:extLst>
                    <a:ext uri="{9D8B030D-6E8A-4147-A177-3AD203B41FA5}">
                      <a16:colId xmlns:a16="http://schemas.microsoft.com/office/drawing/2014/main" val="1971917135"/>
                    </a:ext>
                  </a:extLst>
                </a:gridCol>
                <a:gridCol w="1342934">
                  <a:extLst>
                    <a:ext uri="{9D8B030D-6E8A-4147-A177-3AD203B41FA5}">
                      <a16:colId xmlns:a16="http://schemas.microsoft.com/office/drawing/2014/main" val="2243891796"/>
                    </a:ext>
                  </a:extLst>
                </a:gridCol>
                <a:gridCol w="1342934">
                  <a:extLst>
                    <a:ext uri="{9D8B030D-6E8A-4147-A177-3AD203B41FA5}">
                      <a16:colId xmlns:a16="http://schemas.microsoft.com/office/drawing/2014/main" val="3935969409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r" rtl="1"/>
                      <a:endParaRPr lang="en-GB" sz="1600" dirty="0">
                        <a:latin typeface="+mn-lt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الاستهلاك (ميغاواط ساعة)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58381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كهرباء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زيت الوقود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غاز طبيعي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الغازولين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00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المباني العامة والبنى التحتية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2470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28763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المباني السكنية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86984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34878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23171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151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المباني غير السكنية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65042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31493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المركبات العامة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1902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2379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خاص &amp; تجاري مركبات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101654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141702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887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النقل العام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2474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الإضاءة العامة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r>
                        <a:rPr lang="a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4654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rtl="1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37068899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ar" sz="2400" b="1" i="1" dirty="0">
                <a:cs typeface="Calibri" panose="020F0502020204030204" pitchFamily="34" charset="0"/>
              </a:rPr>
              <a:t>البيانات المتاحة</a:t>
            </a:r>
            <a:endParaRPr lang="el-GR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9A7EC7-EAB4-49E6-88B3-A5D5BFB785ED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223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معلومات أساسية - </a:t>
            </a:r>
            <a:r>
              <a:rPr lang="ar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إجمالي استهلاك الطاقة النهائي حسب القطاع</a:t>
            </a:r>
          </a:p>
          <a:p>
            <a:pPr marL="0" indent="0" algn="ctr" rtl="1">
              <a:buFont typeface="Arial" panose="020B0604020202020204" pitchFamily="34" charset="0"/>
              <a:buNone/>
            </a:pP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 rtl="1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 rtl="1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5" name="Rectangle 4"/>
          <p:cNvSpPr/>
          <p:nvPr/>
        </p:nvSpPr>
        <p:spPr>
          <a:xfrm>
            <a:off x="5440838" y="6076671"/>
            <a:ext cx="360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sz="1000" dirty="0"/>
              <a:t>مصدر خدمات بيانات وكالة الطاقة الدولية. https://www.iea.org/data-and-statistics</a:t>
            </a:r>
            <a:endParaRPr lang="el-GR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7971" y="1396820"/>
            <a:ext cx="6188056" cy="2700000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135259" y="4188614"/>
            <a:ext cx="8873481" cy="1608585"/>
            <a:chOff x="128909" y="3965403"/>
            <a:chExt cx="8873481" cy="1608585"/>
          </a:xfrm>
        </p:grpSpPr>
        <p:sp>
          <p:nvSpPr>
            <p:cNvPr id="9" name="Rectangle 8"/>
            <p:cNvSpPr/>
            <p:nvPr/>
          </p:nvSpPr>
          <p:spPr>
            <a:xfrm>
              <a:off x="1330672" y="5204656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" dirty="0"/>
                <a:t>إسبانيا</a:t>
              </a:r>
              <a:endParaRPr lang="el-GR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325705" y="5204656"/>
              <a:ext cx="5841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" dirty="0"/>
                <a:t>إيطاليا</a:t>
              </a:r>
              <a:endParaRPr lang="el-GR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38188" y="5204656"/>
              <a:ext cx="8517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" dirty="0"/>
                <a:t>اليونان</a:t>
              </a:r>
              <a:endParaRPr lang="el-GR" dirty="0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28909" y="3965403"/>
              <a:ext cx="8873481" cy="1260000"/>
              <a:chOff x="239486" y="3952560"/>
              <a:chExt cx="8873481" cy="12600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9486" y="3952560"/>
                <a:ext cx="2909767" cy="12600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40869" y="3952560"/>
                <a:ext cx="2866573" cy="1260000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13200" y="3952560"/>
                <a:ext cx="2899767" cy="1260000"/>
              </a:xfrm>
              <a:prstGeom prst="rect">
                <a:avLst/>
              </a:prstGeom>
            </p:spPr>
          </p:pic>
        </p:grp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5835" y="5728086"/>
            <a:ext cx="6492803" cy="28653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84251" y="1542128"/>
            <a:ext cx="854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" dirty="0">
                <a:latin typeface="Calibri" panose="020F0502020204030204" pitchFamily="34" charset="0"/>
                <a:cs typeface="Calibri" panose="020F0502020204030204" pitchFamily="34" charset="0"/>
              </a:rPr>
              <a:t>أوروبا</a:t>
            </a:r>
            <a:endParaRPr lang="en-GB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58678" y="5416407"/>
            <a:ext cx="432000" cy="4320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64483" y="5384199"/>
            <a:ext cx="432000" cy="4320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9355" y="5427867"/>
            <a:ext cx="432000" cy="4320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CCE4224A-6834-475A-BB17-FE975ECF8C93}"/>
              </a:ext>
            </a:extLst>
          </p:cNvPr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" dirty="0"/>
              <a:t>حساب التقييم</a:t>
            </a:r>
          </a:p>
          <a:p>
            <a:r>
              <a:rPr lang="ar-JO" dirty="0"/>
              <a:t>لم</a:t>
            </a:r>
            <a:r>
              <a:rPr lang="ar" dirty="0"/>
              <a:t>عايير</a:t>
            </a:r>
          </a:p>
          <a:p>
            <a:r>
              <a:rPr lang="ar-JO" dirty="0"/>
              <a:t>أداة المدينة المستدامة – معيار المدينة</a:t>
            </a:r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639DBC8-B6AD-404A-A4A8-6E5BB03E4D32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356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4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معلومات أساسية - </a:t>
            </a:r>
            <a:r>
              <a:rPr lang="ar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إجمالي استهلاك الطاقة النهائي حسب القطاع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835" y="5724835"/>
            <a:ext cx="6492803" cy="2865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8988" y="1384117"/>
            <a:ext cx="6181880" cy="2700762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586341" y="4172030"/>
            <a:ext cx="5967173" cy="1604914"/>
            <a:chOff x="302774" y="4192285"/>
            <a:chExt cx="5967173" cy="1604914"/>
          </a:xfrm>
        </p:grpSpPr>
        <p:sp>
          <p:nvSpPr>
            <p:cNvPr id="9" name="Rectangle 8"/>
            <p:cNvSpPr/>
            <p:nvPr/>
          </p:nvSpPr>
          <p:spPr>
            <a:xfrm>
              <a:off x="1337022" y="5427867"/>
              <a:ext cx="8115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" dirty="0"/>
                <a:t>الأردن</a:t>
              </a:r>
              <a:endParaRPr lang="el-GR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332055" y="5427867"/>
              <a:ext cx="9957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" dirty="0"/>
                <a:t>لبنان</a:t>
              </a:r>
              <a:endParaRPr lang="el-GR" dirty="0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89947" y="4192285"/>
              <a:ext cx="2880000" cy="126932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2774" y="4197456"/>
              <a:ext cx="2880000" cy="1258983"/>
            </a:xfrm>
            <a:prstGeom prst="rect">
              <a:avLst/>
            </a:prstGeom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8245" y="5404285"/>
            <a:ext cx="432000" cy="432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7857" y="5404285"/>
            <a:ext cx="432000" cy="4320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440838" y="6076671"/>
            <a:ext cx="3607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sz="1000" dirty="0"/>
              <a:t>مصدر خدمات بيانات وكالة الطاقة الدولية. https://www.iea.org/data-and-statistics</a:t>
            </a:r>
            <a:endParaRPr lang="el-GR" sz="1000" dirty="0"/>
          </a:p>
        </p:txBody>
      </p:sp>
      <p:sp>
        <p:nvSpPr>
          <p:cNvPr id="21" name="Rectangle 20"/>
          <p:cNvSpPr/>
          <p:nvPr/>
        </p:nvSpPr>
        <p:spPr>
          <a:xfrm>
            <a:off x="284251" y="1542128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" dirty="0">
                <a:latin typeface="Calibri" panose="020F0502020204030204" pitchFamily="34" charset="0"/>
                <a:cs typeface="Calibri" panose="020F0502020204030204" pitchFamily="34" charset="0"/>
              </a:rPr>
              <a:t>الشرق الأوسط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3DECD87-D53C-4397-9304-3EDDA1D0D934}"/>
              </a:ext>
            </a:extLst>
          </p:cNvPr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" dirty="0"/>
              <a:t>حساب التقييم</a:t>
            </a:r>
          </a:p>
          <a:p>
            <a:r>
              <a:rPr lang="ar-JO" dirty="0"/>
              <a:t>لم</a:t>
            </a:r>
            <a:r>
              <a:rPr lang="ar" dirty="0"/>
              <a:t>عايير</a:t>
            </a:r>
          </a:p>
          <a:p>
            <a:r>
              <a:rPr lang="ar-JO" dirty="0"/>
              <a:t>أداة المدينة المستدامة – معيار المدينة</a:t>
            </a:r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38A975-E1E8-4309-9DAA-69B359A7646A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284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معلومات أساسية - </a:t>
            </a:r>
            <a:r>
              <a:rPr lang="ar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إجمالي استهلاك الطاقة النهائي حسب القطاع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835" y="5724835"/>
            <a:ext cx="6492803" cy="28653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155796" y="5455764"/>
            <a:ext cx="832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" dirty="0"/>
              <a:t>تونس</a:t>
            </a:r>
            <a:endParaRPr lang="el-G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5437" y="1422530"/>
            <a:ext cx="6233125" cy="270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1999" y="4194923"/>
            <a:ext cx="2880000" cy="1236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2623" y="5383424"/>
            <a:ext cx="432000" cy="43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440838" y="6076671"/>
            <a:ext cx="3607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sz="1000" dirty="0"/>
              <a:t>مصدر خدمات بيانات وكالة الطاقة الدولية. https://www.iea.org/data-and-statistics</a:t>
            </a:r>
            <a:endParaRPr lang="el-GR" sz="1000" dirty="0"/>
          </a:p>
        </p:txBody>
      </p:sp>
      <p:sp>
        <p:nvSpPr>
          <p:cNvPr id="15" name="Rectangle 14"/>
          <p:cNvSpPr/>
          <p:nvPr/>
        </p:nvSpPr>
        <p:spPr>
          <a:xfrm>
            <a:off x="284251" y="1542128"/>
            <a:ext cx="727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" dirty="0">
                <a:latin typeface="Calibri" panose="020F0502020204030204" pitchFamily="34" charset="0"/>
                <a:cs typeface="Calibri" panose="020F0502020204030204" pitchFamily="34" charset="0"/>
              </a:rPr>
              <a:t>أفريقيا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D7696C-A8B6-4375-AC7D-9FCFE1009979}"/>
              </a:ext>
            </a:extLst>
          </p:cNvPr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" dirty="0"/>
              <a:t>حساب التقييم</a:t>
            </a:r>
          </a:p>
          <a:p>
            <a:r>
              <a:rPr lang="ar-JO" dirty="0"/>
              <a:t>لم</a:t>
            </a:r>
            <a:r>
              <a:rPr lang="ar" dirty="0"/>
              <a:t>عايير</a:t>
            </a:r>
          </a:p>
          <a:p>
            <a:r>
              <a:rPr lang="ar-JO" dirty="0"/>
              <a:t>أداة المدينة المستدامة – معيار المدينة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C69046-4C65-465F-B94C-44A4BD1A4983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425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معلومات أساسية - </a:t>
            </a:r>
            <a:r>
              <a:rPr lang="ar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استهلاك الكهرباء حسب القطاع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835" y="5712135"/>
            <a:ext cx="6492803" cy="2865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3590" y="1444164"/>
            <a:ext cx="6172675" cy="2700000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50884" y="4166422"/>
            <a:ext cx="8847066" cy="1630777"/>
            <a:chOff x="150884" y="4166422"/>
            <a:chExt cx="8847066" cy="1630777"/>
          </a:xfrm>
        </p:grpSpPr>
        <p:sp>
          <p:nvSpPr>
            <p:cNvPr id="9" name="Rectangle 8"/>
            <p:cNvSpPr/>
            <p:nvPr/>
          </p:nvSpPr>
          <p:spPr>
            <a:xfrm>
              <a:off x="1337022" y="5427867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" dirty="0"/>
                <a:t>إسبانيا</a:t>
              </a:r>
              <a:endParaRPr lang="el-GR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332055" y="5427867"/>
              <a:ext cx="5841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" dirty="0"/>
                <a:t>إيطاليا</a:t>
              </a:r>
              <a:endParaRPr lang="el-GR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44538" y="5427867"/>
              <a:ext cx="8517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" dirty="0"/>
                <a:t>اليونان</a:t>
              </a:r>
              <a:endParaRPr lang="el-GR" dirty="0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0884" y="4169380"/>
              <a:ext cx="2880000" cy="1258487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29928" y="4166422"/>
              <a:ext cx="2880000" cy="1239187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17950" y="4166422"/>
              <a:ext cx="2880000" cy="1228235"/>
            </a:xfrm>
            <a:prstGeom prst="rect">
              <a:avLst/>
            </a:prstGeom>
          </p:spPr>
        </p:pic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58678" y="5416407"/>
            <a:ext cx="432000" cy="432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64483" y="5384199"/>
            <a:ext cx="432000" cy="432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9355" y="5427867"/>
            <a:ext cx="432000" cy="4320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440838" y="6076671"/>
            <a:ext cx="360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sz="1000" dirty="0"/>
              <a:t>مصدر خدمات بيانات وكالة الطاقة الدولية. https://www.iea.org/data-and-statistics</a:t>
            </a:r>
            <a:endParaRPr lang="el-GR" sz="1000" dirty="0"/>
          </a:p>
        </p:txBody>
      </p:sp>
      <p:sp>
        <p:nvSpPr>
          <p:cNvPr id="25" name="Rectangle 24"/>
          <p:cNvSpPr/>
          <p:nvPr/>
        </p:nvSpPr>
        <p:spPr>
          <a:xfrm>
            <a:off x="284251" y="1542128"/>
            <a:ext cx="854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" dirty="0">
                <a:latin typeface="Calibri" panose="020F0502020204030204" pitchFamily="34" charset="0"/>
                <a:cs typeface="Calibri" panose="020F0502020204030204" pitchFamily="34" charset="0"/>
              </a:rPr>
              <a:t>أوروبا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C314066-8131-4231-B045-83449BDED1D5}"/>
              </a:ext>
            </a:extLst>
          </p:cNvPr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" dirty="0"/>
              <a:t>حساب التقييم</a:t>
            </a:r>
          </a:p>
          <a:p>
            <a:r>
              <a:rPr lang="ar-JO" dirty="0"/>
              <a:t>لم</a:t>
            </a:r>
            <a:r>
              <a:rPr lang="ar" dirty="0"/>
              <a:t>عايير</a:t>
            </a:r>
          </a:p>
          <a:p>
            <a:r>
              <a:rPr lang="ar-JO" dirty="0"/>
              <a:t>أداة المدينة المستدامة – معيار المدينة</a:t>
            </a:r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327FB16-A5DD-49A9-80F1-C282622DBD45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087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معلومات أساسية - </a:t>
            </a:r>
            <a:r>
              <a:rPr lang="ar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إجمالي استهلاك الطاقة النهائي حسب القطاع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835" y="5724835"/>
            <a:ext cx="6492803" cy="28653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586341" y="4165314"/>
            <a:ext cx="5967173" cy="1637030"/>
            <a:chOff x="1586341" y="4139914"/>
            <a:chExt cx="5967173" cy="1637030"/>
          </a:xfrm>
        </p:grpSpPr>
        <p:sp>
          <p:nvSpPr>
            <p:cNvPr id="9" name="Rectangle 8"/>
            <p:cNvSpPr/>
            <p:nvPr/>
          </p:nvSpPr>
          <p:spPr>
            <a:xfrm>
              <a:off x="2620589" y="5407612"/>
              <a:ext cx="8115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" dirty="0"/>
                <a:t>الأردن</a:t>
              </a:r>
              <a:endParaRPr lang="el-GR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615622" y="5407612"/>
              <a:ext cx="9957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ar" dirty="0"/>
                <a:t>لبنان</a:t>
              </a:r>
              <a:endParaRPr lang="el-GR" dirty="0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73514" y="4145572"/>
              <a:ext cx="2880000" cy="123803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86341" y="4139914"/>
              <a:ext cx="2880000" cy="1249352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1357" y="1415911"/>
            <a:ext cx="6201285" cy="270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8245" y="5404285"/>
            <a:ext cx="432000" cy="432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7857" y="5404285"/>
            <a:ext cx="432000" cy="4320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440838" y="6076671"/>
            <a:ext cx="360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sz="1000" dirty="0"/>
              <a:t>مصدر خدمات بيانات وكالة الطاقة الدولية. https://www.iea.org/data-and-statistics</a:t>
            </a:r>
            <a:endParaRPr lang="el-GR" sz="1000" dirty="0"/>
          </a:p>
        </p:txBody>
      </p:sp>
      <p:sp>
        <p:nvSpPr>
          <p:cNvPr id="20" name="Rectangle 19"/>
          <p:cNvSpPr/>
          <p:nvPr/>
        </p:nvSpPr>
        <p:spPr>
          <a:xfrm>
            <a:off x="284251" y="1542128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" dirty="0">
                <a:latin typeface="Calibri" panose="020F0502020204030204" pitchFamily="34" charset="0"/>
                <a:cs typeface="Calibri" panose="020F0502020204030204" pitchFamily="34" charset="0"/>
              </a:rPr>
              <a:t>الشرق الأوسط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4029E72-FED9-48BC-BC31-7FF2FFC53777}"/>
              </a:ext>
            </a:extLst>
          </p:cNvPr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" dirty="0"/>
              <a:t>حساب التقييم</a:t>
            </a:r>
          </a:p>
          <a:p>
            <a:r>
              <a:rPr lang="ar-JO" dirty="0"/>
              <a:t>لم</a:t>
            </a:r>
            <a:r>
              <a:rPr lang="ar" dirty="0"/>
              <a:t>عايير</a:t>
            </a:r>
          </a:p>
          <a:p>
            <a:r>
              <a:rPr lang="ar-JO" dirty="0"/>
              <a:t>أداة المدينة المستدامة – معيار المدينة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70F4557-DA87-4590-BE6B-A4B4F9EC4759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2673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8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معلومات أساسية - </a:t>
            </a:r>
            <a:r>
              <a:rPr lang="ar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إجمالي استهلاك الطاقة النهائي حسب القطاع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835" y="5724835"/>
            <a:ext cx="6492803" cy="28653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155796" y="5455764"/>
            <a:ext cx="832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" dirty="0"/>
              <a:t>تونس</a:t>
            </a:r>
            <a:endParaRPr lang="el-GR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999" y="4211990"/>
            <a:ext cx="2880000" cy="124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5380" y="1463935"/>
            <a:ext cx="6313238" cy="270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2623" y="5383424"/>
            <a:ext cx="432000" cy="43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440838" y="6076671"/>
            <a:ext cx="360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" sz="1000" dirty="0"/>
              <a:t>مصدر خدمات بيانات وكالة الطاقة الدولية. https://www.iea.org/data-and-statistics</a:t>
            </a:r>
            <a:endParaRPr lang="el-GR" sz="1000" dirty="0"/>
          </a:p>
        </p:txBody>
      </p:sp>
      <p:sp>
        <p:nvSpPr>
          <p:cNvPr id="15" name="Rectangle 14"/>
          <p:cNvSpPr/>
          <p:nvPr/>
        </p:nvSpPr>
        <p:spPr>
          <a:xfrm>
            <a:off x="284251" y="1542128"/>
            <a:ext cx="727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" dirty="0">
                <a:latin typeface="Calibri" panose="020F0502020204030204" pitchFamily="34" charset="0"/>
                <a:cs typeface="Calibri" panose="020F0502020204030204" pitchFamily="34" charset="0"/>
              </a:rPr>
              <a:t>أفريقيا</a:t>
            </a:r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E5C105-B5EB-4D1E-A7A5-A6CD284F264A}"/>
              </a:ext>
            </a:extLst>
          </p:cNvPr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" dirty="0"/>
              <a:t>حساب التقييم</a:t>
            </a:r>
          </a:p>
          <a:p>
            <a:r>
              <a:rPr lang="ar-JO" dirty="0"/>
              <a:t>لم</a:t>
            </a:r>
            <a:r>
              <a:rPr lang="ar" dirty="0"/>
              <a:t>عايير</a:t>
            </a:r>
          </a:p>
          <a:p>
            <a:r>
              <a:rPr lang="ar-JO" dirty="0"/>
              <a:t>أداة المدينة المستدامة – معيار المدينة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AFC6A9A-1252-4CA9-9BBE-E232353B1400}"/>
              </a:ext>
            </a:extLst>
          </p:cNvPr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ar" dirty="0"/>
              <a:t>حساب التقييم</a:t>
            </a:r>
          </a:p>
          <a:p>
            <a:r>
              <a:rPr lang="ar-JO" dirty="0"/>
              <a:t>لم</a:t>
            </a:r>
            <a:r>
              <a:rPr lang="ar" dirty="0"/>
              <a:t>عايير</a:t>
            </a:r>
          </a:p>
          <a:p>
            <a:r>
              <a:rPr lang="ar-JO" dirty="0"/>
              <a:t>أداة المدينة المستدامة – معيار المدينة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DD47B57-752B-4FD6-A77C-DEBE42D09E9C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623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630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r" rtl="1">
              <a:buNone/>
            </a:pPr>
            <a:r>
              <a:rPr lang="ar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مؤشر</a:t>
            </a:r>
            <a:r>
              <a:rPr lang="ar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r" rtl="1"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 rtl="1">
              <a:buNone/>
            </a:pPr>
            <a:endParaRPr lang="it-IT" sz="10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ar-JO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ب . 2 .1</a:t>
            </a:r>
            <a:r>
              <a:rPr lang="ar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- استهلاك الطاقة النهائي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graphicFrame>
        <p:nvGraphicFramePr>
          <p:cNvPr id="7" name="Tabella 9">
            <a:extLst>
              <a:ext uri="{FF2B5EF4-FFF2-40B4-BE49-F238E27FC236}">
                <a16:creationId xmlns:a16="http://schemas.microsoft.com/office/drawing/2014/main" id="{AF139C50-C0A6-40A8-878C-C5AEA4EA0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788109"/>
              </p:ext>
            </p:extLst>
          </p:nvPr>
        </p:nvGraphicFramePr>
        <p:xfrm>
          <a:off x="486137" y="1571442"/>
          <a:ext cx="8229600" cy="1630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76113">
                  <a:extLst>
                    <a:ext uri="{9D8B030D-6E8A-4147-A177-3AD203B41FA5}">
                      <a16:colId xmlns:a16="http://schemas.microsoft.com/office/drawing/2014/main" val="338152859"/>
                    </a:ext>
                  </a:extLst>
                </a:gridCol>
                <a:gridCol w="2363634">
                  <a:extLst>
                    <a:ext uri="{9D8B030D-6E8A-4147-A177-3AD203B41FA5}">
                      <a16:colId xmlns:a16="http://schemas.microsoft.com/office/drawing/2014/main" val="125890587"/>
                    </a:ext>
                  </a:extLst>
                </a:gridCol>
                <a:gridCol w="2789853">
                  <a:extLst>
                    <a:ext uri="{9D8B030D-6E8A-4147-A177-3AD203B41FA5}">
                      <a16:colId xmlns:a16="http://schemas.microsoft.com/office/drawing/2014/main" val="1306176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r" rtl="1"/>
                      <a:r>
                        <a:rPr lang="ar" noProof="0" dirty="0"/>
                        <a:t>مؤشر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" dirty="0"/>
                        <a:t>وحدة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1"/>
                      <a:r>
                        <a:rPr lang="ar" dirty="0"/>
                        <a:t>مصدر البيانات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756336"/>
                  </a:ext>
                </a:extLst>
              </a:tr>
              <a:tr h="1260000">
                <a:tc>
                  <a:txBody>
                    <a:bodyPr/>
                    <a:lstStyle/>
                    <a:p>
                      <a:pPr algn="r" rtl="1"/>
                      <a:r>
                        <a:rPr lang="ar" sz="1800" dirty="0"/>
                        <a:t>إجمالي الطاقة النهائية التي تستهلكها مدينة مقسومة على إجمالي عدد سكان المدينة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sz="1800" dirty="0"/>
                        <a:t>ميجاوات ساعة / ساكن / سنة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" dirty="0"/>
                        <a:t>البيانات المقدرة أو المقاسة</a:t>
                      </a:r>
                      <a:endParaRPr lang="it-IT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1201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47BAD058-3D97-4709-B5C4-1F0DE0E7A40F}"/>
              </a:ext>
            </a:extLst>
          </p:cNvPr>
          <p:cNvSpPr/>
          <p:nvPr/>
        </p:nvSpPr>
        <p:spPr>
          <a:xfrm>
            <a:off x="736573" y="3619114"/>
            <a:ext cx="806154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/>
            <a:r>
              <a:rPr lang="ar" dirty="0"/>
              <a:t>يجب جمع البيانات من موزعي الكهرباء والوقود. عادة ما يتم جمع إحصاءات استهلاك الكهرباء في فئات القطاعات السكنية والصناعية والنقل والتجارية وغيرها .</a:t>
            </a:r>
          </a:p>
          <a:p>
            <a:pPr algn="r" rtl="1"/>
            <a:r>
              <a:rPr lang="ar" dirty="0"/>
              <a:t>في حالة عدم توفر البيانات المحسوبة ، يجب استخدام البيانات المقدرة.</a:t>
            </a:r>
          </a:p>
          <a:p>
            <a:pPr algn="r" rtl="1"/>
            <a:r>
              <a:rPr lang="ar" dirty="0"/>
              <a:t>تُستخدم البيانات المقدرة لتقييم سيناريوهات التعديل التحديثي في عمليات التخطيط واتخاذ القرار</a:t>
            </a:r>
            <a:endParaRPr lang="en-GB" dirty="0"/>
          </a:p>
          <a:p>
            <a:pPr algn="r" rtl="1"/>
            <a:endParaRPr lang="en-GB" sz="800" b="1" dirty="0"/>
          </a:p>
          <a:p>
            <a:pPr algn="r" rtl="1"/>
            <a:r>
              <a:rPr lang="ar" b="1" dirty="0"/>
              <a:t>يجب دائمًا الإعلان عن مصدر البيانات بوضوح </a:t>
            </a:r>
            <a:r>
              <a:rPr lang="ar" dirty="0"/>
              <a:t>.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922" y="4105308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75B93CB-8F34-4876-BC93-7DB2EA449F7C}"/>
              </a:ext>
            </a:extLst>
          </p:cNvPr>
          <p:cNvSpPr/>
          <p:nvPr/>
        </p:nvSpPr>
        <p:spPr>
          <a:xfrm>
            <a:off x="2297770" y="6111433"/>
            <a:ext cx="1875098" cy="4531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858041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6" ma:contentTypeDescription="Crea un document nou" ma:contentTypeScope="" ma:versionID="30e7e55cd5aad4baac1ee7b54ee079a8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305f7cb2558837c1b9b87336b8cae858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F00611B-3D0B-4E5E-AE3E-74448DD5EC2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25EC7B9-3C36-4E46-BA6B-9F1DFE7E0A56}">
  <ds:schemaRefs>
    <ds:schemaRef ds:uri="http://schemas.microsoft.com/office/2006/metadata/properties"/>
    <ds:schemaRef ds:uri="http://schemas.microsoft.com/office/infopath/2007/PartnerControls"/>
    <ds:schemaRef ds:uri="019ad8dd-0490-40d8-9346-bcbaec298f68"/>
    <ds:schemaRef ds:uri="7703844f-ab03-448f-aed1-f35d29f3bcba"/>
  </ds:schemaRefs>
</ds:datastoreItem>
</file>

<file path=customXml/itemProps3.xml><?xml version="1.0" encoding="utf-8"?>
<ds:datastoreItem xmlns:ds="http://schemas.openxmlformats.org/officeDocument/2006/customXml" ds:itemID="{8A39B008-042F-4A75-AF27-145CBEF0A6D3}"/>
</file>

<file path=docProps/app.xml><?xml version="1.0" encoding="utf-8"?>
<Properties xmlns="http://schemas.openxmlformats.org/officeDocument/2006/extended-properties" xmlns:vt="http://schemas.openxmlformats.org/officeDocument/2006/docPropsVTypes">
  <TotalTime>33665</TotalTime>
  <Words>1094</Words>
  <Application>Microsoft Office PowerPoint</Application>
  <PresentationFormat>On-screen Show (4:3)</PresentationFormat>
  <Paragraphs>267</Paragraphs>
  <Slides>21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Arial Narrow</vt:lpstr>
      <vt:lpstr>Calibri</vt:lpstr>
      <vt:lpstr>Courier New</vt:lpstr>
      <vt:lpstr>Times New Roman</vt:lpstr>
      <vt:lpstr>Wingdings</vt:lpstr>
      <vt:lpstr>Larissa</vt:lpstr>
      <vt:lpstr>PowerPoint Presentation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  <vt:lpstr>ب . 2 .1- استهلاك الطاقة النهائي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Dell</cp:lastModifiedBy>
  <cp:revision>526</cp:revision>
  <dcterms:created xsi:type="dcterms:W3CDTF">2017-01-09T10:20:00Z</dcterms:created>
  <dcterms:modified xsi:type="dcterms:W3CDTF">2023-04-08T09:55:35Z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  <property fmtid="{D5CDD505-2E9C-101B-9397-08002B2CF9AE}" pid="3" name="MediaServiceImageTags">
    <vt:lpwstr/>
  </property>
</Properties>
</file>