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362" r:id="rId2"/>
    <p:sldId id="360" r:id="rId3"/>
    <p:sldId id="363" r:id="rId4"/>
    <p:sldId id="364" r:id="rId5"/>
    <p:sldId id="365" r:id="rId6"/>
    <p:sldId id="366" r:id="rId7"/>
    <p:sldId id="367" r:id="rId8"/>
    <p:sldId id="368" r:id="rId9"/>
    <p:sldId id="369" r:id="rId10"/>
    <p:sldId id="370" r:id="rId11"/>
    <p:sldId id="371" r:id="rId12"/>
    <p:sldId id="372" r:id="rId13"/>
    <p:sldId id="373" r:id="rId14"/>
    <p:sldId id="374" r:id="rId15"/>
    <p:sldId id="375" r:id="rId16"/>
    <p:sldId id="376" r:id="rId17"/>
    <p:sldId id="378" r:id="rId18"/>
    <p:sldId id="3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26D8"/>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108" d="100"/>
          <a:sy n="108" d="100"/>
        </p:scale>
        <p:origin x="1854" y="7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13.04.2023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4/13/2023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379983996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2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BICYCLE NETWORK</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0547921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F.</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2</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BICYCLE NETWORK</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4</a:t>
            </a:r>
            <a:r>
              <a:rPr lang="it-IT" sz="1200" dirty="0"/>
              <a:t/>
            </a:r>
            <a:br>
              <a:rPr lang="it-IT" sz="1200" dirty="0"/>
            </a:br>
            <a:r>
              <a:rPr lang="en-US" sz="1200" dirty="0"/>
              <a:t>THE ASSESSMENT CRITERIA OF </a:t>
            </a:r>
            <a:r>
              <a:rPr lang="en-US" sz="1200" dirty="0" smtClean="0"/>
              <a:t>SNTOOL </a:t>
            </a:r>
            <a:r>
              <a:rPr lang="en-US" sz="1200" dirty="0"/>
              <a:t>– </a:t>
            </a:r>
            <a:r>
              <a:rPr lang="en-US" sz="1200" dirty="0" smtClean="0"/>
              <a:t>NEIGHBOURHOOD </a:t>
            </a:r>
            <a:r>
              <a:rPr lang="en-US" sz="1200" dirty="0"/>
              <a:t>SCALE</a:t>
            </a:r>
            <a:endParaRPr lang="it-IT" dirty="0"/>
          </a:p>
        </p:txBody>
      </p:sp>
      <p:pic>
        <p:nvPicPr>
          <p:cNvPr id="10" name="Imatge 14"/>
          <p:cNvPicPr/>
          <p:nvPr userDrawn="1"/>
        </p:nvPicPr>
        <p:blipFill>
          <a:blip r:embed="rId5"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p:txStyles>
    <p:titleStyle>
      <a:lvl1pPr algn="ctr" defTabSz="914400" rtl="0" eaLnBrk="1" latinLnBrk="0" hangingPunct="1">
        <a:spcBef>
          <a:spcPct val="0"/>
        </a:spcBef>
        <a:buNone/>
        <a:defRPr sz="20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298" y="6026330"/>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p:nvSpPr>
        <p:spPr>
          <a:xfrm>
            <a:off x="461639" y="6102864"/>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5" name="Rectangle 4"/>
          <p:cNvSpPr/>
          <p:nvPr/>
        </p:nvSpPr>
        <p:spPr>
          <a:xfrm>
            <a:off x="831502" y="2566398"/>
            <a:ext cx="3331028" cy="2616101"/>
          </a:xfrm>
          <a:prstGeom prst="rect">
            <a:avLst/>
          </a:prstGeom>
        </p:spPr>
        <p:txBody>
          <a:bodyPr wrap="square">
            <a:spAutoFit/>
          </a:bodyPr>
          <a:lstStyle/>
          <a:p>
            <a:pPr algn="r" rtl="1">
              <a:lnSpc>
                <a:spcPct val="200000"/>
              </a:lnSpc>
            </a:pPr>
            <a:r>
              <a:rPr lang="ar-JO" sz="2800" b="1" dirty="0">
                <a:solidFill>
                  <a:schemeClr val="tx2">
                    <a:lumMod val="60000"/>
                    <a:lumOff val="40000"/>
                  </a:schemeClr>
                </a:solidFill>
                <a:latin typeface="Times New Roman" panose="02020603050405020304" pitchFamily="18" charset="0"/>
                <a:cs typeface="Times New Roman" panose="02020603050405020304" pitchFamily="18" charset="0"/>
              </a:rPr>
              <a:t>وحدة </a:t>
            </a:r>
            <a:r>
              <a:rPr lang="ar-JO" sz="2800" b="1" dirty="0" smtClean="0">
                <a:solidFill>
                  <a:schemeClr val="tx2">
                    <a:lumMod val="60000"/>
                    <a:lumOff val="40000"/>
                  </a:schemeClr>
                </a:solidFill>
                <a:latin typeface="Times New Roman" panose="02020603050405020304" pitchFamily="18" charset="0"/>
                <a:cs typeface="Times New Roman" panose="02020603050405020304" pitchFamily="18" charset="0"/>
              </a:rPr>
              <a:t>التدريب</a:t>
            </a:r>
            <a:r>
              <a:rPr lang="en-US" sz="2800" b="1" dirty="0" smtClean="0">
                <a:solidFill>
                  <a:schemeClr val="tx2">
                    <a:lumMod val="60000"/>
                    <a:lumOff val="40000"/>
                  </a:schemeClr>
                </a:solidFill>
                <a:latin typeface="Times New Roman" panose="02020603050405020304" pitchFamily="18" charset="0"/>
                <a:cs typeface="Times New Roman" panose="02020603050405020304" pitchFamily="18" charset="0"/>
              </a:rPr>
              <a:t>  4</a:t>
            </a:r>
            <a:r>
              <a:rPr lang="en-US" sz="2800" b="1" dirty="0" smtClean="0">
                <a:latin typeface="Times New Roman" panose="02020603050405020304" pitchFamily="18" charset="0"/>
                <a:cs typeface="Times New Roman" panose="02020603050405020304" pitchFamily="18" charset="0"/>
              </a:rPr>
              <a:t> </a:t>
            </a:r>
          </a:p>
          <a:p>
            <a:pPr algn="r" rtl="1">
              <a:lnSpc>
                <a:spcPct val="200000"/>
              </a:lnSpc>
            </a:pPr>
            <a:r>
              <a:rPr lang="ar-JO" b="1" dirty="0">
                <a:latin typeface="Times New Roman" panose="02020603050405020304" pitchFamily="18" charset="0"/>
                <a:cs typeface="Times New Roman" panose="02020603050405020304" pitchFamily="18" charset="0"/>
              </a:rPr>
              <a:t>حساب معايير التقييم لأداة الحي المستدام - مقياس الجوار</a:t>
            </a:r>
          </a:p>
          <a:p>
            <a:pPr algn="r" rtl="1">
              <a:lnSpc>
                <a:spcPct val="200000"/>
              </a:lnSpc>
            </a:pPr>
            <a:endParaRPr lang="en-US" b="1" dirty="0" smtClean="0">
              <a:cs typeface="+mj-cs"/>
            </a:endParaRPr>
          </a:p>
        </p:txBody>
      </p:sp>
      <p:sp>
        <p:nvSpPr>
          <p:cNvPr id="4" name="Rectangle 3"/>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331971" y="659269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Tree>
    <p:extLst>
      <p:ext uri="{BB962C8B-B14F-4D97-AF65-F5344CB8AC3E}">
        <p14:creationId xmlns:p14="http://schemas.microsoft.com/office/powerpoint/2010/main" val="2317195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10</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682970" y="967126"/>
            <a:ext cx="1103187" cy="369332"/>
          </a:xfrm>
          <a:prstGeom prst="rect">
            <a:avLst/>
          </a:prstGeom>
        </p:spPr>
        <p:txBody>
          <a:bodyPr wrap="none">
            <a:spAutoFit/>
          </a:bodyPr>
          <a:lstStyle/>
          <a:p>
            <a:r>
              <a:rPr lang="ar-JO" dirty="0"/>
              <a:t>طريقة التقييم</a:t>
            </a:r>
            <a:endParaRPr lang="fr-FR" dirty="0"/>
          </a:p>
        </p:txBody>
      </p:sp>
      <p:sp>
        <p:nvSpPr>
          <p:cNvPr id="3" name="Rectangle 2"/>
          <p:cNvSpPr/>
          <p:nvPr/>
        </p:nvSpPr>
        <p:spPr>
          <a:xfrm>
            <a:off x="876831" y="1974133"/>
            <a:ext cx="7566183" cy="2031325"/>
          </a:xfrm>
          <a:prstGeom prst="rect">
            <a:avLst/>
          </a:prstGeom>
        </p:spPr>
        <p:txBody>
          <a:bodyPr wrap="square">
            <a:spAutoFit/>
          </a:bodyPr>
          <a:lstStyle/>
          <a:p>
            <a:pPr algn="r" rtl="1"/>
            <a:r>
              <a:rPr lang="ar-JO" b="1" dirty="0"/>
              <a:t>خطوات الحساب كالتالي</a:t>
            </a:r>
            <a:r>
              <a:rPr lang="ar-JO" b="1" dirty="0" smtClean="0"/>
              <a:t>:</a:t>
            </a:r>
            <a:endParaRPr lang="en-US" b="1" dirty="0" smtClean="0"/>
          </a:p>
          <a:p>
            <a:pPr algn="just" rtl="1">
              <a:lnSpc>
                <a:spcPct val="200000"/>
              </a:lnSpc>
            </a:pPr>
            <a:r>
              <a:rPr lang="ar-JO" dirty="0" smtClean="0"/>
              <a:t>تقدير </a:t>
            </a:r>
            <a:r>
              <a:rPr lang="ar-JO" dirty="0"/>
              <a:t>/ حساب العدد الإجمالي للسكان في </a:t>
            </a:r>
            <a:r>
              <a:rPr lang="ar-JO" dirty="0" smtClean="0"/>
              <a:t>الحي</a:t>
            </a:r>
            <a:r>
              <a:rPr lang="en-US" dirty="0" smtClean="0"/>
              <a:t> </a:t>
            </a:r>
            <a:r>
              <a:rPr lang="ar-JO" dirty="0" smtClean="0"/>
              <a:t>احسب </a:t>
            </a:r>
            <a:r>
              <a:rPr lang="ar-JO" dirty="0"/>
              <a:t>الطول الإجمالي لمسارات / ممرات الدراجات في الحي ، [م]احسب قيمة المؤشر كنسبة الطول الإجمالي لمسارات الدراجات (الخطوة 2) إلى إجمالي عدد السكان (الخطوة 1) في الحي ، [م / ساكن]</a:t>
            </a:r>
            <a:endParaRPr lang="fr-FR" dirty="0"/>
          </a:p>
        </p:txBody>
      </p:sp>
      <p:pic>
        <p:nvPicPr>
          <p:cNvPr id="16" name="Picture 8"/>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7724" y="4569384"/>
            <a:ext cx="1842389" cy="1217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97167" y="5269978"/>
            <a:ext cx="864339" cy="369332"/>
          </a:xfrm>
          <a:prstGeom prst="rect">
            <a:avLst/>
          </a:prstGeom>
        </p:spPr>
        <p:txBody>
          <a:bodyPr wrap="none">
            <a:spAutoFit/>
          </a:bodyPr>
          <a:lstStyle/>
          <a:p>
            <a:r>
              <a:rPr lang="ar-JO" b="1" dirty="0">
                <a:solidFill>
                  <a:srgbClr val="FF0000"/>
                </a:solidFill>
              </a:rPr>
              <a:t>م / ساكن</a:t>
            </a:r>
            <a:endParaRPr lang="fr-FR" b="1" dirty="0">
              <a:solidFill>
                <a:srgbClr val="FF0000"/>
              </a:solidFill>
            </a:endParaRPr>
          </a:p>
        </p:txBody>
      </p:sp>
    </p:spTree>
    <p:extLst>
      <p:ext uri="{BB962C8B-B14F-4D97-AF65-F5344CB8AC3E}">
        <p14:creationId xmlns:p14="http://schemas.microsoft.com/office/powerpoint/2010/main" val="17615426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11</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464078" y="890072"/>
            <a:ext cx="1478290" cy="369332"/>
          </a:xfrm>
          <a:prstGeom prst="rect">
            <a:avLst/>
          </a:prstGeom>
        </p:spPr>
        <p:txBody>
          <a:bodyPr wrap="none">
            <a:spAutoFit/>
          </a:bodyPr>
          <a:lstStyle/>
          <a:p>
            <a:r>
              <a:rPr lang="ar-JO" dirty="0"/>
              <a:t>المراجع والمعايير</a:t>
            </a:r>
            <a:endParaRPr lang="fr-FR" dirty="0"/>
          </a:p>
        </p:txBody>
      </p:sp>
      <p:sp>
        <p:nvSpPr>
          <p:cNvPr id="3" name="Rectangle 2"/>
          <p:cNvSpPr/>
          <p:nvPr/>
        </p:nvSpPr>
        <p:spPr>
          <a:xfrm>
            <a:off x="4453639" y="1416998"/>
            <a:ext cx="4488729" cy="369332"/>
          </a:xfrm>
          <a:prstGeom prst="rect">
            <a:avLst/>
          </a:prstGeom>
        </p:spPr>
        <p:txBody>
          <a:bodyPr wrap="none">
            <a:spAutoFit/>
          </a:bodyPr>
          <a:lstStyle/>
          <a:p>
            <a:r>
              <a:rPr lang="ar-JO" dirty="0"/>
              <a:t>المنصة العالمية للمدن المستدامة - إطار الاستدامة الحضرية</a:t>
            </a:r>
            <a:endParaRPr lang="fr-FR" dirty="0"/>
          </a:p>
        </p:txBody>
      </p:sp>
      <p:sp>
        <p:nvSpPr>
          <p:cNvPr id="4" name="Rectangle 3"/>
          <p:cNvSpPr/>
          <p:nvPr/>
        </p:nvSpPr>
        <p:spPr>
          <a:xfrm>
            <a:off x="1595847" y="1416998"/>
            <a:ext cx="2637582" cy="369332"/>
          </a:xfrm>
          <a:prstGeom prst="rect">
            <a:avLst/>
          </a:prstGeom>
        </p:spPr>
        <p:txBody>
          <a:bodyPr wrap="none">
            <a:spAutoFit/>
          </a:bodyPr>
          <a:lstStyle/>
          <a:p>
            <a:r>
              <a:rPr lang="en-US" dirty="0"/>
              <a:t>https://www.thegpsc.org/</a:t>
            </a:r>
          </a:p>
        </p:txBody>
      </p:sp>
      <p:sp>
        <p:nvSpPr>
          <p:cNvPr id="5" name="Rectangle 4"/>
          <p:cNvSpPr/>
          <p:nvPr/>
        </p:nvSpPr>
        <p:spPr>
          <a:xfrm>
            <a:off x="2914638" y="1943924"/>
            <a:ext cx="5960593" cy="369332"/>
          </a:xfrm>
          <a:prstGeom prst="rect">
            <a:avLst/>
          </a:prstGeom>
        </p:spPr>
        <p:txBody>
          <a:bodyPr wrap="square">
            <a:spAutoFit/>
          </a:bodyPr>
          <a:lstStyle/>
          <a:p>
            <a:pPr algn="r" rtl="1"/>
            <a:r>
              <a:rPr lang="fr-FR" dirty="0" smtClean="0"/>
              <a:t> : UNECE</a:t>
            </a:r>
            <a:r>
              <a:rPr lang="ar-JO" dirty="0" smtClean="0"/>
              <a:t>منهجية </a:t>
            </a:r>
            <a:r>
              <a:rPr lang="ar-JO" dirty="0"/>
              <a:t>الجمع لمؤشرات الأداء الرئيسية للمدن الذكية المستدامة</a:t>
            </a:r>
            <a:endParaRPr lang="fr-FR" dirty="0"/>
          </a:p>
        </p:txBody>
      </p:sp>
      <p:sp>
        <p:nvSpPr>
          <p:cNvPr id="6" name="Rectangle 5"/>
          <p:cNvSpPr/>
          <p:nvPr/>
        </p:nvSpPr>
        <p:spPr>
          <a:xfrm>
            <a:off x="4768422" y="2375713"/>
            <a:ext cx="4108817" cy="369332"/>
          </a:xfrm>
          <a:prstGeom prst="rect">
            <a:avLst/>
          </a:prstGeom>
        </p:spPr>
        <p:txBody>
          <a:bodyPr wrap="none">
            <a:spAutoFit/>
          </a:bodyPr>
          <a:lstStyle/>
          <a:p>
            <a:r>
              <a:rPr lang="ar-JO" dirty="0"/>
              <a:t>المفوضية الأوروبية ، التنقل والنقل ، ركوب الدراجات</a:t>
            </a:r>
            <a:endParaRPr lang="fr-FR" dirty="0"/>
          </a:p>
        </p:txBody>
      </p:sp>
      <p:sp>
        <p:nvSpPr>
          <p:cNvPr id="7" name="Rectangle 6"/>
          <p:cNvSpPr/>
          <p:nvPr/>
        </p:nvSpPr>
        <p:spPr>
          <a:xfrm>
            <a:off x="189034" y="2809449"/>
            <a:ext cx="8941777" cy="369332"/>
          </a:xfrm>
          <a:prstGeom prst="rect">
            <a:avLst/>
          </a:prstGeom>
        </p:spPr>
        <p:txBody>
          <a:bodyPr wrap="square">
            <a:spAutoFit/>
          </a:bodyPr>
          <a:lstStyle/>
          <a:p>
            <a:r>
              <a:rPr lang="en-US" dirty="0"/>
              <a:t>https://transport.ec.europa.eu/transport-themes/clean-transport-urban-transport/cycling_en</a:t>
            </a:r>
          </a:p>
        </p:txBody>
      </p:sp>
      <p:sp>
        <p:nvSpPr>
          <p:cNvPr id="16" name="Rectangle 15"/>
          <p:cNvSpPr/>
          <p:nvPr/>
        </p:nvSpPr>
        <p:spPr>
          <a:xfrm>
            <a:off x="5595166" y="3241238"/>
            <a:ext cx="3280065" cy="369332"/>
          </a:xfrm>
          <a:prstGeom prst="rect">
            <a:avLst/>
          </a:prstGeom>
        </p:spPr>
        <p:txBody>
          <a:bodyPr wrap="none">
            <a:spAutoFit/>
          </a:bodyPr>
          <a:lstStyle/>
          <a:p>
            <a:r>
              <a:rPr lang="ar-JO" dirty="0"/>
              <a:t>ركوب الدراجات هو وسيلة النقل الأفضل ،</a:t>
            </a:r>
            <a:endParaRPr lang="fr-FR" dirty="0"/>
          </a:p>
        </p:txBody>
      </p:sp>
      <p:sp>
        <p:nvSpPr>
          <p:cNvPr id="17" name="Rectangle 16"/>
          <p:cNvSpPr/>
          <p:nvPr/>
        </p:nvSpPr>
        <p:spPr>
          <a:xfrm>
            <a:off x="189034" y="3605595"/>
            <a:ext cx="8370278" cy="369332"/>
          </a:xfrm>
          <a:prstGeom prst="rect">
            <a:avLst/>
          </a:prstGeom>
        </p:spPr>
        <p:txBody>
          <a:bodyPr wrap="square">
            <a:spAutoFit/>
          </a:bodyPr>
          <a:lstStyle/>
          <a:p>
            <a:r>
              <a:rPr lang="en-US" dirty="0"/>
              <a:t>https://www.unep.org/news-and-stories/story/cycling-better-mode-transport</a:t>
            </a:r>
          </a:p>
        </p:txBody>
      </p:sp>
      <p:sp>
        <p:nvSpPr>
          <p:cNvPr id="18" name="Rectangle 17"/>
          <p:cNvSpPr/>
          <p:nvPr/>
        </p:nvSpPr>
        <p:spPr>
          <a:xfrm>
            <a:off x="1296405" y="4076503"/>
            <a:ext cx="7802570" cy="369332"/>
          </a:xfrm>
          <a:prstGeom prst="rect">
            <a:avLst/>
          </a:prstGeom>
        </p:spPr>
        <p:txBody>
          <a:bodyPr wrap="square">
            <a:spAutoFit/>
          </a:bodyPr>
          <a:lstStyle/>
          <a:p>
            <a:r>
              <a:rPr lang="ar-JO" dirty="0"/>
              <a:t>الاتحاد الأوروبي لراكبي الدراجات ، حالة الاستراتيجيات الوطنية لركوب الدراجات في أوروبا (2021) ،</a:t>
            </a:r>
            <a:endParaRPr lang="fr-FR" dirty="0"/>
          </a:p>
        </p:txBody>
      </p:sp>
      <p:sp>
        <p:nvSpPr>
          <p:cNvPr id="19" name="Rectangle 18"/>
          <p:cNvSpPr/>
          <p:nvPr/>
        </p:nvSpPr>
        <p:spPr>
          <a:xfrm>
            <a:off x="272561" y="4387968"/>
            <a:ext cx="6224954" cy="646331"/>
          </a:xfrm>
          <a:prstGeom prst="rect">
            <a:avLst/>
          </a:prstGeom>
        </p:spPr>
        <p:txBody>
          <a:bodyPr wrap="square">
            <a:spAutoFit/>
          </a:bodyPr>
          <a:lstStyle/>
          <a:p>
            <a:r>
              <a:rPr lang="en-US" dirty="0"/>
              <a:t>https://ecf.com/system/files/The_State_of_National_Cycling_Strategies_2021_final_0.pdf</a:t>
            </a:r>
            <a:endParaRPr lang="fr-FR" dirty="0"/>
          </a:p>
        </p:txBody>
      </p:sp>
      <p:sp>
        <p:nvSpPr>
          <p:cNvPr id="20" name="Rectangle 19"/>
          <p:cNvSpPr/>
          <p:nvPr/>
        </p:nvSpPr>
        <p:spPr>
          <a:xfrm>
            <a:off x="3886199" y="4994858"/>
            <a:ext cx="5873262" cy="369332"/>
          </a:xfrm>
          <a:prstGeom prst="rect">
            <a:avLst/>
          </a:prstGeom>
        </p:spPr>
        <p:txBody>
          <a:bodyPr wrap="square">
            <a:spAutoFit/>
          </a:bodyPr>
          <a:lstStyle/>
          <a:p>
            <a:r>
              <a:rPr lang="ar-JO" dirty="0"/>
              <a:t>التنقل الحضري المستدام في منطقة الشرق الأوسط وشمال أفريقيا ،</a:t>
            </a:r>
            <a:endParaRPr lang="fr-FR" dirty="0"/>
          </a:p>
        </p:txBody>
      </p:sp>
      <p:sp>
        <p:nvSpPr>
          <p:cNvPr id="21" name="Rectangle 20"/>
          <p:cNvSpPr/>
          <p:nvPr/>
        </p:nvSpPr>
        <p:spPr>
          <a:xfrm>
            <a:off x="323452" y="5375531"/>
            <a:ext cx="8260374" cy="646331"/>
          </a:xfrm>
          <a:prstGeom prst="rect">
            <a:avLst/>
          </a:prstGeom>
        </p:spPr>
        <p:txBody>
          <a:bodyPr wrap="square">
            <a:spAutoFit/>
          </a:bodyPr>
          <a:lstStyle/>
          <a:p>
            <a:r>
              <a:rPr lang="en-US" dirty="0"/>
              <a:t>https://unhabitat.org/sites/default/files/2013/06/GRHS.2013.Regional.Middle.East_.and_.North_.Africa.pdf</a:t>
            </a:r>
          </a:p>
        </p:txBody>
      </p:sp>
    </p:spTree>
    <p:extLst>
      <p:ext uri="{BB962C8B-B14F-4D97-AF65-F5344CB8AC3E}">
        <p14:creationId xmlns:p14="http://schemas.microsoft.com/office/powerpoint/2010/main" val="24376479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12</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481663" y="890072"/>
            <a:ext cx="1478290" cy="369332"/>
          </a:xfrm>
          <a:prstGeom prst="rect">
            <a:avLst/>
          </a:prstGeom>
        </p:spPr>
        <p:txBody>
          <a:bodyPr wrap="none">
            <a:spAutoFit/>
          </a:bodyPr>
          <a:lstStyle/>
          <a:p>
            <a:r>
              <a:rPr lang="ar-JO" dirty="0"/>
              <a:t>المراجع والمعايير</a:t>
            </a:r>
            <a:endParaRPr lang="fr-FR" dirty="0"/>
          </a:p>
        </p:txBody>
      </p:sp>
      <p:pic>
        <p:nvPicPr>
          <p:cNvPr id="13" name="Picture 5"/>
          <p:cNvPicPr>
            <a:picLocks noChangeAspect="1"/>
          </p:cNvPicPr>
          <p:nvPr/>
        </p:nvPicPr>
        <p:blipFill>
          <a:blip r:embed="rId2">
            <a:clrChange>
              <a:clrFrom>
                <a:srgbClr val="FFFFFF"/>
              </a:clrFrom>
              <a:clrTo>
                <a:srgbClr val="FFFFFF">
                  <a:alpha val="0"/>
                </a:srgbClr>
              </a:clrTo>
            </a:clrChange>
          </a:blip>
          <a:stretch>
            <a:fillRect/>
          </a:stretch>
        </p:blipFill>
        <p:spPr>
          <a:xfrm>
            <a:off x="268224" y="1269092"/>
            <a:ext cx="5340498" cy="4528458"/>
          </a:xfrm>
          <a:prstGeom prst="rect">
            <a:avLst/>
          </a:prstGeom>
        </p:spPr>
      </p:pic>
      <p:sp>
        <p:nvSpPr>
          <p:cNvPr id="3" name="Rectangle 2"/>
          <p:cNvSpPr/>
          <p:nvPr/>
        </p:nvSpPr>
        <p:spPr>
          <a:xfrm>
            <a:off x="5608722" y="3434596"/>
            <a:ext cx="2901756" cy="369332"/>
          </a:xfrm>
          <a:prstGeom prst="rect">
            <a:avLst/>
          </a:prstGeom>
        </p:spPr>
        <p:txBody>
          <a:bodyPr wrap="none">
            <a:spAutoFit/>
          </a:bodyPr>
          <a:lstStyle/>
          <a:p>
            <a:r>
              <a:rPr lang="ar-JO" dirty="0"/>
              <a:t>المشي وركوب الدراجات كوسائل نقل</a:t>
            </a:r>
            <a:endParaRPr lang="fr-FR" dirty="0"/>
          </a:p>
        </p:txBody>
      </p:sp>
      <p:sp>
        <p:nvSpPr>
          <p:cNvPr id="14" name="Rectangle 13"/>
          <p:cNvSpPr/>
          <p:nvPr/>
        </p:nvSpPr>
        <p:spPr>
          <a:xfrm>
            <a:off x="4817444" y="3984387"/>
            <a:ext cx="4142509" cy="553998"/>
          </a:xfrm>
          <a:prstGeom prst="rect">
            <a:avLst/>
          </a:prstGeom>
        </p:spPr>
        <p:txBody>
          <a:bodyPr wrap="square">
            <a:spAutoFit/>
          </a:bodyPr>
          <a:lstStyle/>
          <a:p>
            <a:pPr algn="ctr"/>
            <a:r>
              <a:rPr lang="en-US" sz="1000" dirty="0"/>
              <a:t>https://https://road-safety.transport.ec.europa.eu/eu-road-safety-policy/priorities/safe-road-use/cyclists/walking-and-cycling-transport-modes_en</a:t>
            </a:r>
          </a:p>
        </p:txBody>
      </p:sp>
    </p:spTree>
    <p:extLst>
      <p:ext uri="{BB962C8B-B14F-4D97-AF65-F5344CB8AC3E}">
        <p14:creationId xmlns:p14="http://schemas.microsoft.com/office/powerpoint/2010/main" val="3998951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13</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293030" y="890072"/>
            <a:ext cx="1494320" cy="369332"/>
          </a:xfrm>
          <a:prstGeom prst="rect">
            <a:avLst/>
          </a:prstGeom>
        </p:spPr>
        <p:txBody>
          <a:bodyPr wrap="none">
            <a:spAutoFit/>
          </a:bodyPr>
          <a:lstStyle/>
          <a:p>
            <a:r>
              <a:rPr lang="ar-JO" b="1" u="sng" dirty="0"/>
              <a:t>المراجع والمعايير</a:t>
            </a:r>
            <a:endParaRPr lang="fr-FR" b="1" u="sng" dirty="0"/>
          </a:p>
        </p:txBody>
      </p:sp>
      <p:grpSp>
        <p:nvGrpSpPr>
          <p:cNvPr id="13" name="Group 5"/>
          <p:cNvGrpSpPr/>
          <p:nvPr/>
        </p:nvGrpSpPr>
        <p:grpSpPr>
          <a:xfrm>
            <a:off x="4959896" y="1349304"/>
            <a:ext cx="3725869" cy="2935845"/>
            <a:chOff x="139748" y="2555346"/>
            <a:chExt cx="3725869" cy="2935845"/>
          </a:xfrm>
        </p:grpSpPr>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24" y="2555346"/>
              <a:ext cx="1861551" cy="2651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139748" y="5275747"/>
              <a:ext cx="3725869" cy="215444"/>
            </a:xfrm>
            <a:prstGeom prst="rect">
              <a:avLst/>
            </a:prstGeom>
          </p:spPr>
          <p:txBody>
            <a:bodyPr wrap="square">
              <a:spAutoFit/>
            </a:bodyPr>
            <a:lstStyle/>
            <a:p>
              <a:r>
                <a:rPr lang="en-GB" sz="800" dirty="0"/>
                <a:t>https://</a:t>
              </a:r>
              <a:r>
                <a:rPr lang="en-GB" sz="800" dirty="0" smtClean="0"/>
                <a:t>www.ncl.ac.uk/media/wwwnclacuk/ceser/files/Understanding%20Cities.pdf </a:t>
              </a:r>
              <a:endParaRPr lang="en-GB" sz="800" dirty="0"/>
            </a:p>
          </p:txBody>
        </p:sp>
      </p:grpSp>
      <p:grpSp>
        <p:nvGrpSpPr>
          <p:cNvPr id="16" name="Group 9"/>
          <p:cNvGrpSpPr/>
          <p:nvPr/>
        </p:nvGrpSpPr>
        <p:grpSpPr>
          <a:xfrm>
            <a:off x="2608639" y="1837114"/>
            <a:ext cx="5226899" cy="2957104"/>
            <a:chOff x="613068" y="2339902"/>
            <a:chExt cx="5226899" cy="2957104"/>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530" y="2339902"/>
              <a:ext cx="1861264" cy="2651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613068" y="5081562"/>
              <a:ext cx="5226899" cy="215444"/>
            </a:xfrm>
            <a:prstGeom prst="rect">
              <a:avLst/>
            </a:prstGeom>
          </p:spPr>
          <p:txBody>
            <a:bodyPr wrap="square">
              <a:spAutoFit/>
            </a:bodyPr>
            <a:lstStyle/>
            <a:p>
              <a:r>
                <a:rPr lang="en-GB" sz="800" dirty="0"/>
                <a:t>https://unhabitat.org/planning-and-design-for-sustainable-urban-mobility-global-report-on-human-settlements-2013</a:t>
              </a:r>
              <a:r>
                <a:rPr lang="en-GB" sz="800" dirty="0" smtClean="0"/>
                <a:t>/ </a:t>
              </a:r>
              <a:endParaRPr lang="en-GB" sz="800" dirty="0"/>
            </a:p>
          </p:txBody>
        </p:sp>
      </p:grpSp>
      <p:grpSp>
        <p:nvGrpSpPr>
          <p:cNvPr id="19" name="Group 12"/>
          <p:cNvGrpSpPr/>
          <p:nvPr/>
        </p:nvGrpSpPr>
        <p:grpSpPr>
          <a:xfrm>
            <a:off x="324399" y="2730884"/>
            <a:ext cx="5024623" cy="2901334"/>
            <a:chOff x="-1521403" y="1400175"/>
            <a:chExt cx="5024623" cy="2901334"/>
          </a:xfrm>
        </p:grpSpPr>
        <p:pic>
          <p:nvPicPr>
            <p:cNvPr id="2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1402" y="1400175"/>
              <a:ext cx="1879886" cy="2651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p:nvSpPr>
          <p:spPr>
            <a:xfrm>
              <a:off x="-1521403" y="4086065"/>
              <a:ext cx="5024623" cy="215444"/>
            </a:xfrm>
            <a:prstGeom prst="rect">
              <a:avLst/>
            </a:prstGeom>
          </p:spPr>
          <p:txBody>
            <a:bodyPr wrap="square">
              <a:spAutoFit/>
            </a:bodyPr>
            <a:lstStyle/>
            <a:p>
              <a:r>
                <a:rPr lang="en-US" sz="800" dirty="0"/>
                <a:t>http://</a:t>
              </a:r>
              <a:r>
                <a:rPr lang="en-US" sz="800" dirty="0" smtClean="0"/>
                <a:t>www.eltis.org/discover/news/interreg-presents-good-practice-sustainable-urban-mobility-and-sumps </a:t>
              </a:r>
              <a:endParaRPr lang="en-US" sz="800" dirty="0"/>
            </a:p>
          </p:txBody>
        </p:sp>
      </p:grpSp>
    </p:spTree>
    <p:extLst>
      <p:ext uri="{BB962C8B-B14F-4D97-AF65-F5344CB8AC3E}">
        <p14:creationId xmlns:p14="http://schemas.microsoft.com/office/powerpoint/2010/main" val="4061114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14</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4659923" y="2808203"/>
            <a:ext cx="502061" cy="369332"/>
          </a:xfrm>
          <a:prstGeom prst="rect">
            <a:avLst/>
          </a:prstGeom>
        </p:spPr>
        <p:txBody>
          <a:bodyPr wrap="none">
            <a:spAutoFit/>
          </a:bodyPr>
          <a:lstStyle/>
          <a:p>
            <a:r>
              <a:rPr lang="ar-JO" b="1" dirty="0"/>
              <a:t>مثال</a:t>
            </a:r>
            <a:endParaRPr lang="fr-FR" b="1" dirty="0"/>
          </a:p>
        </p:txBody>
      </p:sp>
    </p:spTree>
    <p:extLst>
      <p:ext uri="{BB962C8B-B14F-4D97-AF65-F5344CB8AC3E}">
        <p14:creationId xmlns:p14="http://schemas.microsoft.com/office/powerpoint/2010/main" val="3838884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15</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285750" y="1507133"/>
            <a:ext cx="8572500" cy="646331"/>
          </a:xfrm>
          <a:prstGeom prst="rect">
            <a:avLst/>
          </a:prstGeom>
        </p:spPr>
        <p:txBody>
          <a:bodyPr wrap="square">
            <a:spAutoFit/>
          </a:bodyPr>
          <a:lstStyle/>
          <a:p>
            <a:pPr algn="r" rtl="1"/>
            <a:r>
              <a:rPr lang="ar-JO" dirty="0"/>
              <a:t>يبلغ عدد سكان الحي الحالي 2500 </a:t>
            </a:r>
            <a:r>
              <a:rPr lang="ar-JO" dirty="0" smtClean="0"/>
              <a:t>نسمة</a:t>
            </a:r>
            <a:r>
              <a:rPr lang="en-US" dirty="0" smtClean="0"/>
              <a:t> </a:t>
            </a:r>
            <a:r>
              <a:rPr lang="ar-JO" dirty="0" smtClean="0"/>
              <a:t>.</a:t>
            </a:r>
            <a:r>
              <a:rPr lang="en-US" dirty="0" smtClean="0"/>
              <a:t> </a:t>
            </a:r>
            <a:r>
              <a:rPr lang="ar-JO" dirty="0" smtClean="0"/>
              <a:t>باستخدام </a:t>
            </a:r>
            <a:r>
              <a:rPr lang="ar-JO" dirty="0"/>
              <a:t>الخرائط ، تم قياس أن هناك 300 متر من مسار الدراجات آمن ومنفصل عن طرق المرور.</a:t>
            </a:r>
            <a:endParaRPr lang="fr-FR" dirty="0"/>
          </a:p>
        </p:txBody>
      </p:sp>
      <p:sp>
        <p:nvSpPr>
          <p:cNvPr id="3" name="Rectangle 2"/>
          <p:cNvSpPr/>
          <p:nvPr/>
        </p:nvSpPr>
        <p:spPr>
          <a:xfrm>
            <a:off x="4227605" y="2745364"/>
            <a:ext cx="4548040" cy="369332"/>
          </a:xfrm>
          <a:prstGeom prst="rect">
            <a:avLst/>
          </a:prstGeom>
        </p:spPr>
        <p:txBody>
          <a:bodyPr wrap="none">
            <a:spAutoFit/>
          </a:bodyPr>
          <a:lstStyle/>
          <a:p>
            <a:r>
              <a:rPr lang="ar-JO" b="1" dirty="0"/>
              <a:t>البيانات المتاحة</a:t>
            </a:r>
            <a:r>
              <a:rPr lang="ar-JO" dirty="0"/>
              <a:t>: إجمالي عدد السكان وطول مسار الدراجات</a:t>
            </a:r>
            <a:endParaRPr lang="fr-FR" dirty="0"/>
          </a:p>
        </p:txBody>
      </p:sp>
      <p:sp>
        <p:nvSpPr>
          <p:cNvPr id="13" name="Segnaposto contenuto 2">
            <a:extLst>
              <a:ext uri="{FF2B5EF4-FFF2-40B4-BE49-F238E27FC236}">
                <a16:creationId xmlns="" xmlns:a16="http://schemas.microsoft.com/office/drawing/2014/main" id="{86F2EB93-A63A-4210-B86A-E5FCAD7D8D7F}"/>
              </a:ext>
            </a:extLst>
          </p:cNvPr>
          <p:cNvSpPr txBox="1">
            <a:spLocks/>
          </p:cNvSpPr>
          <p:nvPr/>
        </p:nvSpPr>
        <p:spPr>
          <a:xfrm>
            <a:off x="402883" y="3747607"/>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en-US" sz="2000" b="1" dirty="0"/>
              <a:t>	</a:t>
            </a:r>
            <a:r>
              <a:rPr lang="ar-JO" sz="2000" b="1" dirty="0"/>
              <a:t>احسب الطول الإجمالي لمسارات الدراجات في المنطقة لكل ساكن.</a:t>
            </a:r>
            <a:endParaRPr lang="en-US" sz="2000" b="1" dirty="0"/>
          </a:p>
        </p:txBody>
      </p:sp>
      <p:pic>
        <p:nvPicPr>
          <p:cNvPr id="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968" y="394074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4438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à coins arrondis 6"/>
          <p:cNvSpPr/>
          <p:nvPr/>
        </p:nvSpPr>
        <p:spPr>
          <a:xfrm>
            <a:off x="5880587" y="4455301"/>
            <a:ext cx="2922742" cy="607327"/>
          </a:xfrm>
          <a:prstGeom prst="roundRect">
            <a:avLst/>
          </a:prstGeom>
          <a:solidFill>
            <a:srgbClr val="E626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16</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914944" y="1164531"/>
            <a:ext cx="888385" cy="369332"/>
          </a:xfrm>
          <a:prstGeom prst="rect">
            <a:avLst/>
          </a:prstGeom>
        </p:spPr>
        <p:txBody>
          <a:bodyPr wrap="none">
            <a:spAutoFit/>
          </a:bodyPr>
          <a:lstStyle/>
          <a:p>
            <a:pPr algn="r" rtl="1"/>
            <a:r>
              <a:rPr lang="ar-JO" dirty="0"/>
              <a:t>الخطوة </a:t>
            </a:r>
            <a:r>
              <a:rPr lang="en-US" dirty="0" smtClean="0"/>
              <a:t>1</a:t>
            </a:r>
            <a:endParaRPr lang="fr-FR" dirty="0"/>
          </a:p>
        </p:txBody>
      </p:sp>
      <p:sp>
        <p:nvSpPr>
          <p:cNvPr id="13" name="Rectangle 12"/>
          <p:cNvSpPr/>
          <p:nvPr/>
        </p:nvSpPr>
        <p:spPr>
          <a:xfrm>
            <a:off x="7835538" y="2346022"/>
            <a:ext cx="888385" cy="369332"/>
          </a:xfrm>
          <a:prstGeom prst="rect">
            <a:avLst/>
          </a:prstGeom>
        </p:spPr>
        <p:txBody>
          <a:bodyPr wrap="none">
            <a:spAutoFit/>
          </a:bodyPr>
          <a:lstStyle/>
          <a:p>
            <a:pPr algn="r" rtl="1"/>
            <a:r>
              <a:rPr lang="ar-JO" dirty="0"/>
              <a:t>الخطوة </a:t>
            </a:r>
            <a:r>
              <a:rPr lang="en-US" dirty="0" smtClean="0"/>
              <a:t>2</a:t>
            </a:r>
            <a:endParaRPr lang="fr-FR" dirty="0"/>
          </a:p>
        </p:txBody>
      </p:sp>
      <p:sp>
        <p:nvSpPr>
          <p:cNvPr id="14" name="Rectangle 13"/>
          <p:cNvSpPr/>
          <p:nvPr/>
        </p:nvSpPr>
        <p:spPr>
          <a:xfrm>
            <a:off x="7914944" y="3560676"/>
            <a:ext cx="888385" cy="369332"/>
          </a:xfrm>
          <a:prstGeom prst="rect">
            <a:avLst/>
          </a:prstGeom>
        </p:spPr>
        <p:txBody>
          <a:bodyPr wrap="none">
            <a:spAutoFit/>
          </a:bodyPr>
          <a:lstStyle/>
          <a:p>
            <a:pPr algn="r" rtl="1"/>
            <a:r>
              <a:rPr lang="ar-JO" dirty="0"/>
              <a:t>الخطوة </a:t>
            </a:r>
            <a:r>
              <a:rPr lang="en-US" dirty="0" smtClean="0"/>
              <a:t>3</a:t>
            </a:r>
            <a:endParaRPr lang="fr-FR" dirty="0"/>
          </a:p>
        </p:txBody>
      </p:sp>
      <p:sp>
        <p:nvSpPr>
          <p:cNvPr id="3" name="Rectangle 2"/>
          <p:cNvSpPr/>
          <p:nvPr/>
        </p:nvSpPr>
        <p:spPr>
          <a:xfrm>
            <a:off x="4682182" y="1164531"/>
            <a:ext cx="2579553" cy="369332"/>
          </a:xfrm>
          <a:prstGeom prst="rect">
            <a:avLst/>
          </a:prstGeom>
        </p:spPr>
        <p:txBody>
          <a:bodyPr wrap="none">
            <a:spAutoFit/>
          </a:bodyPr>
          <a:lstStyle/>
          <a:p>
            <a:pPr algn="r" rtl="1"/>
            <a:r>
              <a:rPr lang="ar-JO" b="1" dirty="0"/>
              <a:t>مجموع السكان: </a:t>
            </a:r>
            <a:r>
              <a:rPr lang="en-US" b="1" dirty="0" smtClean="0"/>
              <a:t> 2500</a:t>
            </a:r>
            <a:r>
              <a:rPr lang="ar-JO" b="1" dirty="0" smtClean="0"/>
              <a:t> نسمة</a:t>
            </a:r>
            <a:r>
              <a:rPr lang="en-US" b="1" dirty="0" smtClean="0"/>
              <a:t>   </a:t>
            </a:r>
            <a:endParaRPr lang="fr-FR" b="1" dirty="0"/>
          </a:p>
        </p:txBody>
      </p:sp>
      <p:sp>
        <p:nvSpPr>
          <p:cNvPr id="4" name="Rectangle 3"/>
          <p:cNvSpPr/>
          <p:nvPr/>
        </p:nvSpPr>
        <p:spPr>
          <a:xfrm>
            <a:off x="4407266" y="2252487"/>
            <a:ext cx="3129383" cy="369332"/>
          </a:xfrm>
          <a:prstGeom prst="rect">
            <a:avLst/>
          </a:prstGeom>
        </p:spPr>
        <p:txBody>
          <a:bodyPr wrap="none">
            <a:spAutoFit/>
          </a:bodyPr>
          <a:lstStyle/>
          <a:p>
            <a:pPr algn="r" rtl="1"/>
            <a:r>
              <a:rPr lang="ar-JO" b="1" dirty="0"/>
              <a:t>إجمالي طول مسارات الدراجات: 300 م</a:t>
            </a:r>
            <a:endParaRPr lang="fr-FR" b="1" dirty="0"/>
          </a:p>
        </p:txBody>
      </p:sp>
      <p:sp>
        <p:nvSpPr>
          <p:cNvPr id="5" name="Rectangle 4"/>
          <p:cNvSpPr/>
          <p:nvPr/>
        </p:nvSpPr>
        <p:spPr>
          <a:xfrm>
            <a:off x="3779619" y="3560676"/>
            <a:ext cx="4055919" cy="369332"/>
          </a:xfrm>
          <a:prstGeom prst="rect">
            <a:avLst/>
          </a:prstGeom>
        </p:spPr>
        <p:txBody>
          <a:bodyPr wrap="none">
            <a:spAutoFit/>
          </a:bodyPr>
          <a:lstStyle/>
          <a:p>
            <a:r>
              <a:rPr lang="ar-JO" b="1" dirty="0"/>
              <a:t>احسب الطول الإجمالي لمسارات الدراجات لكل ساكن</a:t>
            </a:r>
            <a:endParaRPr lang="fr-FR" b="1" dirty="0"/>
          </a:p>
        </p:txBody>
      </p:sp>
      <p:sp>
        <p:nvSpPr>
          <p:cNvPr id="6" name="Rectangle 5"/>
          <p:cNvSpPr/>
          <p:nvPr/>
        </p:nvSpPr>
        <p:spPr>
          <a:xfrm>
            <a:off x="5880587" y="4507158"/>
            <a:ext cx="2762295" cy="369332"/>
          </a:xfrm>
          <a:prstGeom prst="rect">
            <a:avLst/>
          </a:prstGeom>
        </p:spPr>
        <p:txBody>
          <a:bodyPr wrap="none">
            <a:spAutoFit/>
          </a:bodyPr>
          <a:lstStyle/>
          <a:p>
            <a:r>
              <a:rPr lang="ar-JO" dirty="0"/>
              <a:t>الطول الإجمالي لمسارات الدراجات</a:t>
            </a:r>
            <a:endParaRPr lang="fr-FR" dirty="0"/>
          </a:p>
        </p:txBody>
      </p:sp>
      <p:sp>
        <p:nvSpPr>
          <p:cNvPr id="15" name="Rectangle 14"/>
          <p:cNvSpPr/>
          <p:nvPr/>
        </p:nvSpPr>
        <p:spPr>
          <a:xfrm>
            <a:off x="2997530" y="4418400"/>
            <a:ext cx="1609736" cy="369332"/>
          </a:xfrm>
          <a:prstGeom prst="rect">
            <a:avLst/>
          </a:prstGeom>
        </p:spPr>
        <p:txBody>
          <a:bodyPr wrap="none">
            <a:spAutoFit/>
          </a:bodyPr>
          <a:lstStyle/>
          <a:p>
            <a:r>
              <a:rPr lang="ar-JO" b="1" dirty="0"/>
              <a:t>إجمالي عدد السكان</a:t>
            </a:r>
            <a:endParaRPr lang="fr-FR" b="1" dirty="0"/>
          </a:p>
        </p:txBody>
      </p:sp>
      <p:sp>
        <p:nvSpPr>
          <p:cNvPr id="16" name="Rectangle 15"/>
          <p:cNvSpPr/>
          <p:nvPr/>
        </p:nvSpPr>
        <p:spPr>
          <a:xfrm>
            <a:off x="6810918" y="5071725"/>
            <a:ext cx="851516" cy="369332"/>
          </a:xfrm>
          <a:prstGeom prst="rect">
            <a:avLst/>
          </a:prstGeom>
        </p:spPr>
        <p:txBody>
          <a:bodyPr wrap="none">
            <a:spAutoFit/>
          </a:bodyPr>
          <a:lstStyle/>
          <a:p>
            <a:pPr algn="r" rtl="1"/>
            <a:r>
              <a:rPr lang="ar-SA" b="1" dirty="0" smtClean="0">
                <a:cs typeface="Calibri" panose="020F0502020204030204" pitchFamily="34" charset="0"/>
              </a:rPr>
              <a:t>  </a:t>
            </a:r>
            <a:r>
              <a:rPr lang="el-GR" b="1" dirty="0" smtClean="0">
                <a:cs typeface="Calibri" panose="020F0502020204030204" pitchFamily="34" charset="0"/>
              </a:rPr>
              <a:t>300</a:t>
            </a:r>
            <a:r>
              <a:rPr lang="ar-SA" b="1" dirty="0" smtClean="0">
                <a:cs typeface="Calibri" panose="020F0502020204030204" pitchFamily="34" charset="0"/>
              </a:rPr>
              <a:t> م </a:t>
            </a:r>
            <a:endParaRPr lang="en-US" u="sng" baseline="30000" dirty="0"/>
          </a:p>
        </p:txBody>
      </p:sp>
      <p:sp>
        <p:nvSpPr>
          <p:cNvPr id="17" name="Rectangle 16"/>
          <p:cNvSpPr/>
          <p:nvPr/>
        </p:nvSpPr>
        <p:spPr>
          <a:xfrm>
            <a:off x="3407109" y="5091458"/>
            <a:ext cx="1165705" cy="369332"/>
          </a:xfrm>
          <a:prstGeom prst="rect">
            <a:avLst/>
          </a:prstGeom>
        </p:spPr>
        <p:txBody>
          <a:bodyPr wrap="none">
            <a:spAutoFit/>
          </a:bodyPr>
          <a:lstStyle/>
          <a:p>
            <a:pPr algn="r" rtl="1"/>
            <a:r>
              <a:rPr lang="en-US" b="1" dirty="0" smtClean="0"/>
              <a:t>2500 </a:t>
            </a:r>
            <a:r>
              <a:rPr lang="ar-JO" b="1" dirty="0" smtClean="0"/>
              <a:t> </a:t>
            </a:r>
            <a:r>
              <a:rPr lang="ar-JO" b="1" dirty="0"/>
              <a:t>نسمة</a:t>
            </a:r>
            <a:endParaRPr lang="fr-FR" b="1" dirty="0"/>
          </a:p>
        </p:txBody>
      </p:sp>
      <p:sp>
        <p:nvSpPr>
          <p:cNvPr id="19" name="Division 18"/>
          <p:cNvSpPr/>
          <p:nvPr/>
        </p:nvSpPr>
        <p:spPr>
          <a:xfrm>
            <a:off x="5071064" y="5171951"/>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Equal 40"/>
          <p:cNvSpPr/>
          <p:nvPr/>
        </p:nvSpPr>
        <p:spPr>
          <a:xfrm>
            <a:off x="2497016" y="5179002"/>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18" name="Rectangle 17"/>
          <p:cNvSpPr/>
          <p:nvPr/>
        </p:nvSpPr>
        <p:spPr>
          <a:xfrm>
            <a:off x="526041" y="5129734"/>
            <a:ext cx="1316386" cy="369332"/>
          </a:xfrm>
          <a:prstGeom prst="rect">
            <a:avLst/>
          </a:prstGeom>
        </p:spPr>
        <p:txBody>
          <a:bodyPr wrap="none">
            <a:spAutoFit/>
          </a:bodyPr>
          <a:lstStyle/>
          <a:p>
            <a:pPr algn="r" rtl="1"/>
            <a:r>
              <a:rPr lang="en-US" dirty="0" smtClean="0"/>
              <a:t>0.12</a:t>
            </a:r>
            <a:r>
              <a:rPr lang="ar-JO" dirty="0" smtClean="0"/>
              <a:t> </a:t>
            </a:r>
            <a:r>
              <a:rPr lang="ar-JO" dirty="0"/>
              <a:t>م / ساكن</a:t>
            </a:r>
            <a:endParaRPr lang="fr-FR" dirty="0"/>
          </a:p>
        </p:txBody>
      </p:sp>
    </p:spTree>
    <p:extLst>
      <p:ext uri="{BB962C8B-B14F-4D97-AF65-F5344CB8AC3E}">
        <p14:creationId xmlns:p14="http://schemas.microsoft.com/office/powerpoint/2010/main" val="16898224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17</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4686300" y="2992869"/>
            <a:ext cx="946093" cy="646331"/>
          </a:xfrm>
          <a:prstGeom prst="rect">
            <a:avLst/>
          </a:prstGeom>
        </p:spPr>
        <p:txBody>
          <a:bodyPr wrap="none">
            <a:spAutoFit/>
          </a:bodyPr>
          <a:lstStyle/>
          <a:p>
            <a:r>
              <a:rPr lang="ar-JO" sz="3600" dirty="0"/>
              <a:t>تمرن</a:t>
            </a:r>
            <a:endParaRPr lang="fr-FR" sz="3600" dirty="0"/>
          </a:p>
        </p:txBody>
      </p:sp>
    </p:spTree>
    <p:extLst>
      <p:ext uri="{BB962C8B-B14F-4D97-AF65-F5344CB8AC3E}">
        <p14:creationId xmlns:p14="http://schemas.microsoft.com/office/powerpoint/2010/main" val="2417959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18</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633046" y="1643818"/>
            <a:ext cx="8053753" cy="1120948"/>
          </a:xfrm>
          <a:prstGeom prst="rect">
            <a:avLst/>
          </a:prstGeom>
        </p:spPr>
        <p:txBody>
          <a:bodyPr wrap="square">
            <a:spAutoFit/>
          </a:bodyPr>
          <a:lstStyle/>
          <a:p>
            <a:pPr algn="just" rtl="1">
              <a:lnSpc>
                <a:spcPct val="200000"/>
              </a:lnSpc>
            </a:pPr>
            <a:r>
              <a:rPr lang="ar-JO" dirty="0"/>
              <a:t>يبلغ عدد سكان الحي الحالي </a:t>
            </a:r>
            <a:r>
              <a:rPr lang="en-US" dirty="0" smtClean="0"/>
              <a:t>500</a:t>
            </a:r>
            <a:r>
              <a:rPr lang="ar-JO" dirty="0" smtClean="0"/>
              <a:t> </a:t>
            </a:r>
            <a:r>
              <a:rPr lang="ar-JO" dirty="0"/>
              <a:t>نسمة</a:t>
            </a:r>
            <a:r>
              <a:rPr lang="ar-JO" dirty="0" smtClean="0"/>
              <a:t>.</a:t>
            </a:r>
            <a:r>
              <a:rPr lang="en-US" dirty="0" smtClean="0"/>
              <a:t> </a:t>
            </a:r>
            <a:r>
              <a:rPr lang="ar-JO" dirty="0" smtClean="0"/>
              <a:t>يوجد </a:t>
            </a:r>
            <a:r>
              <a:rPr lang="ar-JO" dirty="0"/>
              <a:t>مسار دراجات واحد مفصول عن طرق المرور التي تعبر الحي ، بطول إجمالي </a:t>
            </a:r>
            <a:r>
              <a:rPr lang="en-US" dirty="0" smtClean="0"/>
              <a:t> 40</a:t>
            </a:r>
            <a:r>
              <a:rPr lang="ar-JO" dirty="0" smtClean="0"/>
              <a:t>مترًا </a:t>
            </a:r>
            <a:r>
              <a:rPr lang="ar-JO" dirty="0"/>
              <a:t>، ومسار دراجات بطول </a:t>
            </a:r>
            <a:r>
              <a:rPr lang="en-US" smtClean="0"/>
              <a:t>30</a:t>
            </a:r>
            <a:r>
              <a:rPr lang="ar-JO" smtClean="0"/>
              <a:t> </a:t>
            </a:r>
            <a:r>
              <a:rPr lang="ar-JO" dirty="0"/>
              <a:t>مترًا يمثل جزءًا من مساحة مشتركة</a:t>
            </a:r>
            <a:endParaRPr lang="fr-FR" dirty="0"/>
          </a:p>
        </p:txBody>
      </p:sp>
      <p:grpSp>
        <p:nvGrpSpPr>
          <p:cNvPr id="13" name="Group 10"/>
          <p:cNvGrpSpPr/>
          <p:nvPr/>
        </p:nvGrpSpPr>
        <p:grpSpPr>
          <a:xfrm>
            <a:off x="458652" y="4108561"/>
            <a:ext cx="8514080" cy="986842"/>
            <a:chOff x="457200" y="5105102"/>
            <a:chExt cx="8514080" cy="986842"/>
          </a:xfrm>
        </p:grpSpPr>
        <p:sp>
          <p:nvSpPr>
            <p:cNvPr id="14" name="Segnaposto contenuto 2">
              <a:extLst>
                <a:ext uri="{FF2B5EF4-FFF2-40B4-BE49-F238E27FC236}">
                  <a16:creationId xmlns="" xmlns:a16="http://schemas.microsoft.com/office/drawing/2014/main" id="{86F2EB93-A63A-4210-B86A-E5FCAD7D8D7F}"/>
                </a:ext>
              </a:extLst>
            </p:cNvPr>
            <p:cNvSpPr txBox="1">
              <a:spLocks/>
            </p:cNvSpPr>
            <p:nvPr/>
          </p:nvSpPr>
          <p:spPr>
            <a:xfrm>
              <a:off x="457200" y="5105102"/>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en-US" sz="2000" b="1" dirty="0"/>
                <a:t>	</a:t>
              </a:r>
              <a:r>
                <a:rPr lang="ar-JO" sz="2000" b="1" dirty="0"/>
                <a:t>احسب الطول الإجمالي لمسارات الدراجات في المنطقة لكل ساكن</a:t>
              </a:r>
              <a:endParaRPr lang="en-US" sz="2000" b="1"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693" y="5175441"/>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809357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F.</a:t>
            </a:r>
            <a:r>
              <a:rPr lang="el-GR" sz="2800" dirty="0" smtClean="0"/>
              <a:t>2</a:t>
            </a:r>
            <a:r>
              <a:rPr lang="en-US" sz="2800" dirty="0" smtClean="0"/>
              <a:t>.</a:t>
            </a:r>
            <a:r>
              <a:rPr lang="el-GR" sz="2800" dirty="0" smtClean="0"/>
              <a:t>3</a:t>
            </a:r>
            <a:r>
              <a:rPr lang="en-US" sz="2800" dirty="0" smtClean="0"/>
              <a:t> </a:t>
            </a:r>
            <a:r>
              <a:rPr lang="en-US" sz="2800" dirty="0"/>
              <a:t>– </a:t>
            </a:r>
            <a:r>
              <a:rPr lang="ar-JO" sz="2800" dirty="0"/>
              <a:t>شبكة 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aphicFrame>
        <p:nvGraphicFramePr>
          <p:cNvPr id="13" name="Table 58"/>
          <p:cNvGraphicFramePr>
            <a:graphicFrameLocks noGrp="1"/>
          </p:cNvGraphicFramePr>
          <p:nvPr>
            <p:extLst>
              <p:ext uri="{D42A27DB-BD31-4B8C-83A1-F6EECF244321}">
                <p14:modId xmlns:p14="http://schemas.microsoft.com/office/powerpoint/2010/main" val="2495770631"/>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 xmlns:a16="http://schemas.microsoft.com/office/drawing/2014/main" val="20000"/>
                    </a:ext>
                  </a:extLst>
                </a:gridCol>
                <a:gridCol w="4084674">
                  <a:extLst>
                    <a:ext uri="{9D8B030D-6E8A-4147-A177-3AD203B41FA5}">
                      <a16:colId xmlns="" xmlns:a16="http://schemas.microsoft.com/office/drawing/2014/main" val="20001"/>
                    </a:ext>
                  </a:extLst>
                </a:gridCol>
              </a:tblGrid>
              <a:tr h="370840">
                <a:tc gridSpan="2">
                  <a:txBody>
                    <a:bodyPr/>
                    <a:lstStyle/>
                    <a:p>
                      <a:pPr algn="ctr"/>
                      <a:r>
                        <a:rPr lang="ar-JO" sz="2800" b="1" i="0" dirty="0" smtClean="0"/>
                        <a:t>شبكة الدراجات</a:t>
                      </a:r>
                      <a:endParaRPr lang="el-GR" sz="2800" b="1" i="0" strike="sngStrike" dirty="0">
                        <a:solidFill>
                          <a:srgbClr val="FF0000"/>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70840">
                <a:tc>
                  <a:txBody>
                    <a:bodyPr/>
                    <a:lstStyle/>
                    <a:p>
                      <a:pPr algn="ctr"/>
                      <a:r>
                        <a:rPr lang="ar-JO" sz="2200" dirty="0" smtClean="0"/>
                        <a:t>مشكلة</a:t>
                      </a:r>
                      <a:endParaRPr lang="en-US" sz="2200" b="1" dirty="0"/>
                    </a:p>
                  </a:txBody>
                  <a:tcPr/>
                </a:tc>
                <a:tc>
                  <a:txBody>
                    <a:bodyPr/>
                    <a:lstStyle/>
                    <a:p>
                      <a:pPr algn="ctr"/>
                      <a:r>
                        <a:rPr lang="ar-SA" sz="2200" b="1" dirty="0" smtClean="0"/>
                        <a:t>الفئة</a:t>
                      </a:r>
                      <a:endParaRPr lang="en-US" sz="2200" b="1" dirty="0"/>
                    </a:p>
                  </a:txBody>
                  <a:tcPr/>
                </a:tc>
                <a:extLst>
                  <a:ext uri="{0D108BD9-81ED-4DB2-BD59-A6C34878D82A}">
                    <a16:rowId xmlns="" xmlns:a16="http://schemas.microsoft.com/office/drawing/2014/main" val="10001"/>
                  </a:ext>
                </a:extLst>
              </a:tr>
              <a:tr h="370840">
                <a:tc>
                  <a:txBody>
                    <a:bodyPr/>
                    <a:lstStyle/>
                    <a:p>
                      <a:pPr algn="ctr"/>
                      <a:r>
                        <a:rPr lang="ar-JO" dirty="0" smtClean="0"/>
                        <a:t>النقل والتنقل</a:t>
                      </a:r>
                      <a:endParaRPr lang="el-GR" dirty="0"/>
                    </a:p>
                  </a:txBody>
                  <a:tcPr anchor="ctr"/>
                </a:tc>
                <a:tc>
                  <a:txBody>
                    <a:bodyPr/>
                    <a:lstStyle/>
                    <a:p>
                      <a:pPr algn="ctr"/>
                      <a:r>
                        <a:rPr lang="ar-JO" dirty="0" smtClean="0"/>
                        <a:t>التنقل الأخضر</a:t>
                      </a:r>
                      <a:endParaRPr lang="el-GR" dirty="0"/>
                    </a:p>
                  </a:txBody>
                  <a:tcPr anchor="ctr"/>
                </a:tc>
                <a:extLst>
                  <a:ext uri="{0D108BD9-81ED-4DB2-BD59-A6C34878D82A}">
                    <a16:rowId xmlns="" xmlns:a16="http://schemas.microsoft.com/office/drawing/2014/main" val="10002"/>
                  </a:ext>
                </a:extLst>
              </a:tr>
            </a:tbl>
          </a:graphicData>
        </a:graphic>
      </p:graphicFrame>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5101" y="3307504"/>
            <a:ext cx="4135741" cy="15154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561" y="3307504"/>
            <a:ext cx="1058814" cy="15154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7397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16" name="Rectangle 15"/>
          <p:cNvSpPr/>
          <p:nvPr/>
        </p:nvSpPr>
        <p:spPr>
          <a:xfrm>
            <a:off x="8196702" y="967126"/>
            <a:ext cx="654346" cy="369332"/>
          </a:xfrm>
          <a:prstGeom prst="rect">
            <a:avLst/>
          </a:prstGeom>
        </p:spPr>
        <p:txBody>
          <a:bodyPr wrap="none">
            <a:spAutoFit/>
          </a:bodyPr>
          <a:lstStyle/>
          <a:p>
            <a:r>
              <a:rPr lang="ar-SA" dirty="0" smtClean="0"/>
              <a:t>ال</a:t>
            </a:r>
            <a:r>
              <a:rPr lang="ar-JO" dirty="0" smtClean="0"/>
              <a:t>خلفية</a:t>
            </a:r>
            <a:endParaRPr lang="fr-FR" dirty="0"/>
          </a:p>
        </p:txBody>
      </p:sp>
      <p:sp>
        <p:nvSpPr>
          <p:cNvPr id="2" name="Rectangle 1"/>
          <p:cNvSpPr/>
          <p:nvPr/>
        </p:nvSpPr>
        <p:spPr>
          <a:xfrm>
            <a:off x="281353" y="1309247"/>
            <a:ext cx="8757139" cy="584775"/>
          </a:xfrm>
          <a:prstGeom prst="rect">
            <a:avLst/>
          </a:prstGeom>
        </p:spPr>
        <p:txBody>
          <a:bodyPr wrap="square">
            <a:spAutoFit/>
          </a:bodyPr>
          <a:lstStyle/>
          <a:p>
            <a:pPr algn="r" rtl="1"/>
            <a:r>
              <a:rPr lang="ar-JO" sz="1600" dirty="0">
                <a:latin typeface="Times New Roman" panose="02020603050405020304" pitchFamily="18" charset="0"/>
                <a:cs typeface="Times New Roman" panose="02020603050405020304" pitchFamily="18" charset="0"/>
              </a:rPr>
              <a:t>يتمثل هدف سياسة التنقل الأخضر في "تقليل الأثر البيئي للتنقل من حيث انبعاثات غازات الاحتباس الحراري </a:t>
            </a:r>
            <a:r>
              <a:rPr lang="ar-JO" sz="1600" dirty="0" smtClean="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 </a:t>
            </a:r>
            <a:r>
              <a:rPr lang="fr-FR" sz="1600" dirty="0" smtClean="0">
                <a:latin typeface="Times New Roman" panose="02020603050405020304" pitchFamily="18" charset="0"/>
                <a:cs typeface="Times New Roman" panose="02020603050405020304" pitchFamily="18" charset="0"/>
              </a:rPr>
              <a:t>(</a:t>
            </a:r>
            <a:r>
              <a:rPr lang="fr-FR" sz="1600" dirty="0">
                <a:latin typeface="Times New Roman" panose="02020603050405020304" pitchFamily="18" charset="0"/>
                <a:cs typeface="Times New Roman" panose="02020603050405020304" pitchFamily="18" charset="0"/>
              </a:rPr>
              <a:t>GHG </a:t>
            </a:r>
            <a:r>
              <a:rPr lang="ar-JO" sz="1600" dirty="0" smtClean="0">
                <a:latin typeface="Times New Roman" panose="02020603050405020304" pitchFamily="18" charset="0"/>
                <a:cs typeface="Times New Roman" panose="02020603050405020304" pitchFamily="18" charset="0"/>
              </a:rPr>
              <a:t>وتلوث </a:t>
            </a:r>
            <a:r>
              <a:rPr lang="ar-JO" sz="1600" dirty="0">
                <a:latin typeface="Times New Roman" panose="02020603050405020304" pitchFamily="18" charset="0"/>
                <a:cs typeface="Times New Roman" panose="02020603050405020304" pitchFamily="18" charset="0"/>
              </a:rPr>
              <a:t>الهواء والضوضاء.</a:t>
            </a:r>
            <a:r>
              <a:rPr lang="ar-JO" sz="1600" dirty="0"/>
              <a:t>"</a:t>
            </a:r>
            <a:endParaRPr lang="fr-FR" sz="1600" dirty="0"/>
          </a:p>
        </p:txBody>
      </p:sp>
      <p:sp>
        <p:nvSpPr>
          <p:cNvPr id="3" name="Rectangle 2"/>
          <p:cNvSpPr/>
          <p:nvPr/>
        </p:nvSpPr>
        <p:spPr>
          <a:xfrm>
            <a:off x="136934" y="1847325"/>
            <a:ext cx="8962041" cy="646331"/>
          </a:xfrm>
          <a:prstGeom prst="rect">
            <a:avLst/>
          </a:prstGeom>
        </p:spPr>
        <p:txBody>
          <a:bodyPr wrap="square">
            <a:spAutoFit/>
          </a:bodyPr>
          <a:lstStyle/>
          <a:p>
            <a:pPr algn="r" rtl="1"/>
            <a:r>
              <a:rPr lang="ar-JO" dirty="0"/>
              <a:t>يقترح هدف </a:t>
            </a:r>
            <a:r>
              <a:rPr lang="ar-SA" dirty="0" smtClean="0"/>
              <a:t> التنقل الاخضر </a:t>
            </a:r>
            <a:r>
              <a:rPr lang="ar-JO" dirty="0" smtClean="0"/>
              <a:t>ثلاثة </a:t>
            </a:r>
            <a:r>
              <a:rPr lang="ar-JO" dirty="0"/>
              <a:t>أهداف فرعية لكل من الأبعاد الثلاثة الرئيسية - التخفيف من آثار تغير المناخ ، وتلوث الهواء ، والتلوث الضوضائي.</a:t>
            </a:r>
            <a:endParaRPr lang="fr-FR" dirty="0"/>
          </a:p>
        </p:txBody>
      </p:sp>
      <p:grpSp>
        <p:nvGrpSpPr>
          <p:cNvPr id="17" name="Group 8"/>
          <p:cNvGrpSpPr/>
          <p:nvPr/>
        </p:nvGrpSpPr>
        <p:grpSpPr>
          <a:xfrm>
            <a:off x="427794" y="2236143"/>
            <a:ext cx="1321876" cy="392310"/>
            <a:chOff x="6837472" y="2834206"/>
            <a:chExt cx="1896491" cy="571500"/>
          </a:xfrm>
        </p:grpSpPr>
        <p:pic>
          <p:nvPicPr>
            <p:cNvPr id="18" name="Picture 5"/>
            <p:cNvPicPr>
              <a:picLocks noChangeAspect="1"/>
            </p:cNvPicPr>
            <p:nvPr/>
          </p:nvPicPr>
          <p:blipFill>
            <a:blip r:embed="rId2"/>
            <a:stretch>
              <a:fillRect/>
            </a:stretch>
          </p:blipFill>
          <p:spPr>
            <a:xfrm>
              <a:off x="6837472" y="2834206"/>
              <a:ext cx="571500" cy="571500"/>
            </a:xfrm>
            <a:prstGeom prst="rect">
              <a:avLst/>
            </a:prstGeom>
          </p:spPr>
        </p:pic>
        <p:pic>
          <p:nvPicPr>
            <p:cNvPr id="19" name="Picture 6"/>
            <p:cNvPicPr>
              <a:picLocks noChangeAspect="1"/>
            </p:cNvPicPr>
            <p:nvPr/>
          </p:nvPicPr>
          <p:blipFill>
            <a:blip r:embed="rId3"/>
            <a:stretch>
              <a:fillRect/>
            </a:stretch>
          </p:blipFill>
          <p:spPr>
            <a:xfrm>
              <a:off x="7508845" y="2834206"/>
              <a:ext cx="571500" cy="571500"/>
            </a:xfrm>
            <a:prstGeom prst="rect">
              <a:avLst/>
            </a:prstGeom>
          </p:spPr>
        </p:pic>
        <p:pic>
          <p:nvPicPr>
            <p:cNvPr id="20" name="Picture 7"/>
            <p:cNvPicPr>
              <a:picLocks noChangeAspect="1"/>
            </p:cNvPicPr>
            <p:nvPr/>
          </p:nvPicPr>
          <p:blipFill>
            <a:blip r:embed="rId4"/>
            <a:stretch>
              <a:fillRect/>
            </a:stretch>
          </p:blipFill>
          <p:spPr>
            <a:xfrm>
              <a:off x="8162463" y="2834206"/>
              <a:ext cx="571500" cy="571500"/>
            </a:xfrm>
            <a:prstGeom prst="rect">
              <a:avLst/>
            </a:prstGeom>
          </p:spPr>
        </p:pic>
      </p:grpSp>
      <p:sp>
        <p:nvSpPr>
          <p:cNvPr id="4" name="Rectangle 3"/>
          <p:cNvSpPr/>
          <p:nvPr/>
        </p:nvSpPr>
        <p:spPr>
          <a:xfrm>
            <a:off x="375074" y="2779862"/>
            <a:ext cx="8569695" cy="3000821"/>
          </a:xfrm>
          <a:prstGeom prst="rect">
            <a:avLst/>
          </a:prstGeom>
        </p:spPr>
        <p:txBody>
          <a:bodyPr wrap="square">
            <a:spAutoFit/>
          </a:bodyPr>
          <a:lstStyle/>
          <a:p>
            <a:pPr algn="just" rtl="1">
              <a:lnSpc>
                <a:spcPct val="150000"/>
              </a:lnSpc>
            </a:pPr>
            <a:r>
              <a:rPr lang="ar-JO" dirty="0"/>
              <a:t>وفقًا لتقرير الأمم المتحدة للبيئة العالمي عن المشي وركوب الدراجات </a:t>
            </a:r>
            <a:r>
              <a:rPr lang="ar-JO" dirty="0" smtClean="0"/>
              <a:t>(</a:t>
            </a:r>
            <a:r>
              <a:rPr lang="en-US" dirty="0" smtClean="0"/>
              <a:t>2016</a:t>
            </a:r>
            <a:r>
              <a:rPr lang="ar-JO" dirty="0" smtClean="0"/>
              <a:t>) </a:t>
            </a:r>
            <a:r>
              <a:rPr lang="ar-JO" dirty="0"/>
              <a:t>، تتم </a:t>
            </a:r>
            <a:r>
              <a:rPr lang="en-US" dirty="0" smtClean="0"/>
              <a:t>60</a:t>
            </a:r>
            <a:r>
              <a:rPr lang="ar-JO" dirty="0" smtClean="0"/>
              <a:t>٪ </a:t>
            </a:r>
            <a:r>
              <a:rPr lang="ar-JO" dirty="0"/>
              <a:t>من رحلات المدينة بالدراجة في المدن الصينية بينما في المدن الأفريقية تقترب الحصة من 5٪.التحول من سيارة إلى دراجة يوفر </a:t>
            </a:r>
            <a:r>
              <a:rPr lang="en-US" dirty="0" smtClean="0"/>
              <a:t>150</a:t>
            </a:r>
            <a:r>
              <a:rPr lang="ar-JO" dirty="0" smtClean="0"/>
              <a:t> </a:t>
            </a:r>
            <a:r>
              <a:rPr lang="ar-JO" dirty="0"/>
              <a:t>جرامًا من ثاني أكسيد الكربون لكل كيلومتر. كل </a:t>
            </a:r>
            <a:r>
              <a:rPr lang="en-US" dirty="0" smtClean="0"/>
              <a:t>7</a:t>
            </a:r>
            <a:r>
              <a:rPr lang="ar-JO" dirty="0" smtClean="0"/>
              <a:t> </a:t>
            </a:r>
            <a:r>
              <a:rPr lang="ar-JO" dirty="0"/>
              <a:t>كيلومترات بالدراجة ستوفر انبعاث كيلوغرام واحد من ثاني أكسيد الكربون مقارنة بنفس المسافة التي تقطعها السيارة. في فترة خمس سنوات ، تجنب الهولنديون </a:t>
            </a:r>
            <a:r>
              <a:rPr lang="en-US" dirty="0" smtClean="0"/>
              <a:t>1.41</a:t>
            </a:r>
            <a:r>
              <a:rPr lang="ar-JO" dirty="0" smtClean="0"/>
              <a:t> </a:t>
            </a:r>
            <a:r>
              <a:rPr lang="ar-JO" dirty="0"/>
              <a:t>مليون طن من ثاني أكسيد الكربون كل عام من خلال ركوب الدراجات ، مما وفر ما يعادل </a:t>
            </a:r>
            <a:r>
              <a:rPr lang="en-US" dirty="0" smtClean="0"/>
              <a:t>54.4</a:t>
            </a:r>
            <a:r>
              <a:rPr lang="ar-JO" dirty="0" smtClean="0"/>
              <a:t> </a:t>
            </a:r>
            <a:r>
              <a:rPr lang="ar-JO" dirty="0"/>
              <a:t>مليون شجرة يتم زرعها كل </a:t>
            </a:r>
            <a:r>
              <a:rPr lang="ar-JO" sz="1600" dirty="0"/>
              <a:t>عام</a:t>
            </a:r>
            <a:r>
              <a:rPr lang="ar-JO" dirty="0" smtClean="0"/>
              <a:t>.</a:t>
            </a:r>
            <a:endParaRPr lang="en-US" dirty="0" smtClean="0"/>
          </a:p>
          <a:p>
            <a:pPr algn="just" rtl="1">
              <a:lnSpc>
                <a:spcPct val="150000"/>
              </a:lnSpc>
            </a:pPr>
            <a:r>
              <a:rPr lang="ar-JO" dirty="0" smtClean="0"/>
              <a:t>في </a:t>
            </a:r>
            <a:r>
              <a:rPr lang="ar-JO" dirty="0"/>
              <a:t>أوروبا ، بالنسبة للرحلات القصيرة التي تقل عن 5 كيلومترات ، تتراوح حصة ركوب الدراجات من </a:t>
            </a:r>
            <a:r>
              <a:rPr lang="en-US" dirty="0" smtClean="0"/>
              <a:t>12</a:t>
            </a:r>
            <a:r>
              <a:rPr lang="ar-JO" dirty="0" smtClean="0"/>
              <a:t>٪ </a:t>
            </a:r>
            <a:r>
              <a:rPr lang="ar-JO" dirty="0"/>
              <a:t>(فنلندا) إلى </a:t>
            </a:r>
            <a:r>
              <a:rPr lang="en-US" dirty="0" smtClean="0"/>
              <a:t>39</a:t>
            </a:r>
            <a:r>
              <a:rPr lang="ar-JO" dirty="0" smtClean="0"/>
              <a:t>٪ </a:t>
            </a:r>
            <a:r>
              <a:rPr lang="ar-JO" dirty="0"/>
              <a:t>(هولندا). يبلغ متوسط طول رحلة ركوب الدراجات حوالي </a:t>
            </a:r>
            <a:r>
              <a:rPr lang="en-US" dirty="0" smtClean="0"/>
              <a:t>3</a:t>
            </a:r>
            <a:r>
              <a:rPr lang="ar-JO" dirty="0" smtClean="0"/>
              <a:t> </a:t>
            </a:r>
            <a:r>
              <a:rPr lang="ar-JO" dirty="0"/>
              <a:t>كيلومترات في معظم الدول الأوروبية.</a:t>
            </a:r>
            <a:endParaRPr lang="fr-FR" dirty="0"/>
          </a:p>
        </p:txBody>
      </p:sp>
    </p:spTree>
    <p:extLst>
      <p:ext uri="{BB962C8B-B14F-4D97-AF65-F5344CB8AC3E}">
        <p14:creationId xmlns:p14="http://schemas.microsoft.com/office/powerpoint/2010/main" val="3680609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4</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pic>
        <p:nvPicPr>
          <p:cNvPr id="16" name="Picture 13"/>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832" b="1"/>
          <a:stretch/>
        </p:blipFill>
        <p:spPr>
          <a:xfrm>
            <a:off x="1187088" y="1189016"/>
            <a:ext cx="6648450" cy="4659914"/>
          </a:xfrm>
          <a:prstGeom prst="rect">
            <a:avLst/>
          </a:prstGeom>
        </p:spPr>
      </p:pic>
      <p:sp>
        <p:nvSpPr>
          <p:cNvPr id="2" name="Rectangle 1"/>
          <p:cNvSpPr/>
          <p:nvPr/>
        </p:nvSpPr>
        <p:spPr>
          <a:xfrm>
            <a:off x="341392" y="838491"/>
            <a:ext cx="7341578" cy="369332"/>
          </a:xfrm>
          <a:prstGeom prst="rect">
            <a:avLst/>
          </a:prstGeom>
        </p:spPr>
        <p:txBody>
          <a:bodyPr wrap="square">
            <a:spAutoFit/>
          </a:bodyPr>
          <a:lstStyle/>
          <a:p>
            <a:pPr algn="r" rtl="1"/>
            <a:r>
              <a:rPr lang="ar-JO" dirty="0"/>
              <a:t>نظرة عامة على حالة استراتيجيات ركوب الدراجات الوطنية في الاتحاد الأوروبي</a:t>
            </a:r>
            <a:endParaRPr lang="fr-FR" dirty="0"/>
          </a:p>
        </p:txBody>
      </p:sp>
      <p:sp>
        <p:nvSpPr>
          <p:cNvPr id="3" name="Rectangle 2"/>
          <p:cNvSpPr/>
          <p:nvPr/>
        </p:nvSpPr>
        <p:spPr>
          <a:xfrm>
            <a:off x="224247" y="2831123"/>
            <a:ext cx="2835476" cy="1799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87923" y="2897125"/>
            <a:ext cx="2760784" cy="2082621"/>
          </a:xfrm>
          <a:prstGeom prst="rect">
            <a:avLst/>
          </a:prstGeom>
        </p:spPr>
        <p:txBody>
          <a:bodyPr wrap="square">
            <a:spAutoFit/>
          </a:bodyPr>
          <a:lstStyle/>
          <a:p>
            <a:pPr marL="171450" indent="-171450" algn="r" rtl="1">
              <a:lnSpc>
                <a:spcPct val="200000"/>
              </a:lnSpc>
              <a:spcAft>
                <a:spcPts val="800"/>
              </a:spcAft>
              <a:buFont typeface="Wingdings" panose="05000000000000000000" pitchFamily="2" charset="2"/>
              <a:buChar char="q"/>
            </a:pPr>
            <a:r>
              <a:rPr lang="ar-SA" sz="800" b="1" dirty="0">
                <a:latin typeface="Calibri" panose="020F0502020204030204" pitchFamily="34" charset="0"/>
                <a:ea typeface="Calibri" panose="020F0502020204030204" pitchFamily="34" charset="0"/>
              </a:rPr>
              <a:t>وضع الاستراتيجية الوطنية لركوب الدراجات</a:t>
            </a:r>
            <a:r>
              <a:rPr lang="fr-FR" sz="800" b="1" dirty="0">
                <a:latin typeface="Calibri" panose="020F0502020204030204" pitchFamily="34" charset="0"/>
                <a:ea typeface="Calibri" panose="020F0502020204030204" pitchFamily="34" charset="0"/>
                <a:cs typeface="Arial" panose="020B0604020202020204" pitchFamily="34" charset="0"/>
              </a:rPr>
              <a:t>.</a:t>
            </a:r>
          </a:p>
          <a:p>
            <a:pPr marL="171450" indent="-171450" algn="r" rtl="1">
              <a:lnSpc>
                <a:spcPct val="200000"/>
              </a:lnSpc>
              <a:spcAft>
                <a:spcPts val="800"/>
              </a:spcAft>
              <a:buFont typeface="Wingdings" panose="05000000000000000000" pitchFamily="2" charset="2"/>
              <a:buChar char="q"/>
            </a:pPr>
            <a:r>
              <a:rPr lang="ar-SA" sz="800" b="1" dirty="0">
                <a:latin typeface="Calibri" panose="020F0502020204030204" pitchFamily="34" charset="0"/>
                <a:ea typeface="Calibri" panose="020F0502020204030204" pitchFamily="34" charset="0"/>
              </a:rPr>
              <a:t>لا توجد استراتيجية واضحة لركوب الدراجات ولكن هناك وثيقة مماثلة </a:t>
            </a:r>
            <a:endParaRPr lang="en-US" sz="800" b="1" dirty="0" smtClean="0">
              <a:latin typeface="Calibri" panose="020F0502020204030204" pitchFamily="34" charset="0"/>
              <a:ea typeface="Calibri" panose="020F0502020204030204" pitchFamily="34" charset="0"/>
            </a:endParaRPr>
          </a:p>
          <a:p>
            <a:pPr algn="r" rtl="1">
              <a:lnSpc>
                <a:spcPct val="200000"/>
              </a:lnSpc>
              <a:spcAft>
                <a:spcPts val="800"/>
              </a:spcAft>
            </a:pPr>
            <a:r>
              <a:rPr lang="ar-SA" sz="800" b="1" dirty="0" smtClean="0">
                <a:latin typeface="Calibri" panose="020F0502020204030204" pitchFamily="34" charset="0"/>
                <a:ea typeface="Calibri" panose="020F0502020204030204" pitchFamily="34" charset="0"/>
              </a:rPr>
              <a:t>في </a:t>
            </a:r>
            <a:r>
              <a:rPr lang="ar-SA" sz="800" b="1" dirty="0">
                <a:latin typeface="Calibri" panose="020F0502020204030204" pitchFamily="34" charset="0"/>
                <a:ea typeface="Calibri" panose="020F0502020204030204" pitchFamily="34" charset="0"/>
              </a:rPr>
              <a:t>مكانها الصحيح</a:t>
            </a:r>
            <a:r>
              <a:rPr lang="fr-FR" sz="800" b="1" dirty="0">
                <a:latin typeface="Calibri" panose="020F0502020204030204" pitchFamily="34" charset="0"/>
                <a:ea typeface="Calibri" panose="020F0502020204030204" pitchFamily="34" charset="0"/>
                <a:cs typeface="Arial" panose="020B0604020202020204" pitchFamily="34" charset="0"/>
              </a:rPr>
              <a:t>.</a:t>
            </a:r>
          </a:p>
          <a:p>
            <a:pPr marL="171450" indent="-171450" algn="r" rtl="1">
              <a:lnSpc>
                <a:spcPct val="200000"/>
              </a:lnSpc>
              <a:spcAft>
                <a:spcPts val="800"/>
              </a:spcAft>
              <a:buFont typeface="Wingdings" panose="05000000000000000000" pitchFamily="2" charset="2"/>
              <a:buChar char="q"/>
            </a:pPr>
            <a:r>
              <a:rPr lang="ar-SA" sz="800" b="1" dirty="0">
                <a:latin typeface="Calibri" panose="020F0502020204030204" pitchFamily="34" charset="0"/>
                <a:ea typeface="Calibri" panose="020F0502020204030204" pitchFamily="34" charset="0"/>
              </a:rPr>
              <a:t>انتهت صلاحية استراتيجية الدراجات الوطنية / بحاجة إلى تحديث</a:t>
            </a:r>
            <a:r>
              <a:rPr lang="fr-FR" sz="800" b="1" dirty="0">
                <a:latin typeface="Calibri" panose="020F0502020204030204" pitchFamily="34" charset="0"/>
                <a:ea typeface="Calibri" panose="020F0502020204030204" pitchFamily="34" charset="0"/>
                <a:cs typeface="Arial" panose="020B0604020202020204" pitchFamily="34" charset="0"/>
              </a:rPr>
              <a:t>.</a:t>
            </a:r>
          </a:p>
          <a:p>
            <a:pPr marL="171450" indent="-171450" algn="r" rtl="1">
              <a:lnSpc>
                <a:spcPct val="200000"/>
              </a:lnSpc>
              <a:spcAft>
                <a:spcPts val="800"/>
              </a:spcAft>
              <a:buFont typeface="Wingdings" panose="05000000000000000000" pitchFamily="2" charset="2"/>
              <a:buChar char="q"/>
            </a:pPr>
            <a:r>
              <a:rPr lang="ar-SA" sz="800" b="1" dirty="0">
                <a:latin typeface="Calibri" panose="020F0502020204030204" pitchFamily="34" charset="0"/>
                <a:ea typeface="Calibri" panose="020F0502020204030204" pitchFamily="34" charset="0"/>
              </a:rPr>
              <a:t>الاستراتيجية الوطنية الأولى للدراجات قيد التطوير</a:t>
            </a:r>
            <a:r>
              <a:rPr lang="fr-FR" sz="800" b="1" dirty="0">
                <a:latin typeface="Calibri" panose="020F0502020204030204" pitchFamily="34" charset="0"/>
                <a:ea typeface="Calibri" panose="020F0502020204030204" pitchFamily="34" charset="0"/>
                <a:cs typeface="Arial" panose="020B0604020202020204" pitchFamily="34" charset="0"/>
              </a:rPr>
              <a:t>.</a:t>
            </a:r>
          </a:p>
          <a:p>
            <a:pPr marL="171450" indent="-171450" algn="r" rtl="1">
              <a:lnSpc>
                <a:spcPct val="200000"/>
              </a:lnSpc>
              <a:spcAft>
                <a:spcPts val="800"/>
              </a:spcAft>
              <a:buFont typeface="Wingdings" panose="05000000000000000000" pitchFamily="2" charset="2"/>
              <a:buChar char="q"/>
            </a:pPr>
            <a:r>
              <a:rPr lang="ar-SA" sz="800" b="1" dirty="0">
                <a:latin typeface="Calibri" panose="020F0502020204030204" pitchFamily="34" charset="0"/>
                <a:ea typeface="Calibri" panose="020F0502020204030204" pitchFamily="34" charset="0"/>
              </a:rPr>
              <a:t>لا توجد استراتيجية وطنية للدراجات</a:t>
            </a:r>
            <a:r>
              <a:rPr lang="fr-FR" sz="800" b="1" dirty="0">
                <a:latin typeface="Calibri" panose="020F0502020204030204" pitchFamily="34" charset="0"/>
                <a:ea typeface="Calibri" panose="020F0502020204030204" pitchFamily="34" charset="0"/>
                <a:cs typeface="Arial" panose="020B0604020202020204" pitchFamily="34" charset="0"/>
              </a:rPr>
              <a:t>.</a:t>
            </a:r>
            <a:endParaRPr lang="fr-FR" sz="8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32982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5</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131886" y="1025304"/>
            <a:ext cx="8574898" cy="584775"/>
          </a:xfrm>
          <a:prstGeom prst="rect">
            <a:avLst/>
          </a:prstGeom>
        </p:spPr>
        <p:txBody>
          <a:bodyPr wrap="square">
            <a:spAutoFit/>
          </a:bodyPr>
          <a:lstStyle/>
          <a:p>
            <a:pPr algn="r" rtl="1"/>
            <a:r>
              <a:rPr lang="ar-JO" sz="1600" dirty="0"/>
              <a:t>يمثل النقل غير الآلي (المشي وركوب الدراجات) نسبة كبيرة من جميع الرحلات الحضرية التي تتم عبر منطقة الشرق الأوسط وشمال إفريقيا </a:t>
            </a:r>
            <a:r>
              <a:rPr lang="ar-JO" sz="1600" dirty="0" smtClean="0"/>
              <a:t>(</a:t>
            </a:r>
            <a:r>
              <a:rPr lang="en-US" sz="1600" dirty="0" smtClean="0"/>
              <a:t> (</a:t>
            </a:r>
            <a:r>
              <a:rPr lang="fr-FR" sz="1600" dirty="0" smtClean="0"/>
              <a:t>MENA</a:t>
            </a:r>
            <a:r>
              <a:rPr lang="ar-SA" sz="1600" dirty="0" smtClean="0"/>
              <a:t>.</a:t>
            </a:r>
            <a:endParaRPr lang="fr-FR" sz="1600" dirty="0"/>
          </a:p>
        </p:txBody>
      </p:sp>
      <p:pic>
        <p:nvPicPr>
          <p:cNvPr id="16" name="Picture 6"/>
          <p:cNvPicPr>
            <a:picLocks noChangeAspect="1"/>
          </p:cNvPicPr>
          <p:nvPr/>
        </p:nvPicPr>
        <p:blipFill>
          <a:blip r:embed="rId2"/>
          <a:stretch>
            <a:fillRect/>
          </a:stretch>
        </p:blipFill>
        <p:spPr>
          <a:xfrm>
            <a:off x="8166784" y="1790538"/>
            <a:ext cx="540000" cy="540000"/>
          </a:xfrm>
          <a:prstGeom prst="rect">
            <a:avLst/>
          </a:prstGeom>
        </p:spPr>
      </p:pic>
      <p:sp>
        <p:nvSpPr>
          <p:cNvPr id="3" name="Rectangle 2"/>
          <p:cNvSpPr/>
          <p:nvPr/>
        </p:nvSpPr>
        <p:spPr>
          <a:xfrm>
            <a:off x="131886" y="1737372"/>
            <a:ext cx="8012806" cy="878574"/>
          </a:xfrm>
          <a:prstGeom prst="rect">
            <a:avLst/>
          </a:prstGeom>
        </p:spPr>
        <p:txBody>
          <a:bodyPr wrap="square">
            <a:spAutoFit/>
          </a:bodyPr>
          <a:lstStyle/>
          <a:p>
            <a:pPr algn="r" rtl="1">
              <a:lnSpc>
                <a:spcPct val="150000"/>
              </a:lnSpc>
            </a:pPr>
            <a:r>
              <a:rPr lang="ar-JO" dirty="0"/>
              <a:t>استخدام الدراجات ، كأسلوب يومي للسفر ، في المدن التونسية الكبرى منخفض ، 0.8٪ من الحصة النموذجية في صفاقس وأقل من </a:t>
            </a:r>
            <a:r>
              <a:rPr lang="en-US" dirty="0" smtClean="0"/>
              <a:t>1</a:t>
            </a:r>
            <a:r>
              <a:rPr lang="ar-JO" dirty="0" smtClean="0"/>
              <a:t>٪ </a:t>
            </a:r>
            <a:r>
              <a:rPr lang="ar-JO" dirty="0"/>
              <a:t>في تونس حسب تقرير البنك الدولي</a:t>
            </a:r>
            <a:endParaRPr lang="fr-FR" dirty="0"/>
          </a:p>
        </p:txBody>
      </p:sp>
      <p:pic>
        <p:nvPicPr>
          <p:cNvPr id="17" name="Picture 4"/>
          <p:cNvPicPr>
            <a:picLocks noChangeAspect="1"/>
          </p:cNvPicPr>
          <p:nvPr/>
        </p:nvPicPr>
        <p:blipFill>
          <a:blip r:embed="rId3"/>
          <a:stretch>
            <a:fillRect/>
          </a:stretch>
        </p:blipFill>
        <p:spPr>
          <a:xfrm>
            <a:off x="8144692" y="2556634"/>
            <a:ext cx="540000" cy="540000"/>
          </a:xfrm>
          <a:prstGeom prst="rect">
            <a:avLst/>
          </a:prstGeom>
        </p:spPr>
      </p:pic>
      <p:sp>
        <p:nvSpPr>
          <p:cNvPr id="4" name="Rectangle 3"/>
          <p:cNvSpPr/>
          <p:nvPr/>
        </p:nvSpPr>
        <p:spPr>
          <a:xfrm>
            <a:off x="756139" y="2669306"/>
            <a:ext cx="6066692" cy="246221"/>
          </a:xfrm>
          <a:prstGeom prst="rect">
            <a:avLst/>
          </a:prstGeom>
        </p:spPr>
        <p:txBody>
          <a:bodyPr wrap="square">
            <a:spAutoFit/>
          </a:bodyPr>
          <a:lstStyle/>
          <a:p>
            <a:pPr marL="627063"/>
            <a:r>
              <a:rPr lang="en-US" sz="1000" dirty="0"/>
              <a:t>(Source: https://houloul.org/en/2020/12/13/new-modes-of-transport-in-tunisia/)</a:t>
            </a:r>
            <a:endParaRPr lang="el-GR" sz="1000" dirty="0"/>
          </a:p>
        </p:txBody>
      </p:sp>
      <p:sp>
        <p:nvSpPr>
          <p:cNvPr id="5" name="Rectangle 4"/>
          <p:cNvSpPr/>
          <p:nvPr/>
        </p:nvSpPr>
        <p:spPr>
          <a:xfrm>
            <a:off x="413239" y="2806111"/>
            <a:ext cx="7817562" cy="2308324"/>
          </a:xfrm>
          <a:prstGeom prst="rect">
            <a:avLst/>
          </a:prstGeom>
        </p:spPr>
        <p:txBody>
          <a:bodyPr wrap="square">
            <a:spAutoFit/>
          </a:bodyPr>
          <a:lstStyle/>
          <a:p>
            <a:pPr algn="just" rtl="1">
              <a:lnSpc>
                <a:spcPct val="200000"/>
              </a:lnSpc>
            </a:pPr>
            <a:r>
              <a:rPr lang="ar-JO" dirty="0"/>
              <a:t>تم تقدير رياضة المشي وركوب الدراجات في القاهرة بحوالي </a:t>
            </a:r>
            <a:r>
              <a:rPr lang="en-US" dirty="0" smtClean="0"/>
              <a:t>32</a:t>
            </a:r>
            <a:r>
              <a:rPr lang="ar-JO" dirty="0" smtClean="0"/>
              <a:t>٪ </a:t>
            </a:r>
            <a:r>
              <a:rPr lang="ar-JO" dirty="0"/>
              <a:t>في عام </a:t>
            </a:r>
            <a:r>
              <a:rPr lang="en-US" dirty="0" smtClean="0"/>
              <a:t>2001</a:t>
            </a:r>
            <a:r>
              <a:rPr lang="ar-JO" dirty="0" smtClean="0"/>
              <a:t>. </a:t>
            </a:r>
            <a:r>
              <a:rPr lang="ar-JO" dirty="0"/>
              <a:t>وتظهر المسوح الحالية أن </a:t>
            </a:r>
            <a:r>
              <a:rPr lang="en-US" dirty="0" smtClean="0"/>
              <a:t>52</a:t>
            </a:r>
            <a:r>
              <a:rPr lang="ar-JO" dirty="0" smtClean="0"/>
              <a:t>٪ </a:t>
            </a:r>
            <a:r>
              <a:rPr lang="ar-JO" dirty="0"/>
              <a:t>من وسائط النقل غير الآلية في شبين الكوم و </a:t>
            </a:r>
            <a:r>
              <a:rPr lang="en-US" dirty="0" smtClean="0"/>
              <a:t>31</a:t>
            </a:r>
            <a:r>
              <a:rPr lang="ar-JO" dirty="0" smtClean="0"/>
              <a:t>٪ </a:t>
            </a:r>
            <a:r>
              <a:rPr lang="ar-JO" dirty="0"/>
              <a:t>في الفيوم. يمكن تقدير الأسباب الكامنة وراء هذه الحصة المرتفعة على أنها المسافات القصيرة نسبيًا التي يتم قطعها إلى المدارس والجامعات والمصانع ، فضلاً عن التكاليف المرتبطة بامتلاك سيارة</a:t>
            </a:r>
            <a:endParaRPr lang="fr-FR" dirty="0"/>
          </a:p>
        </p:txBody>
      </p:sp>
      <p:sp>
        <p:nvSpPr>
          <p:cNvPr id="18" name="Rectangle 17"/>
          <p:cNvSpPr/>
          <p:nvPr/>
        </p:nvSpPr>
        <p:spPr>
          <a:xfrm>
            <a:off x="541201" y="5167600"/>
            <a:ext cx="7689600" cy="246221"/>
          </a:xfrm>
          <a:prstGeom prst="rect">
            <a:avLst/>
          </a:prstGeom>
        </p:spPr>
        <p:txBody>
          <a:bodyPr wrap="square">
            <a:spAutoFit/>
          </a:bodyPr>
          <a:lstStyle/>
          <a:p>
            <a:r>
              <a:rPr lang="en-GB" sz="1000" dirty="0" smtClean="0"/>
              <a:t>Source: https</a:t>
            </a:r>
            <a:r>
              <a:rPr lang="en-GB" sz="1000" dirty="0"/>
              <a:t>://info.undp.org/docs/pdc/Documents/EGY/00045900_Final%20Approved%20Project%20Document%20Egypt%20Transport.pdf</a:t>
            </a:r>
          </a:p>
        </p:txBody>
      </p:sp>
    </p:spTree>
    <p:extLst>
      <p:ext uri="{BB962C8B-B14F-4D97-AF65-F5344CB8AC3E}">
        <p14:creationId xmlns:p14="http://schemas.microsoft.com/office/powerpoint/2010/main" val="4450787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6</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aphicFrame>
        <p:nvGraphicFramePr>
          <p:cNvPr id="16" name="Tabella 9">
            <a:extLst>
              <a:ext uri="{FF2B5EF4-FFF2-40B4-BE49-F238E27FC236}">
                <a16:creationId xmlns=""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3378320425"/>
              </p:ext>
            </p:extLst>
          </p:nvPr>
        </p:nvGraphicFramePr>
        <p:xfrm>
          <a:off x="457200" y="1970156"/>
          <a:ext cx="8229600" cy="1010920"/>
        </p:xfrm>
        <a:graphic>
          <a:graphicData uri="http://schemas.openxmlformats.org/drawingml/2006/table">
            <a:tbl>
              <a:tblPr firstRow="1" bandRow="1">
                <a:tableStyleId>{F5AB1C69-6EDB-4FF4-983F-18BD219EF322}</a:tableStyleId>
              </a:tblPr>
              <a:tblGrid>
                <a:gridCol w="3622431">
                  <a:extLst>
                    <a:ext uri="{9D8B030D-6E8A-4147-A177-3AD203B41FA5}">
                      <a16:colId xmlns="" xmlns:a16="http://schemas.microsoft.com/office/drawing/2014/main" val="338152859"/>
                    </a:ext>
                  </a:extLst>
                </a:gridCol>
                <a:gridCol w="1674993">
                  <a:extLst>
                    <a:ext uri="{9D8B030D-6E8A-4147-A177-3AD203B41FA5}">
                      <a16:colId xmlns="" xmlns:a16="http://schemas.microsoft.com/office/drawing/2014/main" val="125890587"/>
                    </a:ext>
                  </a:extLst>
                </a:gridCol>
                <a:gridCol w="2932176">
                  <a:extLst>
                    <a:ext uri="{9D8B030D-6E8A-4147-A177-3AD203B41FA5}">
                      <a16:colId xmlns="" xmlns:a16="http://schemas.microsoft.com/office/drawing/2014/main" val="1306176470"/>
                    </a:ext>
                  </a:extLst>
                </a:gridCol>
              </a:tblGrid>
              <a:tr h="370840">
                <a:tc>
                  <a:txBody>
                    <a:bodyPr/>
                    <a:lstStyle/>
                    <a:p>
                      <a:pPr algn="ctr"/>
                      <a:r>
                        <a:rPr lang="ar-JO" noProof="0" dirty="0" smtClean="0"/>
                        <a:t>مؤشر</a:t>
                      </a:r>
                      <a:endParaRPr lang="en-GB" noProof="0" dirty="0"/>
                    </a:p>
                  </a:txBody>
                  <a:tcPr/>
                </a:tc>
                <a:tc>
                  <a:txBody>
                    <a:bodyPr/>
                    <a:lstStyle/>
                    <a:p>
                      <a:pPr algn="ctr"/>
                      <a:r>
                        <a:rPr lang="ar-JO" dirty="0" smtClean="0"/>
                        <a:t>وحدة</a:t>
                      </a:r>
                      <a:endParaRPr lang="it-IT" dirty="0"/>
                    </a:p>
                  </a:txBody>
                  <a:tcPr/>
                </a:tc>
                <a:tc>
                  <a:txBody>
                    <a:bodyPr/>
                    <a:lstStyle/>
                    <a:p>
                      <a:pPr algn="ctr"/>
                      <a:r>
                        <a:rPr lang="ar-JO" dirty="0" smtClean="0"/>
                        <a:t>مصدر البيانات</a:t>
                      </a:r>
                      <a:endParaRPr lang="it-IT" dirty="0"/>
                    </a:p>
                  </a:txBody>
                  <a:tcPr/>
                </a:tc>
                <a:extLst>
                  <a:ext uri="{0D108BD9-81ED-4DB2-BD59-A6C34878D82A}">
                    <a16:rowId xmlns="" xmlns:a16="http://schemas.microsoft.com/office/drawing/2014/main" val="3467756336"/>
                  </a:ext>
                </a:extLst>
              </a:tr>
              <a:tr h="370840">
                <a:tc>
                  <a:txBody>
                    <a:bodyPr/>
                    <a:lstStyle/>
                    <a:p>
                      <a:pPr marL="0" marR="0" lvl="0" indent="0" algn="r" rtl="1">
                        <a:spcBef>
                          <a:spcPts val="0"/>
                        </a:spcBef>
                        <a:spcAft>
                          <a:spcPts val="0"/>
                        </a:spcAft>
                        <a:buNone/>
                      </a:pPr>
                      <a:r>
                        <a:rPr lang="ar-JO" sz="1800" b="0" i="0" u="none" strike="noStrike" cap="none" dirty="0" smtClean="0">
                          <a:solidFill>
                            <a:schemeClr val="dk1"/>
                          </a:solidFill>
                          <a:latin typeface="+mn-lt"/>
                          <a:ea typeface="Calibri"/>
                          <a:cs typeface="Calibri"/>
                          <a:sym typeface="Calibri"/>
                        </a:rPr>
                        <a:t>الطول الإجمالي لمسارات الدراجات في المنطقة لكل ساكن.</a:t>
                      </a:r>
                      <a:endParaRPr lang="en-US" sz="1800" u="none" strike="noStrike" cap="none" dirty="0">
                        <a:latin typeface="+mn-lt"/>
                        <a:ea typeface="Calibri"/>
                        <a:cs typeface="Calibri"/>
                        <a:sym typeface="Calibri"/>
                      </a:endParaRPr>
                    </a:p>
                  </a:txBody>
                  <a:tcPr anchor="ctr"/>
                </a:tc>
                <a:tc>
                  <a:txBody>
                    <a:bodyPr/>
                    <a:lstStyle/>
                    <a:p>
                      <a:pPr algn="ctr"/>
                      <a:r>
                        <a:rPr lang="ar-JO" sz="1800" kern="1200" dirty="0" smtClean="0">
                          <a:effectLst/>
                        </a:rPr>
                        <a:t>م / ساكن</a:t>
                      </a:r>
                      <a:endParaRPr lang="it-IT" sz="18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r" rtl="1"/>
                      <a:r>
                        <a:rPr lang="ar-JO" dirty="0" smtClean="0">
                          <a:solidFill>
                            <a:schemeClr val="tx1"/>
                          </a:solidFill>
                        </a:rPr>
                        <a:t>الخريطة الموضوعية –</a:t>
                      </a:r>
                      <a:r>
                        <a:rPr lang="en-US" dirty="0" smtClean="0">
                          <a:solidFill>
                            <a:schemeClr val="tx1"/>
                          </a:solidFill>
                        </a:rPr>
                        <a:t> </a:t>
                      </a:r>
                      <a:r>
                        <a:rPr lang="ar-JO" dirty="0" smtClean="0">
                          <a:solidFill>
                            <a:schemeClr val="tx1"/>
                          </a:solidFill>
                        </a:rPr>
                        <a:t>نظام معلومات</a:t>
                      </a:r>
                      <a:r>
                        <a:rPr lang="ar-SA" dirty="0" smtClean="0">
                          <a:solidFill>
                            <a:schemeClr val="tx1"/>
                          </a:solidFill>
                        </a:rPr>
                        <a:t> الجغرافية –أو تقدير</a:t>
                      </a:r>
                      <a:endParaRPr lang="it-IT"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 xmlns:a16="http://schemas.microsoft.com/office/drawing/2014/main" val="2222151201"/>
                  </a:ext>
                </a:extLst>
              </a:tr>
            </a:tbl>
          </a:graphicData>
        </a:graphic>
      </p:graphicFrame>
      <p:sp>
        <p:nvSpPr>
          <p:cNvPr id="2" name="Rectangle 1"/>
          <p:cNvSpPr/>
          <p:nvPr/>
        </p:nvSpPr>
        <p:spPr>
          <a:xfrm>
            <a:off x="7835538" y="1125387"/>
            <a:ext cx="609461" cy="369332"/>
          </a:xfrm>
          <a:prstGeom prst="rect">
            <a:avLst/>
          </a:prstGeom>
        </p:spPr>
        <p:txBody>
          <a:bodyPr wrap="none">
            <a:spAutoFit/>
          </a:bodyPr>
          <a:lstStyle/>
          <a:p>
            <a:pPr algn="ctr"/>
            <a:r>
              <a:rPr lang="ar-JO" dirty="0"/>
              <a:t>مؤشر</a:t>
            </a:r>
            <a:endParaRPr lang="en-GB" dirty="0"/>
          </a:p>
        </p:txBody>
      </p:sp>
      <p:pic>
        <p:nvPicPr>
          <p:cNvPr id="17" name="Picture 3"/>
          <p:cNvPicPr>
            <a:picLocks noChangeAspect="1"/>
          </p:cNvPicPr>
          <p:nvPr/>
        </p:nvPicPr>
        <p:blipFill>
          <a:blip r:embed="rId2"/>
          <a:stretch>
            <a:fillRect/>
          </a:stretch>
        </p:blipFill>
        <p:spPr>
          <a:xfrm>
            <a:off x="4388467" y="3891592"/>
            <a:ext cx="1146147" cy="1554615"/>
          </a:xfrm>
          <a:prstGeom prst="rect">
            <a:avLst/>
          </a:prstGeom>
        </p:spPr>
      </p:pic>
    </p:spTree>
    <p:extLst>
      <p:ext uri="{BB962C8B-B14F-4D97-AF65-F5344CB8AC3E}">
        <p14:creationId xmlns:p14="http://schemas.microsoft.com/office/powerpoint/2010/main" val="738325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7</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nvGrpSpPr>
          <p:cNvPr id="16" name="Group 5"/>
          <p:cNvGrpSpPr/>
          <p:nvPr/>
        </p:nvGrpSpPr>
        <p:grpSpPr>
          <a:xfrm>
            <a:off x="6478065" y="2890936"/>
            <a:ext cx="2216380" cy="2435313"/>
            <a:chOff x="6753225" y="2377022"/>
            <a:chExt cx="2216380" cy="2435313"/>
          </a:xfrm>
        </p:grpSpPr>
        <p:sp>
          <p:nvSpPr>
            <p:cNvPr id="17" name="Rectangle 16"/>
            <p:cNvSpPr/>
            <p:nvPr/>
          </p:nvSpPr>
          <p:spPr>
            <a:xfrm>
              <a:off x="6753225" y="4258337"/>
              <a:ext cx="2216380" cy="553998"/>
            </a:xfrm>
            <a:prstGeom prst="rect">
              <a:avLst/>
            </a:prstGeom>
          </p:spPr>
          <p:txBody>
            <a:bodyPr wrap="square">
              <a:spAutoFit/>
            </a:bodyPr>
            <a:lstStyle/>
            <a:p>
              <a:r>
                <a:rPr lang="ar-SA" sz="1000" dirty="0" smtClean="0"/>
                <a:t>المصدر </a:t>
              </a:r>
              <a:r>
                <a:rPr lang="en-US" sz="1000" dirty="0" smtClean="0"/>
                <a:t>:</a:t>
              </a:r>
              <a:r>
                <a:rPr lang="el-GR" sz="1000" dirty="0" smtClean="0"/>
                <a:t> </a:t>
              </a:r>
              <a:r>
                <a:rPr lang="en-US" sz="1000" dirty="0"/>
                <a:t>EU Cycling Strategy, European Cyclists’ Federation.</a:t>
              </a:r>
              <a:r>
                <a:rPr lang="en-US" sz="1000" dirty="0" smtClean="0"/>
                <a:t> https</a:t>
              </a:r>
              <a:r>
                <a:rPr lang="en-US" sz="1000" dirty="0"/>
                <a:t>://</a:t>
              </a:r>
              <a:r>
                <a:rPr lang="en-US" sz="1000" dirty="0" smtClean="0"/>
                <a:t>ecf.com/eu_cycling_strategy </a:t>
              </a:r>
              <a:endParaRPr lang="en-US" sz="1000" dirty="0"/>
            </a:p>
          </p:txBody>
        </p:sp>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3225" y="2377022"/>
              <a:ext cx="2216379" cy="1819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p:cNvSpPr/>
          <p:nvPr/>
        </p:nvSpPr>
        <p:spPr>
          <a:xfrm>
            <a:off x="237966" y="1019928"/>
            <a:ext cx="8668067" cy="1477328"/>
          </a:xfrm>
          <a:prstGeom prst="rect">
            <a:avLst/>
          </a:prstGeom>
        </p:spPr>
        <p:txBody>
          <a:bodyPr wrap="square">
            <a:spAutoFit/>
          </a:bodyPr>
          <a:lstStyle/>
          <a:p>
            <a:pPr algn="r" rtl="1"/>
            <a:r>
              <a:rPr lang="ar-SA" b="1" dirty="0" smtClean="0"/>
              <a:t>الهدف : </a:t>
            </a:r>
          </a:p>
          <a:p>
            <a:pPr algn="r" rtl="1">
              <a:lnSpc>
                <a:spcPct val="200000"/>
              </a:lnSpc>
            </a:pPr>
            <a:r>
              <a:rPr lang="ar-JO" dirty="0" smtClean="0"/>
              <a:t>تعزيز </a:t>
            </a:r>
            <a:r>
              <a:rPr lang="ar-JO" dirty="0"/>
              <a:t>ركوب الدراجات كبديل لاستخدام المركبات من خلال توفير شبكات تنقل آمنة </a:t>
            </a:r>
            <a:r>
              <a:rPr lang="ar-JO" dirty="0" smtClean="0"/>
              <a:t>وفعالة</a:t>
            </a:r>
            <a:r>
              <a:rPr lang="ar-SA" dirty="0" smtClean="0"/>
              <a:t> </a:t>
            </a:r>
            <a:r>
              <a:rPr lang="ar-JO" dirty="0" smtClean="0"/>
              <a:t>.</a:t>
            </a:r>
            <a:r>
              <a:rPr lang="ar-JO" dirty="0"/>
              <a:t>السفر بالدراجة يعني عدد أقل من السيارات على الطرق مما يقلل من الازدحام المروري.</a:t>
            </a:r>
            <a:endParaRPr lang="fr-FR" dirty="0"/>
          </a:p>
        </p:txBody>
      </p:sp>
      <p:sp>
        <p:nvSpPr>
          <p:cNvPr id="3" name="Rectangle 2"/>
          <p:cNvSpPr/>
          <p:nvPr/>
        </p:nvSpPr>
        <p:spPr>
          <a:xfrm>
            <a:off x="1200194" y="2917194"/>
            <a:ext cx="4572000" cy="1200329"/>
          </a:xfrm>
          <a:prstGeom prst="rect">
            <a:avLst/>
          </a:prstGeom>
        </p:spPr>
        <p:txBody>
          <a:bodyPr>
            <a:spAutoFit/>
          </a:bodyPr>
          <a:lstStyle/>
          <a:p>
            <a:pPr algn="r" rtl="1">
              <a:lnSpc>
                <a:spcPct val="200000"/>
              </a:lnSpc>
            </a:pPr>
            <a:r>
              <a:rPr lang="ar-JO" dirty="0"/>
              <a:t>بديل فعال وصديق </a:t>
            </a:r>
            <a:r>
              <a:rPr lang="ar-JO" dirty="0" smtClean="0"/>
              <a:t>للبيئة</a:t>
            </a:r>
            <a:r>
              <a:rPr lang="ar-SA" dirty="0" smtClean="0"/>
              <a:t> </a:t>
            </a:r>
            <a:r>
              <a:rPr lang="ar-JO" dirty="0" smtClean="0"/>
              <a:t>وسائل </a:t>
            </a:r>
            <a:r>
              <a:rPr lang="ar-JO" dirty="0"/>
              <a:t>النقل هي مفتاح ليس فقط </a:t>
            </a:r>
            <a:r>
              <a:rPr lang="ar-JO" dirty="0" smtClean="0"/>
              <a:t>للتحسين</a:t>
            </a:r>
            <a:r>
              <a:rPr lang="ar-SA" dirty="0" smtClean="0"/>
              <a:t> </a:t>
            </a:r>
            <a:r>
              <a:rPr lang="ar-JO" dirty="0" smtClean="0"/>
              <a:t>التنقل </a:t>
            </a:r>
            <a:r>
              <a:rPr lang="ar-JO" dirty="0"/>
              <a:t>ولكن نوعية الحياة أيضًا.</a:t>
            </a:r>
            <a:endParaRPr lang="fr-FR" dirty="0"/>
          </a:p>
        </p:txBody>
      </p:sp>
    </p:spTree>
    <p:extLst>
      <p:ext uri="{BB962C8B-B14F-4D97-AF65-F5344CB8AC3E}">
        <p14:creationId xmlns:p14="http://schemas.microsoft.com/office/powerpoint/2010/main" val="974011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8</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199455"/>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074625" y="6605213"/>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573907" y="975919"/>
            <a:ext cx="1241045" cy="369332"/>
          </a:xfrm>
          <a:prstGeom prst="rect">
            <a:avLst/>
          </a:prstGeom>
        </p:spPr>
        <p:txBody>
          <a:bodyPr wrap="none">
            <a:spAutoFit/>
          </a:bodyPr>
          <a:lstStyle/>
          <a:p>
            <a:r>
              <a:rPr lang="ar-JO" u="sng" dirty="0"/>
              <a:t>معلومات عامة</a:t>
            </a:r>
            <a:endParaRPr lang="fr-FR" u="sng" dirty="0"/>
          </a:p>
        </p:txBody>
      </p:sp>
      <p:pic>
        <p:nvPicPr>
          <p:cNvPr id="16"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6523" y="1345251"/>
            <a:ext cx="1418030"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itle 1"/>
          <p:cNvSpPr txBox="1">
            <a:spLocks/>
          </p:cNvSpPr>
          <p:nvPr/>
        </p:nvSpPr>
        <p:spPr>
          <a:xfrm>
            <a:off x="5011797" y="4817908"/>
            <a:ext cx="3907155" cy="11009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1200" b="1" i="1" kern="0" dirty="0" err="1" smtClean="0">
                <a:solidFill>
                  <a:srgbClr val="92D050"/>
                </a:solidFill>
                <a:latin typeface="+mn-lt"/>
              </a:rPr>
              <a:t>Std</a:t>
            </a:r>
            <a:r>
              <a:rPr lang="en-US" sz="1200" b="1" i="1" kern="0" dirty="0" smtClean="0">
                <a:solidFill>
                  <a:srgbClr val="92D050"/>
                </a:solidFill>
                <a:latin typeface="+mn-lt"/>
              </a:rPr>
              <a:t> </a:t>
            </a:r>
            <a:r>
              <a:rPr lang="el-GR" sz="1200" b="1" i="1" kern="0" dirty="0">
                <a:solidFill>
                  <a:srgbClr val="92D050"/>
                </a:solidFill>
                <a:latin typeface="+mn-lt"/>
              </a:rPr>
              <a:t>189.1</a:t>
            </a:r>
            <a:r>
              <a:rPr lang="en-US" sz="1200" b="1" i="1" kern="0" dirty="0">
                <a:solidFill>
                  <a:srgbClr val="92D050"/>
                </a:solidFill>
                <a:latin typeface="+mn-lt"/>
              </a:rPr>
              <a:t> </a:t>
            </a:r>
            <a:r>
              <a:rPr lang="ar-JO" sz="1200" b="1" i="1" kern="0" dirty="0">
                <a:solidFill>
                  <a:srgbClr val="00B0F0"/>
                </a:solidFill>
                <a:latin typeface="+mn-lt"/>
              </a:rPr>
              <a:t>تصميم مباني خضراء عالية الأداء</a:t>
            </a:r>
            <a:endParaRPr lang="el-GR" sz="1200" b="1" i="1" kern="0" dirty="0" smtClean="0">
              <a:solidFill>
                <a:srgbClr val="00B0F0"/>
              </a:solidFill>
              <a:latin typeface="+mn-lt"/>
            </a:endParaRPr>
          </a:p>
          <a:p>
            <a:pPr algn="r"/>
            <a:r>
              <a:rPr lang="en-US" sz="800" i="1" dirty="0">
                <a:latin typeface="+mn-lt"/>
              </a:rPr>
              <a:t>https://</a:t>
            </a:r>
            <a:r>
              <a:rPr lang="en-US" sz="800" i="1" dirty="0" smtClean="0">
                <a:latin typeface="+mn-lt"/>
              </a:rPr>
              <a:t>www.ashrae.org/technical-resources/standards-and-guidelines/read-only-versions-of-ashrae-standards</a:t>
            </a:r>
            <a:r>
              <a:rPr lang="el-GR" sz="800" i="1" dirty="0" smtClean="0">
                <a:latin typeface="+mn-lt"/>
              </a:rPr>
              <a:t> </a:t>
            </a:r>
            <a:endParaRPr lang="en-US" sz="800" i="1" dirty="0">
              <a:latin typeface="+mn-lt"/>
            </a:endParaRPr>
          </a:p>
          <a:p>
            <a:pPr algn="r"/>
            <a:r>
              <a:rPr kumimoji="0" lang="el-GR" sz="1200" b="0" i="1" u="none" strike="noStrike" kern="1200" cap="none" spc="0" normalizeH="0" baseline="0" noProof="0" dirty="0" smtClean="0">
                <a:ln>
                  <a:noFill/>
                </a:ln>
                <a:solidFill>
                  <a:srgbClr val="00B0F0"/>
                </a:solidFill>
                <a:effectLst/>
                <a:uLnTx/>
                <a:uFillTx/>
                <a:latin typeface="+mn-lt"/>
              </a:rPr>
              <a:t> </a:t>
            </a:r>
            <a:endParaRPr kumimoji="0" lang="en-US" sz="1200" b="0" i="1" u="none" strike="noStrike" kern="1200" cap="none" spc="0" normalizeH="0" baseline="0" noProof="0" dirty="0">
              <a:ln>
                <a:noFill/>
              </a:ln>
              <a:solidFill>
                <a:srgbClr val="00B0F0"/>
              </a:solidFill>
              <a:effectLst/>
              <a:uLnTx/>
              <a:uFillTx/>
              <a:latin typeface="+mn-lt"/>
            </a:endParaRPr>
          </a:p>
        </p:txBody>
      </p:sp>
      <p:sp>
        <p:nvSpPr>
          <p:cNvPr id="3" name="Rectangle 2"/>
          <p:cNvSpPr/>
          <p:nvPr/>
        </p:nvSpPr>
        <p:spPr>
          <a:xfrm>
            <a:off x="598942" y="624901"/>
            <a:ext cx="5102150" cy="5678478"/>
          </a:xfrm>
          <a:prstGeom prst="rect">
            <a:avLst/>
          </a:prstGeom>
        </p:spPr>
        <p:txBody>
          <a:bodyPr wrap="square">
            <a:spAutoFit/>
          </a:bodyPr>
          <a:lstStyle/>
          <a:p>
            <a:pPr algn="just" rtl="1">
              <a:lnSpc>
                <a:spcPct val="150000"/>
              </a:lnSpc>
            </a:pPr>
            <a:r>
              <a:rPr lang="en-US" sz="1600" dirty="0" smtClean="0"/>
              <a:t>5.3.7</a:t>
            </a:r>
            <a:r>
              <a:rPr lang="ar-JO" sz="1600" dirty="0" smtClean="0"/>
              <a:t> </a:t>
            </a:r>
            <a:r>
              <a:rPr lang="ar-JO" sz="1600" dirty="0"/>
              <a:t>تخفيف آثار النقل 5.3.7.1 اتصال المشاة والدراجات5.3.7.1.1 ممرات المشاة. يجب تزويد كل مدخل بناء رئيسي بممر للمشاة يمتد إما إلى طريق عام أو محطة ترانزيت. يجب ألا يقل عرض الممرات عن 5 أقدام (1.5 متر) ويجب تحديدها </a:t>
            </a:r>
            <a:r>
              <a:rPr lang="ar-JO" sz="1600" dirty="0" err="1"/>
              <a:t>بوضوح.يجب</a:t>
            </a:r>
            <a:r>
              <a:rPr lang="ar-JO" sz="1600" dirty="0"/>
              <a:t> توفير ممر للاستخدام العام على طول واجهة الطريق العام المجاورة لموقع مشروع المبنى ، ويجب أن تتصل هذه الممرات بممرات الاستخدام العام المجاورة.5.3.7.1.2 مسارات الدراجات. يجب تصميم مسارات الدراجات في الموقع لربط مناطق وقوف الدراجات بمسارات الدراجات الموجودة خارج الموقع والمخطط لها المجاورة لمشروع المبنى. 5.3.7.2 مواقف الدراجات5.3.7.2.1 الحد الأدنى لعدد المساحات. يجب توفير مساحات لوقوف الدراجات بنسبة 5٪ على الأقل من حمولة الركاب لكل مبنى ولكن ليس أقل من مكانين لوقوف السيارات. لا يلزم تضمين الركاب الذين لا يتنقلون أو يخضعون للتقييد أو تحت رعاية الحراسة في إجمالي حمولة الركاب للمبنى. يجب تزويد مشاريع البناء التي تحتوي على وحدات سكنية بما لا يقل عن 0.5 مكان لوقوف الدراجات لكل غرفة نوم لكل مبنى ولكن ليس أقل من مكانين لوقوف السيارات</a:t>
            </a:r>
            <a:r>
              <a:rPr lang="ar-JO" dirty="0"/>
              <a:t>.</a:t>
            </a:r>
            <a:endParaRPr lang="fr-FR" dirty="0"/>
          </a:p>
        </p:txBody>
      </p:sp>
    </p:spTree>
    <p:extLst>
      <p:ext uri="{BB962C8B-B14F-4D97-AF65-F5344CB8AC3E}">
        <p14:creationId xmlns:p14="http://schemas.microsoft.com/office/powerpoint/2010/main" val="2180908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smtClean="0"/>
              <a:t>شبكة </a:t>
            </a:r>
            <a:r>
              <a:rPr lang="ar-JO" sz="2800" dirty="0"/>
              <a:t>الدراجات</a:t>
            </a:r>
            <a:endParaRPr lang="it-IT" sz="2800" b="1" dirty="0">
              <a:solidFill>
                <a:srgbClr val="00B050"/>
              </a:solidFill>
            </a:endParaRPr>
          </a:p>
        </p:txBody>
      </p:sp>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9</a:t>
            </a:fld>
            <a:endParaRPr lang="en-US" dirty="0">
              <a:solidFill>
                <a:schemeClr val="bg1"/>
              </a:solidFill>
            </a:endParaRPr>
          </a:p>
        </p:txBody>
      </p:sp>
      <p:sp>
        <p:nvSpPr>
          <p:cNvPr id="8" name="Rectangle 7"/>
          <p:cNvSpPr/>
          <p:nvPr/>
        </p:nvSpPr>
        <p:spPr>
          <a:xfrm>
            <a:off x="2240113" y="6042179"/>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595847" y="6014789"/>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218317" y="660542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 name="Rectangle 1"/>
          <p:cNvSpPr/>
          <p:nvPr/>
        </p:nvSpPr>
        <p:spPr>
          <a:xfrm>
            <a:off x="7466725" y="975919"/>
            <a:ext cx="1321196" cy="369332"/>
          </a:xfrm>
          <a:prstGeom prst="rect">
            <a:avLst/>
          </a:prstGeom>
        </p:spPr>
        <p:txBody>
          <a:bodyPr wrap="none">
            <a:spAutoFit/>
          </a:bodyPr>
          <a:lstStyle/>
          <a:p>
            <a:r>
              <a:rPr lang="ar-JO" b="1" dirty="0"/>
              <a:t>الحدود والنطاق</a:t>
            </a:r>
            <a:endParaRPr lang="fr-FR" b="1" dirty="0"/>
          </a:p>
        </p:txBody>
      </p:sp>
      <p:sp>
        <p:nvSpPr>
          <p:cNvPr id="3" name="Rectangle 2"/>
          <p:cNvSpPr/>
          <p:nvPr/>
        </p:nvSpPr>
        <p:spPr>
          <a:xfrm>
            <a:off x="6487771" y="1426891"/>
            <a:ext cx="2481770" cy="369332"/>
          </a:xfrm>
          <a:prstGeom prst="rect">
            <a:avLst/>
          </a:prstGeom>
        </p:spPr>
        <p:txBody>
          <a:bodyPr wrap="none">
            <a:spAutoFit/>
          </a:bodyPr>
          <a:lstStyle/>
          <a:p>
            <a:r>
              <a:rPr lang="ar-JO" b="1" dirty="0"/>
              <a:t>تشمل حدود التقييم الحي بأكمله</a:t>
            </a:r>
            <a:endParaRPr lang="fr-FR" b="1" dirty="0"/>
          </a:p>
        </p:txBody>
      </p:sp>
      <p:sp>
        <p:nvSpPr>
          <p:cNvPr id="4" name="Rectangle 3"/>
          <p:cNvSpPr/>
          <p:nvPr/>
        </p:nvSpPr>
        <p:spPr>
          <a:xfrm>
            <a:off x="386640" y="2050576"/>
            <a:ext cx="8132884" cy="307777"/>
          </a:xfrm>
          <a:prstGeom prst="rect">
            <a:avLst/>
          </a:prstGeom>
        </p:spPr>
        <p:txBody>
          <a:bodyPr wrap="square">
            <a:spAutoFit/>
          </a:bodyPr>
          <a:lstStyle/>
          <a:p>
            <a:pPr algn="just" rtl="1"/>
            <a:r>
              <a:rPr lang="ar-JO" sz="1400" b="1" dirty="0"/>
              <a:t>بالنسبة للحسابات ، يجب فصل مسارات الدراجات التي يتم أخذها في الاعتبار ماديًا عن طرق المرور وألا تكون جزءًا من "مساحة مشتركة"</a:t>
            </a:r>
            <a:endParaRPr lang="fr-FR" sz="1400" b="1" dirty="0"/>
          </a:p>
        </p:txBody>
      </p:sp>
      <p:pic>
        <p:nvPicPr>
          <p:cNvPr id="1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30268" y="2622891"/>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38165" y="2622891"/>
            <a:ext cx="7621765" cy="2308324"/>
          </a:xfrm>
          <a:prstGeom prst="rect">
            <a:avLst/>
          </a:prstGeom>
        </p:spPr>
        <p:txBody>
          <a:bodyPr wrap="square">
            <a:spAutoFit/>
          </a:bodyPr>
          <a:lstStyle/>
          <a:p>
            <a:pPr algn="just" rtl="1">
              <a:lnSpc>
                <a:spcPct val="200000"/>
              </a:lnSpc>
            </a:pPr>
            <a:r>
              <a:rPr lang="ar-JO" dirty="0">
                <a:latin typeface="Times New Roman" panose="02020603050405020304" pitchFamily="18" charset="0"/>
                <a:cs typeface="Times New Roman" panose="02020603050405020304" pitchFamily="18" charset="0"/>
              </a:rPr>
              <a:t>"المساحة المشتركة" هي نهج تصميم حضري يقلل من الفصل بين أنماط مستخدم الطريق (السيارة ، المشاة ، الدراجة ، إلخ) من أجل توفير مساحة آمنة لكل نوع من أنواع التنقل ؛ سيتم استخدام المساحة المشتركة من قبل أي شخص. يمكن القيام بذلك من خلال تقليل إشارات المرور وعلامات سطح الطريق وفرض خفض السرعة إلى </a:t>
            </a:r>
            <a:r>
              <a:rPr lang="en-US" dirty="0" smtClean="0">
                <a:latin typeface="Times New Roman" panose="02020603050405020304" pitchFamily="18" charset="0"/>
                <a:cs typeface="Times New Roman" panose="02020603050405020304" pitchFamily="18" charset="0"/>
              </a:rPr>
              <a:t>15</a:t>
            </a:r>
            <a:r>
              <a:rPr lang="ar-JO"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20 </a:t>
            </a:r>
            <a:r>
              <a:rPr lang="ar-JO" dirty="0" smtClean="0">
                <a:latin typeface="Times New Roman" panose="02020603050405020304" pitchFamily="18" charset="0"/>
                <a:cs typeface="Times New Roman" panose="02020603050405020304" pitchFamily="18" charset="0"/>
              </a:rPr>
              <a:t> </a:t>
            </a:r>
            <a:r>
              <a:rPr lang="ar-JO" dirty="0">
                <a:latin typeface="Times New Roman" panose="02020603050405020304" pitchFamily="18" charset="0"/>
                <a:cs typeface="Times New Roman" panose="02020603050405020304" pitchFamily="18" charset="0"/>
              </a:rPr>
              <a:t>كم / </a:t>
            </a:r>
            <a:r>
              <a:rPr lang="ar-JO" dirty="0" smtClean="0">
                <a:latin typeface="Times New Roman" panose="02020603050405020304" pitchFamily="18" charset="0"/>
                <a:cs typeface="Times New Roman" panose="02020603050405020304" pitchFamily="18" charset="0"/>
              </a:rPr>
              <a:t>ساعة</a:t>
            </a:r>
            <a:r>
              <a:rPr lang="ar-SA" dirty="0" smtClean="0">
                <a:latin typeface="Times New Roman" panose="02020603050405020304" pitchFamily="18" charset="0"/>
                <a:cs typeface="Times New Roman" panose="02020603050405020304" pitchFamily="18" charset="0"/>
              </a:rPr>
              <a:t> .</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080756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te a new document." ma:contentTypeScope="" ma:versionID="505b0f4edb0f730a3a9d3a3cbed1a0c1">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2fcacb4bb21bb6c65f33364ee5758aa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AC227D9-7DFA-458E-9818-917558A1CA35}"/>
</file>

<file path=customXml/itemProps2.xml><?xml version="1.0" encoding="utf-8"?>
<ds:datastoreItem xmlns:ds="http://schemas.openxmlformats.org/officeDocument/2006/customXml" ds:itemID="{FAE150E0-22DF-4B78-B462-5F7FD760DAEB}"/>
</file>

<file path=customXml/itemProps3.xml><?xml version="1.0" encoding="utf-8"?>
<ds:datastoreItem xmlns:ds="http://schemas.openxmlformats.org/officeDocument/2006/customXml" ds:itemID="{D0D0AC40-F313-4C18-89D0-A0F725FFE73A}"/>
</file>

<file path=docProps/app.xml><?xml version="1.0" encoding="utf-8"?>
<Properties xmlns="http://schemas.openxmlformats.org/officeDocument/2006/extended-properties" xmlns:vt="http://schemas.openxmlformats.org/officeDocument/2006/docPropsVTypes">
  <TotalTime>24527</TotalTime>
  <Words>1443</Words>
  <Application>Microsoft Office PowerPoint</Application>
  <PresentationFormat>Affichage à l'écran (4:3)</PresentationFormat>
  <Paragraphs>156</Paragraphs>
  <Slides>18</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18</vt:i4>
      </vt:variant>
    </vt:vector>
  </HeadingPairs>
  <TitlesOfParts>
    <vt:vector size="24" baseType="lpstr">
      <vt:lpstr>Arial</vt:lpstr>
      <vt:lpstr>Arial Narrow</vt:lpstr>
      <vt:lpstr>Calibri</vt:lpstr>
      <vt:lpstr>Times New Roman</vt:lpstr>
      <vt:lpstr>Wingdings</vt:lpstr>
      <vt:lpstr>Larissa</vt:lpstr>
      <vt:lpstr>Présentation PowerPoint</vt:lpstr>
      <vt:lpstr>F.2.3 – 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lpstr>شبكة الدراجات</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Windows User</cp:lastModifiedBy>
  <cp:revision>460</cp:revision>
  <dcterms:created xsi:type="dcterms:W3CDTF">2017-01-09T10:20:00Z</dcterms:created>
  <dcterms:modified xsi:type="dcterms:W3CDTF">2023-04-13T10:11:52Z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