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58" r:id="rId2"/>
    <p:sldId id="258" r:id="rId3"/>
    <p:sldId id="342" r:id="rId4"/>
    <p:sldId id="362" r:id="rId5"/>
    <p:sldId id="363" r:id="rId6"/>
    <p:sldId id="364" r:id="rId7"/>
    <p:sldId id="365" r:id="rId8"/>
    <p:sldId id="366" r:id="rId9"/>
    <p:sldId id="301" r:id="rId10"/>
    <p:sldId id="299" r:id="rId11"/>
    <p:sldId id="367" r:id="rId12"/>
    <p:sldId id="347" r:id="rId13"/>
    <p:sldId id="351" r:id="rId14"/>
    <p:sldId id="319" r:id="rId15"/>
    <p:sldId id="320" r:id="rId16"/>
    <p:sldId id="321" r:id="rId17"/>
    <p:sldId id="353" r:id="rId18"/>
    <p:sldId id="329" r:id="rId19"/>
    <p:sldId id="35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68" autoAdjust="0"/>
    <p:restoredTop sz="96087" autoAdjust="0"/>
  </p:normalViewPr>
  <p:slideViewPr>
    <p:cSldViewPr snapToGrid="0" showGuides="1">
      <p:cViewPr varScale="1">
        <p:scale>
          <a:sx n="82" d="100"/>
          <a:sy n="82" d="100"/>
        </p:scale>
        <p:origin x="1685" y="29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24.04.2023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9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ΣΤ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ΠΟΙΟΤΗΤΑ ΕΞΩΤ. ΑΕΡΑ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PM10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17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ΣΤ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ΠΟΙΟΤΗΤΑ ΕΞΩΤ. ΑΕΡΑ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PM10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3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4</a:t>
            </a:r>
            <a:br>
              <a:rPr lang="it-IT" sz="1200" dirty="0"/>
            </a:br>
            <a:r>
              <a:rPr lang="en-US" sz="1200" dirty="0"/>
              <a:t>THE ASSESSMENT CRITERIA OF SNTOOL – NEIGHBOURHOOD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0" r:id="rId12"/>
    <p:sldLayoutId id="2147483731" r:id="rId13"/>
    <p:sldLayoutId id="2147483735" r:id="rId14"/>
    <p:sldLayoutId id="2147483736" r:id="rId1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298" y="6026330"/>
            <a:ext cx="544285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583140" y="6102864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/>
              <a:t>5</a:t>
            </a:r>
            <a:r>
              <a:rPr lang="ar-JO" b="1" dirty="0"/>
              <a:t> - النشاط </a:t>
            </a:r>
            <a:r>
              <a:rPr lang="en-US" b="1" dirty="0"/>
              <a:t>5-1</a:t>
            </a:r>
            <a:r>
              <a:rPr lang="ar-JO" b="1" dirty="0"/>
              <a:t> نظام تدريب المدن المتوسطة المستدامة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461639" y="2442984"/>
            <a:ext cx="358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JO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وحدة التدريب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 rtl="1">
              <a:lnSpc>
                <a:spcPct val="200000"/>
              </a:lnSpc>
            </a:pPr>
            <a:r>
              <a:rPr lang="ar-J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حساب معايير التقييم لأداة الحي المستدام - مقياس الجوار</a:t>
            </a:r>
          </a:p>
          <a:p>
            <a:pPr algn="r" rtl="1">
              <a:lnSpc>
                <a:spcPct val="200000"/>
              </a:lnSpc>
            </a:pPr>
            <a:endParaRPr lang="en-US" b="1" dirty="0"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7016" y="6625265"/>
            <a:ext cx="4325815" cy="23273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55939" y="6614203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/>
              <a:t> </a:t>
            </a:r>
            <a:r>
              <a:rPr lang="ar-JO" dirty="0"/>
              <a:t>مدن</a:t>
            </a:r>
            <a:r>
              <a:rPr lang="ar-SA" dirty="0"/>
              <a:t> </a:t>
            </a:r>
            <a:r>
              <a:rPr lang="ar-JO" dirty="0"/>
              <a:t> 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0232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2" y="89081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34989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 algn="r" rtl="1">
              <a:lnSpc>
                <a:spcPct val="80000"/>
              </a:lnSpc>
              <a:buNone/>
            </a:pPr>
            <a:r>
              <a:rPr lang="ar-JO" sz="2000" dirty="0"/>
              <a:t>لتقييم جودة الهواء المحيط على المدى الطويل فيما يتعلق بالجسيمات التي تقل عن 10 ميكرون (</a:t>
            </a:r>
            <a:r>
              <a:rPr lang="en-US" sz="2000" dirty="0"/>
              <a:t>PM10) </a:t>
            </a:r>
            <a:r>
              <a:rPr lang="ar-JO" sz="2000" dirty="0"/>
              <a:t>في الحي.</a:t>
            </a:r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994" y="2446536"/>
            <a:ext cx="4680000" cy="3266408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81" y="4694395"/>
            <a:ext cx="2122715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2" y="4694395"/>
            <a:ext cx="1872000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4CB6075-6264-D5DE-C742-04970B41B503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029671-2A8B-1A88-2426-48ED667B718D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DF614B7-451B-24EF-A15A-A977918C6BF0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9EBD64-94D5-F9C6-D347-A65219E7D352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66500CFA-DD0C-9AE8-4A49-9F142C525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72" y="776489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00000"/>
              </a:lnSpc>
              <a:spcBef>
                <a:spcPts val="300"/>
              </a:spcBef>
              <a:buNone/>
            </a:pPr>
            <a:r>
              <a:rPr lang="ar-JO" dirty="0"/>
              <a:t>بالنسبة للحسابات ، يجب تحديد موقع محطة المراقبة من أجل نقل التمثيل المحلي للقيم المقاسة.</a:t>
            </a:r>
            <a:endParaRPr lang="en-US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652142" y="944061"/>
            <a:ext cx="208168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dirty="0"/>
              <a:t>تشمل حدود التقييم الحي بأكمله</a:t>
            </a:r>
            <a:r>
              <a:rPr lang="en-US" sz="2400" dirty="0"/>
              <a:t>.</a:t>
            </a:r>
            <a:endParaRPr lang="el-GR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F8FC1C-5D4A-96D8-6AF5-F60B9F9E5BA7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7A62E9B-5070-AC01-F8B1-91A7A27F3201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7FD1A65-AB19-426D-F400-53915BE6C575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C91937-3E49-2F80-7FB8-61DB92A07B6A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2CDE605E-1F25-C6B4-C171-CAE7048BA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41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95" y="846564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3487" y="1830868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JO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خطوات الحساب كالتالي:</a:t>
            </a:r>
          </a:p>
          <a:p>
            <a:pPr marL="0" indent="0" algn="r" rtl="1">
              <a:buNone/>
            </a:pPr>
            <a:r>
              <a:rPr lang="ar-JO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اجمع عينات اختبار الهواء يوميًا لتركيزات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PM10 </a:t>
            </a:r>
            <a:r>
              <a:rPr lang="ar-JO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وفقًا للإجراءات الوطنية أو الإقليمية على مدار عام واحد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JO" sz="2200" dirty="0"/>
              <a:t>احسب متوسط تركيز </a:t>
            </a:r>
            <a:r>
              <a:rPr lang="en-US" sz="2200" dirty="0"/>
              <a:t>PM10 </a:t>
            </a:r>
            <a:r>
              <a:rPr lang="ar-JO" sz="2200" dirty="0"/>
              <a:t>اليومي ، [</a:t>
            </a:r>
            <a:r>
              <a:rPr lang="el-GR" sz="2200" dirty="0"/>
              <a:t>μ</a:t>
            </a:r>
            <a:r>
              <a:rPr lang="en-US" sz="2200" dirty="0"/>
              <a:t>g / m3]</a:t>
            </a:r>
            <a:endParaRPr lang="ar-JO" sz="2200" dirty="0"/>
          </a:p>
          <a:p>
            <a:pPr marL="457200" indent="-457200" algn="r" rtl="1">
              <a:buFont typeface="+mj-lt"/>
              <a:buAutoNum type="arabicPeriod"/>
            </a:pPr>
            <a:endParaRPr lang="ar-JO" sz="2200" dirty="0"/>
          </a:p>
          <a:p>
            <a:pPr marL="457200" indent="-457200" algn="r" rtl="1">
              <a:buFont typeface="+mj-lt"/>
              <a:buAutoNum type="arabicPeriod"/>
            </a:pPr>
            <a:r>
              <a:rPr lang="ar-JO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احسب إجمالي عدد الأيام خلال عام ، حيث يتجاوز متوسط تركيز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PM10 </a:t>
            </a:r>
            <a:r>
              <a:rPr lang="ar-JO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اليومي الحد اليومي * [أيام / سنة]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060244" y="1014994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u="sng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888" y="489658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527252" y="4923580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* الحد اليومي 50 ميكروغرام / م 3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436" y="4923580"/>
            <a:ext cx="496824" cy="4968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5" y="5107169"/>
            <a:ext cx="1731993" cy="114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41824" y="5525794"/>
            <a:ext cx="117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أيام / سنة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62F79D-395E-6B36-823B-81F0BDFF45FC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4BC0132-F4DE-7161-C311-CC27423FBB58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60ED7C-202A-F8CE-F6A9-D031B9A7D0F8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1133410-16B4-5FB0-0E4F-E27A7E3C282D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8" name="Titolo 1">
            <a:extLst>
              <a:ext uri="{FF2B5EF4-FFF2-40B4-BE49-F238E27FC236}">
                <a16:creationId xmlns:a16="http://schemas.microsoft.com/office/drawing/2014/main" id="{0F9F8DF4-8F26-9F0F-6826-58EF6ACB8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95" y="801882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2195" y="1147504"/>
            <a:ext cx="875678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</a:pPr>
            <a:r>
              <a:rPr lang="en-US" b="1" dirty="0"/>
              <a:t>ISO 37120</a:t>
            </a:r>
            <a:r>
              <a:rPr lang="en-US" dirty="0"/>
              <a:t>, Second edition 2018-07, “Sustainable cities and communities — Indicators for city services and quality of life”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DIRECTIVE 2008/50/EC</a:t>
            </a:r>
            <a:r>
              <a:rPr lang="en-US" dirty="0"/>
              <a:t> OF THE EUROPEAN PARLIAMENT AND OF THE COUNCIL of 21 May 2008 on ambient air quality and cleaner air for Europe,  http://data.europa.eu/eli/dir/2008/50/oj</a:t>
            </a:r>
            <a:r>
              <a:rPr lang="el-GR" dirty="0"/>
              <a:t> </a:t>
            </a:r>
            <a:endParaRPr lang="en-US" dirty="0"/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DIRECTIVE (EU) 2015/1480 </a:t>
            </a:r>
            <a:r>
              <a:rPr lang="en-US" dirty="0"/>
              <a:t>of 28 August 2015, amending several annexes to Directives 2004/107/EC and 2008/50/EC of the European Parliament and of the Council laying down the rules concerning reference methods, data validation and location of sampling points for the assessment of ambient air quality</a:t>
            </a:r>
            <a:r>
              <a:rPr lang="el-GR" dirty="0"/>
              <a:t> </a:t>
            </a:r>
            <a:r>
              <a:rPr lang="en-GB" u="sng" dirty="0"/>
              <a:t>http://data.europa.eu/eli/dir/2015/1480/oj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/>
              <a:t>UNECE</a:t>
            </a:r>
            <a:r>
              <a:rPr lang="en-GB" dirty="0"/>
              <a:t> - Collection Methodology for Key Performance Indicators for Smart Sustainable Cities</a:t>
            </a:r>
            <a:endParaRPr lang="en-GB" u="sng" dirty="0"/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Air quality in Europe</a:t>
            </a:r>
            <a:r>
              <a:rPr lang="en-US" dirty="0"/>
              <a:t> — 2018 report, European Environment Agency. https://www.eea.europa.eu/publications/air-quality-in-europe-2018 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it-IT" b="1" dirty="0"/>
              <a:t>Air quality guidelines </a:t>
            </a:r>
            <a:r>
              <a:rPr lang="it-IT" dirty="0"/>
              <a:t>- global update 2005, </a:t>
            </a:r>
            <a:r>
              <a:rPr lang="el-GR" dirty="0"/>
              <a:t>Παγκόσμιος Οργανισμός Υγείας (ΠΟΥ) – </a:t>
            </a:r>
            <a:r>
              <a:rPr lang="en-US" dirty="0"/>
              <a:t>(</a:t>
            </a:r>
            <a:r>
              <a:rPr lang="el-GR" dirty="0"/>
              <a:t>WHO</a:t>
            </a:r>
            <a:r>
              <a:rPr lang="en-US" dirty="0"/>
              <a:t>)</a:t>
            </a:r>
            <a:r>
              <a:rPr lang="el-GR" dirty="0"/>
              <a:t>, </a:t>
            </a:r>
            <a:r>
              <a:rPr lang="it-IT" dirty="0"/>
              <a:t>World Health Organization. https://www.who.int/phe/health_topics/outdoorair/outdoorair_aqg/en/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1B795E-F616-4DAF-B761-1AA8D556991E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3800B5A-0405-2AD2-426F-A391BBB3DBD6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BA155F-7E6B-C5A1-AE24-25F0411526C1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1721B7-2CB3-2A2C-C3ED-DAF40DD54CFC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3" name="Titolo 1">
            <a:extLst>
              <a:ext uri="{FF2B5EF4-FFF2-40B4-BE49-F238E27FC236}">
                <a16:creationId xmlns:a16="http://schemas.microsoft.com/office/drawing/2014/main" id="{91C8B332-1B0F-73C3-E288-3E290422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B7C11B-7A44-E640-9D3B-43C76ABE82E9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F624155-79D6-A671-92F1-4AD14C24C915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59408D-2053-7FF6-F34F-79D98797FBCE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329DB6-16D1-4DA6-965A-392BD5D3F7F7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0" name="Titolo 1">
            <a:extLst>
              <a:ext uri="{FF2B5EF4-FFF2-40B4-BE49-F238E27FC236}">
                <a16:creationId xmlns:a16="http://schemas.microsoft.com/office/drawing/2014/main" id="{D505AD3D-5D10-A046-4C33-048261D12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-JO" sz="2200" dirty="0">
                <a:cs typeface="Calibri" panose="020F0502020204030204" pitchFamily="34" charset="0"/>
              </a:rPr>
              <a:t>في حي موجود ، تم جمع قياسات تركيز </a:t>
            </a:r>
            <a:r>
              <a:rPr lang="en-US" sz="2200" dirty="0">
                <a:cs typeface="Calibri" panose="020F0502020204030204" pitchFamily="34" charset="0"/>
              </a:rPr>
              <a:t>PM10 </a:t>
            </a:r>
            <a:r>
              <a:rPr lang="ar-JO" sz="2200" dirty="0">
                <a:cs typeface="Calibri" panose="020F0502020204030204" pitchFamily="34" charset="0"/>
              </a:rPr>
              <a:t>على مدار عام</a:t>
            </a:r>
            <a:r>
              <a:rPr lang="en-US" sz="2200" dirty="0">
                <a:cs typeface="Calibri" panose="020F0502020204030204" pitchFamily="34" charset="0"/>
              </a:rPr>
              <a:t>. 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-JO" sz="2000" b="1" i="1" dirty="0">
                <a:cs typeface="Calibri" panose="020F0502020204030204" pitchFamily="34" charset="0"/>
              </a:rPr>
              <a:t>البيانات المتاحة: القيم بالساعة لتركيز </a:t>
            </a:r>
            <a:r>
              <a:rPr lang="en-US" sz="2000" b="1" i="1" dirty="0">
                <a:cs typeface="Calibri" panose="020F0502020204030204" pitchFamily="34" charset="0"/>
              </a:rPr>
              <a:t>PM10 </a:t>
            </a:r>
            <a:r>
              <a:rPr lang="ar-JO" sz="2000" b="1" i="1" dirty="0">
                <a:cs typeface="Calibri" panose="020F0502020204030204" pitchFamily="34" charset="0"/>
              </a:rPr>
              <a:t>على مدى سنة واحدة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ar-JO" sz="2000" b="1" dirty="0"/>
                <a:t>احسب العدد السنوي لأيام السنة التي يتجاوز فيها تركيز </a:t>
              </a:r>
              <a:r>
                <a:rPr lang="en-US" sz="2000" b="1" dirty="0"/>
                <a:t>PM10 </a:t>
              </a:r>
              <a:r>
                <a:rPr lang="ar-JO" sz="2000" b="1" dirty="0"/>
                <a:t>الحد اليومي</a:t>
              </a:r>
              <a:r>
                <a:rPr lang="en-US" sz="2000" b="1" dirty="0"/>
                <a:t>	</a:t>
              </a:r>
              <a:r>
                <a:rPr lang="en-US" sz="2000" dirty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50A1CD9-BE16-7108-8C80-E275A5DCD268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BBF72C6-B1F7-C1B8-4777-A5182685ED80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9F92E9-0BC4-97DB-39D3-6B6622291E10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08A28A-60D3-725A-D849-86CD8EEA1E69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5B77B78F-F14F-4E9D-CC53-79505899A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183255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22" name="Rectangle 21"/>
          <p:cNvSpPr/>
          <p:nvPr/>
        </p:nvSpPr>
        <p:spPr>
          <a:xfrm>
            <a:off x="7880737" y="895167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4" y="1463296"/>
            <a:ext cx="7352413" cy="461507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802CEE1-4B10-E253-2C45-64A8A8A3033D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02D9953-F95A-961E-8001-EB0F2E23D76A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F43AC89-1C23-7D6A-D323-5CBD6F4EB64C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A25ACA3-449E-0828-CF06-1D5898AB83F8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0" name="Titolo 1">
            <a:extLst>
              <a:ext uri="{FF2B5EF4-FFF2-40B4-BE49-F238E27FC236}">
                <a16:creationId xmlns:a16="http://schemas.microsoft.com/office/drawing/2014/main" id="{5A3CC7B1-2BA6-8C48-C9A0-E72BAA894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60426" y="1000325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2313830" y="877215"/>
            <a:ext cx="5427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2000" b="1" dirty="0">
                <a:cs typeface="Calibri" panose="020F0502020204030204" pitchFamily="34" charset="0"/>
              </a:rPr>
              <a:t>احسب متوسط تركيز </a:t>
            </a:r>
            <a:r>
              <a:rPr lang="en-US" sz="2000" b="1" dirty="0">
                <a:cs typeface="Calibri" panose="020F0502020204030204" pitchFamily="34" charset="0"/>
              </a:rPr>
              <a:t>PM10 </a:t>
            </a:r>
            <a:r>
              <a:rPr lang="ar-JO" sz="2000" b="1" dirty="0">
                <a:cs typeface="Calibri" panose="020F0502020204030204" pitchFamily="34" charset="0"/>
              </a:rPr>
              <a:t>اليومي لكل يوم من أيام السنة</a:t>
            </a: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28854" y="4513715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JO" sz="2400" b="1" i="1" dirty="0">
                <a:cs typeface="Calibri" panose="020F0502020204030204" pitchFamily="34" charset="0"/>
              </a:rPr>
              <a:t>الخطوة 3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-167178" y="4716920"/>
            <a:ext cx="8033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-JO" sz="2000" b="1" dirty="0"/>
              <a:t>احسب العدد السنوي للأيام بمتوسط تركيز </a:t>
            </a:r>
            <a:r>
              <a:rPr lang="en-US" sz="2000" b="1" dirty="0"/>
              <a:t>PM10 </a:t>
            </a:r>
            <a:r>
              <a:rPr lang="ar-JO" sz="2000" b="1" dirty="0"/>
              <a:t>اليومي فوق حد 50 ميكروغرام / م 3</a:t>
            </a:r>
            <a:endParaRPr lang="el-GR" sz="2000" baseline="30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769" y="1608766"/>
            <a:ext cx="5154461" cy="270489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2313830" y="3466769"/>
            <a:ext cx="4835400" cy="39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413" y="4975380"/>
            <a:ext cx="1746973" cy="115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547501" y="5306306"/>
            <a:ext cx="1828799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 days/y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0784BC-7F0C-E200-040C-ED8951C00875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227F13D-8BC1-34F3-6FC5-2E73CB68755F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4C4523-3F4A-CD98-541F-4EA1E497A03D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0AA3EE4-5B34-FC46-D0C6-992E04036A80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3CEA0940-48CE-51BF-E445-84F5FD237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B4A8FB4-2E91-4EF3-23B9-9BE97CEBB1B9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6F8F6E1-DE32-B25F-FD97-8F486C212973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3DAD654-A27B-DBB7-A30F-09293341C43B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DCF3E79-35A2-1C30-6F7E-B4591F0B81BF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0" name="Titolo 1">
            <a:extLst>
              <a:ext uri="{FF2B5EF4-FFF2-40B4-BE49-F238E27FC236}">
                <a16:creationId xmlns:a16="http://schemas.microsoft.com/office/drawing/2014/main" id="{72DF4D1C-FFDF-FA44-3488-34E97B3FC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 rtl="1">
              <a:buNone/>
            </a:pPr>
            <a:r>
              <a:rPr lang="ar-JO" sz="2000" dirty="0"/>
              <a:t>يوضح الشكل التالي عدد الأيام التي تتجاوز متوسط عتبة الاتحاد الأوروبي اليومية البالغة 50 ميكروغرام / متر مكعب لتركيز </a:t>
            </a:r>
            <a:r>
              <a:rPr lang="en-US" sz="2000" dirty="0"/>
              <a:t>PM10 ، </a:t>
            </a:r>
            <a:r>
              <a:rPr lang="ar-JO" sz="2000" dirty="0"/>
              <a:t>في حي معين.</a:t>
            </a:r>
            <a:endParaRPr lang="en-US" sz="2000" i="1" dirty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r>
              <a:rPr lang="ar-JO" sz="1200" dirty="0"/>
              <a:t>البالغ 50 يومًا</a:t>
            </a:r>
            <a:endParaRPr lang="en-US" sz="2000" i="1" dirty="0"/>
          </a:p>
          <a:p>
            <a:pPr marL="0" indent="0" algn="ctr">
              <a:buNone/>
            </a:pPr>
            <a:endParaRPr lang="en-US" sz="20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14960" y="4495164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ar-JO" sz="2000" b="1" dirty="0"/>
                <a:t>احسب العدد السنوي لأيام السنة التي يتجاوز فيها تركيز </a:t>
              </a:r>
              <a:r>
                <a:rPr lang="en-US" sz="2000" b="1" dirty="0"/>
                <a:t>PM10 </a:t>
              </a:r>
              <a:r>
                <a:rPr lang="ar-JO" sz="2000" b="1" dirty="0"/>
                <a:t>الحد اليومي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016098"/>
              </p:ext>
            </p:extLst>
          </p:nvPr>
        </p:nvGraphicFramePr>
        <p:xfrm>
          <a:off x="2608848" y="1757856"/>
          <a:ext cx="3920349" cy="2620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2508120" imgH="1676520" progId="PBrush">
                  <p:embed/>
                </p:oleObj>
              </mc:Choice>
              <mc:Fallback>
                <p:oleObj name="Bitmap Image" r:id="rId3" imgW="2508120" imgH="167652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8848" y="1757856"/>
                        <a:ext cx="3920349" cy="2620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195145F0-95F6-83F3-FE17-17F4240B750E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3FFBD3-7870-6C0C-A595-AA91A9CFC0E6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5CA04CF-202E-EE43-1CE0-86C157D60ACD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671763-4759-B8B2-20F1-387C2522912F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ABC0DF27-6174-8030-BB3B-BA780AB89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408F2A-64CF-9A02-1CF1-D7BBEA9585FB}"/>
              </a:ext>
            </a:extLst>
          </p:cNvPr>
          <p:cNvSpPr/>
          <p:nvPr/>
        </p:nvSpPr>
        <p:spPr>
          <a:xfrm>
            <a:off x="2733368" y="1799303"/>
            <a:ext cx="3736258" cy="260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ملحوظة من الأيام التي تتجاوز متوسط الحد اليومي البالغ 50 يومًا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19267E-9189-D1FE-62E6-68FE68707CCC}"/>
              </a:ext>
            </a:extLst>
          </p:cNvPr>
          <p:cNvSpPr/>
          <p:nvPr/>
        </p:nvSpPr>
        <p:spPr>
          <a:xfrm>
            <a:off x="3559277" y="2109242"/>
            <a:ext cx="1199536" cy="260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البالغ 50 يومًا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E24ECC-FF83-0DA4-CD87-DD73DA67E2A3}"/>
              </a:ext>
            </a:extLst>
          </p:cNvPr>
          <p:cNvSpPr txBox="1"/>
          <p:nvPr/>
        </p:nvSpPr>
        <p:spPr>
          <a:xfrm>
            <a:off x="2815981" y="1739910"/>
            <a:ext cx="5610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dirty="0"/>
              <a:t>ملحوظة من الأيام التي تتجاوز متوسط الحد اليومي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DE2967-2FC6-DF14-A8E8-950F7D3EDF54}"/>
              </a:ext>
            </a:extLst>
          </p:cNvPr>
          <p:cNvSpPr txBox="1"/>
          <p:nvPr/>
        </p:nvSpPr>
        <p:spPr>
          <a:xfrm>
            <a:off x="3423144" y="2067363"/>
            <a:ext cx="1471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dirty="0"/>
              <a:t>البالغ 50 يومًا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18899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b="1" i="0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1-2-ه تركيز المواد الجسيمية </a:t>
                      </a:r>
                      <a:r>
                        <a:rPr lang="en-US" sz="2800" b="1" i="0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PM10</a:t>
                      </a:r>
                      <a:endParaRPr lang="el-GR" sz="2800" b="1" i="0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JO" sz="2200" dirty="0"/>
                        <a:t>المشكلة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2200" dirty="0"/>
                        <a:t>الفئة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dirty="0"/>
                        <a:t>ه الجودة البيئية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ه. 1. جودة الهواء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23" y="3337214"/>
            <a:ext cx="6000750" cy="2705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8A0C2BB-5A88-1AB3-7FC9-502D4805E558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43AFE9B-A079-481D-15F0-71BA0D78BD67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A1DFB22-C366-ED1C-3D1E-95503D929C82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B04203E-7743-0E9C-2E16-FF72566CBEA0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120882" y="1036320"/>
            <a:ext cx="2565918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 - تلوث الهواء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87" y="106890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57200" y="1586081"/>
            <a:ext cx="8438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>
                <a:latin typeface="Open Sans"/>
              </a:rPr>
              <a:t>يعد تلوث الهواء من أكبر المخاطر البيئية على الصحة.</a:t>
            </a:r>
            <a:endParaRPr lang="en-US" i="0" dirty="0">
              <a:effectLst/>
              <a:latin typeface="Open San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538" y="2463664"/>
            <a:ext cx="4589478" cy="348217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240016" y="5510946"/>
            <a:ext cx="29039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000" i="1" dirty="0">
                <a:solidFill>
                  <a:srgbClr val="58585A"/>
                </a:solidFill>
              </a:rPr>
              <a:t>المصدر </a:t>
            </a:r>
            <a:r>
              <a:rPr lang="en-US" sz="1000" dirty="0">
                <a:solidFill>
                  <a:srgbClr val="58585A"/>
                </a:solidFill>
              </a:rPr>
              <a:t>WHO, “Public Health and Environment (PHE): ambient air pollution DALYs attributable to ambient air pollution”, 2012</a:t>
            </a:r>
            <a:endParaRPr lang="el-GR" sz="1000" dirty="0"/>
          </a:p>
        </p:txBody>
      </p:sp>
      <p:sp>
        <p:nvSpPr>
          <p:cNvPr id="25" name="Rectangle 24"/>
          <p:cNvSpPr/>
          <p:nvPr/>
        </p:nvSpPr>
        <p:spPr>
          <a:xfrm>
            <a:off x="530913" y="2049578"/>
            <a:ext cx="7793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/>
              <a:t>سنوات الضياع من الحياة الصحية من تلوث الهواء المحيط لكل مائة نسمة</a:t>
            </a:r>
            <a:endParaRPr lang="el-G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C9A2C6-972C-4865-8F35-53269353BE70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0E10D0-092A-D536-AD7A-019C66727501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65F020-F414-4004-0EDA-B0EA0FCFB7ED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5372C3-2D97-E300-D67D-385F316335E5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9" name="Titolo 1">
            <a:extLst>
              <a:ext uri="{FF2B5EF4-FFF2-40B4-BE49-F238E27FC236}">
                <a16:creationId xmlns:a16="http://schemas.microsoft.com/office/drawing/2014/main" id="{546C8DEC-B346-1D8F-D3DC-3B0113860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312944" y="1147144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- مصادر ملوثات الهواء في الاتحاد الأوروبي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7" y="73522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906480" y="4621395"/>
            <a:ext cx="533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JO" sz="1000" i="1" dirty="0">
                <a:solidFill>
                  <a:srgbClr val="58585A"/>
                </a:solidFill>
              </a:rPr>
              <a:t>مصدر :   </a:t>
            </a:r>
            <a:r>
              <a:rPr lang="en-US" sz="1000" dirty="0">
                <a:solidFill>
                  <a:srgbClr val="58585A"/>
                </a:solidFill>
              </a:rPr>
              <a:t>EEA, “Air quality in Europe — 2017 report”, 2017, p. 22</a:t>
            </a:r>
            <a:endParaRPr lang="el-GR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246" y="1769061"/>
            <a:ext cx="5154202" cy="284737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FE6C63F-C58B-D80C-AC30-B83C857A85D8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A3432-ED36-E935-214F-6A355275B34D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E0031C-480D-3B53-B8EA-809E0D7AFB19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2AE8EF8-15C6-99EC-D453-90359F7F6C95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0" name="Titolo 1">
            <a:extLst>
              <a:ext uri="{FF2B5EF4-FFF2-40B4-BE49-F238E27FC236}">
                <a16:creationId xmlns:a16="http://schemas.microsoft.com/office/drawing/2014/main" id="{D7009F3D-4796-31A2-C313-CBB0E68C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15313C-0A9D-AD7E-2EB9-B842E35ED77B}"/>
              </a:ext>
            </a:extLst>
          </p:cNvPr>
          <p:cNvSpPr/>
          <p:nvPr/>
        </p:nvSpPr>
        <p:spPr>
          <a:xfrm>
            <a:off x="2916711" y="1944717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705BA7-269B-F006-FC72-E0705A362AF1}"/>
              </a:ext>
            </a:extLst>
          </p:cNvPr>
          <p:cNvSpPr/>
          <p:nvPr/>
        </p:nvSpPr>
        <p:spPr>
          <a:xfrm>
            <a:off x="3593756" y="2022065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ADB91B-812E-95BD-A9EC-7C6CFFF38C14}"/>
              </a:ext>
            </a:extLst>
          </p:cNvPr>
          <p:cNvSpPr/>
          <p:nvPr/>
        </p:nvSpPr>
        <p:spPr>
          <a:xfrm>
            <a:off x="4279704" y="2022065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AC0F1D-866A-43A3-7B98-1AFD1D055E05}"/>
              </a:ext>
            </a:extLst>
          </p:cNvPr>
          <p:cNvSpPr/>
          <p:nvPr/>
        </p:nvSpPr>
        <p:spPr>
          <a:xfrm>
            <a:off x="5135448" y="2001121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D27C63-8536-2B63-8F08-420A73F670A2}"/>
              </a:ext>
            </a:extLst>
          </p:cNvPr>
          <p:cNvSpPr/>
          <p:nvPr/>
        </p:nvSpPr>
        <p:spPr>
          <a:xfrm>
            <a:off x="5949672" y="1944717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3C3F84B-B11D-CBD3-5222-41CBD12AEF9B}"/>
              </a:ext>
            </a:extLst>
          </p:cNvPr>
          <p:cNvSpPr/>
          <p:nvPr/>
        </p:nvSpPr>
        <p:spPr>
          <a:xfrm>
            <a:off x="2096255" y="1971853"/>
            <a:ext cx="584591" cy="303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9118D9-242B-A819-3B5F-D6BAD67E1D60}"/>
              </a:ext>
            </a:extLst>
          </p:cNvPr>
          <p:cNvSpPr txBox="1"/>
          <p:nvPr/>
        </p:nvSpPr>
        <p:spPr>
          <a:xfrm>
            <a:off x="2216777" y="1935729"/>
            <a:ext cx="6465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00" dirty="0"/>
              <a:t>تدفئة منزلية</a:t>
            </a:r>
            <a:endParaRPr lang="en-US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6AEDA3-DF9F-D902-1E59-9D146CF2D9F8}"/>
              </a:ext>
            </a:extLst>
          </p:cNvPr>
          <p:cNvSpPr txBox="1"/>
          <p:nvPr/>
        </p:nvSpPr>
        <p:spPr>
          <a:xfrm>
            <a:off x="2875691" y="2026513"/>
            <a:ext cx="7057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800" dirty="0"/>
              <a:t>النقل على الطرق</a:t>
            </a:r>
            <a:endParaRPr lang="en-US" sz="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DE95A9-4C56-E18A-E150-FED9F8CB773F}"/>
              </a:ext>
            </a:extLst>
          </p:cNvPr>
          <p:cNvSpPr txBox="1"/>
          <p:nvPr/>
        </p:nvSpPr>
        <p:spPr>
          <a:xfrm>
            <a:off x="3649525" y="2026513"/>
            <a:ext cx="64214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00" dirty="0"/>
              <a:t>طاقة</a:t>
            </a:r>
            <a:endParaRPr 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FCA412-CFB4-E2E0-6573-79828E5E5100}"/>
              </a:ext>
            </a:extLst>
          </p:cNvPr>
          <p:cNvSpPr txBox="1"/>
          <p:nvPr/>
        </p:nvSpPr>
        <p:spPr>
          <a:xfrm>
            <a:off x="4367860" y="2032943"/>
            <a:ext cx="63201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50" dirty="0"/>
              <a:t>صناعة</a:t>
            </a:r>
            <a:endParaRPr lang="en-US" sz="10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724371-E0AA-5AC5-BD0F-9DBC5FB800FE}"/>
              </a:ext>
            </a:extLst>
          </p:cNvPr>
          <p:cNvSpPr txBox="1"/>
          <p:nvPr/>
        </p:nvSpPr>
        <p:spPr>
          <a:xfrm>
            <a:off x="5148930" y="2032943"/>
            <a:ext cx="4722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00" dirty="0"/>
              <a:t>زراعة</a:t>
            </a:r>
            <a:endParaRPr 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BCECBD-6303-15E9-FAB4-86699C3D1F41}"/>
              </a:ext>
            </a:extLst>
          </p:cNvPr>
          <p:cNvSpPr txBox="1"/>
          <p:nvPr/>
        </p:nvSpPr>
        <p:spPr>
          <a:xfrm>
            <a:off x="5991192" y="2001121"/>
            <a:ext cx="4693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00" dirty="0"/>
              <a:t>آخر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6499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الخلفية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91" y="830908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1991" y="1512821"/>
            <a:ext cx="8574278" cy="9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80000"/>
              </a:lnSpc>
            </a:pPr>
            <a:r>
              <a:rPr lang="ar-JO" dirty="0"/>
              <a:t>تتكون الجسيمات (</a:t>
            </a:r>
            <a:r>
              <a:rPr lang="en-US" dirty="0"/>
              <a:t>PM) </a:t>
            </a:r>
            <a:r>
              <a:rPr lang="ar-JO" dirty="0"/>
              <a:t>من خليط معقد من الجسيمات الصلبة والسائلة من المواد العضوية وغير العضوية العالقة في الهواء ، والكبريتات ، والنترات ، والأمونيا ، وكلوريد الصوديوم ، والكربون الأسود ، والغبار المعدني ، والماء.</a:t>
            </a:r>
            <a:r>
              <a:rPr lang="en-US" dirty="0"/>
              <a:t> </a:t>
            </a:r>
            <a:endParaRPr lang="ar-JO" dirty="0"/>
          </a:p>
          <a:p>
            <a:pPr algn="r" rtl="1">
              <a:lnSpc>
                <a:spcPct val="80000"/>
              </a:lnSpc>
            </a:pPr>
            <a:endParaRPr lang="en-US" dirty="0"/>
          </a:p>
          <a:p>
            <a:pPr algn="r" rtl="1">
              <a:lnSpc>
                <a:spcPct val="80000"/>
              </a:lnSpc>
            </a:pPr>
            <a:r>
              <a:rPr lang="ar-JO" dirty="0"/>
              <a:t>الجسيمات الدقيقة تؤثر على الناس أكثر من أي ملوث آخر.</a:t>
            </a:r>
            <a:endParaRPr lang="en-US" sz="10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991" y="2654502"/>
            <a:ext cx="3865199" cy="239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61991" y="274565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JO" dirty="0"/>
              <a:t>تصنيف </a:t>
            </a:r>
            <a:r>
              <a:rPr lang="en-US" dirty="0"/>
              <a:t>PM </a:t>
            </a:r>
            <a:r>
              <a:rPr lang="ar-JO" dirty="0"/>
              <a:t>على أساس حجمها</a:t>
            </a:r>
          </a:p>
          <a:p>
            <a:pPr algn="r" rtl="1"/>
            <a:endParaRPr lang="ar-JO" sz="1400" b="1" dirty="0"/>
          </a:p>
          <a:p>
            <a:pPr algn="r" rtl="1"/>
            <a:r>
              <a:rPr lang="ar-JO" sz="1400" b="1" dirty="0"/>
              <a:t>الجسيمات الخشنة (</a:t>
            </a:r>
            <a:r>
              <a:rPr lang="en-US" sz="1400" b="1" dirty="0"/>
              <a:t>PM10) ، </a:t>
            </a:r>
            <a:r>
              <a:rPr lang="ar-JO" sz="1400" b="1" dirty="0"/>
              <a:t>التي يبلغ قطرها 10 ميكرون أو أقل (يمكن أن تخترق الرئتين وتستقر بعمق داخل الرئتين)</a:t>
            </a:r>
          </a:p>
          <a:p>
            <a:pPr algn="r" rtl="1"/>
            <a:endParaRPr lang="ar-JO" sz="1200" dirty="0"/>
          </a:p>
          <a:p>
            <a:pPr algn="just" rtl="1"/>
            <a:endParaRPr lang="ar-JO" sz="1600" b="1" dirty="0"/>
          </a:p>
          <a:p>
            <a:pPr algn="just" rtl="1"/>
            <a:r>
              <a:rPr lang="ar-JO" sz="1600" b="1" dirty="0"/>
              <a:t>الجسيمات الدقيقة (</a:t>
            </a:r>
            <a:r>
              <a:rPr lang="en-US" sz="1600" b="1" dirty="0"/>
              <a:t>PM2.5) ، </a:t>
            </a:r>
            <a:r>
              <a:rPr lang="ar-JO" sz="1600" b="1" dirty="0"/>
              <a:t>التي يبلغ قطرها 2.5 ميكرون أو أقل (يمكن أن تخترق حاجز الرئة وتدخل إلى نظام الدم)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355280" y="5395194"/>
            <a:ext cx="8743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يتم عادةً الإبلاغ عن قياسات جودة الهواء من حيث متوسط التركيزات اليومية أو السنوية لجسيمات </a:t>
            </a:r>
            <a:r>
              <a:rPr lang="en-US" b="1" dirty="0"/>
              <a:t>PM10 </a:t>
            </a:r>
            <a:r>
              <a:rPr lang="ar-JO" b="1" dirty="0"/>
              <a:t>لكل متر مكعب من حجم الهواء (م 3).</a:t>
            </a:r>
            <a:endParaRPr lang="el-GR" b="1" dirty="0"/>
          </a:p>
        </p:txBody>
      </p:sp>
      <p:sp>
        <p:nvSpPr>
          <p:cNvPr id="6" name="Rectangle 5"/>
          <p:cNvSpPr/>
          <p:nvPr/>
        </p:nvSpPr>
        <p:spPr>
          <a:xfrm>
            <a:off x="4727126" y="5048626"/>
            <a:ext cx="39596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Source: European Court of Auditors - </a:t>
            </a:r>
            <a:r>
              <a:rPr lang="en-GB" sz="1000" dirty="0"/>
              <a:t>Special Report Air pollution: Our health still insufficiently protected (23/2018)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5164CD-9C8D-00F8-C3B8-2654881CCD66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F357971-4C50-1EDC-BDB4-CFECA9E2F70C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130E5EB-2B4C-6F3A-59D5-D629EB94139D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147F7E-673B-0826-7C5B-428AD4DA2036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4" name="Titolo 1">
            <a:extLst>
              <a:ext uri="{FF2B5EF4-FFF2-40B4-BE49-F238E27FC236}">
                <a16:creationId xmlns:a16="http://schemas.microsoft.com/office/drawing/2014/main" id="{09CCC8BE-CBAE-54C3-6519-79E681970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9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28" y="81087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2509936" y="5599797"/>
            <a:ext cx="63263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000" i="1" dirty="0">
                <a:solidFill>
                  <a:srgbClr val="58585A"/>
                </a:solidFill>
              </a:rPr>
              <a:t>المصدر</a:t>
            </a:r>
            <a:r>
              <a:rPr lang="en-US" sz="1000" dirty="0">
                <a:solidFill>
                  <a:srgbClr val="58585A"/>
                </a:solidFill>
              </a:rPr>
              <a:t>https://cdn.who.int/media/docs/default-source/air-pollution-documents/air-quality-and-health/who-air-quality-database-2021_final.pdf?sfvrsn=2371d57c_5</a:t>
            </a:r>
            <a:endParaRPr lang="el-GR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643" y="2312716"/>
            <a:ext cx="5715412" cy="3161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98944" y="1036320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dirty="0"/>
              <a:t>تركيزات </a:t>
            </a:r>
            <a:r>
              <a:rPr lang="en-US" dirty="0"/>
              <a:t>PM10 (2010-2019)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371474" y="1464601"/>
            <a:ext cx="8429625" cy="878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JO" dirty="0"/>
              <a:t>لا تزال تغطية القياسات الأرضية لـ </a:t>
            </a:r>
            <a:r>
              <a:rPr lang="en-US" dirty="0"/>
              <a:t>PM2.5 </a:t>
            </a:r>
            <a:r>
              <a:rPr lang="ar-JO" dirty="0"/>
              <a:t>و </a:t>
            </a:r>
            <a:r>
              <a:rPr lang="en-US" dirty="0"/>
              <a:t>PM10 </a:t>
            </a:r>
            <a:r>
              <a:rPr lang="ar-JO" dirty="0"/>
              <a:t>غير متجانسة حول العالم. تم العثور على المزيد من القياسات الأرضية بشكل عام في البلدان المرتفعة والمتوسطة الدخل ، في الصين وأوروبا والهند وأمريكا الشمالية</a:t>
            </a:r>
            <a:endParaRPr lang="el-G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68F1DAB-5B09-9AAC-8137-8274BF61B1E1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E1B6284-1ED4-DFD7-4F1B-CE574BB2C696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B3D23F2-D37D-ACC7-B2E1-5C0691B9D425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4E37053-03CF-C972-5D2B-4385FEFC09E9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2" name="Titolo 1">
            <a:extLst>
              <a:ext uri="{FF2B5EF4-FFF2-40B4-BE49-F238E27FC236}">
                <a16:creationId xmlns:a16="http://schemas.microsoft.com/office/drawing/2014/main" id="{E05358EE-4BE0-EA9B-A70E-F726F2B12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10759-6D92-FD37-3A07-A0F0F17E5DDE}"/>
              </a:ext>
            </a:extLst>
          </p:cNvPr>
          <p:cNvSpPr txBox="1"/>
          <p:nvPr/>
        </p:nvSpPr>
        <p:spPr>
          <a:xfrm>
            <a:off x="7581122" y="921284"/>
            <a:ext cx="1105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ar-JO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الخلفية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6118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819"/>
            <a:ext cx="2133600" cy="29418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777009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عامة - إرشادات جودة الهواء لمنظمة الصحة العالمية</a:t>
            </a:r>
            <a:endParaRPr lang="it-IT" sz="24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78" y="1538901"/>
            <a:ext cx="3871296" cy="18899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97526" y="4119569"/>
            <a:ext cx="5053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JO" sz="1200" dirty="0"/>
              <a:t>مستوى </a:t>
            </a:r>
            <a:r>
              <a:rPr lang="en-US" sz="1200" dirty="0"/>
              <a:t>AQG: </a:t>
            </a:r>
            <a:r>
              <a:rPr lang="ar-JO" sz="1200" dirty="0"/>
              <a:t>مستوى إرشادات جودة الهواءيتم اقتراح الأهداف المؤقتة كخطوات تدريجية في التخفيض التدريجي لـتلوث الهواء ومخصص للاستخدام في المناطق التي يكون فيها التلوث مرتفعًا.</a:t>
            </a:r>
            <a:endParaRPr lang="el-GR" sz="1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347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799" t="29795" r="21345" b="29869"/>
          <a:stretch/>
        </p:blipFill>
        <p:spPr>
          <a:xfrm>
            <a:off x="4310743" y="1538901"/>
            <a:ext cx="3918857" cy="20746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8018" y="4942442"/>
            <a:ext cx="8320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000" dirty="0"/>
              <a:t>المصدر</a:t>
            </a:r>
            <a:r>
              <a:rPr lang="el-GR" sz="1000" dirty="0"/>
              <a:t>https://apps.who.int/iris/bitstream/handle/10665/345329/9789240034228-eng.pdf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F704C9-9259-B214-0E36-65D7F5330167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836AA5C-0BA8-68FF-BE13-D25714B49638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611F410-AFEB-A26F-6E35-5004D27C70B1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8B6E60-1332-BB47-D34A-928EC4000BBC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1" name="Titolo 1">
            <a:extLst>
              <a:ext uri="{FF2B5EF4-FFF2-40B4-BE49-F238E27FC236}">
                <a16:creationId xmlns:a16="http://schemas.microsoft.com/office/drawing/2014/main" id="{A57217D0-7246-39CC-0C87-8E320110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3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849"/>
            <a:ext cx="2133600" cy="28815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777009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عامة</a:t>
            </a:r>
            <a:endParaRPr lang="it-IT" sz="1000" dirty="0"/>
          </a:p>
        </p:txBody>
      </p:sp>
      <p:sp>
        <p:nvSpPr>
          <p:cNvPr id="28" name="Rectangle 27"/>
          <p:cNvSpPr/>
          <p:nvPr/>
        </p:nvSpPr>
        <p:spPr>
          <a:xfrm>
            <a:off x="5436177" y="5055885"/>
            <a:ext cx="33729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JO" sz="1000" dirty="0"/>
              <a:t>المصدر</a:t>
            </a:r>
            <a:r>
              <a:rPr lang="en-US" sz="1000" dirty="0"/>
              <a:t>https://environment.ec.europa.eu/topics/air/air-quality_en#law</a:t>
            </a:r>
          </a:p>
        </p:txBody>
      </p:sp>
      <p:sp>
        <p:nvSpPr>
          <p:cNvPr id="4" name="Rectangle 3"/>
          <p:cNvSpPr/>
          <p:nvPr/>
        </p:nvSpPr>
        <p:spPr>
          <a:xfrm>
            <a:off x="185435" y="129211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JO" b="1" dirty="0"/>
              <a:t>معايير جودة الهواء في الاتحاد الأوروبي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185435" y="470009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JO" sz="1000" dirty="0"/>
              <a:t>المصدر</a:t>
            </a:r>
            <a:r>
              <a:rPr lang="en-US" sz="1000" dirty="0"/>
              <a:t>: https://environment.ec.europa.eu/topics/air/air-quality/eu-air-quality-standards_en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35" y="1855208"/>
            <a:ext cx="5030176" cy="28448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177" y="1855208"/>
            <a:ext cx="3475021" cy="320067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067673" y="1242805"/>
            <a:ext cx="1885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JO" b="1" dirty="0">
                <a:solidFill>
                  <a:srgbClr val="404040"/>
                </a:solidFill>
              </a:rPr>
              <a:t>جودة الهواء - التشريع</a:t>
            </a:r>
            <a:endParaRPr lang="en-US" b="1" dirty="0">
              <a:solidFill>
                <a:srgbClr val="404040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5435" y="4015409"/>
            <a:ext cx="4497883" cy="68468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02DE51-6B10-3ABF-BE7C-BF4E7176B5D5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83B778-F460-283F-161F-60079EF5070F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23EA7B6-850D-A9EA-3220-85CC7A5AB346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6613E-DCFD-40A4-A2AD-5C7FD5B1319C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1" name="Titolo 1">
            <a:extLst>
              <a:ext uri="{FF2B5EF4-FFF2-40B4-BE49-F238E27FC236}">
                <a16:creationId xmlns:a16="http://schemas.microsoft.com/office/drawing/2014/main" id="{0231FCA8-E59E-7925-5996-0A1FC224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97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المؤشر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3867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791373"/>
              </p:ext>
            </p:extLst>
          </p:nvPr>
        </p:nvGraphicFramePr>
        <p:xfrm>
          <a:off x="457200" y="1970156"/>
          <a:ext cx="8229600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ar-JO" noProof="0" dirty="0"/>
                        <a:t>مؤشر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/>
                        <a:t>الوحدة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/>
                        <a:t>مصدر البيانات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JO" sz="1800" dirty="0"/>
                        <a:t>إجمالي عدد الأيام خلال السنة التي يتجاوز فيها تركيز </a:t>
                      </a:r>
                      <a:r>
                        <a:rPr lang="en-US" sz="1800" dirty="0"/>
                        <a:t>PM10 </a:t>
                      </a:r>
                      <a:r>
                        <a:rPr lang="ar-JO" sz="1800" dirty="0"/>
                        <a:t>الحد اليومي *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-JO" sz="1800" kern="1200" dirty="0">
                          <a:effectLst/>
                        </a:rPr>
                        <a:t>أيام / سنة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قياسات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755" y="412897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45968" y="4094857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 </a:t>
            </a:r>
            <a:r>
              <a:rPr lang="ar-JO" dirty="0"/>
              <a:t>الحد اليومي 50 ميكروغرام / م 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022" y="4050353"/>
            <a:ext cx="496824" cy="49682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0AC8805-C798-D27B-7019-70DFA8DD6D98}"/>
              </a:ext>
            </a:extLst>
          </p:cNvPr>
          <p:cNvGrpSpPr/>
          <p:nvPr/>
        </p:nvGrpSpPr>
        <p:grpSpPr>
          <a:xfrm>
            <a:off x="2018650" y="6042314"/>
            <a:ext cx="7080325" cy="800489"/>
            <a:chOff x="2018650" y="6042314"/>
            <a:chExt cx="7080325" cy="80048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8309909-2C56-2CB8-2FA0-B7C44B08A26E}"/>
                </a:ext>
              </a:extLst>
            </p:cNvPr>
            <p:cNvSpPr/>
            <p:nvPr/>
          </p:nvSpPr>
          <p:spPr>
            <a:xfrm>
              <a:off x="2143432" y="6042314"/>
              <a:ext cx="6955543" cy="522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72E0C1-D72A-A29F-B36A-077A5D73E29B}"/>
                </a:ext>
              </a:extLst>
            </p:cNvPr>
            <p:cNvSpPr/>
            <p:nvPr/>
          </p:nvSpPr>
          <p:spPr>
            <a:xfrm>
              <a:off x="2018650" y="6159124"/>
              <a:ext cx="62396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JO" b="1" dirty="0"/>
                <a:t>برنامج العمل رقم </a:t>
              </a:r>
              <a:r>
                <a:rPr lang="en-US" b="1" dirty="0"/>
                <a:t>5</a:t>
              </a:r>
              <a:r>
                <a:rPr lang="ar-JO" b="1" dirty="0"/>
                <a:t> - النشاط </a:t>
              </a:r>
              <a:r>
                <a:rPr lang="en-US" b="1" dirty="0"/>
                <a:t>5-1</a:t>
              </a:r>
              <a:r>
                <a:rPr lang="ar-JO" b="1" dirty="0"/>
                <a:t> نظام تدريب المدن المتوسطة المستدامة</a:t>
              </a:r>
              <a:endParaRPr lang="fr-FR" b="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1121CF-B2C7-FC4B-2A50-6BA1B72D0CB5}"/>
                </a:ext>
              </a:extLst>
            </p:cNvPr>
            <p:cNvSpPr/>
            <p:nvPr/>
          </p:nvSpPr>
          <p:spPr>
            <a:xfrm>
              <a:off x="2255939" y="6614203"/>
              <a:ext cx="4994750" cy="228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dirty="0"/>
                <a:t>نظام تدريب   شبكة </a:t>
              </a:r>
              <a:r>
                <a:rPr lang="ar-SA" dirty="0"/>
                <a:t> </a:t>
              </a:r>
              <a:r>
                <a:rPr lang="ar-JO" dirty="0"/>
                <a:t>مدن</a:t>
              </a:r>
              <a:r>
                <a:rPr lang="ar-SA" dirty="0"/>
                <a:t> </a:t>
              </a:r>
              <a:r>
                <a:rPr lang="ar-JO" dirty="0"/>
                <a:t> البحر المتوسط   المستدام</a:t>
              </a:r>
              <a:endParaRPr lang="fr-FR" dirty="0"/>
            </a:p>
          </p:txBody>
        </p:sp>
      </p:grpSp>
      <p:sp>
        <p:nvSpPr>
          <p:cNvPr id="16" name="Titolo 1">
            <a:extLst>
              <a:ext uri="{FF2B5EF4-FFF2-40B4-BE49-F238E27FC236}">
                <a16:creationId xmlns:a16="http://schemas.microsoft.com/office/drawing/2014/main" id="{18DBDB7D-C683-7649-C178-DA24CC3C5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1-2-ه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تركيز المواد الجسيمية </a:t>
            </a:r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PM10)</a:t>
            </a:r>
            <a:r>
              <a:rPr lang="ar-JO" dirty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it-IT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te a new document." ma:contentTypeScope="" ma:versionID="505b0f4edb0f730a3a9d3a3cbed1a0c1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2fcacb4bb21bb6c65f33364ee5758aa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4A3F33F-47CD-4DED-B6A8-F3F4816C3433}"/>
</file>

<file path=customXml/itemProps2.xml><?xml version="1.0" encoding="utf-8"?>
<ds:datastoreItem xmlns:ds="http://schemas.openxmlformats.org/officeDocument/2006/customXml" ds:itemID="{8FF1DEBB-3A37-404C-8C9B-884457364015}"/>
</file>

<file path=customXml/itemProps3.xml><?xml version="1.0" encoding="utf-8"?>
<ds:datastoreItem xmlns:ds="http://schemas.openxmlformats.org/officeDocument/2006/customXml" ds:itemID="{BB8E4134-2EBE-4768-BF56-6923F9B49580}"/>
</file>

<file path=docProps/app.xml><?xml version="1.0" encoding="utf-8"?>
<Properties xmlns="http://schemas.openxmlformats.org/officeDocument/2006/extended-properties" xmlns:vt="http://schemas.openxmlformats.org/officeDocument/2006/docPropsVTypes">
  <TotalTime>22371</TotalTime>
  <Words>1448</Words>
  <Application>Microsoft Office PowerPoint</Application>
  <PresentationFormat>On-screen Show (4:3)</PresentationFormat>
  <Paragraphs>176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Narrow</vt:lpstr>
      <vt:lpstr>Calibri</vt:lpstr>
      <vt:lpstr>Open Sans</vt:lpstr>
      <vt:lpstr>Times New Roman</vt:lpstr>
      <vt:lpstr>Larissa</vt:lpstr>
      <vt:lpstr>Bitmap Image</vt:lpstr>
      <vt:lpstr>PowerPoint Presentation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  <vt:lpstr>1-2-ه تركيز المواد الجسيمية PM10))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409</cp:revision>
  <dcterms:created xsi:type="dcterms:W3CDTF">2017-01-09T10:20:00Z</dcterms:created>
  <dcterms:modified xsi:type="dcterms:W3CDTF">2023-04-24T21:42:50Z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