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299" r:id="rId2"/>
    <p:sldId id="258" r:id="rId3"/>
    <p:sldId id="260" r:id="rId4"/>
    <p:sldId id="287" r:id="rId5"/>
    <p:sldId id="288" r:id="rId6"/>
    <p:sldId id="285" r:id="rId7"/>
    <p:sldId id="286" r:id="rId8"/>
    <p:sldId id="262" r:id="rId9"/>
    <p:sldId id="270" r:id="rId10"/>
    <p:sldId id="263" r:id="rId11"/>
    <p:sldId id="264" r:id="rId12"/>
    <p:sldId id="275" r:id="rId13"/>
    <p:sldId id="265" r:id="rId14"/>
    <p:sldId id="278" r:id="rId15"/>
    <p:sldId id="279" r:id="rId16"/>
    <p:sldId id="280" r:id="rId17"/>
    <p:sldId id="277" r:id="rId18"/>
    <p:sldId id="289" r:id="rId19"/>
    <p:sldId id="29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1A965E"/>
    <a:srgbClr val="EAEFF7"/>
    <a:srgbClr val="D0E3EA"/>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433" autoAdjust="0"/>
  </p:normalViewPr>
  <p:slideViewPr>
    <p:cSldViewPr snapToGrid="0" showGuides="1">
      <p:cViewPr varScale="1">
        <p:scale>
          <a:sx n="82" d="100"/>
          <a:sy n="82" d="100"/>
        </p:scale>
        <p:origin x="1474" y="4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ar-JO" sz="1600" dirty="0"/>
              <a:t>النفايات البلدية الناتجة عن الفرد</a:t>
            </a:r>
            <a:endParaRPr lang="en-US" sz="1600" dirty="0"/>
          </a:p>
        </c:rich>
      </c:tx>
      <c:layout>
        <c:manualLayout>
          <c:xMode val="edge"/>
          <c:yMode val="edge"/>
          <c:x val="0.6107025171599042"/>
          <c:y val="1.5401744580089457E-4"/>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c:ext xmlns:c16="http://schemas.microsoft.com/office/drawing/2014/chart" uri="{C3380CC4-5D6E-409C-BE32-E72D297353CC}">
              <c16:uniqueId val="{00000000-227E-45A5-B080-40AEAA13430B}"/>
            </c:ext>
          </c:extLst>
        </c:ser>
        <c:dLbls>
          <c:showLegendKey val="0"/>
          <c:showVal val="0"/>
          <c:showCatName val="0"/>
          <c:showSerName val="0"/>
          <c:showPercent val="0"/>
          <c:showBubbleSize val="0"/>
        </c:dLbls>
        <c:gapWidth val="326"/>
        <c:overlap val="-58"/>
        <c:axId val="389465392"/>
        <c:axId val="389459512"/>
      </c:barChart>
      <c:catAx>
        <c:axId val="389465392"/>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59512"/>
        <c:crosses val="autoZero"/>
        <c:auto val="1"/>
        <c:lblAlgn val="ctr"/>
        <c:lblOffset val="100"/>
        <c:noMultiLvlLbl val="0"/>
      </c:catAx>
      <c:valAx>
        <c:axId val="389459512"/>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cap="none" dirty="0"/>
                  <a:t>k</a:t>
                </a:r>
                <a:r>
                  <a:rPr lang="en-US" cap="none" baseline="0" dirty="0"/>
                  <a:t>g</a:t>
                </a:r>
                <a:r>
                  <a:rPr lang="en-US" dirty="0"/>
                  <a:t> / capita</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5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ar-JO" sz="1800" b="1" i="0" cap="all" baseline="0" dirty="0">
                <a:effectLst/>
              </a:rPr>
              <a:t>إعادة تدوير النفايات البلدية</a:t>
            </a:r>
            <a:endParaRPr lang="en-US" dirty="0">
              <a:effectLst/>
            </a:endParaRPr>
          </a:p>
        </c:rich>
      </c:tx>
      <c:layout>
        <c:manualLayout>
          <c:xMode val="edge"/>
          <c:yMode val="edge"/>
          <c:x val="0.52851510721247574"/>
          <c:y val="3.1127064564564565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c:ext xmlns:c16="http://schemas.microsoft.com/office/drawing/2014/chart" uri="{C3380CC4-5D6E-409C-BE32-E72D297353CC}">
              <c16:uniqueId val="{00000000-737C-446A-8B76-F6D7EB857C27}"/>
            </c:ext>
          </c:extLst>
        </c:ser>
        <c:dLbls>
          <c:showLegendKey val="0"/>
          <c:showVal val="0"/>
          <c:showCatName val="0"/>
          <c:showSerName val="0"/>
          <c:showPercent val="0"/>
          <c:showBubbleSize val="0"/>
        </c:dLbls>
        <c:gapWidth val="326"/>
        <c:overlap val="-58"/>
        <c:axId val="389461864"/>
        <c:axId val="389466176"/>
      </c:barChart>
      <c:catAx>
        <c:axId val="389461864"/>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6176"/>
        <c:crosses val="autoZero"/>
        <c:auto val="1"/>
        <c:lblAlgn val="ctr"/>
        <c:lblOffset val="100"/>
        <c:noMultiLvlLbl val="0"/>
      </c:catAx>
      <c:valAx>
        <c:axId val="389466176"/>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461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2219258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2663368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a:p>
        </p:txBody>
      </p:sp>
    </p:spTree>
    <p:extLst>
      <p:ext uri="{BB962C8B-B14F-4D97-AF65-F5344CB8AC3E}">
        <p14:creationId xmlns:p14="http://schemas.microsoft.com/office/powerpoint/2010/main" val="37243915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83909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8543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432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7691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248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3511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2553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a:t>
            </a:r>
            <a:r>
              <a:rPr kumimoji="0" lang="en-GB"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ACCESS TO SOLID WASTE AND RECYCLING COLLECTION POINTS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8401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400" dirty="0"/>
              <a:t>D.2.2 – SEPARATE COLLECTION OF SOLID WASTE FOR RECYCLING</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4</a:t>
            </a:r>
            <a:br>
              <a:rPr lang="it-IT" sz="1200" dirty="0"/>
            </a:br>
            <a:r>
              <a:rPr lang="en-US" sz="1200" dirty="0"/>
              <a:t>THE ASSESSMENT CRITERIA OF SNTOOL – NEIGHBOURHOOD</a:t>
            </a:r>
            <a:r>
              <a:rPr lang="en-US" sz="1200" baseline="0" dirty="0"/>
              <a:t> </a:t>
            </a:r>
            <a:r>
              <a:rPr lang="en-US" sz="1200" dirty="0"/>
              <a:t>SCALE</a:t>
            </a:r>
            <a:endParaRPr lang="it-IT" dirty="0"/>
          </a:p>
        </p:txBody>
      </p:sp>
      <p:pic>
        <p:nvPicPr>
          <p:cNvPr id="10" name="Imatge 14"/>
          <p:cNvPicPr/>
          <p:nvPr userDrawn="1"/>
        </p:nvPicPr>
        <p:blipFill>
          <a:blip r:embed="rId13"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62" r:id="rId9"/>
    <p:sldLayoutId id="2147483664" r:id="rId10"/>
    <p:sldLayoutId id="2147483665" r:id="rId11"/>
  </p:sldLayoutIdLst>
  <p:hf hdr="0" ftr="0" dt="0"/>
  <p:txStyles>
    <p:titleStyle>
      <a:lvl1pPr algn="ctr" defTabSz="914400" rtl="0" eaLnBrk="1" latinLnBrk="0" hangingPunct="1">
        <a:spcBef>
          <a:spcPct val="0"/>
        </a:spcBef>
        <a:buNone/>
        <a:defRPr sz="2000" b="1" kern="1200">
          <a:solidFill>
            <a:schemeClr val="tx1">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8.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6.emf"/><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7.jpg"/></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8.png"/><Relationship Id="rId1" Type="http://schemas.openxmlformats.org/officeDocument/2006/relationships/slideLayout" Target="../slideLayouts/slideLayout8.xml"/><Relationship Id="rId5" Type="http://schemas.openxmlformats.org/officeDocument/2006/relationships/image" Target="../media/image36.emf"/><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2.png"/><Relationship Id="rId7" Type="http://schemas.openxmlformats.org/officeDocument/2006/relationships/image" Target="../media/image2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298" y="6026330"/>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461639" y="610286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5" name="Rectangle 4"/>
          <p:cNvSpPr/>
          <p:nvPr/>
        </p:nvSpPr>
        <p:spPr>
          <a:xfrm>
            <a:off x="666457" y="2778068"/>
            <a:ext cx="3331028" cy="1938992"/>
          </a:xfrm>
          <a:prstGeom prst="rect">
            <a:avLst/>
          </a:prstGeom>
        </p:spPr>
        <p:txBody>
          <a:bodyPr wrap="square">
            <a:spAutoFit/>
          </a:bodyPr>
          <a:lstStyle/>
          <a:p>
            <a:pPr algn="r" rtl="1">
              <a:lnSpc>
                <a:spcPct val="200000"/>
              </a:lnSpc>
            </a:pPr>
            <a:r>
              <a:rPr lang="ar-JO" sz="2400" b="1" dirty="0">
                <a:solidFill>
                  <a:schemeClr val="tx2">
                    <a:lumMod val="60000"/>
                    <a:lumOff val="40000"/>
                  </a:schemeClr>
                </a:solidFill>
                <a:latin typeface="Times New Roman" panose="02020603050405020304" pitchFamily="18" charset="0"/>
                <a:cs typeface="Times New Roman" panose="02020603050405020304" pitchFamily="18" charset="0"/>
              </a:rPr>
              <a:t>وحدة التدريب</a:t>
            </a:r>
            <a:r>
              <a:rPr lang="en-US" sz="2400" b="1" dirty="0">
                <a:solidFill>
                  <a:schemeClr val="tx2">
                    <a:lumMod val="60000"/>
                    <a:lumOff val="40000"/>
                  </a:schemeClr>
                </a:solidFill>
                <a:latin typeface="Times New Roman" panose="02020603050405020304" pitchFamily="18" charset="0"/>
                <a:cs typeface="Times New Roman" panose="02020603050405020304" pitchFamily="18" charset="0"/>
              </a:rPr>
              <a:t>    : 4</a:t>
            </a:r>
            <a:r>
              <a:rPr lang="en-US" sz="2400" b="1" dirty="0">
                <a:latin typeface="Times New Roman" panose="02020603050405020304" pitchFamily="18" charset="0"/>
                <a:cs typeface="Times New Roman" panose="02020603050405020304" pitchFamily="18" charset="0"/>
              </a:rPr>
              <a:t> </a:t>
            </a:r>
          </a:p>
          <a:p>
            <a:pPr algn="r" rtl="1">
              <a:lnSpc>
                <a:spcPct val="200000"/>
              </a:lnSpc>
            </a:pPr>
            <a:r>
              <a:rPr lang="ar-JO" b="1" dirty="0">
                <a:latin typeface="Times New Roman" panose="02020603050405020304" pitchFamily="18" charset="0"/>
                <a:cs typeface="Times New Roman" panose="02020603050405020304" pitchFamily="18" charset="0"/>
              </a:rPr>
              <a:t>حساب معايير التقييم لأداة الحي المستدام - مقياس الجوار</a:t>
            </a:r>
            <a:endParaRPr lang="en-US" b="1" dirty="0">
              <a:cs typeface="+mj-cs"/>
            </a:endParaRPr>
          </a:p>
        </p:txBody>
      </p:sp>
      <p:sp>
        <p:nvSpPr>
          <p:cNvPr id="4" name="Rectangle 3"/>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1730863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17999"/>
            <a:ext cx="2133600" cy="365125"/>
          </a:xfrm>
        </p:spPr>
        <p:txBody>
          <a:bodyPr/>
          <a:lstStyle/>
          <a:p>
            <a:fld id="{243FB592-B9A9-49AA-A86F-4031F7B97808}" type="slidenum">
              <a:rPr lang="en-US" smtClean="0"/>
              <a:t>10</a:t>
            </a:fld>
            <a:endParaRPr lang="en-US"/>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573936" cy="3980688"/>
          </a:xfrm>
          <a:prstGeom prst="rect">
            <a:avLst/>
          </a:prstGeom>
        </p:spPr>
        <p:txBody>
          <a:bodyPr>
            <a:noAutofit/>
          </a:bodyPr>
          <a:lstStyle/>
          <a:p>
            <a:pPr marL="0" indent="0" algn="r" rtl="1">
              <a:buNone/>
            </a:pPr>
            <a:r>
              <a:rPr lang="ar-JO" sz="2400" b="1" u="sng" dirty="0">
                <a:cs typeface="Calibri" panose="020F0502020204030204" pitchFamily="34" charset="0"/>
              </a:rPr>
              <a:t>الحدود والنطاق</a:t>
            </a:r>
            <a:endParaRPr lang="en-US" sz="800" b="1" u="sng" dirty="0"/>
          </a:p>
          <a:p>
            <a:pPr marL="0" indent="0" algn="r" rtl="1">
              <a:lnSpc>
                <a:spcPct val="80000"/>
              </a:lnSpc>
              <a:buNone/>
            </a:pPr>
            <a:r>
              <a:rPr lang="ar-JO" sz="2400" dirty="0"/>
              <a:t>تشمل الحدود جميع المباني في الحي.</a:t>
            </a:r>
            <a:endParaRPr lang="en-US" sz="1600" dirty="0"/>
          </a:p>
          <a:p>
            <a:pPr marL="0" indent="0" algn="r" rtl="1">
              <a:lnSpc>
                <a:spcPct val="80000"/>
              </a:lnSpc>
              <a:buNone/>
            </a:pPr>
            <a:r>
              <a:rPr lang="ar-JO" sz="2400" dirty="0"/>
              <a:t>يشمل النطاق ست فئات مرجعية للنفايات الصلبة:</a:t>
            </a:r>
          </a:p>
          <a:p>
            <a:pPr algn="r" rtl="1">
              <a:lnSpc>
                <a:spcPct val="150000"/>
              </a:lnSpc>
              <a:buFont typeface="Wingdings" panose="05000000000000000000" pitchFamily="2" charset="2"/>
              <a:buChar char="§"/>
            </a:pPr>
            <a:r>
              <a:rPr lang="ar-JO" sz="2400" dirty="0"/>
              <a:t>ورق</a:t>
            </a:r>
          </a:p>
          <a:p>
            <a:pPr algn="r" rtl="1">
              <a:lnSpc>
                <a:spcPct val="150000"/>
              </a:lnSpc>
              <a:buFont typeface="Wingdings" panose="05000000000000000000" pitchFamily="2" charset="2"/>
              <a:buChar char="§"/>
            </a:pPr>
            <a:r>
              <a:rPr lang="ar-JO" sz="2400" dirty="0"/>
              <a:t>بلاستيك</a:t>
            </a:r>
          </a:p>
          <a:p>
            <a:pPr algn="r" rtl="1">
              <a:lnSpc>
                <a:spcPct val="150000"/>
              </a:lnSpc>
              <a:buFont typeface="Wingdings" panose="05000000000000000000" pitchFamily="2" charset="2"/>
              <a:buChar char="§"/>
            </a:pPr>
            <a:r>
              <a:rPr lang="ar-JO" sz="2400" dirty="0"/>
              <a:t>معدن</a:t>
            </a:r>
          </a:p>
          <a:p>
            <a:pPr algn="r" rtl="1">
              <a:lnSpc>
                <a:spcPct val="150000"/>
              </a:lnSpc>
              <a:buFont typeface="Wingdings" panose="05000000000000000000" pitchFamily="2" charset="2"/>
              <a:buChar char="§"/>
            </a:pPr>
            <a:r>
              <a:rPr lang="ar-JO" sz="2400" dirty="0"/>
              <a:t>زجاج</a:t>
            </a:r>
          </a:p>
          <a:p>
            <a:pPr algn="r" rtl="1">
              <a:lnSpc>
                <a:spcPct val="150000"/>
              </a:lnSpc>
              <a:buFont typeface="Wingdings" panose="05000000000000000000" pitchFamily="2" charset="2"/>
              <a:buChar char="§"/>
            </a:pPr>
            <a:r>
              <a:rPr lang="ar-JO" sz="2400" dirty="0"/>
              <a:t>النفايات الرطبة (النفايات العضوية)</a:t>
            </a:r>
          </a:p>
          <a:p>
            <a:pPr algn="r" rtl="1">
              <a:lnSpc>
                <a:spcPct val="150000"/>
              </a:lnSpc>
              <a:buFont typeface="Wingdings" panose="05000000000000000000" pitchFamily="2" charset="2"/>
              <a:buChar char="§"/>
            </a:pPr>
            <a:r>
              <a:rPr lang="ar-JO" sz="2400" dirty="0"/>
              <a:t>المنسوجات</a:t>
            </a:r>
            <a:endParaRPr lang="en-US" sz="2400" dirty="0"/>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223" y="91205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descr="Risultati immagini per bidoni raccolta differenziata immagini">
            <a:extLst>
              <a:ext uri="{FF2B5EF4-FFF2-40B4-BE49-F238E27FC236}">
                <a16:creationId xmlns:a16="http://schemas.microsoft.com/office/drawing/2014/main" id="{DC3C3A0D-F622-4CEC-B2F4-440AC07487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223" y="2829274"/>
            <a:ext cx="3538866" cy="21701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770A680-FEFE-A7F0-63F4-525009F161B5}"/>
              </a:ext>
            </a:extLst>
          </p:cNvPr>
          <p:cNvSpPr/>
          <p:nvPr/>
        </p:nvSpPr>
        <p:spPr>
          <a:xfrm>
            <a:off x="2220686" y="6148873"/>
            <a:ext cx="644745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10EB389-1C6B-E499-3DBF-8B2D670537C7}"/>
              </a:ext>
            </a:extLst>
          </p:cNvPr>
          <p:cNvSpPr/>
          <p:nvPr/>
        </p:nvSpPr>
        <p:spPr>
          <a:xfrm>
            <a:off x="1743073" y="627754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4" name="Rectangle 3">
            <a:extLst>
              <a:ext uri="{FF2B5EF4-FFF2-40B4-BE49-F238E27FC236}">
                <a16:creationId xmlns:a16="http://schemas.microsoft.com/office/drawing/2014/main" id="{1779E094-5404-3D69-274C-F4010EBF731E}"/>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7" name="Titolo 1">
            <a:extLst>
              <a:ext uri="{FF2B5EF4-FFF2-40B4-BE49-F238E27FC236}">
                <a16:creationId xmlns:a16="http://schemas.microsoft.com/office/drawing/2014/main" id="{734D3F44-5ED5-1589-D89C-4682CBBE6792}"/>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Tree>
    <p:extLst>
      <p:ext uri="{BB962C8B-B14F-4D97-AF65-F5344CB8AC3E}">
        <p14:creationId xmlns:p14="http://schemas.microsoft.com/office/powerpoint/2010/main" val="26089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lgn="r" rtl="1">
              <a:buNone/>
            </a:pPr>
            <a:r>
              <a:rPr lang="ar-JO" sz="2400" b="1" dirty="0"/>
              <a:t>طريقة التقييم</a:t>
            </a:r>
          </a:p>
          <a:p>
            <a:pPr marL="0" indent="0" algn="r" rtl="1">
              <a:buNone/>
            </a:pPr>
            <a:endParaRPr lang="ar-JO" sz="2400" b="1" dirty="0"/>
          </a:p>
          <a:p>
            <a:pPr marL="0" indent="0" algn="just" rtl="1">
              <a:lnSpc>
                <a:spcPct val="150000"/>
              </a:lnSpc>
              <a:buNone/>
            </a:pPr>
            <a:r>
              <a:rPr lang="ar-JO" sz="2400" dirty="0"/>
              <a:t>خطوات الحساب كالتالي:احسب السكان الذين يعيشون على بعد 400 متر من نقاط تجميع إعادة التدوير المنفصلة في الحي</a:t>
            </a:r>
          </a:p>
          <a:p>
            <a:pPr marL="0" indent="0" algn="just" rtl="1">
              <a:lnSpc>
                <a:spcPct val="150000"/>
              </a:lnSpc>
              <a:buNone/>
            </a:pPr>
            <a:r>
              <a:rPr lang="ar-JO" sz="2400" dirty="0"/>
              <a:t>احسب عدد سكان الحي</a:t>
            </a:r>
          </a:p>
          <a:p>
            <a:pPr marL="0" indent="0" algn="just" rtl="1">
              <a:lnSpc>
                <a:spcPct val="150000"/>
              </a:lnSpc>
              <a:buNone/>
            </a:pPr>
            <a:r>
              <a:rPr lang="ar-JO" sz="2400" dirty="0"/>
              <a:t>احسب قيمة المؤشر كنسبة مئوية من السكان الذين يعيشون مع وصول 400 مليون إلى نقاط جمع النفايات الصلبة وإعادة التدوير إلى سكان الحي ، [٪]</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3570" y="6492875"/>
            <a:ext cx="2133600" cy="365125"/>
          </a:xfrm>
        </p:spPr>
        <p:txBody>
          <a:bodyPr/>
          <a:lstStyle/>
          <a:p>
            <a:fld id="{243FB592-B9A9-49AA-A86F-4031F7B97808}" type="slidenum">
              <a:rPr lang="en-US" smtClean="0"/>
              <a:t>11</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429" y="92866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6902148" y="5240931"/>
            <a:ext cx="1708751" cy="1124922"/>
            <a:chOff x="6902148" y="5240931"/>
            <a:chExt cx="1708751" cy="1124922"/>
          </a:xfrm>
        </p:grpSpPr>
        <p:pic>
          <p:nvPicPr>
            <p:cNvPr id="8" name="Picture 7"/>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013570" y="5605293"/>
              <a:ext cx="1597329" cy="523220"/>
            </a:xfrm>
            <a:prstGeom prst="rect">
              <a:avLst/>
            </a:prstGeom>
          </p:spPr>
          <p:txBody>
            <a:bodyPr wrap="square">
              <a:spAutoFit/>
            </a:bodyPr>
            <a:lstStyle/>
            <a:p>
              <a:pPr algn="ctr"/>
              <a:r>
                <a:rPr lang="en-US" sz="2800" b="1" u="sng" dirty="0">
                  <a:solidFill>
                    <a:srgbClr val="FF0000"/>
                  </a:solidFill>
                  <a:effectLst>
                    <a:outerShdw blurRad="38100" dist="38100" dir="2700000" algn="tl">
                      <a:srgbClr val="000000">
                        <a:alpha val="43137"/>
                      </a:srgbClr>
                    </a:outerShdw>
                  </a:effectLst>
                </a:rPr>
                <a:t>%</a:t>
              </a:r>
            </a:p>
          </p:txBody>
        </p:sp>
      </p:grpSp>
      <p:sp>
        <p:nvSpPr>
          <p:cNvPr id="11" name="Rectangle 10">
            <a:extLst>
              <a:ext uri="{FF2B5EF4-FFF2-40B4-BE49-F238E27FC236}">
                <a16:creationId xmlns:a16="http://schemas.microsoft.com/office/drawing/2014/main" id="{B8A06B29-50AF-2C63-3EDC-A5E4C7BA35CB}"/>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2" name="Titolo 1">
            <a:extLst>
              <a:ext uri="{FF2B5EF4-FFF2-40B4-BE49-F238E27FC236}">
                <a16:creationId xmlns:a16="http://schemas.microsoft.com/office/drawing/2014/main" id="{FA7F6A23-445A-02D2-F306-EF17AF83722E}"/>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13" name="Rectangle 12">
            <a:extLst>
              <a:ext uri="{FF2B5EF4-FFF2-40B4-BE49-F238E27FC236}">
                <a16:creationId xmlns:a16="http://schemas.microsoft.com/office/drawing/2014/main" id="{DF3748CE-6179-8EE4-50FC-D8B634F0ACC6}"/>
              </a:ext>
            </a:extLst>
          </p:cNvPr>
          <p:cNvSpPr/>
          <p:nvPr/>
        </p:nvSpPr>
        <p:spPr>
          <a:xfrm>
            <a:off x="2211355" y="6128513"/>
            <a:ext cx="4394718" cy="417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40E1BC29-7ACD-63DE-2490-4085AA3E9381}"/>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101382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5652"/>
            <a:ext cx="2133600" cy="365125"/>
          </a:xfrm>
        </p:spPr>
        <p:txBody>
          <a:bodyPr/>
          <a:lstStyle/>
          <a:p>
            <a:fld id="{243FB592-B9A9-49AA-A86F-4031F7B97808}" type="slidenum">
              <a:rPr lang="en-US" smtClean="0"/>
              <a:t>12</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5745293" y="718751"/>
            <a:ext cx="2820209"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48528"/>
            <a:ext cx="8900850" cy="49111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Bef>
                <a:spcPts val="600"/>
              </a:spcBef>
              <a:buNone/>
            </a:pPr>
            <a:r>
              <a:rPr lang="en-US" sz="2200" b="1" dirty="0"/>
              <a:t>Directive (EU) 2018/851 </a:t>
            </a:r>
            <a:r>
              <a:rPr lang="en-US" sz="2200" dirty="0"/>
              <a:t>of the European Parliament and of the Council of 30 May 2018 on Waste</a:t>
            </a:r>
            <a:r>
              <a:rPr lang="el-GR" sz="2200" dirty="0"/>
              <a:t> </a:t>
            </a:r>
            <a:r>
              <a:rPr lang="fr-FR" sz="2200" dirty="0"/>
              <a:t>. Brussels: </a:t>
            </a:r>
            <a:r>
              <a:rPr lang="fr-FR" sz="2200" dirty="0" err="1"/>
              <a:t>European</a:t>
            </a:r>
            <a:r>
              <a:rPr lang="fr-FR" sz="2200" dirty="0"/>
              <a:t> Commission. http://data.europa.eu/eli/dir/2018/851/oj</a:t>
            </a:r>
          </a:p>
          <a:p>
            <a:pPr marL="395288" indent="-395288">
              <a:spcBef>
                <a:spcPts val="600"/>
              </a:spcBef>
              <a:buNone/>
            </a:pPr>
            <a:endParaRPr lang="en-US" sz="2200" b="1" dirty="0"/>
          </a:p>
          <a:p>
            <a:pPr marL="395288" indent="-395288">
              <a:spcBef>
                <a:spcPts val="600"/>
              </a:spcBef>
              <a:buNone/>
            </a:pPr>
            <a:r>
              <a:rPr lang="el-GR" sz="2200" b="1" dirty="0"/>
              <a:t>2014/955/ΕΕ</a:t>
            </a:r>
            <a:r>
              <a:rPr lang="en-US" sz="2200" b="1" dirty="0"/>
              <a:t> </a:t>
            </a:r>
            <a:r>
              <a:rPr lang="el-GR" sz="2200" dirty="0"/>
              <a:t>-</a:t>
            </a:r>
            <a:r>
              <a:rPr lang="en-US" sz="2200" dirty="0"/>
              <a:t> List of Waste referred to in Article 7 of Directive 2008/98/EC http://data.europa.eu/eli/dec/2014/955/oj</a:t>
            </a:r>
            <a:r>
              <a:rPr lang="el-GR" sz="2200" dirty="0"/>
              <a:t> </a:t>
            </a:r>
            <a:endParaRPr lang="en-US" sz="2200" dirty="0"/>
          </a:p>
          <a:p>
            <a:pPr marL="395288" indent="-395288">
              <a:spcBef>
                <a:spcPts val="600"/>
              </a:spcBef>
              <a:buNone/>
            </a:pPr>
            <a:endParaRPr lang="en-US" sz="2200" dirty="0"/>
          </a:p>
          <a:p>
            <a:pPr marL="395288" indent="-395288">
              <a:spcBef>
                <a:spcPts val="600"/>
              </a:spcBef>
              <a:buNone/>
            </a:pPr>
            <a:r>
              <a:rPr lang="en-GB" sz="2200" b="1" dirty="0"/>
              <a:t>UNECE</a:t>
            </a:r>
            <a:r>
              <a:rPr lang="en-GB" sz="2200" dirty="0"/>
              <a:t> - Collection Methodology for Key Performance Indicators for Smart Sustainable Cities https://unece.org/DAM/hlm/documents/Publications/U4SSC-CollectionMethodologyforKPIfoSSC-2017.pdf</a:t>
            </a:r>
          </a:p>
          <a:p>
            <a:pPr marL="395288" indent="-395288">
              <a:spcBef>
                <a:spcPts val="600"/>
              </a:spcBef>
              <a:buNone/>
            </a:pPr>
            <a:endParaRPr lang="el-GR" sz="2200" dirty="0"/>
          </a:p>
        </p:txBody>
      </p:sp>
      <p:sp>
        <p:nvSpPr>
          <p:cNvPr id="2" name="Rectangle 1">
            <a:extLst>
              <a:ext uri="{FF2B5EF4-FFF2-40B4-BE49-F238E27FC236}">
                <a16:creationId xmlns:a16="http://schemas.microsoft.com/office/drawing/2014/main" id="{A43F8B7F-3A47-2C97-C342-47FF9D03E15C}"/>
              </a:ext>
            </a:extLst>
          </p:cNvPr>
          <p:cNvSpPr/>
          <p:nvPr/>
        </p:nvSpPr>
        <p:spPr>
          <a:xfrm>
            <a:off x="2248678" y="6159641"/>
            <a:ext cx="4851918" cy="376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olo 1">
            <a:extLst>
              <a:ext uri="{FF2B5EF4-FFF2-40B4-BE49-F238E27FC236}">
                <a16:creationId xmlns:a16="http://schemas.microsoft.com/office/drawing/2014/main" id="{E8D6BA05-9A38-ECFA-0922-92D7A6F82AEA}"/>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4" name="Rectangle 3">
            <a:extLst>
              <a:ext uri="{FF2B5EF4-FFF2-40B4-BE49-F238E27FC236}">
                <a16:creationId xmlns:a16="http://schemas.microsoft.com/office/drawing/2014/main" id="{0941936E-E14F-1186-D4BC-76FAC2541B75}"/>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8" name="Rectangle 7">
            <a:extLst>
              <a:ext uri="{FF2B5EF4-FFF2-40B4-BE49-F238E27FC236}">
                <a16:creationId xmlns:a16="http://schemas.microsoft.com/office/drawing/2014/main" id="{AF7F1A24-9749-D9B5-3224-BAD05CAF918A}"/>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883303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a:t>
            </a:r>
            <a:endParaRPr lang="it-IT" dirty="0">
              <a:solidFill>
                <a:srgbClr val="FF0000"/>
              </a:solidFill>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493"/>
            <a:ext cx="2133600" cy="237323"/>
          </a:xfrm>
        </p:spPr>
        <p:txBody>
          <a:bodyPr/>
          <a:lstStyle/>
          <a:p>
            <a:fld id="{243FB592-B9A9-49AA-A86F-4031F7B97808}" type="slidenum">
              <a:rPr lang="en-US" smtClean="0"/>
              <a:t>13</a:t>
            </a:fld>
            <a:endParaRPr lang="en-US"/>
          </a:p>
        </p:txBody>
      </p:sp>
      <p:sp>
        <p:nvSpPr>
          <p:cNvPr id="7" name="Titolo 1">
            <a:extLst>
              <a:ext uri="{FF2B5EF4-FFF2-40B4-BE49-F238E27FC236}">
                <a16:creationId xmlns:a16="http://schemas.microsoft.com/office/drawing/2014/main" id="{DCECD0C1-B6B5-0F8D-02B8-C35250421486}"/>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grpSp>
        <p:nvGrpSpPr>
          <p:cNvPr id="11" name="Group 10">
            <a:extLst>
              <a:ext uri="{FF2B5EF4-FFF2-40B4-BE49-F238E27FC236}">
                <a16:creationId xmlns:a16="http://schemas.microsoft.com/office/drawing/2014/main" id="{5F0357E4-4C38-EC9B-FF80-38AE2FF8F155}"/>
              </a:ext>
            </a:extLst>
          </p:cNvPr>
          <p:cNvGrpSpPr/>
          <p:nvPr/>
        </p:nvGrpSpPr>
        <p:grpSpPr>
          <a:xfrm>
            <a:off x="1441503" y="6027576"/>
            <a:ext cx="6750775" cy="586454"/>
            <a:chOff x="1441503" y="6027576"/>
            <a:chExt cx="6750775" cy="586454"/>
          </a:xfrm>
        </p:grpSpPr>
        <p:sp>
          <p:nvSpPr>
            <p:cNvPr id="6" name="Rectangle 5">
              <a:extLst>
                <a:ext uri="{FF2B5EF4-FFF2-40B4-BE49-F238E27FC236}">
                  <a16:creationId xmlns:a16="http://schemas.microsoft.com/office/drawing/2014/main" id="{B1D02CFA-66D5-9E6C-2466-771833772AD8}"/>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DB77FB9E-F2B1-C616-4F4E-81C238ADC16D}"/>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10" name="Rectangle 9">
            <a:extLst>
              <a:ext uri="{FF2B5EF4-FFF2-40B4-BE49-F238E27FC236}">
                <a16:creationId xmlns:a16="http://schemas.microsoft.com/office/drawing/2014/main" id="{1AD8725C-7856-3767-F9D4-598FC87DB021}"/>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403845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43FB592-B9A9-49AA-A86F-4031F7B97808}" type="slidenum">
              <a:rPr lang="en-US" smtClean="0"/>
              <a:t>14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55133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600"/>
              </a:spcBef>
              <a:spcAft>
                <a:spcPts val="1200"/>
              </a:spcAft>
              <a:buNone/>
            </a:pPr>
            <a:r>
              <a:rPr lang="ar-JO" sz="2000" dirty="0">
                <a:cs typeface="Calibri" panose="020F0502020204030204" pitchFamily="34" charset="0"/>
              </a:rPr>
              <a:t>يوجد في الحي الحالي 67 مبنى سكني (اللون الرمادي على الخريطة) و 5 مباني مكتبية (اللون الأصفر على الخريطة). توجد نقطتان مع سلال المحذوفات (</a:t>
            </a:r>
            <a:r>
              <a:rPr lang="en-US" sz="2000" dirty="0">
                <a:cs typeface="Calibri" panose="020F0502020204030204" pitchFamily="34" charset="0"/>
              </a:rPr>
              <a:t>P1 </a:t>
            </a:r>
            <a:r>
              <a:rPr lang="ar-JO" sz="2000" dirty="0">
                <a:cs typeface="Calibri" panose="020F0502020204030204" pitchFamily="34" charset="0"/>
              </a:rPr>
              <a:t>و </a:t>
            </a:r>
            <a:r>
              <a:rPr lang="en-US" sz="2000" dirty="0">
                <a:cs typeface="Calibri" panose="020F0502020204030204" pitchFamily="34" charset="0"/>
              </a:rPr>
              <a:t>P2 </a:t>
            </a:r>
            <a:r>
              <a:rPr lang="ar-JO" sz="2000" dirty="0">
                <a:cs typeface="Calibri" panose="020F0502020204030204" pitchFamily="34" charset="0"/>
              </a:rPr>
              <a:t>على الخريطة).</a:t>
            </a:r>
            <a:endParaRPr lang="en-US" sz="2000" dirty="0">
              <a:cs typeface="Calibri" panose="020F0502020204030204" pitchFamily="34" charset="0"/>
            </a:endParaRPr>
          </a:p>
        </p:txBody>
      </p:sp>
      <p:grpSp>
        <p:nvGrpSpPr>
          <p:cNvPr id="5" name="Group 4"/>
          <p:cNvGrpSpPr/>
          <p:nvPr/>
        </p:nvGrpSpPr>
        <p:grpSpPr>
          <a:xfrm>
            <a:off x="314960" y="4752462"/>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a:t>
              </a:r>
              <a:r>
                <a:rPr lang="ar-JO" sz="2000" b="1" dirty="0"/>
                <a:t>احسب النسبة المئوية للنفايات الصلبة التي يتم جمعها بشكل منفصل وإعادة تدويرها.</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2" name="Group 31"/>
          <p:cNvGrpSpPr/>
          <p:nvPr/>
        </p:nvGrpSpPr>
        <p:grpSpPr>
          <a:xfrm>
            <a:off x="4974503" y="1629177"/>
            <a:ext cx="3783457" cy="3015976"/>
            <a:chOff x="583747" y="1353993"/>
            <a:chExt cx="7346950" cy="4679950"/>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747" y="1353993"/>
              <a:ext cx="7346950" cy="4679950"/>
            </a:xfrm>
            <a:prstGeom prst="rect">
              <a:avLst/>
            </a:prstGeom>
          </p:spPr>
        </p:pic>
        <p:pic>
          <p:nvPicPr>
            <p:cNvPr id="34" name="Picture 33"/>
            <p:cNvPicPr>
              <a:picLocks noChangeAspect="1"/>
            </p:cNvPicPr>
            <p:nvPr/>
          </p:nvPicPr>
          <p:blipFill>
            <a:blip r:embed="rId4"/>
            <a:stretch>
              <a:fillRect/>
            </a:stretch>
          </p:blipFill>
          <p:spPr>
            <a:xfrm>
              <a:off x="7132244" y="2557314"/>
              <a:ext cx="216000" cy="283368"/>
            </a:xfrm>
            <a:prstGeom prst="rect">
              <a:avLst/>
            </a:prstGeom>
          </p:spPr>
        </p:pic>
        <p:pic>
          <p:nvPicPr>
            <p:cNvPr id="35" name="Picture 34"/>
            <p:cNvPicPr>
              <a:picLocks noChangeAspect="1"/>
            </p:cNvPicPr>
            <p:nvPr/>
          </p:nvPicPr>
          <p:blipFill>
            <a:blip r:embed="rId5"/>
            <a:stretch>
              <a:fillRect/>
            </a:stretch>
          </p:blipFill>
          <p:spPr>
            <a:xfrm>
              <a:off x="6916244" y="2519786"/>
              <a:ext cx="216000" cy="283367"/>
            </a:xfrm>
            <a:prstGeom prst="rect">
              <a:avLst/>
            </a:prstGeom>
          </p:spPr>
        </p:pic>
        <p:pic>
          <p:nvPicPr>
            <p:cNvPr id="36" name="Picture 35"/>
            <p:cNvPicPr>
              <a:picLocks noChangeAspect="1"/>
            </p:cNvPicPr>
            <p:nvPr/>
          </p:nvPicPr>
          <p:blipFill>
            <a:blip r:embed="rId6"/>
            <a:stretch>
              <a:fillRect/>
            </a:stretch>
          </p:blipFill>
          <p:spPr>
            <a:xfrm>
              <a:off x="7348244" y="2602344"/>
              <a:ext cx="216000" cy="270293"/>
            </a:xfrm>
            <a:prstGeom prst="rect">
              <a:avLst/>
            </a:prstGeom>
          </p:spPr>
        </p:pic>
        <p:pic>
          <p:nvPicPr>
            <p:cNvPr id="37" name="Picture 36"/>
            <p:cNvPicPr>
              <a:picLocks noChangeAspect="1"/>
            </p:cNvPicPr>
            <p:nvPr/>
          </p:nvPicPr>
          <p:blipFill>
            <a:blip r:embed="rId6"/>
            <a:stretch>
              <a:fillRect/>
            </a:stretch>
          </p:blipFill>
          <p:spPr>
            <a:xfrm>
              <a:off x="1048257" y="3208131"/>
              <a:ext cx="216000" cy="270293"/>
            </a:xfrm>
            <a:prstGeom prst="rect">
              <a:avLst/>
            </a:prstGeom>
          </p:spPr>
        </p:pic>
        <p:sp>
          <p:nvSpPr>
            <p:cNvPr id="38" name="Rectangle 37"/>
            <p:cNvSpPr/>
            <p:nvPr/>
          </p:nvSpPr>
          <p:spPr>
            <a:xfrm>
              <a:off x="7160449" y="2215774"/>
              <a:ext cx="425116" cy="369332"/>
            </a:xfrm>
            <a:prstGeom prst="rect">
              <a:avLst/>
            </a:prstGeom>
          </p:spPr>
          <p:txBody>
            <a:bodyPr wrap="none">
              <a:spAutoFit/>
            </a:bodyPr>
            <a:lstStyle/>
            <a:p>
              <a:r>
                <a:rPr lang="en-US" b="1" dirty="0">
                  <a:cs typeface="Calibri" panose="020F0502020204030204" pitchFamily="34" charset="0"/>
                </a:rPr>
                <a:t>P1</a:t>
              </a:r>
              <a:endParaRPr lang="en-US" b="1" dirty="0"/>
            </a:p>
          </p:txBody>
        </p:sp>
        <p:sp>
          <p:nvSpPr>
            <p:cNvPr id="39" name="Rectangle 38"/>
            <p:cNvSpPr/>
            <p:nvPr/>
          </p:nvSpPr>
          <p:spPr>
            <a:xfrm>
              <a:off x="583747" y="3101333"/>
              <a:ext cx="425116" cy="369332"/>
            </a:xfrm>
            <a:prstGeom prst="rect">
              <a:avLst/>
            </a:prstGeom>
          </p:spPr>
          <p:txBody>
            <a:bodyPr wrap="none">
              <a:spAutoFit/>
            </a:bodyPr>
            <a:lstStyle/>
            <a:p>
              <a:r>
                <a:rPr lang="en-US" b="1" dirty="0">
                  <a:cs typeface="Calibri" panose="020F0502020204030204" pitchFamily="34" charset="0"/>
                </a:rPr>
                <a:t>P2</a:t>
              </a:r>
              <a:endParaRPr lang="en-US" b="1" dirty="0"/>
            </a:p>
          </p:txBody>
        </p:sp>
        <p:sp>
          <p:nvSpPr>
            <p:cNvPr id="40" name="Rectangle 39"/>
            <p:cNvSpPr/>
            <p:nvPr/>
          </p:nvSpPr>
          <p:spPr>
            <a:xfrm>
              <a:off x="6982203" y="3650919"/>
              <a:ext cx="274434" cy="307777"/>
            </a:xfrm>
            <a:prstGeom prst="rect">
              <a:avLst/>
            </a:prstGeom>
          </p:spPr>
          <p:txBody>
            <a:bodyPr wrap="none">
              <a:spAutoFit/>
            </a:bodyPr>
            <a:lstStyle/>
            <a:p>
              <a:r>
                <a:rPr lang="en-US" sz="1400" dirty="0"/>
                <a:t>*</a:t>
              </a:r>
            </a:p>
          </p:txBody>
        </p:sp>
        <p:sp>
          <p:nvSpPr>
            <p:cNvPr id="41" name="Rectangle 40"/>
            <p:cNvSpPr/>
            <p:nvPr/>
          </p:nvSpPr>
          <p:spPr>
            <a:xfrm>
              <a:off x="6274245" y="3618309"/>
              <a:ext cx="274434" cy="307777"/>
            </a:xfrm>
            <a:prstGeom prst="rect">
              <a:avLst/>
            </a:prstGeom>
          </p:spPr>
          <p:txBody>
            <a:bodyPr wrap="none">
              <a:spAutoFit/>
            </a:bodyPr>
            <a:lstStyle/>
            <a:p>
              <a:r>
                <a:rPr lang="en-US" sz="1400" dirty="0"/>
                <a:t>*</a:t>
              </a:r>
            </a:p>
          </p:txBody>
        </p:sp>
        <p:sp>
          <p:nvSpPr>
            <p:cNvPr id="42" name="Rectangle 41"/>
            <p:cNvSpPr/>
            <p:nvPr/>
          </p:nvSpPr>
          <p:spPr>
            <a:xfrm>
              <a:off x="5938412" y="3618309"/>
              <a:ext cx="274434" cy="307777"/>
            </a:xfrm>
            <a:prstGeom prst="rect">
              <a:avLst/>
            </a:prstGeom>
          </p:spPr>
          <p:txBody>
            <a:bodyPr wrap="none">
              <a:spAutoFit/>
            </a:bodyPr>
            <a:lstStyle/>
            <a:p>
              <a:r>
                <a:rPr lang="en-US" sz="1400" dirty="0"/>
                <a:t>*</a:t>
              </a:r>
            </a:p>
          </p:txBody>
        </p:sp>
        <p:sp>
          <p:nvSpPr>
            <p:cNvPr id="43" name="Rectangle 42"/>
            <p:cNvSpPr/>
            <p:nvPr/>
          </p:nvSpPr>
          <p:spPr>
            <a:xfrm>
              <a:off x="4105353" y="5038209"/>
              <a:ext cx="364202" cy="307777"/>
            </a:xfrm>
            <a:prstGeom prst="rect">
              <a:avLst/>
            </a:prstGeom>
          </p:spPr>
          <p:txBody>
            <a:bodyPr wrap="none">
              <a:spAutoFit/>
            </a:bodyPr>
            <a:lstStyle/>
            <a:p>
              <a:r>
                <a:rPr lang="en-US" sz="1400" dirty="0"/>
                <a:t>**</a:t>
              </a:r>
            </a:p>
          </p:txBody>
        </p:sp>
        <p:sp>
          <p:nvSpPr>
            <p:cNvPr id="44" name="Rectangle 43"/>
            <p:cNvSpPr/>
            <p:nvPr/>
          </p:nvSpPr>
          <p:spPr>
            <a:xfrm>
              <a:off x="6635642" y="4968112"/>
              <a:ext cx="364202" cy="307777"/>
            </a:xfrm>
            <a:prstGeom prst="rect">
              <a:avLst/>
            </a:prstGeom>
          </p:spPr>
          <p:txBody>
            <a:bodyPr wrap="none">
              <a:spAutoFit/>
            </a:bodyPr>
            <a:lstStyle/>
            <a:p>
              <a:r>
                <a:rPr lang="en-US" sz="1400" dirty="0"/>
                <a:t>**</a:t>
              </a:r>
            </a:p>
          </p:txBody>
        </p:sp>
        <p:sp>
          <p:nvSpPr>
            <p:cNvPr id="45" name="Rectangle 44"/>
            <p:cNvSpPr/>
            <p:nvPr/>
          </p:nvSpPr>
          <p:spPr>
            <a:xfrm rot="16649640">
              <a:off x="3443900" y="4819671"/>
              <a:ext cx="364202" cy="307777"/>
            </a:xfrm>
            <a:prstGeom prst="rect">
              <a:avLst/>
            </a:prstGeom>
          </p:spPr>
          <p:txBody>
            <a:bodyPr wrap="none">
              <a:spAutoFit/>
            </a:bodyPr>
            <a:lstStyle/>
            <a:p>
              <a:r>
                <a:rPr lang="en-US" sz="1400" dirty="0"/>
                <a:t>**</a:t>
              </a:r>
            </a:p>
          </p:txBody>
        </p:sp>
        <p:sp>
          <p:nvSpPr>
            <p:cNvPr id="46" name="Rectangle 45"/>
            <p:cNvSpPr/>
            <p:nvPr/>
          </p:nvSpPr>
          <p:spPr>
            <a:xfrm>
              <a:off x="4364251" y="4374168"/>
              <a:ext cx="364202" cy="307777"/>
            </a:xfrm>
            <a:prstGeom prst="rect">
              <a:avLst/>
            </a:prstGeom>
          </p:spPr>
          <p:txBody>
            <a:bodyPr wrap="none">
              <a:spAutoFit/>
            </a:bodyPr>
            <a:lstStyle/>
            <a:p>
              <a:r>
                <a:rPr lang="en-US" sz="1400" dirty="0"/>
                <a:t>**</a:t>
              </a:r>
            </a:p>
          </p:txBody>
        </p:sp>
        <p:sp>
          <p:nvSpPr>
            <p:cNvPr id="47" name="Rectangle 46"/>
            <p:cNvSpPr/>
            <p:nvPr/>
          </p:nvSpPr>
          <p:spPr>
            <a:xfrm>
              <a:off x="4374293" y="3987641"/>
              <a:ext cx="364202" cy="307777"/>
            </a:xfrm>
            <a:prstGeom prst="rect">
              <a:avLst/>
            </a:prstGeom>
          </p:spPr>
          <p:txBody>
            <a:bodyPr wrap="none">
              <a:spAutoFit/>
            </a:bodyPr>
            <a:lstStyle/>
            <a:p>
              <a:r>
                <a:rPr lang="en-US" sz="1400" dirty="0"/>
                <a:t>**</a:t>
              </a:r>
            </a:p>
          </p:txBody>
        </p:sp>
        <p:sp>
          <p:nvSpPr>
            <p:cNvPr id="48" name="Rectangle 47"/>
            <p:cNvSpPr/>
            <p:nvPr/>
          </p:nvSpPr>
          <p:spPr>
            <a:xfrm>
              <a:off x="3808754" y="3913177"/>
              <a:ext cx="364202" cy="307777"/>
            </a:xfrm>
            <a:prstGeom prst="rect">
              <a:avLst/>
            </a:prstGeom>
          </p:spPr>
          <p:txBody>
            <a:bodyPr wrap="none">
              <a:spAutoFit/>
            </a:bodyPr>
            <a:lstStyle/>
            <a:p>
              <a:r>
                <a:rPr lang="en-US" sz="1400" dirty="0"/>
                <a:t>**</a:t>
              </a:r>
            </a:p>
          </p:txBody>
        </p:sp>
        <p:sp>
          <p:nvSpPr>
            <p:cNvPr id="49" name="Rectangle 48"/>
            <p:cNvSpPr/>
            <p:nvPr/>
          </p:nvSpPr>
          <p:spPr>
            <a:xfrm>
              <a:off x="4548689" y="3425200"/>
              <a:ext cx="364202" cy="307777"/>
            </a:xfrm>
            <a:prstGeom prst="rect">
              <a:avLst/>
            </a:prstGeom>
          </p:spPr>
          <p:txBody>
            <a:bodyPr wrap="none">
              <a:spAutoFit/>
            </a:bodyPr>
            <a:lstStyle/>
            <a:p>
              <a:r>
                <a:rPr lang="en-US" sz="1400" dirty="0"/>
                <a:t>**</a:t>
              </a:r>
            </a:p>
          </p:txBody>
        </p:sp>
        <p:sp>
          <p:nvSpPr>
            <p:cNvPr id="50" name="Rectangle 49"/>
            <p:cNvSpPr/>
            <p:nvPr/>
          </p:nvSpPr>
          <p:spPr>
            <a:xfrm>
              <a:off x="6037328" y="2661469"/>
              <a:ext cx="274434" cy="307777"/>
            </a:xfrm>
            <a:prstGeom prst="rect">
              <a:avLst/>
            </a:prstGeom>
          </p:spPr>
          <p:txBody>
            <a:bodyPr wrap="none">
              <a:spAutoFit/>
            </a:bodyPr>
            <a:lstStyle/>
            <a:p>
              <a:r>
                <a:rPr lang="en-US" sz="1400" dirty="0"/>
                <a:t>*</a:t>
              </a:r>
            </a:p>
          </p:txBody>
        </p:sp>
        <p:sp>
          <p:nvSpPr>
            <p:cNvPr id="51" name="Rectangle 50"/>
            <p:cNvSpPr/>
            <p:nvPr/>
          </p:nvSpPr>
          <p:spPr>
            <a:xfrm>
              <a:off x="6766203" y="2916667"/>
              <a:ext cx="274434" cy="307777"/>
            </a:xfrm>
            <a:prstGeom prst="rect">
              <a:avLst/>
            </a:prstGeom>
          </p:spPr>
          <p:txBody>
            <a:bodyPr wrap="none">
              <a:spAutoFit/>
            </a:bodyPr>
            <a:lstStyle/>
            <a:p>
              <a:r>
                <a:rPr lang="en-US" sz="1400" dirty="0"/>
                <a:t>*</a:t>
              </a:r>
            </a:p>
          </p:txBody>
        </p:sp>
        <p:sp>
          <p:nvSpPr>
            <p:cNvPr id="52" name="Rectangle 51"/>
            <p:cNvSpPr/>
            <p:nvPr/>
          </p:nvSpPr>
          <p:spPr>
            <a:xfrm>
              <a:off x="1984380" y="1997365"/>
              <a:ext cx="274434" cy="307777"/>
            </a:xfrm>
            <a:prstGeom prst="rect">
              <a:avLst/>
            </a:prstGeom>
          </p:spPr>
          <p:txBody>
            <a:bodyPr wrap="none">
              <a:spAutoFit/>
            </a:bodyPr>
            <a:lstStyle/>
            <a:p>
              <a:r>
                <a:rPr lang="en-US" sz="1400" dirty="0"/>
                <a:t>*</a:t>
              </a:r>
            </a:p>
          </p:txBody>
        </p:sp>
        <p:sp>
          <p:nvSpPr>
            <p:cNvPr id="53" name="Rectangle 52"/>
            <p:cNvSpPr/>
            <p:nvPr/>
          </p:nvSpPr>
          <p:spPr>
            <a:xfrm>
              <a:off x="3744561" y="2319938"/>
              <a:ext cx="274434" cy="307777"/>
            </a:xfrm>
            <a:prstGeom prst="rect">
              <a:avLst/>
            </a:prstGeom>
          </p:spPr>
          <p:txBody>
            <a:bodyPr wrap="none">
              <a:spAutoFit/>
            </a:bodyPr>
            <a:lstStyle/>
            <a:p>
              <a:r>
                <a:rPr lang="en-US" sz="1400" dirty="0"/>
                <a:t>*</a:t>
              </a:r>
            </a:p>
          </p:txBody>
        </p:sp>
        <p:sp>
          <p:nvSpPr>
            <p:cNvPr id="54" name="Rectangle 53"/>
            <p:cNvSpPr/>
            <p:nvPr/>
          </p:nvSpPr>
          <p:spPr>
            <a:xfrm>
              <a:off x="1743613" y="3544859"/>
              <a:ext cx="274434" cy="307777"/>
            </a:xfrm>
            <a:prstGeom prst="rect">
              <a:avLst/>
            </a:prstGeom>
          </p:spPr>
          <p:txBody>
            <a:bodyPr wrap="none">
              <a:spAutoFit/>
            </a:bodyPr>
            <a:lstStyle/>
            <a:p>
              <a:r>
                <a:rPr lang="en-US" sz="1400" dirty="0"/>
                <a:t>*</a:t>
              </a:r>
            </a:p>
          </p:txBody>
        </p:sp>
        <p:sp>
          <p:nvSpPr>
            <p:cNvPr id="55" name="Rectangle 54"/>
            <p:cNvSpPr/>
            <p:nvPr/>
          </p:nvSpPr>
          <p:spPr>
            <a:xfrm>
              <a:off x="1343606" y="3971489"/>
              <a:ext cx="272736" cy="307777"/>
            </a:xfrm>
            <a:prstGeom prst="rect">
              <a:avLst/>
            </a:prstGeom>
          </p:spPr>
          <p:txBody>
            <a:bodyPr wrap="square">
              <a:spAutoFit/>
            </a:bodyPr>
            <a:lstStyle/>
            <a:p>
              <a:r>
                <a:rPr lang="en-US" sz="1400" dirty="0"/>
                <a:t>*</a:t>
              </a:r>
            </a:p>
          </p:txBody>
        </p:sp>
        <p:sp>
          <p:nvSpPr>
            <p:cNvPr id="56" name="Rectangle 55"/>
            <p:cNvSpPr/>
            <p:nvPr/>
          </p:nvSpPr>
          <p:spPr>
            <a:xfrm>
              <a:off x="2209914" y="4610125"/>
              <a:ext cx="274434" cy="307777"/>
            </a:xfrm>
            <a:prstGeom prst="rect">
              <a:avLst/>
            </a:prstGeom>
          </p:spPr>
          <p:txBody>
            <a:bodyPr wrap="none">
              <a:spAutoFit/>
            </a:bodyPr>
            <a:lstStyle/>
            <a:p>
              <a:r>
                <a:rPr lang="en-US" sz="1400" dirty="0"/>
                <a:t>*</a:t>
              </a:r>
            </a:p>
          </p:txBody>
        </p:sp>
        <p:sp>
          <p:nvSpPr>
            <p:cNvPr id="57" name="Rectangle 56"/>
            <p:cNvSpPr/>
            <p:nvPr/>
          </p:nvSpPr>
          <p:spPr>
            <a:xfrm>
              <a:off x="1329933" y="4425459"/>
              <a:ext cx="274434" cy="307777"/>
            </a:xfrm>
            <a:prstGeom prst="rect">
              <a:avLst/>
            </a:prstGeom>
          </p:spPr>
          <p:txBody>
            <a:bodyPr wrap="none">
              <a:spAutoFit/>
            </a:bodyPr>
            <a:lstStyle/>
            <a:p>
              <a:r>
                <a:rPr lang="en-US" sz="1400" dirty="0"/>
                <a:t>*</a:t>
              </a:r>
            </a:p>
          </p:txBody>
        </p:sp>
        <p:sp>
          <p:nvSpPr>
            <p:cNvPr id="58" name="Rectangle 57"/>
            <p:cNvSpPr/>
            <p:nvPr/>
          </p:nvSpPr>
          <p:spPr>
            <a:xfrm>
              <a:off x="5244944" y="4482396"/>
              <a:ext cx="274434" cy="307777"/>
            </a:xfrm>
            <a:prstGeom prst="rect">
              <a:avLst/>
            </a:prstGeom>
          </p:spPr>
          <p:txBody>
            <a:bodyPr wrap="none">
              <a:spAutoFit/>
            </a:bodyPr>
            <a:lstStyle/>
            <a:p>
              <a:r>
                <a:rPr lang="en-US" sz="1400" dirty="0"/>
                <a:t>*</a:t>
              </a:r>
            </a:p>
          </p:txBody>
        </p:sp>
        <p:sp>
          <p:nvSpPr>
            <p:cNvPr id="59" name="Rectangle 58"/>
            <p:cNvSpPr/>
            <p:nvPr/>
          </p:nvSpPr>
          <p:spPr>
            <a:xfrm>
              <a:off x="5192025" y="4840957"/>
              <a:ext cx="274434" cy="307777"/>
            </a:xfrm>
            <a:prstGeom prst="rect">
              <a:avLst/>
            </a:prstGeom>
          </p:spPr>
          <p:txBody>
            <a:bodyPr wrap="none">
              <a:spAutoFit/>
            </a:bodyPr>
            <a:lstStyle/>
            <a:p>
              <a:r>
                <a:rPr lang="en-US" sz="1400" dirty="0"/>
                <a:t>*</a:t>
              </a:r>
            </a:p>
          </p:txBody>
        </p:sp>
      </p:grpSp>
      <p:sp>
        <p:nvSpPr>
          <p:cNvPr id="60" name="Rectangle 59"/>
          <p:cNvSpPr/>
          <p:nvPr/>
        </p:nvSpPr>
        <p:spPr>
          <a:xfrm>
            <a:off x="452572" y="2063463"/>
            <a:ext cx="3784209" cy="2352952"/>
          </a:xfrm>
          <a:prstGeom prst="rect">
            <a:avLst/>
          </a:prstGeom>
        </p:spPr>
        <p:txBody>
          <a:bodyPr wrap="square">
            <a:spAutoFit/>
          </a:bodyPr>
          <a:lstStyle/>
          <a:p>
            <a:pPr algn="just" rtl="1">
              <a:lnSpc>
                <a:spcPct val="150000"/>
              </a:lnSpc>
            </a:pPr>
            <a:r>
              <a:rPr lang="ar-JO" sz="2000" dirty="0">
                <a:cs typeface="Calibri" panose="020F0502020204030204" pitchFamily="34" charset="0"/>
              </a:rPr>
              <a:t>المباني السكنية47 منزلا لأسرة واحدة مع 4 شاغلين لكل منهما ،13 مبنى مع 8 ركاب (مميزة بعلامة "*" على الخريطة) و7 مباني بها 12 ساكنًا (مميزة بعلامة "**" على الخريطة)</a:t>
            </a:r>
            <a:endParaRPr lang="en-US" sz="2000" dirty="0"/>
          </a:p>
        </p:txBody>
      </p:sp>
      <p:sp>
        <p:nvSpPr>
          <p:cNvPr id="8" name="Rectangle 7">
            <a:extLst>
              <a:ext uri="{FF2B5EF4-FFF2-40B4-BE49-F238E27FC236}">
                <a16:creationId xmlns:a16="http://schemas.microsoft.com/office/drawing/2014/main" id="{97001937-330C-99C7-8A14-F0253D927B45}"/>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9" name="Group 8">
            <a:extLst>
              <a:ext uri="{FF2B5EF4-FFF2-40B4-BE49-F238E27FC236}">
                <a16:creationId xmlns:a16="http://schemas.microsoft.com/office/drawing/2014/main" id="{CBEDBFDB-5FE0-A5F5-A5F6-8C8358290C8E}"/>
              </a:ext>
            </a:extLst>
          </p:cNvPr>
          <p:cNvGrpSpPr/>
          <p:nvPr/>
        </p:nvGrpSpPr>
        <p:grpSpPr>
          <a:xfrm>
            <a:off x="1441503" y="6027576"/>
            <a:ext cx="6750775" cy="586454"/>
            <a:chOff x="1441503" y="6027576"/>
            <a:chExt cx="6750775" cy="586454"/>
          </a:xfrm>
        </p:grpSpPr>
        <p:sp>
          <p:nvSpPr>
            <p:cNvPr id="10" name="Rectangle 9">
              <a:extLst>
                <a:ext uri="{FF2B5EF4-FFF2-40B4-BE49-F238E27FC236}">
                  <a16:creationId xmlns:a16="http://schemas.microsoft.com/office/drawing/2014/main" id="{AECFB932-EB3C-0BE7-23B1-6D834DC1867E}"/>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582EDCA-059A-DB18-1E83-ADC800AE29E2}"/>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12" name="Titolo 1">
            <a:extLst>
              <a:ext uri="{FF2B5EF4-FFF2-40B4-BE49-F238E27FC236}">
                <a16:creationId xmlns:a16="http://schemas.microsoft.com/office/drawing/2014/main" id="{AB92552C-C758-8546-9BCF-0B5B0611E374}"/>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Tree>
    <p:extLst>
      <p:ext uri="{BB962C8B-B14F-4D97-AF65-F5344CB8AC3E}">
        <p14:creationId xmlns:p14="http://schemas.microsoft.com/office/powerpoint/2010/main" val="2487042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825"/>
            <a:ext cx="2133600" cy="253288"/>
          </a:xfrm>
        </p:spPr>
        <p:txBody>
          <a:bodyPr/>
          <a:lstStyle/>
          <a:p>
            <a:fld id="{243FB592-B9A9-49AA-A86F-4031F7B97808}" type="slidenum">
              <a:rPr lang="en-US" smtClean="0"/>
              <a:t>15</a:t>
            </a:fld>
            <a:endParaRPr lang="en-US"/>
          </a:p>
        </p:txBody>
      </p:sp>
      <p:sp>
        <p:nvSpPr>
          <p:cNvPr id="13" name="Rectangle 12"/>
          <p:cNvSpPr/>
          <p:nvPr/>
        </p:nvSpPr>
        <p:spPr>
          <a:xfrm>
            <a:off x="7005038" y="949972"/>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البيانات المتاحة</a:t>
            </a:r>
            <a:endParaRPr lang="el-GR" sz="2400" dirty="0"/>
          </a:p>
        </p:txBody>
      </p:sp>
      <p:sp>
        <p:nvSpPr>
          <p:cNvPr id="6" name="Rectangle 5"/>
          <p:cNvSpPr/>
          <p:nvPr/>
        </p:nvSpPr>
        <p:spPr>
          <a:xfrm>
            <a:off x="176557" y="1549052"/>
            <a:ext cx="8322733" cy="1169551"/>
          </a:xfrm>
          <a:prstGeom prst="rect">
            <a:avLst/>
          </a:prstGeom>
        </p:spPr>
        <p:txBody>
          <a:bodyPr wrap="square">
            <a:spAutoFit/>
          </a:bodyPr>
          <a:lstStyle/>
          <a:p>
            <a:pPr algn="r" rtl="1">
              <a:spcAft>
                <a:spcPts val="600"/>
              </a:spcAft>
            </a:pPr>
            <a:r>
              <a:rPr lang="ar-JO" sz="2000" b="1" dirty="0"/>
              <a:t>لا تؤخذ بعين الاعتبار</a:t>
            </a:r>
          </a:p>
          <a:p>
            <a:pPr algn="r" rtl="1">
              <a:spcAft>
                <a:spcPts val="600"/>
              </a:spcAft>
            </a:pPr>
            <a:r>
              <a:rPr lang="ar-JO" sz="2000" b="1" dirty="0"/>
              <a:t>المباني الصفراء ، لأنها ليست سكنية</a:t>
            </a:r>
          </a:p>
          <a:p>
            <a:pPr algn="r" rtl="1">
              <a:spcAft>
                <a:spcPts val="600"/>
              </a:spcAft>
            </a:pPr>
            <a:r>
              <a:rPr lang="ar-JO" sz="2000" b="1" dirty="0"/>
              <a:t>نقطة إعادة التدوير </a:t>
            </a:r>
            <a:r>
              <a:rPr lang="en-US" sz="2000" b="1" dirty="0"/>
              <a:t>P1 ، </a:t>
            </a:r>
            <a:r>
              <a:rPr lang="ar-JO" sz="2000" b="1" dirty="0"/>
              <a:t>نظرًا لوجود سلة إعادة تدوير واحدة فقط لجميع المواد المعاد تدويرها</a:t>
            </a:r>
            <a:endParaRPr lang="en-US" sz="2000" b="1" dirty="0"/>
          </a:p>
        </p:txBody>
      </p:sp>
      <p:pic>
        <p:nvPicPr>
          <p:cNvPr id="10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0989" y="155603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8" name="Rectangle 47"/>
          <p:cNvSpPr/>
          <p:nvPr/>
        </p:nvSpPr>
        <p:spPr>
          <a:xfrm>
            <a:off x="250851" y="2995388"/>
            <a:ext cx="2583336" cy="2540567"/>
          </a:xfrm>
          <a:prstGeom prst="rect">
            <a:avLst/>
          </a:prstGeom>
        </p:spPr>
        <p:txBody>
          <a:bodyPr wrap="square">
            <a:spAutoFit/>
          </a:bodyPr>
          <a:lstStyle/>
          <a:p>
            <a:pPr algn="just" rtl="1">
              <a:lnSpc>
                <a:spcPct val="150000"/>
              </a:lnSpc>
              <a:spcAft>
                <a:spcPts val="600"/>
              </a:spcAft>
            </a:pPr>
            <a:r>
              <a:rPr lang="ar-JO" dirty="0"/>
              <a:t>احسب مسافة المشي لمدخل كل مبنى سكني من نقطة إعادة التدوير </a:t>
            </a:r>
            <a:r>
              <a:rPr lang="en-US" dirty="0"/>
              <a:t>P1. </a:t>
            </a:r>
            <a:r>
              <a:rPr lang="ar-JO" dirty="0"/>
              <a:t>يتم تمييز المباني التي تزيد مسافة سيرها عن 400 متر بالمنطقة المظللة باللون الأزرق</a:t>
            </a:r>
            <a:endParaRPr lang="en-US" dirty="0"/>
          </a:p>
        </p:txBody>
      </p:sp>
      <p:grpSp>
        <p:nvGrpSpPr>
          <p:cNvPr id="110" name="Group 109"/>
          <p:cNvGrpSpPr/>
          <p:nvPr/>
        </p:nvGrpSpPr>
        <p:grpSpPr>
          <a:xfrm>
            <a:off x="2944185" y="2794949"/>
            <a:ext cx="6013547" cy="3352771"/>
            <a:chOff x="583747" y="1353993"/>
            <a:chExt cx="7346950" cy="4679950"/>
          </a:xfrm>
        </p:grpSpPr>
        <p:pic>
          <p:nvPicPr>
            <p:cNvPr id="111" name="Picture 1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747" y="1353993"/>
              <a:ext cx="7346950" cy="4679950"/>
            </a:xfrm>
            <a:prstGeom prst="rect">
              <a:avLst/>
            </a:prstGeom>
          </p:spPr>
        </p:pic>
        <p:sp>
          <p:nvSpPr>
            <p:cNvPr id="112" name="Freeform 111"/>
            <p:cNvSpPr/>
            <p:nvPr/>
          </p:nvSpPr>
          <p:spPr>
            <a:xfrm>
              <a:off x="1264257" y="3415085"/>
              <a:ext cx="1610140" cy="1701579"/>
            </a:xfrm>
            <a:custGeom>
              <a:avLst/>
              <a:gdLst>
                <a:gd name="connsiteX0" fmla="*/ 39757 w 1610140"/>
                <a:gd name="connsiteY0" fmla="*/ 0 h 1701579"/>
                <a:gd name="connsiteX1" fmla="*/ 405517 w 1610140"/>
                <a:gd name="connsiteY1" fmla="*/ 35781 h 1701579"/>
                <a:gd name="connsiteX2" fmla="*/ 353833 w 1610140"/>
                <a:gd name="connsiteY2" fmla="*/ 532738 h 1701579"/>
                <a:gd name="connsiteX3" fmla="*/ 679837 w 1610140"/>
                <a:gd name="connsiteY3" fmla="*/ 596348 h 1701579"/>
                <a:gd name="connsiteX4" fmla="*/ 628153 w 1610140"/>
                <a:gd name="connsiteY4" fmla="*/ 890546 h 1701579"/>
                <a:gd name="connsiteX5" fmla="*/ 1610140 w 1610140"/>
                <a:gd name="connsiteY5" fmla="*/ 1061499 h 1701579"/>
                <a:gd name="connsiteX6" fmla="*/ 1478943 w 1610140"/>
                <a:gd name="connsiteY6" fmla="*/ 1701579 h 1701579"/>
                <a:gd name="connsiteX7" fmla="*/ 0 w 1610140"/>
                <a:gd name="connsiteY7" fmla="*/ 1415332 h 1701579"/>
                <a:gd name="connsiteX8" fmla="*/ 39757 w 1610140"/>
                <a:gd name="connsiteY8" fmla="*/ 0 h 17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40" h="1701579">
                  <a:moveTo>
                    <a:pt x="39757" y="0"/>
                  </a:moveTo>
                  <a:lnTo>
                    <a:pt x="405517" y="35781"/>
                  </a:lnTo>
                  <a:lnTo>
                    <a:pt x="353833" y="532738"/>
                  </a:lnTo>
                  <a:lnTo>
                    <a:pt x="679837" y="596348"/>
                  </a:lnTo>
                  <a:lnTo>
                    <a:pt x="628153" y="890546"/>
                  </a:lnTo>
                  <a:lnTo>
                    <a:pt x="1610140" y="1061499"/>
                  </a:lnTo>
                  <a:lnTo>
                    <a:pt x="1478943" y="1701579"/>
                  </a:lnTo>
                  <a:lnTo>
                    <a:pt x="0" y="1415332"/>
                  </a:lnTo>
                  <a:lnTo>
                    <a:pt x="39757" y="0"/>
                  </a:lnTo>
                  <a:close/>
                </a:path>
              </a:pathLst>
            </a:custGeom>
            <a:solidFill>
              <a:schemeClr val="accent1">
                <a:lumMod val="40000"/>
                <a:lumOff val="60000"/>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3" name="Picture 112"/>
            <p:cNvPicPr>
              <a:picLocks noChangeAspect="1"/>
            </p:cNvPicPr>
            <p:nvPr/>
          </p:nvPicPr>
          <p:blipFill>
            <a:blip r:embed="rId5"/>
            <a:stretch>
              <a:fillRect/>
            </a:stretch>
          </p:blipFill>
          <p:spPr>
            <a:xfrm>
              <a:off x="7132244" y="2557314"/>
              <a:ext cx="216000" cy="283368"/>
            </a:xfrm>
            <a:prstGeom prst="rect">
              <a:avLst/>
            </a:prstGeom>
          </p:spPr>
        </p:pic>
        <p:pic>
          <p:nvPicPr>
            <p:cNvPr id="114" name="Picture 113"/>
            <p:cNvPicPr>
              <a:picLocks noChangeAspect="1"/>
            </p:cNvPicPr>
            <p:nvPr/>
          </p:nvPicPr>
          <p:blipFill>
            <a:blip r:embed="rId6"/>
            <a:stretch>
              <a:fillRect/>
            </a:stretch>
          </p:blipFill>
          <p:spPr>
            <a:xfrm>
              <a:off x="6916244" y="2519786"/>
              <a:ext cx="216000" cy="283367"/>
            </a:xfrm>
            <a:prstGeom prst="rect">
              <a:avLst/>
            </a:prstGeom>
          </p:spPr>
        </p:pic>
        <p:pic>
          <p:nvPicPr>
            <p:cNvPr id="115" name="Picture 114"/>
            <p:cNvPicPr>
              <a:picLocks noChangeAspect="1"/>
            </p:cNvPicPr>
            <p:nvPr/>
          </p:nvPicPr>
          <p:blipFill>
            <a:blip r:embed="rId7"/>
            <a:stretch>
              <a:fillRect/>
            </a:stretch>
          </p:blipFill>
          <p:spPr>
            <a:xfrm>
              <a:off x="7348244" y="2602344"/>
              <a:ext cx="216000" cy="270293"/>
            </a:xfrm>
            <a:prstGeom prst="rect">
              <a:avLst/>
            </a:prstGeom>
          </p:spPr>
        </p:pic>
        <p:pic>
          <p:nvPicPr>
            <p:cNvPr id="116" name="Picture 115"/>
            <p:cNvPicPr>
              <a:picLocks noChangeAspect="1"/>
            </p:cNvPicPr>
            <p:nvPr/>
          </p:nvPicPr>
          <p:blipFill>
            <a:blip r:embed="rId7"/>
            <a:stretch>
              <a:fillRect/>
            </a:stretch>
          </p:blipFill>
          <p:spPr>
            <a:xfrm>
              <a:off x="1048257" y="3208131"/>
              <a:ext cx="216000" cy="270293"/>
            </a:xfrm>
            <a:prstGeom prst="rect">
              <a:avLst/>
            </a:prstGeom>
          </p:spPr>
        </p:pic>
        <p:sp>
          <p:nvSpPr>
            <p:cNvPr id="117" name="Rectangle 116"/>
            <p:cNvSpPr/>
            <p:nvPr/>
          </p:nvSpPr>
          <p:spPr>
            <a:xfrm>
              <a:off x="7160449" y="2215774"/>
              <a:ext cx="420308" cy="369332"/>
            </a:xfrm>
            <a:prstGeom prst="rect">
              <a:avLst/>
            </a:prstGeom>
          </p:spPr>
          <p:txBody>
            <a:bodyPr wrap="none">
              <a:spAutoFit/>
            </a:bodyPr>
            <a:lstStyle/>
            <a:p>
              <a:r>
                <a:rPr lang="en-US" dirty="0">
                  <a:cs typeface="Calibri" panose="020F0502020204030204" pitchFamily="34" charset="0"/>
                </a:rPr>
                <a:t>P1</a:t>
              </a:r>
              <a:endParaRPr lang="en-US" dirty="0"/>
            </a:p>
          </p:txBody>
        </p:sp>
        <p:sp>
          <p:nvSpPr>
            <p:cNvPr id="118" name="Rectangle 117"/>
            <p:cNvSpPr/>
            <p:nvPr/>
          </p:nvSpPr>
          <p:spPr>
            <a:xfrm>
              <a:off x="583747" y="3101333"/>
              <a:ext cx="420308" cy="369332"/>
            </a:xfrm>
            <a:prstGeom prst="rect">
              <a:avLst/>
            </a:prstGeom>
          </p:spPr>
          <p:txBody>
            <a:bodyPr wrap="none">
              <a:spAutoFit/>
            </a:bodyPr>
            <a:lstStyle/>
            <a:p>
              <a:r>
                <a:rPr lang="en-US" dirty="0">
                  <a:cs typeface="Calibri" panose="020F0502020204030204" pitchFamily="34" charset="0"/>
                </a:rPr>
                <a:t>P2</a:t>
              </a:r>
              <a:endParaRPr lang="en-US" dirty="0"/>
            </a:p>
          </p:txBody>
        </p:sp>
        <p:sp>
          <p:nvSpPr>
            <p:cNvPr id="119" name="Rectangle 118"/>
            <p:cNvSpPr/>
            <p:nvPr/>
          </p:nvSpPr>
          <p:spPr>
            <a:xfrm>
              <a:off x="6982203" y="3650919"/>
              <a:ext cx="300082" cy="369332"/>
            </a:xfrm>
            <a:prstGeom prst="rect">
              <a:avLst/>
            </a:prstGeom>
          </p:spPr>
          <p:txBody>
            <a:bodyPr wrap="none">
              <a:spAutoFit/>
            </a:bodyPr>
            <a:lstStyle/>
            <a:p>
              <a:r>
                <a:rPr lang="en-US" dirty="0"/>
                <a:t>*</a:t>
              </a:r>
            </a:p>
          </p:txBody>
        </p:sp>
        <p:sp>
          <p:nvSpPr>
            <p:cNvPr id="120" name="Rectangle 119"/>
            <p:cNvSpPr/>
            <p:nvPr/>
          </p:nvSpPr>
          <p:spPr>
            <a:xfrm>
              <a:off x="6274245" y="3618309"/>
              <a:ext cx="300082" cy="369332"/>
            </a:xfrm>
            <a:prstGeom prst="rect">
              <a:avLst/>
            </a:prstGeom>
          </p:spPr>
          <p:txBody>
            <a:bodyPr wrap="none">
              <a:spAutoFit/>
            </a:bodyPr>
            <a:lstStyle/>
            <a:p>
              <a:r>
                <a:rPr lang="en-US" dirty="0"/>
                <a:t>*</a:t>
              </a:r>
            </a:p>
          </p:txBody>
        </p:sp>
        <p:sp>
          <p:nvSpPr>
            <p:cNvPr id="121" name="Rectangle 120"/>
            <p:cNvSpPr/>
            <p:nvPr/>
          </p:nvSpPr>
          <p:spPr>
            <a:xfrm>
              <a:off x="5938412" y="3618309"/>
              <a:ext cx="300082" cy="369332"/>
            </a:xfrm>
            <a:prstGeom prst="rect">
              <a:avLst/>
            </a:prstGeom>
          </p:spPr>
          <p:txBody>
            <a:bodyPr wrap="none">
              <a:spAutoFit/>
            </a:bodyPr>
            <a:lstStyle/>
            <a:p>
              <a:r>
                <a:rPr lang="en-US" dirty="0"/>
                <a:t>*</a:t>
              </a:r>
            </a:p>
          </p:txBody>
        </p:sp>
        <p:sp>
          <p:nvSpPr>
            <p:cNvPr id="122" name="Rectangle 121"/>
            <p:cNvSpPr/>
            <p:nvPr/>
          </p:nvSpPr>
          <p:spPr>
            <a:xfrm>
              <a:off x="4105353" y="5038209"/>
              <a:ext cx="415498" cy="369332"/>
            </a:xfrm>
            <a:prstGeom prst="rect">
              <a:avLst/>
            </a:prstGeom>
          </p:spPr>
          <p:txBody>
            <a:bodyPr wrap="none">
              <a:spAutoFit/>
            </a:bodyPr>
            <a:lstStyle/>
            <a:p>
              <a:r>
                <a:rPr lang="en-US" dirty="0"/>
                <a:t>**</a:t>
              </a:r>
            </a:p>
          </p:txBody>
        </p:sp>
        <p:sp>
          <p:nvSpPr>
            <p:cNvPr id="123" name="Rectangle 122"/>
            <p:cNvSpPr/>
            <p:nvPr/>
          </p:nvSpPr>
          <p:spPr>
            <a:xfrm>
              <a:off x="6635642" y="4968112"/>
              <a:ext cx="415498" cy="369332"/>
            </a:xfrm>
            <a:prstGeom prst="rect">
              <a:avLst/>
            </a:prstGeom>
          </p:spPr>
          <p:txBody>
            <a:bodyPr wrap="none">
              <a:spAutoFit/>
            </a:bodyPr>
            <a:lstStyle/>
            <a:p>
              <a:r>
                <a:rPr lang="en-US" dirty="0"/>
                <a:t>**</a:t>
              </a:r>
            </a:p>
          </p:txBody>
        </p:sp>
        <p:sp>
          <p:nvSpPr>
            <p:cNvPr id="124" name="Rectangle 123"/>
            <p:cNvSpPr/>
            <p:nvPr/>
          </p:nvSpPr>
          <p:spPr>
            <a:xfrm rot="16649640">
              <a:off x="3418252" y="4788894"/>
              <a:ext cx="415498" cy="369332"/>
            </a:xfrm>
            <a:prstGeom prst="rect">
              <a:avLst/>
            </a:prstGeom>
          </p:spPr>
          <p:txBody>
            <a:bodyPr wrap="none">
              <a:spAutoFit/>
            </a:bodyPr>
            <a:lstStyle/>
            <a:p>
              <a:r>
                <a:rPr lang="en-US" dirty="0"/>
                <a:t>**</a:t>
              </a:r>
            </a:p>
          </p:txBody>
        </p:sp>
        <p:sp>
          <p:nvSpPr>
            <p:cNvPr id="125" name="Rectangle 124"/>
            <p:cNvSpPr/>
            <p:nvPr/>
          </p:nvSpPr>
          <p:spPr>
            <a:xfrm>
              <a:off x="4364251" y="4374168"/>
              <a:ext cx="415498" cy="369332"/>
            </a:xfrm>
            <a:prstGeom prst="rect">
              <a:avLst/>
            </a:prstGeom>
          </p:spPr>
          <p:txBody>
            <a:bodyPr wrap="none">
              <a:spAutoFit/>
            </a:bodyPr>
            <a:lstStyle/>
            <a:p>
              <a:r>
                <a:rPr lang="en-US" dirty="0"/>
                <a:t>**</a:t>
              </a:r>
            </a:p>
          </p:txBody>
        </p:sp>
        <p:sp>
          <p:nvSpPr>
            <p:cNvPr id="126" name="Rectangle 125"/>
            <p:cNvSpPr/>
            <p:nvPr/>
          </p:nvSpPr>
          <p:spPr>
            <a:xfrm>
              <a:off x="4374293" y="3987641"/>
              <a:ext cx="415498" cy="369332"/>
            </a:xfrm>
            <a:prstGeom prst="rect">
              <a:avLst/>
            </a:prstGeom>
          </p:spPr>
          <p:txBody>
            <a:bodyPr wrap="none">
              <a:spAutoFit/>
            </a:bodyPr>
            <a:lstStyle/>
            <a:p>
              <a:r>
                <a:rPr lang="en-US" dirty="0"/>
                <a:t>**</a:t>
              </a:r>
            </a:p>
          </p:txBody>
        </p:sp>
        <p:sp>
          <p:nvSpPr>
            <p:cNvPr id="127" name="Rectangle 126"/>
            <p:cNvSpPr/>
            <p:nvPr/>
          </p:nvSpPr>
          <p:spPr>
            <a:xfrm>
              <a:off x="3808754" y="3913177"/>
              <a:ext cx="415498" cy="369332"/>
            </a:xfrm>
            <a:prstGeom prst="rect">
              <a:avLst/>
            </a:prstGeom>
          </p:spPr>
          <p:txBody>
            <a:bodyPr wrap="none">
              <a:spAutoFit/>
            </a:bodyPr>
            <a:lstStyle/>
            <a:p>
              <a:r>
                <a:rPr lang="en-US" dirty="0"/>
                <a:t>**</a:t>
              </a:r>
            </a:p>
          </p:txBody>
        </p:sp>
        <p:sp>
          <p:nvSpPr>
            <p:cNvPr id="128" name="Rectangle 127"/>
            <p:cNvSpPr/>
            <p:nvPr/>
          </p:nvSpPr>
          <p:spPr>
            <a:xfrm>
              <a:off x="4548689" y="3425200"/>
              <a:ext cx="415498" cy="369332"/>
            </a:xfrm>
            <a:prstGeom prst="rect">
              <a:avLst/>
            </a:prstGeom>
          </p:spPr>
          <p:txBody>
            <a:bodyPr wrap="none">
              <a:spAutoFit/>
            </a:bodyPr>
            <a:lstStyle/>
            <a:p>
              <a:r>
                <a:rPr lang="en-US" dirty="0"/>
                <a:t>**</a:t>
              </a:r>
            </a:p>
          </p:txBody>
        </p:sp>
        <p:sp>
          <p:nvSpPr>
            <p:cNvPr id="129" name="Rectangle 128"/>
            <p:cNvSpPr/>
            <p:nvPr/>
          </p:nvSpPr>
          <p:spPr>
            <a:xfrm>
              <a:off x="6037328" y="2661469"/>
              <a:ext cx="300082" cy="369332"/>
            </a:xfrm>
            <a:prstGeom prst="rect">
              <a:avLst/>
            </a:prstGeom>
          </p:spPr>
          <p:txBody>
            <a:bodyPr wrap="none">
              <a:spAutoFit/>
            </a:bodyPr>
            <a:lstStyle/>
            <a:p>
              <a:r>
                <a:rPr lang="en-US" dirty="0"/>
                <a:t>*</a:t>
              </a:r>
            </a:p>
          </p:txBody>
        </p:sp>
        <p:sp>
          <p:nvSpPr>
            <p:cNvPr id="130" name="Rectangle 129"/>
            <p:cNvSpPr/>
            <p:nvPr/>
          </p:nvSpPr>
          <p:spPr>
            <a:xfrm>
              <a:off x="6766203" y="2916667"/>
              <a:ext cx="300082" cy="369332"/>
            </a:xfrm>
            <a:prstGeom prst="rect">
              <a:avLst/>
            </a:prstGeom>
          </p:spPr>
          <p:txBody>
            <a:bodyPr wrap="none">
              <a:spAutoFit/>
            </a:bodyPr>
            <a:lstStyle/>
            <a:p>
              <a:r>
                <a:rPr lang="en-US" dirty="0"/>
                <a:t>*</a:t>
              </a:r>
            </a:p>
          </p:txBody>
        </p:sp>
        <p:sp>
          <p:nvSpPr>
            <p:cNvPr id="131" name="Rectangle 130"/>
            <p:cNvSpPr/>
            <p:nvPr/>
          </p:nvSpPr>
          <p:spPr>
            <a:xfrm>
              <a:off x="1984380" y="1997365"/>
              <a:ext cx="300082" cy="369332"/>
            </a:xfrm>
            <a:prstGeom prst="rect">
              <a:avLst/>
            </a:prstGeom>
          </p:spPr>
          <p:txBody>
            <a:bodyPr wrap="none">
              <a:spAutoFit/>
            </a:bodyPr>
            <a:lstStyle/>
            <a:p>
              <a:r>
                <a:rPr lang="en-US" dirty="0"/>
                <a:t>*</a:t>
              </a:r>
            </a:p>
          </p:txBody>
        </p:sp>
        <p:sp>
          <p:nvSpPr>
            <p:cNvPr id="132" name="Rectangle 131"/>
            <p:cNvSpPr/>
            <p:nvPr/>
          </p:nvSpPr>
          <p:spPr>
            <a:xfrm>
              <a:off x="3744561" y="2319938"/>
              <a:ext cx="300082" cy="369332"/>
            </a:xfrm>
            <a:prstGeom prst="rect">
              <a:avLst/>
            </a:prstGeom>
          </p:spPr>
          <p:txBody>
            <a:bodyPr wrap="none">
              <a:spAutoFit/>
            </a:bodyPr>
            <a:lstStyle/>
            <a:p>
              <a:r>
                <a:rPr lang="en-US" dirty="0"/>
                <a:t>*</a:t>
              </a:r>
            </a:p>
          </p:txBody>
        </p:sp>
        <p:sp>
          <p:nvSpPr>
            <p:cNvPr id="133" name="Rectangle 132"/>
            <p:cNvSpPr/>
            <p:nvPr/>
          </p:nvSpPr>
          <p:spPr>
            <a:xfrm>
              <a:off x="1743613" y="3544859"/>
              <a:ext cx="300082" cy="369332"/>
            </a:xfrm>
            <a:prstGeom prst="rect">
              <a:avLst/>
            </a:prstGeom>
          </p:spPr>
          <p:txBody>
            <a:bodyPr wrap="none">
              <a:spAutoFit/>
            </a:bodyPr>
            <a:lstStyle/>
            <a:p>
              <a:r>
                <a:rPr lang="en-US" dirty="0"/>
                <a:t>*</a:t>
              </a:r>
            </a:p>
          </p:txBody>
        </p:sp>
        <p:sp>
          <p:nvSpPr>
            <p:cNvPr id="134" name="Rectangle 133"/>
            <p:cNvSpPr/>
            <p:nvPr/>
          </p:nvSpPr>
          <p:spPr>
            <a:xfrm>
              <a:off x="1343606" y="3971489"/>
              <a:ext cx="272736" cy="369332"/>
            </a:xfrm>
            <a:prstGeom prst="rect">
              <a:avLst/>
            </a:prstGeom>
          </p:spPr>
          <p:txBody>
            <a:bodyPr wrap="square">
              <a:spAutoFit/>
            </a:bodyPr>
            <a:lstStyle/>
            <a:p>
              <a:r>
                <a:rPr lang="en-US" dirty="0"/>
                <a:t>*</a:t>
              </a:r>
            </a:p>
          </p:txBody>
        </p:sp>
        <p:sp>
          <p:nvSpPr>
            <p:cNvPr id="135" name="Rectangle 134"/>
            <p:cNvSpPr/>
            <p:nvPr/>
          </p:nvSpPr>
          <p:spPr>
            <a:xfrm>
              <a:off x="2209914" y="4610125"/>
              <a:ext cx="300082" cy="369332"/>
            </a:xfrm>
            <a:prstGeom prst="rect">
              <a:avLst/>
            </a:prstGeom>
          </p:spPr>
          <p:txBody>
            <a:bodyPr wrap="none">
              <a:spAutoFit/>
            </a:bodyPr>
            <a:lstStyle/>
            <a:p>
              <a:r>
                <a:rPr lang="en-US" dirty="0"/>
                <a:t>*</a:t>
              </a:r>
            </a:p>
          </p:txBody>
        </p:sp>
        <p:sp>
          <p:nvSpPr>
            <p:cNvPr id="136" name="Rectangle 135"/>
            <p:cNvSpPr/>
            <p:nvPr/>
          </p:nvSpPr>
          <p:spPr>
            <a:xfrm>
              <a:off x="1329933" y="4425459"/>
              <a:ext cx="300082" cy="369332"/>
            </a:xfrm>
            <a:prstGeom prst="rect">
              <a:avLst/>
            </a:prstGeom>
          </p:spPr>
          <p:txBody>
            <a:bodyPr wrap="none">
              <a:spAutoFit/>
            </a:bodyPr>
            <a:lstStyle/>
            <a:p>
              <a:r>
                <a:rPr lang="en-US" dirty="0"/>
                <a:t>*</a:t>
              </a:r>
            </a:p>
          </p:txBody>
        </p:sp>
        <p:sp>
          <p:nvSpPr>
            <p:cNvPr id="137" name="Rectangle 136"/>
            <p:cNvSpPr/>
            <p:nvPr/>
          </p:nvSpPr>
          <p:spPr>
            <a:xfrm>
              <a:off x="5244944" y="4482396"/>
              <a:ext cx="300082" cy="369332"/>
            </a:xfrm>
            <a:prstGeom prst="rect">
              <a:avLst/>
            </a:prstGeom>
          </p:spPr>
          <p:txBody>
            <a:bodyPr wrap="none">
              <a:spAutoFit/>
            </a:bodyPr>
            <a:lstStyle/>
            <a:p>
              <a:r>
                <a:rPr lang="en-US" dirty="0"/>
                <a:t>*</a:t>
              </a:r>
            </a:p>
          </p:txBody>
        </p:sp>
        <p:sp>
          <p:nvSpPr>
            <p:cNvPr id="138" name="Rectangle 137"/>
            <p:cNvSpPr/>
            <p:nvPr/>
          </p:nvSpPr>
          <p:spPr>
            <a:xfrm>
              <a:off x="5192025" y="4840957"/>
              <a:ext cx="300082" cy="369332"/>
            </a:xfrm>
            <a:prstGeom prst="rect">
              <a:avLst/>
            </a:prstGeom>
          </p:spPr>
          <p:txBody>
            <a:bodyPr wrap="none">
              <a:spAutoFit/>
            </a:bodyPr>
            <a:lstStyle/>
            <a:p>
              <a:r>
                <a:rPr lang="en-US" dirty="0"/>
                <a:t>*</a:t>
              </a:r>
            </a:p>
          </p:txBody>
        </p:sp>
      </p:grpSp>
      <p:sp>
        <p:nvSpPr>
          <p:cNvPr id="2" name="Rectangle 1">
            <a:extLst>
              <a:ext uri="{FF2B5EF4-FFF2-40B4-BE49-F238E27FC236}">
                <a16:creationId xmlns:a16="http://schemas.microsoft.com/office/drawing/2014/main" id="{7C9A6F97-329B-7545-5D91-1208D068B178}"/>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3" name="Group 2">
            <a:extLst>
              <a:ext uri="{FF2B5EF4-FFF2-40B4-BE49-F238E27FC236}">
                <a16:creationId xmlns:a16="http://schemas.microsoft.com/office/drawing/2014/main" id="{E20FB112-B788-2E03-3FDB-23BFB5081B48}"/>
              </a:ext>
            </a:extLst>
          </p:cNvPr>
          <p:cNvGrpSpPr/>
          <p:nvPr/>
        </p:nvGrpSpPr>
        <p:grpSpPr>
          <a:xfrm>
            <a:off x="1499428" y="5999513"/>
            <a:ext cx="6750775" cy="586454"/>
            <a:chOff x="1441503" y="6027576"/>
            <a:chExt cx="6750775" cy="586454"/>
          </a:xfrm>
        </p:grpSpPr>
        <p:sp>
          <p:nvSpPr>
            <p:cNvPr id="4" name="Rectangle 3">
              <a:extLst>
                <a:ext uri="{FF2B5EF4-FFF2-40B4-BE49-F238E27FC236}">
                  <a16:creationId xmlns:a16="http://schemas.microsoft.com/office/drawing/2014/main" id="{9CB1F8BF-43FB-A171-6AC9-01C6913953DB}"/>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3D222D3-A81A-6258-ADC4-0D103499B776}"/>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9" name="Titolo 1">
            <a:extLst>
              <a:ext uri="{FF2B5EF4-FFF2-40B4-BE49-F238E27FC236}">
                <a16:creationId xmlns:a16="http://schemas.microsoft.com/office/drawing/2014/main" id="{CF1C3D35-ED87-3448-DE16-1014A597552B}"/>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Tree>
    <p:extLst>
      <p:ext uri="{BB962C8B-B14F-4D97-AF65-F5344CB8AC3E}">
        <p14:creationId xmlns:p14="http://schemas.microsoft.com/office/powerpoint/2010/main" val="3459178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43FB592-B9A9-49AA-A86F-4031F7B97808}" type="slidenum">
              <a:rPr lang="en-US" smtClean="0"/>
              <a:t>16</a:t>
            </a:fld>
            <a:endParaRPr lang="en-US"/>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147918" y="1016056"/>
            <a:ext cx="7939501" cy="435705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0"/>
              </a:spcBef>
              <a:spcAft>
                <a:spcPts val="600"/>
              </a:spcAft>
              <a:buNone/>
            </a:pPr>
            <a:r>
              <a:rPr lang="ar-JO" sz="2400" dirty="0"/>
              <a:t>        احسب السكان الذين يعيشون على بعد 400 متر من </a:t>
            </a:r>
            <a:r>
              <a:rPr lang="en-US" sz="2400" dirty="0"/>
              <a:t>P1</a:t>
            </a:r>
            <a:endParaRPr lang="en-US" sz="1200" dirty="0">
              <a:cs typeface="Calibri" panose="020F0502020204030204" pitchFamily="34" charset="0"/>
            </a:endParaRPr>
          </a:p>
          <a:p>
            <a:pPr marL="0" indent="0">
              <a:spcBef>
                <a:spcPts val="0"/>
              </a:spcBef>
              <a:spcAft>
                <a:spcPts val="600"/>
              </a:spcAft>
              <a:buNone/>
            </a:pPr>
            <a:r>
              <a:rPr lang="el-GR" sz="2400" dirty="0">
                <a:cs typeface="Calibri" panose="020F0502020204030204" pitchFamily="34" charset="0"/>
              </a:rPr>
              <a:t>	</a:t>
            </a:r>
            <a:r>
              <a:rPr lang="en-US" sz="2400" dirty="0">
                <a:cs typeface="Calibri" panose="020F0502020204030204" pitchFamily="34" charset="0"/>
              </a:rPr>
              <a:t>(43 * 4) + (10 * 8) + (7 * 12) </a:t>
            </a:r>
            <a:r>
              <a:rPr lang="el-GR" sz="2400" dirty="0">
                <a:cs typeface="Calibri" panose="020F0502020204030204" pitchFamily="34" charset="0"/>
              </a:rPr>
              <a:t>= </a:t>
            </a:r>
            <a:r>
              <a:rPr lang="ar-JO" sz="2400" dirty="0">
                <a:cs typeface="Calibri" panose="020F0502020204030204" pitchFamily="34" charset="0"/>
              </a:rPr>
              <a:t>ساكن</a:t>
            </a:r>
            <a:endParaRPr lang="el-GR" sz="2400" b="1" dirty="0">
              <a:cs typeface="Calibri" panose="020F0502020204030204" pitchFamily="34" charset="0"/>
            </a:endParaRPr>
          </a:p>
          <a:p>
            <a:pPr marL="0" indent="0">
              <a:spcBef>
                <a:spcPts val="0"/>
              </a:spcBef>
              <a:spcAft>
                <a:spcPts val="600"/>
              </a:spcAft>
              <a:buNone/>
            </a:pPr>
            <a:endParaRPr lang="en-US" sz="2400" b="1" dirty="0">
              <a:cs typeface="Calibri" panose="020F0502020204030204" pitchFamily="34" charset="0"/>
            </a:endParaRPr>
          </a:p>
          <a:p>
            <a:pPr marL="0" indent="0" algn="r" rtl="1">
              <a:spcBef>
                <a:spcPts val="0"/>
              </a:spcBef>
              <a:spcAft>
                <a:spcPts val="600"/>
              </a:spcAft>
              <a:buNone/>
            </a:pPr>
            <a:r>
              <a:rPr lang="ar-JO" sz="2400" dirty="0"/>
              <a:t>           احسب عدد سكان الحي</a:t>
            </a:r>
            <a:endParaRPr lang="en-US" sz="1400" dirty="0">
              <a:cs typeface="Calibri" panose="020F0502020204030204" pitchFamily="34" charset="0"/>
            </a:endParaRPr>
          </a:p>
          <a:p>
            <a:pPr marL="0" indent="0">
              <a:spcBef>
                <a:spcPts val="0"/>
              </a:spcBef>
              <a:spcAft>
                <a:spcPts val="600"/>
              </a:spcAft>
              <a:buNone/>
            </a:pPr>
            <a:r>
              <a:rPr lang="el-GR" sz="2400" dirty="0">
                <a:cs typeface="Calibri" panose="020F0502020204030204" pitchFamily="34" charset="0"/>
              </a:rPr>
              <a:t>	</a:t>
            </a:r>
            <a:r>
              <a:rPr lang="en-US" sz="2400" dirty="0">
                <a:cs typeface="Calibri" panose="020F0502020204030204" pitchFamily="34" charset="0"/>
              </a:rPr>
              <a:t>(47 * 4) + (13 * 8) + (7 * 12) </a:t>
            </a:r>
            <a:r>
              <a:rPr lang="el-GR" sz="2400" dirty="0">
                <a:cs typeface="Calibri" panose="020F0502020204030204" pitchFamily="34" charset="0"/>
              </a:rPr>
              <a:t>= </a:t>
            </a:r>
            <a:r>
              <a:rPr lang="en-US" sz="2400" dirty="0">
                <a:cs typeface="Calibri" panose="020F0502020204030204" pitchFamily="34" charset="0"/>
              </a:rPr>
              <a:t>376</a:t>
            </a:r>
            <a:r>
              <a:rPr lang="el-GR" sz="2400" dirty="0">
                <a:cs typeface="Calibri" panose="020F0502020204030204" pitchFamily="34" charset="0"/>
              </a:rPr>
              <a:t> </a:t>
            </a:r>
            <a:r>
              <a:rPr lang="ar-JO" sz="2400" dirty="0">
                <a:solidFill>
                  <a:prstClr val="black"/>
                </a:solidFill>
                <a:cs typeface="Calibri" panose="020F0502020204030204" pitchFamily="34" charset="0"/>
              </a:rPr>
              <a:t>ساكن </a:t>
            </a:r>
            <a:endParaRPr lang="el-GR" sz="2400" b="1" dirty="0">
              <a:cs typeface="Calibri" panose="020F0502020204030204" pitchFamily="34" charset="0"/>
            </a:endParaRPr>
          </a:p>
          <a:p>
            <a:pPr marL="0" indent="0">
              <a:spcBef>
                <a:spcPts val="0"/>
              </a:spcBef>
              <a:spcAft>
                <a:spcPts val="600"/>
              </a:spcAft>
              <a:buNone/>
            </a:pPr>
            <a:endParaRPr lang="en-US" sz="2400" b="1" dirty="0">
              <a:cs typeface="Calibri" panose="020F0502020204030204" pitchFamily="34" charset="0"/>
            </a:endParaRPr>
          </a:p>
          <a:p>
            <a:pPr marL="0" indent="0" algn="r" rtl="1">
              <a:spcBef>
                <a:spcPts val="0"/>
              </a:spcBef>
              <a:spcAft>
                <a:spcPts val="600"/>
              </a:spcAft>
              <a:buNone/>
            </a:pPr>
            <a:r>
              <a:rPr lang="ar-JO" sz="2400" dirty="0">
                <a:cs typeface="Calibri" panose="020F0502020204030204" pitchFamily="34" charset="0"/>
              </a:rPr>
              <a:t>      احسب النسبة المئوية للسكان الذين يعيشون على بعد 400 متر من سلة المهملات إلى عدد سكان الحي</a:t>
            </a:r>
            <a:endParaRPr lang="el-GR" sz="2400" b="1" dirty="0">
              <a:cs typeface="Calibri" panose="020F0502020204030204" pitchFamily="34" charset="0"/>
            </a:endParaRPr>
          </a:p>
        </p:txBody>
      </p:sp>
      <p:sp>
        <p:nvSpPr>
          <p:cNvPr id="13" name="Rectangle 12"/>
          <p:cNvSpPr/>
          <p:nvPr/>
        </p:nvSpPr>
        <p:spPr>
          <a:xfrm>
            <a:off x="7836366" y="1040702"/>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1</a:t>
            </a:r>
            <a:endParaRPr lang="el-GR" sz="2400" dirty="0"/>
          </a:p>
        </p:txBody>
      </p:sp>
      <p:grpSp>
        <p:nvGrpSpPr>
          <p:cNvPr id="2" name="Group 1"/>
          <p:cNvGrpSpPr/>
          <p:nvPr/>
        </p:nvGrpSpPr>
        <p:grpSpPr>
          <a:xfrm>
            <a:off x="707950" y="4649928"/>
            <a:ext cx="7728100" cy="1165779"/>
            <a:chOff x="603666" y="4384604"/>
            <a:chExt cx="7728100" cy="1165779"/>
          </a:xfrm>
        </p:grpSpPr>
        <p:pic>
          <p:nvPicPr>
            <p:cNvPr id="14" name="Picture 1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23857" y="4384604"/>
              <a:ext cx="1763562" cy="116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603666" y="4977430"/>
              <a:ext cx="1247457" cy="430887"/>
            </a:xfrm>
            <a:prstGeom prst="rect">
              <a:avLst/>
            </a:prstGeom>
            <a:noFill/>
          </p:spPr>
          <p:txBody>
            <a:bodyPr wrap="none" rtlCol="0">
              <a:spAutoFit/>
            </a:bodyPr>
            <a:lstStyle/>
            <a:p>
              <a:r>
                <a:rPr lang="en-US" sz="2200" b="1" dirty="0">
                  <a:cs typeface="Calibri" panose="020F0502020204030204" pitchFamily="34" charset="0"/>
                </a:rPr>
                <a:t>336</a:t>
              </a:r>
              <a:r>
                <a:rPr lang="el-GR" sz="2200" dirty="0">
                  <a:cs typeface="Calibri" panose="020F0502020204030204" pitchFamily="34" charset="0"/>
                </a:rPr>
                <a:t> </a:t>
              </a:r>
              <a:r>
                <a:rPr lang="ar-JO" sz="2200" dirty="0">
                  <a:solidFill>
                    <a:prstClr val="black"/>
                  </a:solidFill>
                  <a:cs typeface="Calibri" panose="020F0502020204030204" pitchFamily="34" charset="0"/>
                </a:rPr>
                <a:t>ساكن </a:t>
              </a:r>
              <a:endParaRPr lang="en-US" sz="2200" u="sng" baseline="-25000" dirty="0"/>
            </a:p>
          </p:txBody>
        </p:sp>
        <p:sp>
          <p:nvSpPr>
            <p:cNvPr id="21" name="TextBox 20"/>
            <p:cNvSpPr txBox="1"/>
            <p:nvPr/>
          </p:nvSpPr>
          <p:spPr>
            <a:xfrm>
              <a:off x="3093545" y="4977430"/>
              <a:ext cx="1247457" cy="430887"/>
            </a:xfrm>
            <a:prstGeom prst="rect">
              <a:avLst/>
            </a:prstGeom>
            <a:noFill/>
          </p:spPr>
          <p:txBody>
            <a:bodyPr wrap="none" rtlCol="0">
              <a:spAutoFit/>
            </a:bodyPr>
            <a:lstStyle/>
            <a:p>
              <a:r>
                <a:rPr lang="en-US" sz="2200" b="1" dirty="0">
                  <a:cs typeface="Calibri" panose="020F0502020204030204" pitchFamily="34" charset="0"/>
                </a:rPr>
                <a:t>376</a:t>
              </a:r>
              <a:r>
                <a:rPr lang="el-GR" sz="2200" dirty="0">
                  <a:cs typeface="Calibri" panose="020F0502020204030204" pitchFamily="34" charset="0"/>
                </a:rPr>
                <a:t> </a:t>
              </a:r>
              <a:r>
                <a:rPr lang="ar-JO" sz="2200" dirty="0">
                  <a:solidFill>
                    <a:prstClr val="black"/>
                  </a:solidFill>
                  <a:cs typeface="Calibri" panose="020F0502020204030204" pitchFamily="34" charset="0"/>
                </a:rPr>
                <a:t>ساكن </a:t>
              </a:r>
              <a:endParaRPr lang="en-US" sz="2200" u="sng" baseline="30000" dirty="0"/>
            </a:p>
          </p:txBody>
        </p:sp>
        <p:sp>
          <p:nvSpPr>
            <p:cNvPr id="22" name="Rectangle 21"/>
            <p:cNvSpPr/>
            <p:nvPr/>
          </p:nvSpPr>
          <p:spPr>
            <a:xfrm>
              <a:off x="6501500" y="4901820"/>
              <a:ext cx="1830266"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a:solidFill>
                    <a:srgbClr val="FF0000"/>
                  </a:solidFill>
                  <a:effectLst>
                    <a:outerShdw blurRad="38100" dist="38100" dir="2700000" algn="tl">
                      <a:srgbClr val="000000">
                        <a:alpha val="43137"/>
                      </a:srgbClr>
                    </a:outerShdw>
                  </a:effectLst>
                </a:rPr>
                <a:t>89 %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3" name="Double Bracket 22"/>
            <p:cNvSpPr/>
            <p:nvPr/>
          </p:nvSpPr>
          <p:spPr>
            <a:xfrm>
              <a:off x="603666" y="4920564"/>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4" name="Multiply 23"/>
            <p:cNvSpPr/>
            <p:nvPr/>
          </p:nvSpPr>
          <p:spPr>
            <a:xfrm>
              <a:off x="5001351" y="4968860"/>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25" name="Rectangle 24"/>
            <p:cNvSpPr/>
            <p:nvPr/>
          </p:nvSpPr>
          <p:spPr>
            <a:xfrm>
              <a:off x="5284865" y="4977430"/>
              <a:ext cx="612668" cy="430887"/>
            </a:xfrm>
            <a:prstGeom prst="rect">
              <a:avLst/>
            </a:prstGeom>
          </p:spPr>
          <p:txBody>
            <a:bodyPr wrap="none">
              <a:spAutoFit/>
            </a:bodyPr>
            <a:lstStyle/>
            <a:p>
              <a:r>
                <a:rPr lang="en-US" sz="2200" dirty="0"/>
                <a:t>100</a:t>
              </a:r>
              <a:endParaRPr lang="el-GR" sz="2200" dirty="0"/>
            </a:p>
          </p:txBody>
        </p:sp>
        <p:sp>
          <p:nvSpPr>
            <p:cNvPr id="26" name="Equal 25"/>
            <p:cNvSpPr/>
            <p:nvPr/>
          </p:nvSpPr>
          <p:spPr>
            <a:xfrm>
              <a:off x="5940067" y="5017453"/>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27" name="Division 26"/>
            <p:cNvSpPr/>
            <p:nvPr/>
          </p:nvSpPr>
          <p:spPr>
            <a:xfrm>
              <a:off x="2369086" y="4988872"/>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3" name="Rectangle 2">
            <a:extLst>
              <a:ext uri="{FF2B5EF4-FFF2-40B4-BE49-F238E27FC236}">
                <a16:creationId xmlns:a16="http://schemas.microsoft.com/office/drawing/2014/main" id="{454F2439-82A2-AA0A-1640-9414F77A2BB6}"/>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5" name="Group 4">
            <a:extLst>
              <a:ext uri="{FF2B5EF4-FFF2-40B4-BE49-F238E27FC236}">
                <a16:creationId xmlns:a16="http://schemas.microsoft.com/office/drawing/2014/main" id="{3C2F09B8-3F9D-B9B5-D47E-6812F45149BE}"/>
              </a:ext>
            </a:extLst>
          </p:cNvPr>
          <p:cNvGrpSpPr/>
          <p:nvPr/>
        </p:nvGrpSpPr>
        <p:grpSpPr>
          <a:xfrm>
            <a:off x="1440928" y="6029627"/>
            <a:ext cx="6750775" cy="586454"/>
            <a:chOff x="1441503" y="6027576"/>
            <a:chExt cx="6750775" cy="586454"/>
          </a:xfrm>
        </p:grpSpPr>
        <p:sp>
          <p:nvSpPr>
            <p:cNvPr id="6" name="Rectangle 5">
              <a:extLst>
                <a:ext uri="{FF2B5EF4-FFF2-40B4-BE49-F238E27FC236}">
                  <a16:creationId xmlns:a16="http://schemas.microsoft.com/office/drawing/2014/main" id="{A053865F-F1A9-24D8-554F-FD4B2DC37E39}"/>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629B57B-87DC-63B2-AAC1-C6B1844E282B}"/>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9" name="Titolo 1">
            <a:extLst>
              <a:ext uri="{FF2B5EF4-FFF2-40B4-BE49-F238E27FC236}">
                <a16:creationId xmlns:a16="http://schemas.microsoft.com/office/drawing/2014/main" id="{DDC4FE40-0C6D-D537-82CC-3C0892DAFEEB}"/>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
        <p:nvSpPr>
          <p:cNvPr id="12" name="Rectangle 11">
            <a:extLst>
              <a:ext uri="{FF2B5EF4-FFF2-40B4-BE49-F238E27FC236}">
                <a16:creationId xmlns:a16="http://schemas.microsoft.com/office/drawing/2014/main" id="{5910901C-DED0-4ADC-6528-E2A0EC405765}"/>
              </a:ext>
            </a:extLst>
          </p:cNvPr>
          <p:cNvSpPr/>
          <p:nvPr/>
        </p:nvSpPr>
        <p:spPr>
          <a:xfrm>
            <a:off x="7923470" y="2221733"/>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2</a:t>
            </a:r>
            <a:endParaRPr lang="el-GR" sz="2400" dirty="0"/>
          </a:p>
        </p:txBody>
      </p:sp>
      <p:sp>
        <p:nvSpPr>
          <p:cNvPr id="19" name="Rectangle 18">
            <a:extLst>
              <a:ext uri="{FF2B5EF4-FFF2-40B4-BE49-F238E27FC236}">
                <a16:creationId xmlns:a16="http://schemas.microsoft.com/office/drawing/2014/main" id="{A0E6C781-7BB9-1A5D-6968-F95F3F1EE968}"/>
              </a:ext>
            </a:extLst>
          </p:cNvPr>
          <p:cNvSpPr/>
          <p:nvPr/>
        </p:nvSpPr>
        <p:spPr>
          <a:xfrm>
            <a:off x="7923469" y="3468897"/>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3</a:t>
            </a:r>
            <a:endParaRPr lang="el-GR" sz="2400" dirty="0"/>
          </a:p>
        </p:txBody>
      </p:sp>
    </p:spTree>
    <p:extLst>
      <p:ext uri="{BB962C8B-B14F-4D97-AF65-F5344CB8AC3E}">
        <p14:creationId xmlns:p14="http://schemas.microsoft.com/office/powerpoint/2010/main" val="3585534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solidFill>
                  <a:srgbClr val="002060"/>
                </a:solidFill>
                <a:latin typeface="Calibri" panose="020F0502020204030204" pitchFamily="34" charset="0"/>
                <a:cs typeface="Calibri" panose="020F0502020204030204" pitchFamily="34" charset="0"/>
              </a:rPr>
              <a:t>تمرين</a:t>
            </a:r>
            <a:endParaRPr lang="it-IT" dirty="0">
              <a:solidFill>
                <a:srgbClr val="FF0000"/>
              </a:solidFill>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17</a:t>
            </a:fld>
            <a:endParaRPr lang="en-US"/>
          </a:p>
        </p:txBody>
      </p:sp>
      <p:sp>
        <p:nvSpPr>
          <p:cNvPr id="2" name="Rectangle 1">
            <a:extLst>
              <a:ext uri="{FF2B5EF4-FFF2-40B4-BE49-F238E27FC236}">
                <a16:creationId xmlns:a16="http://schemas.microsoft.com/office/drawing/2014/main" id="{81A5D007-3838-DC6E-B80C-7D1D4AA1DD71}"/>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4" name="Group 3">
            <a:extLst>
              <a:ext uri="{FF2B5EF4-FFF2-40B4-BE49-F238E27FC236}">
                <a16:creationId xmlns:a16="http://schemas.microsoft.com/office/drawing/2014/main" id="{3C79E370-57F9-6563-E723-A2292C7F8A3F}"/>
              </a:ext>
            </a:extLst>
          </p:cNvPr>
          <p:cNvGrpSpPr/>
          <p:nvPr/>
        </p:nvGrpSpPr>
        <p:grpSpPr>
          <a:xfrm>
            <a:off x="1441503" y="6027576"/>
            <a:ext cx="6750775" cy="586454"/>
            <a:chOff x="1441503" y="6027576"/>
            <a:chExt cx="6750775" cy="586454"/>
          </a:xfrm>
        </p:grpSpPr>
        <p:sp>
          <p:nvSpPr>
            <p:cNvPr id="6" name="Rectangle 5">
              <a:extLst>
                <a:ext uri="{FF2B5EF4-FFF2-40B4-BE49-F238E27FC236}">
                  <a16:creationId xmlns:a16="http://schemas.microsoft.com/office/drawing/2014/main" id="{3907DB87-0426-3598-D2B6-101758058254}"/>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C23CD14-918D-AD5C-82EF-C995C09B9264}"/>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9" name="Titolo 1">
            <a:extLst>
              <a:ext uri="{FF2B5EF4-FFF2-40B4-BE49-F238E27FC236}">
                <a16:creationId xmlns:a16="http://schemas.microsoft.com/office/drawing/2014/main" id="{10509C29-3152-5039-A97D-C7B30D2EFBBE}"/>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Tree>
    <p:extLst>
      <p:ext uri="{BB962C8B-B14F-4D97-AF65-F5344CB8AC3E}">
        <p14:creationId xmlns:p14="http://schemas.microsoft.com/office/powerpoint/2010/main" val="3617879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43FB592-B9A9-49AA-A86F-4031F7B97808}" type="slidenum">
              <a:rPr lang="en-US" smtClean="0"/>
              <a:t>18</a:t>
            </a:fld>
            <a:endParaRPr lang="en-US"/>
          </a:p>
        </p:txBody>
      </p:sp>
      <p:grpSp>
        <p:nvGrpSpPr>
          <p:cNvPr id="5" name="Group 4"/>
          <p:cNvGrpSpPr/>
          <p:nvPr/>
        </p:nvGrpSpPr>
        <p:grpSpPr>
          <a:xfrm>
            <a:off x="332299" y="4704631"/>
            <a:ext cx="8514080" cy="1145373"/>
            <a:chOff x="357851" y="3577700"/>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57851" y="3577700"/>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en-US" sz="2000" b="1" dirty="0"/>
                <a:t>	</a:t>
              </a:r>
              <a:r>
                <a:rPr lang="ar-JO" sz="2000" b="1" dirty="0"/>
                <a:t>احسب النسبة المئوية للنفايات الصلبة التي يتم جمعها بشكل منفصل وإعادة تدويرها</a:t>
              </a:r>
              <a:r>
                <a:rPr lang="en-US" sz="2000" dirty="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851" y="38918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55133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Low" rtl="1">
              <a:spcBef>
                <a:spcPts val="600"/>
              </a:spcBef>
              <a:spcAft>
                <a:spcPts val="1200"/>
              </a:spcAft>
              <a:buNone/>
            </a:pPr>
            <a:r>
              <a:rPr lang="ar-JO" sz="2200" dirty="0">
                <a:cs typeface="Calibri" panose="020F0502020204030204" pitchFamily="34" charset="0"/>
              </a:rPr>
              <a:t>في حي موجود به مبانٍ سكنية ، توجد نقطة واحدة فقط بها سلال إعادة التدوير (</a:t>
            </a:r>
            <a:r>
              <a:rPr lang="en-US" sz="2200" dirty="0">
                <a:cs typeface="Calibri" panose="020F0502020204030204" pitchFamily="34" charset="0"/>
              </a:rPr>
              <a:t>P1 </a:t>
            </a:r>
            <a:r>
              <a:rPr lang="ar-JO" sz="2200" dirty="0">
                <a:cs typeface="Calibri" panose="020F0502020204030204" pitchFamily="34" charset="0"/>
              </a:rPr>
              <a:t>)على الخريطة.</a:t>
            </a:r>
            <a:endParaRPr lang="en-US" sz="2200" dirty="0">
              <a:cs typeface="Calibri" panose="020F0502020204030204" pitchFamily="34" charset="0"/>
            </a:endParaRPr>
          </a:p>
        </p:txBody>
      </p:sp>
      <p:sp>
        <p:nvSpPr>
          <p:cNvPr id="13" name="Rectangle 12"/>
          <p:cNvSpPr/>
          <p:nvPr/>
        </p:nvSpPr>
        <p:spPr>
          <a:xfrm>
            <a:off x="457200" y="2283133"/>
            <a:ext cx="8488228" cy="1563377"/>
          </a:xfrm>
          <a:prstGeom prst="rect">
            <a:avLst/>
          </a:prstGeom>
        </p:spPr>
        <p:txBody>
          <a:bodyPr wrap="square">
            <a:spAutoFit/>
          </a:bodyPr>
          <a:lstStyle/>
          <a:p>
            <a:pPr algn="r" rtl="1">
              <a:lnSpc>
                <a:spcPct val="150000"/>
              </a:lnSpc>
            </a:pPr>
            <a:r>
              <a:rPr lang="ar-JO" sz="2200" dirty="0">
                <a:cs typeface="Calibri" panose="020F0502020204030204" pitchFamily="34" charset="0"/>
              </a:rPr>
              <a:t>معظم المباني السكنية عبارة عن منازل لعائلة واحدة بها 4 ساكنين لكل منها ، ولكن يوجد أيضًا 22 مبنى بها 12 ساكنًا (تم وضع علامة "*" على الخريطة) و 4 مباني بها 20 ساكنًا (تم وضع علامة "**" على الخريطة )</a:t>
            </a:r>
            <a:endParaRPr lang="en-US" sz="2200" dirty="0"/>
          </a:p>
        </p:txBody>
      </p:sp>
      <p:sp>
        <p:nvSpPr>
          <p:cNvPr id="4" name="Rectangle 3">
            <a:extLst>
              <a:ext uri="{FF2B5EF4-FFF2-40B4-BE49-F238E27FC236}">
                <a16:creationId xmlns:a16="http://schemas.microsoft.com/office/drawing/2014/main" id="{5BA130C4-F056-2F89-25DC-B936DCFE1C8B}"/>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8" name="Group 7">
            <a:extLst>
              <a:ext uri="{FF2B5EF4-FFF2-40B4-BE49-F238E27FC236}">
                <a16:creationId xmlns:a16="http://schemas.microsoft.com/office/drawing/2014/main" id="{95E7AF96-EEB1-EEDA-A68E-A02EC7367EAC}"/>
              </a:ext>
            </a:extLst>
          </p:cNvPr>
          <p:cNvGrpSpPr/>
          <p:nvPr/>
        </p:nvGrpSpPr>
        <p:grpSpPr>
          <a:xfrm>
            <a:off x="1469494" y="6001046"/>
            <a:ext cx="6750775" cy="586454"/>
            <a:chOff x="1441503" y="6027576"/>
            <a:chExt cx="6750775" cy="586454"/>
          </a:xfrm>
        </p:grpSpPr>
        <p:sp>
          <p:nvSpPr>
            <p:cNvPr id="9" name="Rectangle 8">
              <a:extLst>
                <a:ext uri="{FF2B5EF4-FFF2-40B4-BE49-F238E27FC236}">
                  <a16:creationId xmlns:a16="http://schemas.microsoft.com/office/drawing/2014/main" id="{04C59A61-0BA0-4817-4B31-C8639EB0CFE3}"/>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EF3F63C-CA56-384D-5452-B9A96CC600B5}"/>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16" name="Titolo 1">
            <a:extLst>
              <a:ext uri="{FF2B5EF4-FFF2-40B4-BE49-F238E27FC236}">
                <a16:creationId xmlns:a16="http://schemas.microsoft.com/office/drawing/2014/main" id="{C23E80C0-4DAC-5DC2-436B-3767B0F745F1}"/>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Tree>
    <p:extLst>
      <p:ext uri="{BB962C8B-B14F-4D97-AF65-F5344CB8AC3E}">
        <p14:creationId xmlns:p14="http://schemas.microsoft.com/office/powerpoint/2010/main" val="3343452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43FB592-B9A9-49AA-A86F-4031F7B97808}" type="slidenum">
              <a:rPr lang="en-US" smtClean="0"/>
              <a:t>19</a:t>
            </a:fld>
            <a:endParaRPr lang="en-US"/>
          </a:p>
        </p:txBody>
      </p:sp>
      <p:pic>
        <p:nvPicPr>
          <p:cNvPr id="8" name="Picture 7"/>
          <p:cNvPicPr>
            <a:picLocks noChangeAspect="1"/>
          </p:cNvPicPr>
          <p:nvPr/>
        </p:nvPicPr>
        <p:blipFill rotWithShape="1">
          <a:blip r:embed="rId2"/>
          <a:srcRect l="14375" t="13472" r="16563" b="15000"/>
          <a:stretch/>
        </p:blipFill>
        <p:spPr>
          <a:xfrm>
            <a:off x="149087" y="791471"/>
            <a:ext cx="8845826" cy="5153395"/>
          </a:xfrm>
          <a:prstGeom prst="rect">
            <a:avLst/>
          </a:prstGeom>
        </p:spPr>
      </p:pic>
      <p:sp>
        <p:nvSpPr>
          <p:cNvPr id="9" name="Rectangle 8"/>
          <p:cNvSpPr/>
          <p:nvPr/>
        </p:nvSpPr>
        <p:spPr>
          <a:xfrm>
            <a:off x="1028968" y="1367928"/>
            <a:ext cx="245620" cy="264594"/>
          </a:xfrm>
          <a:prstGeom prst="rect">
            <a:avLst/>
          </a:prstGeom>
        </p:spPr>
        <p:txBody>
          <a:bodyPr wrap="none">
            <a:spAutoFit/>
          </a:bodyPr>
          <a:lstStyle/>
          <a:p>
            <a:r>
              <a:rPr lang="en-US" dirty="0"/>
              <a:t>*</a:t>
            </a:r>
          </a:p>
        </p:txBody>
      </p:sp>
      <p:sp>
        <p:nvSpPr>
          <p:cNvPr id="10" name="Rectangle 9"/>
          <p:cNvSpPr/>
          <p:nvPr/>
        </p:nvSpPr>
        <p:spPr>
          <a:xfrm>
            <a:off x="3819935" y="1820579"/>
            <a:ext cx="245620" cy="264594"/>
          </a:xfrm>
          <a:prstGeom prst="rect">
            <a:avLst/>
          </a:prstGeom>
        </p:spPr>
        <p:txBody>
          <a:bodyPr wrap="none">
            <a:spAutoFit/>
          </a:bodyPr>
          <a:lstStyle/>
          <a:p>
            <a:r>
              <a:rPr lang="en-US" dirty="0"/>
              <a:t>*</a:t>
            </a:r>
          </a:p>
        </p:txBody>
      </p:sp>
      <p:sp>
        <p:nvSpPr>
          <p:cNvPr id="11" name="Rectangle 10"/>
          <p:cNvSpPr/>
          <p:nvPr/>
        </p:nvSpPr>
        <p:spPr>
          <a:xfrm>
            <a:off x="3788090" y="2207265"/>
            <a:ext cx="245620" cy="264594"/>
          </a:xfrm>
          <a:prstGeom prst="rect">
            <a:avLst/>
          </a:prstGeom>
        </p:spPr>
        <p:txBody>
          <a:bodyPr wrap="none">
            <a:spAutoFit/>
          </a:bodyPr>
          <a:lstStyle/>
          <a:p>
            <a:r>
              <a:rPr lang="en-US" dirty="0"/>
              <a:t>*</a:t>
            </a:r>
          </a:p>
        </p:txBody>
      </p:sp>
      <p:sp>
        <p:nvSpPr>
          <p:cNvPr id="12" name="Rectangle 11"/>
          <p:cNvSpPr/>
          <p:nvPr/>
        </p:nvSpPr>
        <p:spPr>
          <a:xfrm>
            <a:off x="2796353" y="2689486"/>
            <a:ext cx="245620" cy="264594"/>
          </a:xfrm>
          <a:prstGeom prst="rect">
            <a:avLst/>
          </a:prstGeom>
        </p:spPr>
        <p:txBody>
          <a:bodyPr wrap="none">
            <a:spAutoFit/>
          </a:bodyPr>
          <a:lstStyle/>
          <a:p>
            <a:r>
              <a:rPr lang="en-US" dirty="0"/>
              <a:t>*</a:t>
            </a:r>
          </a:p>
        </p:txBody>
      </p:sp>
      <p:sp>
        <p:nvSpPr>
          <p:cNvPr id="13" name="Rectangle 12"/>
          <p:cNvSpPr/>
          <p:nvPr/>
        </p:nvSpPr>
        <p:spPr>
          <a:xfrm>
            <a:off x="3615219" y="2898752"/>
            <a:ext cx="415498" cy="369332"/>
          </a:xfrm>
          <a:prstGeom prst="rect">
            <a:avLst/>
          </a:prstGeom>
        </p:spPr>
        <p:txBody>
          <a:bodyPr wrap="none">
            <a:spAutoFit/>
          </a:bodyPr>
          <a:lstStyle/>
          <a:p>
            <a:r>
              <a:rPr lang="en-US" dirty="0"/>
              <a:t>**</a:t>
            </a:r>
          </a:p>
        </p:txBody>
      </p:sp>
      <p:sp>
        <p:nvSpPr>
          <p:cNvPr id="14" name="Rectangle 13"/>
          <p:cNvSpPr/>
          <p:nvPr/>
        </p:nvSpPr>
        <p:spPr>
          <a:xfrm>
            <a:off x="2796353" y="3644830"/>
            <a:ext cx="415498" cy="369332"/>
          </a:xfrm>
          <a:prstGeom prst="rect">
            <a:avLst/>
          </a:prstGeom>
        </p:spPr>
        <p:txBody>
          <a:bodyPr wrap="none">
            <a:spAutoFit/>
          </a:bodyPr>
          <a:lstStyle/>
          <a:p>
            <a:r>
              <a:rPr lang="en-US" dirty="0"/>
              <a:t>**</a:t>
            </a:r>
          </a:p>
        </p:txBody>
      </p:sp>
      <p:sp>
        <p:nvSpPr>
          <p:cNvPr id="15" name="Rectangle 14"/>
          <p:cNvSpPr/>
          <p:nvPr/>
        </p:nvSpPr>
        <p:spPr>
          <a:xfrm>
            <a:off x="3542470" y="3507987"/>
            <a:ext cx="245620" cy="264594"/>
          </a:xfrm>
          <a:prstGeom prst="rect">
            <a:avLst/>
          </a:prstGeom>
        </p:spPr>
        <p:txBody>
          <a:bodyPr wrap="none">
            <a:spAutoFit/>
          </a:bodyPr>
          <a:lstStyle/>
          <a:p>
            <a:r>
              <a:rPr lang="en-US" dirty="0"/>
              <a:t>*</a:t>
            </a:r>
          </a:p>
        </p:txBody>
      </p:sp>
      <p:sp>
        <p:nvSpPr>
          <p:cNvPr id="16" name="Rectangle 15"/>
          <p:cNvSpPr/>
          <p:nvPr/>
        </p:nvSpPr>
        <p:spPr>
          <a:xfrm>
            <a:off x="3492409" y="3857800"/>
            <a:ext cx="245620" cy="264594"/>
          </a:xfrm>
          <a:prstGeom prst="rect">
            <a:avLst/>
          </a:prstGeom>
        </p:spPr>
        <p:txBody>
          <a:bodyPr wrap="none">
            <a:spAutoFit/>
          </a:bodyPr>
          <a:lstStyle/>
          <a:p>
            <a:r>
              <a:rPr lang="en-US" dirty="0"/>
              <a:t>*</a:t>
            </a:r>
          </a:p>
        </p:txBody>
      </p:sp>
      <p:sp>
        <p:nvSpPr>
          <p:cNvPr id="17" name="Rectangle 16"/>
          <p:cNvSpPr/>
          <p:nvPr/>
        </p:nvSpPr>
        <p:spPr>
          <a:xfrm>
            <a:off x="3461381" y="4207613"/>
            <a:ext cx="245620" cy="264594"/>
          </a:xfrm>
          <a:prstGeom prst="rect">
            <a:avLst/>
          </a:prstGeom>
        </p:spPr>
        <p:txBody>
          <a:bodyPr wrap="none">
            <a:spAutoFit/>
          </a:bodyPr>
          <a:lstStyle/>
          <a:p>
            <a:r>
              <a:rPr lang="en-US" dirty="0"/>
              <a:t>*</a:t>
            </a:r>
          </a:p>
        </p:txBody>
      </p:sp>
      <p:sp>
        <p:nvSpPr>
          <p:cNvPr id="18" name="Rectangle 17"/>
          <p:cNvSpPr/>
          <p:nvPr/>
        </p:nvSpPr>
        <p:spPr>
          <a:xfrm>
            <a:off x="3381828" y="4594129"/>
            <a:ext cx="245620" cy="264594"/>
          </a:xfrm>
          <a:prstGeom prst="rect">
            <a:avLst/>
          </a:prstGeom>
        </p:spPr>
        <p:txBody>
          <a:bodyPr wrap="none">
            <a:spAutoFit/>
          </a:bodyPr>
          <a:lstStyle/>
          <a:p>
            <a:r>
              <a:rPr lang="en-US" dirty="0"/>
              <a:t>*</a:t>
            </a:r>
          </a:p>
        </p:txBody>
      </p:sp>
      <p:sp>
        <p:nvSpPr>
          <p:cNvPr id="19" name="Rectangle 18"/>
          <p:cNvSpPr/>
          <p:nvPr/>
        </p:nvSpPr>
        <p:spPr>
          <a:xfrm>
            <a:off x="741176" y="3873052"/>
            <a:ext cx="245620" cy="264594"/>
          </a:xfrm>
          <a:prstGeom prst="rect">
            <a:avLst/>
          </a:prstGeom>
        </p:spPr>
        <p:txBody>
          <a:bodyPr wrap="none">
            <a:spAutoFit/>
          </a:bodyPr>
          <a:lstStyle/>
          <a:p>
            <a:r>
              <a:rPr lang="en-US" dirty="0"/>
              <a:t>*</a:t>
            </a:r>
          </a:p>
        </p:txBody>
      </p:sp>
      <p:sp>
        <p:nvSpPr>
          <p:cNvPr id="20" name="Rectangle 19"/>
          <p:cNvSpPr/>
          <p:nvPr/>
        </p:nvSpPr>
        <p:spPr>
          <a:xfrm>
            <a:off x="1389196" y="4081469"/>
            <a:ext cx="245620" cy="264594"/>
          </a:xfrm>
          <a:prstGeom prst="rect">
            <a:avLst/>
          </a:prstGeom>
        </p:spPr>
        <p:txBody>
          <a:bodyPr wrap="none">
            <a:spAutoFit/>
          </a:bodyPr>
          <a:lstStyle/>
          <a:p>
            <a:r>
              <a:rPr lang="en-US" dirty="0"/>
              <a:t>*</a:t>
            </a:r>
          </a:p>
        </p:txBody>
      </p:sp>
      <p:sp>
        <p:nvSpPr>
          <p:cNvPr id="21" name="Rectangle 20"/>
          <p:cNvSpPr/>
          <p:nvPr/>
        </p:nvSpPr>
        <p:spPr>
          <a:xfrm>
            <a:off x="1676436" y="4157447"/>
            <a:ext cx="245620" cy="264594"/>
          </a:xfrm>
          <a:prstGeom prst="rect">
            <a:avLst/>
          </a:prstGeom>
        </p:spPr>
        <p:txBody>
          <a:bodyPr wrap="none">
            <a:spAutoFit/>
          </a:bodyPr>
          <a:lstStyle/>
          <a:p>
            <a:r>
              <a:rPr lang="en-US" dirty="0"/>
              <a:t>*</a:t>
            </a:r>
          </a:p>
        </p:txBody>
      </p:sp>
      <p:sp>
        <p:nvSpPr>
          <p:cNvPr id="22" name="Rectangle 21"/>
          <p:cNvSpPr/>
          <p:nvPr/>
        </p:nvSpPr>
        <p:spPr>
          <a:xfrm>
            <a:off x="1975886" y="4157447"/>
            <a:ext cx="245620" cy="264594"/>
          </a:xfrm>
          <a:prstGeom prst="rect">
            <a:avLst/>
          </a:prstGeom>
        </p:spPr>
        <p:txBody>
          <a:bodyPr wrap="none">
            <a:spAutoFit/>
          </a:bodyPr>
          <a:lstStyle/>
          <a:p>
            <a:r>
              <a:rPr lang="en-US" dirty="0"/>
              <a:t>*</a:t>
            </a:r>
          </a:p>
        </p:txBody>
      </p:sp>
      <p:sp>
        <p:nvSpPr>
          <p:cNvPr id="23" name="Rectangle 22"/>
          <p:cNvSpPr/>
          <p:nvPr/>
        </p:nvSpPr>
        <p:spPr>
          <a:xfrm>
            <a:off x="4259775" y="4764896"/>
            <a:ext cx="415498" cy="369332"/>
          </a:xfrm>
          <a:prstGeom prst="rect">
            <a:avLst/>
          </a:prstGeom>
        </p:spPr>
        <p:txBody>
          <a:bodyPr wrap="none">
            <a:spAutoFit/>
          </a:bodyPr>
          <a:lstStyle/>
          <a:p>
            <a:r>
              <a:rPr lang="en-US" dirty="0"/>
              <a:t>**</a:t>
            </a:r>
          </a:p>
        </p:txBody>
      </p:sp>
      <p:sp>
        <p:nvSpPr>
          <p:cNvPr id="24" name="Rectangle 23"/>
          <p:cNvSpPr/>
          <p:nvPr/>
        </p:nvSpPr>
        <p:spPr>
          <a:xfrm>
            <a:off x="4523591" y="3678278"/>
            <a:ext cx="245620" cy="264594"/>
          </a:xfrm>
          <a:prstGeom prst="rect">
            <a:avLst/>
          </a:prstGeom>
        </p:spPr>
        <p:txBody>
          <a:bodyPr wrap="none">
            <a:spAutoFit/>
          </a:bodyPr>
          <a:lstStyle/>
          <a:p>
            <a:r>
              <a:rPr lang="en-US" dirty="0"/>
              <a:t>*</a:t>
            </a:r>
          </a:p>
        </p:txBody>
      </p:sp>
      <p:sp>
        <p:nvSpPr>
          <p:cNvPr id="25" name="Rectangle 24"/>
          <p:cNvSpPr/>
          <p:nvPr/>
        </p:nvSpPr>
        <p:spPr>
          <a:xfrm>
            <a:off x="4285631" y="4339910"/>
            <a:ext cx="245620" cy="264594"/>
          </a:xfrm>
          <a:prstGeom prst="rect">
            <a:avLst/>
          </a:prstGeom>
        </p:spPr>
        <p:txBody>
          <a:bodyPr wrap="none">
            <a:spAutoFit/>
          </a:bodyPr>
          <a:lstStyle/>
          <a:p>
            <a:r>
              <a:rPr lang="en-US" dirty="0"/>
              <a:t>*</a:t>
            </a:r>
          </a:p>
        </p:txBody>
      </p:sp>
      <p:sp>
        <p:nvSpPr>
          <p:cNvPr id="26" name="Rectangle 25"/>
          <p:cNvSpPr/>
          <p:nvPr/>
        </p:nvSpPr>
        <p:spPr>
          <a:xfrm>
            <a:off x="5998022" y="3990097"/>
            <a:ext cx="245620" cy="264594"/>
          </a:xfrm>
          <a:prstGeom prst="rect">
            <a:avLst/>
          </a:prstGeom>
        </p:spPr>
        <p:txBody>
          <a:bodyPr wrap="none">
            <a:spAutoFit/>
          </a:bodyPr>
          <a:lstStyle/>
          <a:p>
            <a:r>
              <a:rPr lang="en-US" dirty="0"/>
              <a:t>*</a:t>
            </a:r>
          </a:p>
        </p:txBody>
      </p:sp>
      <p:sp>
        <p:nvSpPr>
          <p:cNvPr id="27" name="Rectangle 26"/>
          <p:cNvSpPr/>
          <p:nvPr/>
        </p:nvSpPr>
        <p:spPr>
          <a:xfrm>
            <a:off x="5820169" y="4967481"/>
            <a:ext cx="245620" cy="264594"/>
          </a:xfrm>
          <a:prstGeom prst="rect">
            <a:avLst/>
          </a:prstGeom>
        </p:spPr>
        <p:txBody>
          <a:bodyPr wrap="none">
            <a:spAutoFit/>
          </a:bodyPr>
          <a:lstStyle/>
          <a:p>
            <a:r>
              <a:rPr lang="en-US" dirty="0"/>
              <a:t>*</a:t>
            </a:r>
          </a:p>
        </p:txBody>
      </p:sp>
      <p:sp>
        <p:nvSpPr>
          <p:cNvPr id="28" name="Rectangle 27"/>
          <p:cNvSpPr/>
          <p:nvPr/>
        </p:nvSpPr>
        <p:spPr>
          <a:xfrm>
            <a:off x="6772256" y="4190075"/>
            <a:ext cx="245620" cy="264594"/>
          </a:xfrm>
          <a:prstGeom prst="rect">
            <a:avLst/>
          </a:prstGeom>
        </p:spPr>
        <p:txBody>
          <a:bodyPr wrap="none">
            <a:spAutoFit/>
          </a:bodyPr>
          <a:lstStyle/>
          <a:p>
            <a:r>
              <a:rPr lang="en-US" dirty="0"/>
              <a:t>*</a:t>
            </a:r>
          </a:p>
        </p:txBody>
      </p:sp>
      <p:sp>
        <p:nvSpPr>
          <p:cNvPr id="29" name="Rectangle 28"/>
          <p:cNvSpPr/>
          <p:nvPr/>
        </p:nvSpPr>
        <p:spPr>
          <a:xfrm>
            <a:off x="7671715" y="5288061"/>
            <a:ext cx="245620" cy="264594"/>
          </a:xfrm>
          <a:prstGeom prst="rect">
            <a:avLst/>
          </a:prstGeom>
        </p:spPr>
        <p:txBody>
          <a:bodyPr wrap="none">
            <a:spAutoFit/>
          </a:bodyPr>
          <a:lstStyle/>
          <a:p>
            <a:r>
              <a:rPr lang="en-US" dirty="0"/>
              <a:t>*</a:t>
            </a:r>
          </a:p>
        </p:txBody>
      </p:sp>
      <p:sp>
        <p:nvSpPr>
          <p:cNvPr id="30" name="Rectangle 29"/>
          <p:cNvSpPr/>
          <p:nvPr/>
        </p:nvSpPr>
        <p:spPr>
          <a:xfrm>
            <a:off x="8181231" y="3593206"/>
            <a:ext cx="245620" cy="264594"/>
          </a:xfrm>
          <a:prstGeom prst="rect">
            <a:avLst/>
          </a:prstGeom>
        </p:spPr>
        <p:txBody>
          <a:bodyPr wrap="none">
            <a:spAutoFit/>
          </a:bodyPr>
          <a:lstStyle/>
          <a:p>
            <a:r>
              <a:rPr lang="en-US" dirty="0"/>
              <a:t>*</a:t>
            </a:r>
          </a:p>
        </p:txBody>
      </p:sp>
      <p:sp>
        <p:nvSpPr>
          <p:cNvPr id="31" name="Rectangle 30"/>
          <p:cNvSpPr/>
          <p:nvPr/>
        </p:nvSpPr>
        <p:spPr>
          <a:xfrm>
            <a:off x="8311721" y="2813344"/>
            <a:ext cx="245620" cy="264594"/>
          </a:xfrm>
          <a:prstGeom prst="rect">
            <a:avLst/>
          </a:prstGeom>
        </p:spPr>
        <p:txBody>
          <a:bodyPr wrap="none">
            <a:spAutoFit/>
          </a:bodyPr>
          <a:lstStyle/>
          <a:p>
            <a:r>
              <a:rPr lang="en-US" dirty="0"/>
              <a:t>*</a:t>
            </a:r>
          </a:p>
        </p:txBody>
      </p:sp>
      <p:sp>
        <p:nvSpPr>
          <p:cNvPr id="32" name="Rectangle 31"/>
          <p:cNvSpPr/>
          <p:nvPr/>
        </p:nvSpPr>
        <p:spPr>
          <a:xfrm>
            <a:off x="6895066" y="2898752"/>
            <a:ext cx="245620" cy="264594"/>
          </a:xfrm>
          <a:prstGeom prst="rect">
            <a:avLst/>
          </a:prstGeom>
        </p:spPr>
        <p:txBody>
          <a:bodyPr wrap="none">
            <a:spAutoFit/>
          </a:bodyPr>
          <a:lstStyle/>
          <a:p>
            <a:r>
              <a:rPr lang="en-US" dirty="0"/>
              <a:t>*</a:t>
            </a:r>
          </a:p>
        </p:txBody>
      </p:sp>
      <p:sp>
        <p:nvSpPr>
          <p:cNvPr id="33" name="Rectangle 32"/>
          <p:cNvSpPr/>
          <p:nvPr/>
        </p:nvSpPr>
        <p:spPr>
          <a:xfrm>
            <a:off x="4665142" y="2689486"/>
            <a:ext cx="245620" cy="264594"/>
          </a:xfrm>
          <a:prstGeom prst="rect">
            <a:avLst/>
          </a:prstGeom>
        </p:spPr>
        <p:txBody>
          <a:bodyPr wrap="none">
            <a:spAutoFit/>
          </a:bodyPr>
          <a:lstStyle/>
          <a:p>
            <a:r>
              <a:rPr lang="en-US" dirty="0"/>
              <a:t>*</a:t>
            </a:r>
          </a:p>
        </p:txBody>
      </p:sp>
      <p:sp>
        <p:nvSpPr>
          <p:cNvPr id="34" name="Rectangle 33"/>
          <p:cNvSpPr/>
          <p:nvPr/>
        </p:nvSpPr>
        <p:spPr>
          <a:xfrm>
            <a:off x="6195743" y="2844244"/>
            <a:ext cx="415498" cy="369332"/>
          </a:xfrm>
          <a:prstGeom prst="rect">
            <a:avLst/>
          </a:prstGeom>
        </p:spPr>
        <p:txBody>
          <a:bodyPr wrap="none">
            <a:spAutoFit/>
          </a:bodyPr>
          <a:lstStyle/>
          <a:p>
            <a:r>
              <a:rPr lang="en-US" dirty="0"/>
              <a:t>**</a:t>
            </a:r>
          </a:p>
        </p:txBody>
      </p:sp>
      <p:sp>
        <p:nvSpPr>
          <p:cNvPr id="35" name="Rectangle 34"/>
          <p:cNvSpPr/>
          <p:nvPr/>
        </p:nvSpPr>
        <p:spPr>
          <a:xfrm>
            <a:off x="6078018" y="3243393"/>
            <a:ext cx="245620" cy="264594"/>
          </a:xfrm>
          <a:prstGeom prst="rect">
            <a:avLst/>
          </a:prstGeom>
        </p:spPr>
        <p:txBody>
          <a:bodyPr wrap="none">
            <a:spAutoFit/>
          </a:bodyPr>
          <a:lstStyle/>
          <a:p>
            <a:r>
              <a:rPr lang="en-US" dirty="0"/>
              <a:t>*</a:t>
            </a:r>
          </a:p>
        </p:txBody>
      </p:sp>
      <p:pic>
        <p:nvPicPr>
          <p:cNvPr id="36" name="Picture 35"/>
          <p:cNvPicPr>
            <a:picLocks noChangeAspect="1"/>
          </p:cNvPicPr>
          <p:nvPr/>
        </p:nvPicPr>
        <p:blipFill>
          <a:blip r:embed="rId3"/>
          <a:stretch>
            <a:fillRect/>
          </a:stretch>
        </p:blipFill>
        <p:spPr>
          <a:xfrm>
            <a:off x="7140686" y="2220267"/>
            <a:ext cx="176798" cy="203008"/>
          </a:xfrm>
          <a:prstGeom prst="rect">
            <a:avLst/>
          </a:prstGeom>
        </p:spPr>
      </p:pic>
      <p:pic>
        <p:nvPicPr>
          <p:cNvPr id="37" name="Picture 36"/>
          <p:cNvPicPr>
            <a:picLocks noChangeAspect="1"/>
          </p:cNvPicPr>
          <p:nvPr/>
        </p:nvPicPr>
        <p:blipFill>
          <a:blip r:embed="rId4"/>
          <a:stretch>
            <a:fillRect/>
          </a:stretch>
        </p:blipFill>
        <p:spPr>
          <a:xfrm>
            <a:off x="6963888" y="2193382"/>
            <a:ext cx="176798" cy="203007"/>
          </a:xfrm>
          <a:prstGeom prst="rect">
            <a:avLst/>
          </a:prstGeom>
        </p:spPr>
      </p:pic>
      <p:pic>
        <p:nvPicPr>
          <p:cNvPr id="38" name="Picture 37"/>
          <p:cNvPicPr>
            <a:picLocks noChangeAspect="1"/>
          </p:cNvPicPr>
          <p:nvPr/>
        </p:nvPicPr>
        <p:blipFill>
          <a:blip r:embed="rId5"/>
          <a:stretch>
            <a:fillRect/>
          </a:stretch>
        </p:blipFill>
        <p:spPr>
          <a:xfrm>
            <a:off x="7317484" y="2252527"/>
            <a:ext cx="176798" cy="193641"/>
          </a:xfrm>
          <a:prstGeom prst="rect">
            <a:avLst/>
          </a:prstGeom>
        </p:spPr>
      </p:pic>
      <p:sp>
        <p:nvSpPr>
          <p:cNvPr id="39" name="Rectangle 38"/>
          <p:cNvSpPr/>
          <p:nvPr/>
        </p:nvSpPr>
        <p:spPr>
          <a:xfrm>
            <a:off x="7032099" y="1865858"/>
            <a:ext cx="344026" cy="264594"/>
          </a:xfrm>
          <a:prstGeom prst="rect">
            <a:avLst/>
          </a:prstGeom>
        </p:spPr>
        <p:txBody>
          <a:bodyPr wrap="none">
            <a:spAutoFit/>
          </a:bodyPr>
          <a:lstStyle/>
          <a:p>
            <a:r>
              <a:rPr lang="en-US" dirty="0">
                <a:cs typeface="Calibri" panose="020F0502020204030204" pitchFamily="34" charset="0"/>
              </a:rPr>
              <a:t>P1</a:t>
            </a:r>
            <a:endParaRPr lang="en-US" dirty="0"/>
          </a:p>
        </p:txBody>
      </p:sp>
      <p:sp>
        <p:nvSpPr>
          <p:cNvPr id="4" name="Rectangle 3">
            <a:extLst>
              <a:ext uri="{FF2B5EF4-FFF2-40B4-BE49-F238E27FC236}">
                <a16:creationId xmlns:a16="http://schemas.microsoft.com/office/drawing/2014/main" id="{30FDBF10-C542-891F-EC2F-FE5760179C83}"/>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grpSp>
        <p:nvGrpSpPr>
          <p:cNvPr id="5" name="Group 4">
            <a:extLst>
              <a:ext uri="{FF2B5EF4-FFF2-40B4-BE49-F238E27FC236}">
                <a16:creationId xmlns:a16="http://schemas.microsoft.com/office/drawing/2014/main" id="{EF2B317A-52DE-1A87-EEF5-73B28656F992}"/>
              </a:ext>
            </a:extLst>
          </p:cNvPr>
          <p:cNvGrpSpPr/>
          <p:nvPr/>
        </p:nvGrpSpPr>
        <p:grpSpPr>
          <a:xfrm>
            <a:off x="1441503" y="6027576"/>
            <a:ext cx="6750775" cy="586454"/>
            <a:chOff x="1441503" y="6027576"/>
            <a:chExt cx="6750775" cy="586454"/>
          </a:xfrm>
        </p:grpSpPr>
        <p:sp>
          <p:nvSpPr>
            <p:cNvPr id="6" name="Rectangle 5">
              <a:extLst>
                <a:ext uri="{FF2B5EF4-FFF2-40B4-BE49-F238E27FC236}">
                  <a16:creationId xmlns:a16="http://schemas.microsoft.com/office/drawing/2014/main" id="{14FB4B80-6FC5-3208-0C71-DC8589947E5F}"/>
                </a:ext>
              </a:extLst>
            </p:cNvPr>
            <p:cNvSpPr/>
            <p:nvPr/>
          </p:nvSpPr>
          <p:spPr>
            <a:xfrm>
              <a:off x="2230016" y="6027576"/>
              <a:ext cx="5962262" cy="4851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4478147-4FDB-9D63-55EF-85B3DD46C12D}"/>
                </a:ext>
              </a:extLst>
            </p:cNvPr>
            <p:cNvSpPr/>
            <p:nvPr/>
          </p:nvSpPr>
          <p:spPr>
            <a:xfrm>
              <a:off x="1441503" y="624469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grpSp>
      <p:sp>
        <p:nvSpPr>
          <p:cNvPr id="43" name="Titolo 1">
            <a:extLst>
              <a:ext uri="{FF2B5EF4-FFF2-40B4-BE49-F238E27FC236}">
                <a16:creationId xmlns:a16="http://schemas.microsoft.com/office/drawing/2014/main" id="{C872BFBE-5913-9444-BBB1-D1906C85E446}"/>
              </a:ext>
            </a:extLst>
          </p:cNvPr>
          <p:cNvSpPr txBox="1">
            <a:spLocks/>
          </p:cNvSpPr>
          <p:nvPr/>
        </p:nvSpPr>
        <p:spPr>
          <a:xfrm>
            <a:off x="160866" y="-12397"/>
            <a:ext cx="9144000" cy="709613"/>
          </a:xfrm>
          <a:prstGeom prst="rect">
            <a:avLst/>
          </a:prstGeom>
        </p:spPr>
        <p:txBody>
          <a:bodyPr vert="horz" lIns="91440" tIns="45720" rIns="91440" bIns="45720" rtlCol="0" anchor="ctr">
            <a:no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JO" sz="2800" dirty="0">
                <a:solidFill>
                  <a:prstClr val="black">
                    <a:lumMod val="50000"/>
                    <a:lumOff val="50000"/>
                  </a:prstClr>
                </a:solidFill>
              </a:rPr>
              <a:t>د .2.2- الوصول إلى نقاط جمع النفايات الصلبة وإعادة التدوير</a:t>
            </a:r>
            <a:endParaRPr lang="ar-JO" sz="2800" dirty="0">
              <a:solidFill>
                <a:srgbClr val="00B050"/>
              </a:solidFill>
            </a:endParaRPr>
          </a:p>
        </p:txBody>
      </p:sp>
    </p:spTree>
    <p:extLst>
      <p:ext uri="{BB962C8B-B14F-4D97-AF65-F5344CB8AC3E}">
        <p14:creationId xmlns:p14="http://schemas.microsoft.com/office/powerpoint/2010/main" val="112298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3589" y="848179"/>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4134202549"/>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د</a:t>
                      </a:r>
                      <a:r>
                        <a:rPr lang="en-GB" sz="2800" dirty="0"/>
                        <a:t>.2.2- </a:t>
                      </a:r>
                      <a:r>
                        <a:rPr lang="ar-JO" sz="2800" dirty="0"/>
                        <a:t>الوصول إلى نقاط جمع النفايات الصلبة وإعادة التدوير</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ar-JO" sz="2200" dirty="0"/>
                        <a:t>المشكلة</a:t>
                      </a:r>
                      <a:endParaRPr lang="en-US" sz="2200" b="1" dirty="0"/>
                    </a:p>
                  </a:txBody>
                  <a:tcPr/>
                </a:tc>
                <a:tc>
                  <a:txBody>
                    <a:bodyPr/>
                    <a:lstStyle/>
                    <a:p>
                      <a:pPr algn="ctr"/>
                      <a:r>
                        <a:rPr lang="ar-JO" sz="2200" dirty="0"/>
                        <a:t>الفئة</a:t>
                      </a:r>
                      <a:endParaRPr lang="en-US" sz="2200" b="1" dirty="0"/>
                    </a:p>
                  </a:txBody>
                  <a:tcPr/>
                </a:tc>
                <a:extLst>
                  <a:ext uri="{0D108BD9-81ED-4DB2-BD59-A6C34878D82A}">
                    <a16:rowId xmlns:a16="http://schemas.microsoft.com/office/drawing/2014/main" val="10001"/>
                  </a:ext>
                </a:extLst>
              </a:tr>
              <a:tr h="370840">
                <a:tc>
                  <a:txBody>
                    <a:bodyPr/>
                    <a:lstStyle/>
                    <a:p>
                      <a:pPr algn="ctr"/>
                      <a:r>
                        <a:rPr lang="ar-JO" sz="2000" dirty="0"/>
                        <a:t>د- النفايات الصلبة</a:t>
                      </a:r>
                      <a:endParaRPr lang="en-US" sz="2000" dirty="0"/>
                    </a:p>
                  </a:txBody>
                  <a:tcPr/>
                </a:tc>
                <a:tc>
                  <a:txBody>
                    <a:bodyPr/>
                    <a:lstStyle/>
                    <a:p>
                      <a:pPr algn="ctr"/>
                      <a:r>
                        <a:rPr lang="ar-JO" sz="2000" dirty="0"/>
                        <a:t>د -2 إدارة النفايات الصلبة</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1" name="Picture 10"/>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847927" y="3344556"/>
            <a:ext cx="1482570" cy="1384917"/>
          </a:xfrm>
          <a:prstGeom prst="rect">
            <a:avLst/>
          </a:prstGeom>
        </p:spPr>
      </p:pic>
      <p:pic>
        <p:nvPicPr>
          <p:cNvPr id="12" name="Picture 11"/>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5662917" y="3665072"/>
            <a:ext cx="1482570" cy="1384917"/>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921632" y="3985588"/>
            <a:ext cx="1482570" cy="1384917"/>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2703" y="3456766"/>
            <a:ext cx="3314800" cy="1657400"/>
          </a:xfrm>
          <a:prstGeom prst="rect">
            <a:avLst/>
          </a:prstGeom>
        </p:spPr>
      </p:pic>
      <p:pic>
        <p:nvPicPr>
          <p:cNvPr id="2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896" y="4203647"/>
            <a:ext cx="1841500"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8CAFFA04-4318-D113-F597-17F01FA1CCBC}"/>
              </a:ext>
            </a:extLst>
          </p:cNvPr>
          <p:cNvSpPr/>
          <p:nvPr/>
        </p:nvSpPr>
        <p:spPr>
          <a:xfrm>
            <a:off x="2185896" y="6111551"/>
            <a:ext cx="6267639"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1188AB9-D5B3-179D-5B6D-D594E324BFF7}"/>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2FB55F5C-CCAD-B53C-099B-4D4CA34593A8}"/>
              </a:ext>
            </a:extLst>
          </p:cNvPr>
          <p:cNvSpPr/>
          <p:nvPr/>
        </p:nvSpPr>
        <p:spPr>
          <a:xfrm>
            <a:off x="1801786" y="607233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الخلفية</a:t>
            </a:r>
            <a:endParaRPr lang="en-US" sz="2400" b="1" u="sng"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248031" y="1756156"/>
            <a:ext cx="8647938" cy="4093428"/>
          </a:xfrm>
          <a:prstGeom prst="rect">
            <a:avLst/>
          </a:prstGeom>
        </p:spPr>
        <p:txBody>
          <a:bodyPr wrap="square">
            <a:spAutoFit/>
          </a:bodyPr>
          <a:lstStyle/>
          <a:p>
            <a:pPr algn="r" rtl="1">
              <a:lnSpc>
                <a:spcPct val="200000"/>
              </a:lnSpc>
            </a:pPr>
            <a:r>
              <a:rPr lang="ar-JO" sz="2000" dirty="0"/>
              <a:t>تمثل النفايات خسارة هائلة للموارد في شكل مواد وطاقة. تعتبر إدارة النفايات الصلبة البلدية ، أي جمعها ومعالجتها والتخلص منها ، من الأولويات الأولى للبلدان.تشمل النفايات البلدية النفايات الناتجة عن المنازل ، والتجارة والتجارة ، والخدمات الخاصة والعامة ، والمؤسسات بما في ذلك المدارس والمستشفيات ، وغالبًا من الحرف الصغيرة أو المؤسسات الصناعية الصغيرة. يستثني هذا التعريف النفايات من شبكات الصرف الصحي البلدية ومعالجتها أو إنشاءات البلدية ونفايات الهدم.</a:t>
            </a:r>
          </a:p>
          <a:p>
            <a:pPr algn="r" rtl="1">
              <a:lnSpc>
                <a:spcPct val="200000"/>
              </a:lnSpc>
            </a:pPr>
            <a:r>
              <a:rPr lang="en-US" sz="2000" dirty="0"/>
              <a:t> </a:t>
            </a:r>
            <a:endParaRPr lang="en-US" sz="2000" b="0" i="0" dirty="0">
              <a:solidFill>
                <a:srgbClr val="000000"/>
              </a:solidFill>
              <a:effectLst/>
            </a:endParaRPr>
          </a:p>
          <a:p>
            <a:r>
              <a:rPr lang="en-US" sz="1000" dirty="0">
                <a:solidFill>
                  <a:srgbClr val="000000"/>
                </a:solidFill>
              </a:rPr>
              <a:t>Source: https://www.enicbcmed.eu/sites/default/files/2021-03/MEDINA_designed_guidebook_EN_0.pdf</a:t>
            </a:r>
          </a:p>
          <a:p>
            <a:endParaRPr lang="en-US" sz="1000" b="0" i="0" dirty="0">
              <a:solidFill>
                <a:srgbClr val="000000"/>
              </a:solidFill>
              <a:effectLst/>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622" y="8390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FB673B1-EB85-4C3D-612F-657878B57A62}"/>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9" name="Rectangle 8">
            <a:extLst>
              <a:ext uri="{FF2B5EF4-FFF2-40B4-BE49-F238E27FC236}">
                <a16:creationId xmlns:a16="http://schemas.microsoft.com/office/drawing/2014/main" id="{69A7035D-2BE7-3D55-7FC1-13619439B1FF}"/>
              </a:ext>
            </a:extLst>
          </p:cNvPr>
          <p:cNvSpPr/>
          <p:nvPr/>
        </p:nvSpPr>
        <p:spPr>
          <a:xfrm>
            <a:off x="2239347" y="6111551"/>
            <a:ext cx="6541941" cy="4454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0F5E50-72D4-FDFD-1416-56375E7EB79B}"/>
              </a:ext>
            </a:extLst>
          </p:cNvPr>
          <p:cNvSpPr/>
          <p:nvPr/>
        </p:nvSpPr>
        <p:spPr>
          <a:xfrm>
            <a:off x="1801786" y="607233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2" name="Rectangle 11">
            <a:extLst>
              <a:ext uri="{FF2B5EF4-FFF2-40B4-BE49-F238E27FC236}">
                <a16:creationId xmlns:a16="http://schemas.microsoft.com/office/drawing/2014/main" id="{CCD59DC4-90AE-9D59-4029-A3F3A7F5C36A}"/>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345673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معلومات أساسية - القائمة الأوروبية للنفايات البلدية</a:t>
            </a: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4</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67" y="824347"/>
            <a:ext cx="990145" cy="5883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683449" y="1623371"/>
            <a:ext cx="5327983" cy="246221"/>
          </a:xfrm>
          <a:prstGeom prst="rect">
            <a:avLst/>
          </a:prstGeom>
        </p:spPr>
        <p:txBody>
          <a:bodyPr wrap="square">
            <a:spAutoFit/>
          </a:bodyPr>
          <a:lstStyle/>
          <a:p>
            <a:pPr algn="ctr"/>
            <a:r>
              <a:rPr lang="en-US" sz="1000" dirty="0"/>
              <a:t>Source: http://data.europa.eu/eli/dec/2014/955/oj</a:t>
            </a:r>
            <a:r>
              <a:rPr lang="el-GR" sz="1000" dirty="0"/>
              <a:t> </a:t>
            </a:r>
            <a:r>
              <a:rPr lang="en-US" sz="1000" dirty="0"/>
              <a:t> </a:t>
            </a:r>
            <a:r>
              <a:rPr lang="el-GR" sz="1000" dirty="0"/>
              <a:t>  </a:t>
            </a:r>
            <a:endParaRPr lang="en-US" sz="1000" dirty="0"/>
          </a:p>
        </p:txBody>
      </p:sp>
      <p:pic>
        <p:nvPicPr>
          <p:cNvPr id="11" name="Picture 10"/>
          <p:cNvPicPr>
            <a:picLocks noChangeAspect="1"/>
          </p:cNvPicPr>
          <p:nvPr/>
        </p:nvPicPr>
        <p:blipFill>
          <a:blip r:embed="rId4"/>
          <a:stretch>
            <a:fillRect/>
          </a:stretch>
        </p:blipFill>
        <p:spPr>
          <a:xfrm>
            <a:off x="132568" y="1703805"/>
            <a:ext cx="3550881" cy="3592472"/>
          </a:xfrm>
          <a:prstGeom prst="rect">
            <a:avLst/>
          </a:prstGeom>
        </p:spPr>
      </p:pic>
      <p:pic>
        <p:nvPicPr>
          <p:cNvPr id="13" name="Picture 12"/>
          <p:cNvPicPr>
            <a:picLocks noChangeAspect="1"/>
          </p:cNvPicPr>
          <p:nvPr/>
        </p:nvPicPr>
        <p:blipFill>
          <a:blip r:embed="rId5"/>
          <a:stretch>
            <a:fillRect/>
          </a:stretch>
        </p:blipFill>
        <p:spPr>
          <a:xfrm>
            <a:off x="3087535" y="2124853"/>
            <a:ext cx="3445053" cy="3753640"/>
          </a:xfrm>
          <a:prstGeom prst="rect">
            <a:avLst/>
          </a:prstGeom>
        </p:spPr>
      </p:pic>
      <p:pic>
        <p:nvPicPr>
          <p:cNvPr id="16" name="Picture 15"/>
          <p:cNvPicPr>
            <a:picLocks noChangeAspect="1"/>
          </p:cNvPicPr>
          <p:nvPr/>
        </p:nvPicPr>
        <p:blipFill>
          <a:blip r:embed="rId6"/>
          <a:stretch>
            <a:fillRect/>
          </a:stretch>
        </p:blipFill>
        <p:spPr>
          <a:xfrm>
            <a:off x="5410783" y="5000456"/>
            <a:ext cx="3468250" cy="1105155"/>
          </a:xfrm>
          <a:prstGeom prst="rect">
            <a:avLst/>
          </a:prstGeom>
        </p:spPr>
      </p:pic>
      <p:sp>
        <p:nvSpPr>
          <p:cNvPr id="7" name="Titolo 1">
            <a:extLst>
              <a:ext uri="{FF2B5EF4-FFF2-40B4-BE49-F238E27FC236}">
                <a16:creationId xmlns:a16="http://schemas.microsoft.com/office/drawing/2014/main" id="{3BBCF207-656F-81BA-0252-3FD352D06882}"/>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8" name="Rectangle 7">
            <a:extLst>
              <a:ext uri="{FF2B5EF4-FFF2-40B4-BE49-F238E27FC236}">
                <a16:creationId xmlns:a16="http://schemas.microsoft.com/office/drawing/2014/main" id="{11CE149B-E240-0A30-BADE-D181F056FD43}"/>
              </a:ext>
            </a:extLst>
          </p:cNvPr>
          <p:cNvSpPr/>
          <p:nvPr/>
        </p:nvSpPr>
        <p:spPr>
          <a:xfrm>
            <a:off x="2174033" y="6105611"/>
            <a:ext cx="5113175" cy="492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3D9CBE7-B05F-0965-43AD-573D7267221A}"/>
              </a:ext>
            </a:extLst>
          </p:cNvPr>
          <p:cNvSpPr/>
          <p:nvPr/>
        </p:nvSpPr>
        <p:spPr>
          <a:xfrm>
            <a:off x="1801786" y="607233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4" name="Rectangle 13">
            <a:extLst>
              <a:ext uri="{FF2B5EF4-FFF2-40B4-BE49-F238E27FC236}">
                <a16:creationId xmlns:a16="http://schemas.microsoft.com/office/drawing/2014/main" id="{ACDBCCCA-6EE7-ECFF-734E-C968EAD826F6}"/>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48574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5"/>
            <a:ext cx="8418576" cy="487572"/>
          </a:xfrm>
          <a:prstGeom prst="rect">
            <a:avLst/>
          </a:prstGeom>
        </p:spPr>
        <p:txBody>
          <a:bodyPr>
            <a:normAutofit/>
          </a:bodyPr>
          <a:lstStyle/>
          <a:p>
            <a:pPr marL="0" indent="0" algn="r" rtl="1">
              <a:buNone/>
            </a:pPr>
            <a:r>
              <a:rPr lang="ar-JO" sz="2400" b="1" u="sng" dirty="0">
                <a:cs typeface="Calibri" panose="020F0502020204030204" pitchFamily="34" charset="0"/>
              </a:rPr>
              <a:t>الخلفية - إشارات إعادة التدوير</a:t>
            </a:r>
            <a:endParaRPr lang="en-US" sz="2400" u="sng"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5</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712" y="909169"/>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The Green Dot symb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5948" y="1611049"/>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2052" y="1655186"/>
            <a:ext cx="8073235" cy="461665"/>
          </a:xfrm>
          <a:prstGeom prst="rect">
            <a:avLst/>
          </a:prstGeom>
        </p:spPr>
        <p:txBody>
          <a:bodyPr wrap="square">
            <a:spAutoFit/>
          </a:bodyPr>
          <a:lstStyle/>
          <a:p>
            <a:pPr algn="r" rtl="1"/>
            <a:r>
              <a:rPr lang="ar-JO" sz="1200" dirty="0">
                <a:solidFill>
                  <a:srgbClr val="000000"/>
                </a:solidFill>
              </a:rPr>
              <a:t>لا تعني النقطة الخضراء بالضرورة أن العبوة قابلة لإعادة التدوير أو سيتم إعادة تدويرها أو إعادة تدويرها. إنه يدل على أن المنتج قد قدم مساهمة مالية في استعادة وإعادة تدوير العبوات في أوروبا.</a:t>
            </a:r>
            <a:endParaRPr lang="el-GR" sz="1200" dirty="0"/>
          </a:p>
        </p:txBody>
      </p:sp>
      <p:pic>
        <p:nvPicPr>
          <p:cNvPr id="6" name="Picture 5"/>
          <p:cNvPicPr>
            <a:picLocks noChangeAspect="1"/>
          </p:cNvPicPr>
          <p:nvPr/>
        </p:nvPicPr>
        <p:blipFill>
          <a:blip r:embed="rId5"/>
          <a:stretch>
            <a:fillRect/>
          </a:stretch>
        </p:blipFill>
        <p:spPr>
          <a:xfrm>
            <a:off x="8435948" y="2841701"/>
            <a:ext cx="396000" cy="396000"/>
          </a:xfrm>
          <a:prstGeom prst="rect">
            <a:avLst/>
          </a:prstGeom>
        </p:spPr>
      </p:pic>
      <p:sp>
        <p:nvSpPr>
          <p:cNvPr id="15" name="Rectangle 14"/>
          <p:cNvSpPr/>
          <p:nvPr/>
        </p:nvSpPr>
        <p:spPr>
          <a:xfrm>
            <a:off x="0" y="2754574"/>
            <a:ext cx="8414728" cy="1569660"/>
          </a:xfrm>
          <a:prstGeom prst="rect">
            <a:avLst/>
          </a:prstGeom>
        </p:spPr>
        <p:txBody>
          <a:bodyPr wrap="square">
            <a:spAutoFit/>
          </a:bodyPr>
          <a:lstStyle/>
          <a:p>
            <a:pPr algn="r" rtl="1"/>
            <a:r>
              <a:rPr lang="ar-JO" sz="1200" b="1" dirty="0"/>
              <a:t>تحدد أكواد الراتينج البلاستيكي نوع الراتينج البلاستيكي المستخدم في صنع العنصر من خلال توفير "رمز تعريف الراتنج".</a:t>
            </a:r>
          </a:p>
          <a:p>
            <a:pPr algn="r" rtl="1"/>
            <a:r>
              <a:rPr lang="ar-JO" sz="1200" b="1" dirty="0"/>
              <a:t>1 - </a:t>
            </a:r>
            <a:r>
              <a:rPr lang="en-US" sz="1200" b="1" dirty="0"/>
              <a:t>PET ، </a:t>
            </a:r>
            <a:r>
              <a:rPr lang="ar-JO" sz="1200" b="1" dirty="0"/>
              <a:t>وتستخدم لزجاجات المشروبات وبعض تغليف المواد الغذائية: معاد تدويرها على نطاق واسع</a:t>
            </a:r>
          </a:p>
          <a:p>
            <a:pPr algn="r" rtl="1"/>
            <a:r>
              <a:rPr lang="ar-JO" sz="1200" b="1" dirty="0"/>
              <a:t>2 - البولي إيثيلين عالي الكثافة ، المستخدم في تنظيف زجاجات المنتج ، وعلب الحليب ، وما إلى ذلك: معاد تدويره على نطاق واسع</a:t>
            </a:r>
          </a:p>
          <a:p>
            <a:pPr algn="r" rtl="1"/>
            <a:r>
              <a:rPr lang="ar-JO" sz="1200" b="1" dirty="0"/>
              <a:t>3 - </a:t>
            </a:r>
            <a:r>
              <a:rPr lang="en-US" sz="1200" b="1" dirty="0"/>
              <a:t>PVC ، </a:t>
            </a:r>
            <a:r>
              <a:rPr lang="ar-JO" sz="1200" b="1" dirty="0"/>
              <a:t>وتستخدم لقطع غيار السيارات ، وتركيبات النوافذ ، وما إلى ذلك: لا يمكن إعادة تدويرها بسهولة</a:t>
            </a:r>
          </a:p>
          <a:p>
            <a:pPr algn="r" rtl="1"/>
            <a:r>
              <a:rPr lang="ar-JO" sz="1200" b="1" dirty="0"/>
              <a:t>4 - البولي إثيلين المنخفض الكثافة (</a:t>
            </a:r>
            <a:r>
              <a:rPr lang="en-US" sz="1200" b="1" dirty="0"/>
              <a:t>LDPE) ، </a:t>
            </a:r>
            <a:r>
              <a:rPr lang="ar-JO" sz="1200" b="1" dirty="0"/>
              <a:t>ويستخدم للأكياس البلاستيكية وتغليفها ، إلخ: إعادة التدوير في نقاط متخصصة</a:t>
            </a:r>
          </a:p>
          <a:p>
            <a:pPr algn="r" rtl="1"/>
            <a:r>
              <a:rPr lang="ar-JO" sz="1200" b="1" dirty="0"/>
              <a:t>5 - </a:t>
            </a:r>
            <a:r>
              <a:rPr lang="en-US" sz="1200" b="1" dirty="0"/>
              <a:t>PP ، </a:t>
            </a:r>
            <a:r>
              <a:rPr lang="ar-JO" sz="1200" b="1" dirty="0"/>
              <a:t>يستخدم لبعض الأحواض والصواني وما إلى ذلك: معاد تدويره على نطاق واسع</a:t>
            </a:r>
          </a:p>
          <a:p>
            <a:pPr algn="r" rtl="1"/>
            <a:r>
              <a:rPr lang="ar-JO" sz="1200" b="1" dirty="0"/>
              <a:t>6 - </a:t>
            </a:r>
            <a:r>
              <a:rPr lang="en-US" sz="1200" b="1" dirty="0"/>
              <a:t>PS ، </a:t>
            </a:r>
            <a:r>
              <a:rPr lang="ar-JO" sz="1200" b="1" dirty="0"/>
              <a:t>تستخدم لصناديق الوجبات الجاهزة ، وأدوات المائدة التي تستخدم لمرة واحدة ، وما إلى ذلك: لا يمكن إعادة تدويرها بسهولة</a:t>
            </a:r>
          </a:p>
          <a:p>
            <a:pPr algn="r" rtl="1"/>
            <a:r>
              <a:rPr lang="ar-JO" sz="1200" b="1" dirty="0"/>
              <a:t>7 - أخرى ، تستخدم للحزم المقرمشة ، وأكياس الأرز ، إلخ: إعادة التدوير في نقاط متخصصة</a:t>
            </a:r>
            <a:endParaRPr lang="el-GR" sz="1200" dirty="0"/>
          </a:p>
        </p:txBody>
      </p:sp>
      <p:pic>
        <p:nvPicPr>
          <p:cNvPr id="19" name="Picture 18"/>
          <p:cNvPicPr>
            <a:picLocks noChangeAspect="1"/>
          </p:cNvPicPr>
          <p:nvPr/>
        </p:nvPicPr>
        <p:blipFill>
          <a:blip r:embed="rId6"/>
          <a:stretch>
            <a:fillRect/>
          </a:stretch>
        </p:blipFill>
        <p:spPr>
          <a:xfrm>
            <a:off x="8439217" y="2195092"/>
            <a:ext cx="396000" cy="396000"/>
          </a:xfrm>
          <a:prstGeom prst="rect">
            <a:avLst/>
          </a:prstGeom>
        </p:spPr>
      </p:pic>
      <p:sp>
        <p:nvSpPr>
          <p:cNvPr id="20" name="Rectangle 19"/>
          <p:cNvSpPr/>
          <p:nvPr/>
        </p:nvSpPr>
        <p:spPr>
          <a:xfrm>
            <a:off x="244069" y="2142020"/>
            <a:ext cx="8073235" cy="461665"/>
          </a:xfrm>
          <a:prstGeom prst="rect">
            <a:avLst/>
          </a:prstGeom>
        </p:spPr>
        <p:txBody>
          <a:bodyPr wrap="square">
            <a:spAutoFit/>
          </a:bodyPr>
          <a:lstStyle/>
          <a:p>
            <a:pPr algn="r" rtl="1"/>
            <a:r>
              <a:rPr lang="ar-JO" sz="1200" dirty="0"/>
              <a:t>تشير حلقة </a:t>
            </a:r>
            <a:r>
              <a:rPr lang="en-US" sz="1200" dirty="0"/>
              <a:t>Mobius </a:t>
            </a:r>
            <a:r>
              <a:rPr lang="ar-JO" sz="1200" dirty="0"/>
              <a:t>إلى أن كائنًا ما يمكن إعادة تدويره ولكن ليس بالضرورة أنه سيتم قبوله في جميع أنظمة تجميع إعادة التدوير أو أنه قد تم إعادة تدويره. في بعض الأحيان يتم استخدام هذا الرمز مع نسبة مئوية في المنتصف لشرح أن العبوة تحتوي على </a:t>
            </a:r>
            <a:r>
              <a:rPr lang="en-US" sz="1200" dirty="0"/>
              <a:t>x</a:t>
            </a:r>
            <a:r>
              <a:rPr lang="ar-JO" sz="1200" dirty="0"/>
              <a:t>٪ من المواد المعاد تدويرها</a:t>
            </a:r>
            <a:r>
              <a:rPr lang="en-US" sz="1200" dirty="0"/>
              <a:t>.</a:t>
            </a:r>
            <a:endParaRPr lang="el-GR" sz="1200" dirty="0"/>
          </a:p>
        </p:txBody>
      </p:sp>
      <p:sp>
        <p:nvSpPr>
          <p:cNvPr id="21" name="Rectangle 20"/>
          <p:cNvSpPr/>
          <p:nvPr/>
        </p:nvSpPr>
        <p:spPr>
          <a:xfrm>
            <a:off x="423147" y="4476168"/>
            <a:ext cx="3659541" cy="461665"/>
          </a:xfrm>
          <a:prstGeom prst="rect">
            <a:avLst/>
          </a:prstGeom>
        </p:spPr>
        <p:txBody>
          <a:bodyPr wrap="square">
            <a:spAutoFit/>
          </a:bodyPr>
          <a:lstStyle/>
          <a:p>
            <a:pPr algn="r" rtl="1"/>
            <a:r>
              <a:rPr lang="ar-JO" sz="1200" b="1" dirty="0">
                <a:solidFill>
                  <a:srgbClr val="000000"/>
                </a:solidFill>
              </a:rPr>
              <a:t>أعد تدوير الحاوية الزجاجية (زجاجات ، برطمانات ، زجاجات غير غذائية)</a:t>
            </a:r>
            <a:endParaRPr lang="en-US" sz="1200" dirty="0">
              <a:solidFill>
                <a:srgbClr val="000000"/>
              </a:solidFill>
            </a:endParaRPr>
          </a:p>
        </p:txBody>
      </p:sp>
      <p:pic>
        <p:nvPicPr>
          <p:cNvPr id="22" name="Picture 21"/>
          <p:cNvPicPr>
            <a:picLocks noChangeAspect="1"/>
          </p:cNvPicPr>
          <p:nvPr/>
        </p:nvPicPr>
        <p:blipFill>
          <a:blip r:embed="rId7"/>
          <a:stretch>
            <a:fillRect/>
          </a:stretch>
        </p:blipFill>
        <p:spPr>
          <a:xfrm>
            <a:off x="4145943" y="4409098"/>
            <a:ext cx="396000" cy="396000"/>
          </a:xfrm>
          <a:prstGeom prst="rect">
            <a:avLst/>
          </a:prstGeom>
        </p:spPr>
      </p:pic>
      <p:pic>
        <p:nvPicPr>
          <p:cNvPr id="23" name="Picture 22"/>
          <p:cNvPicPr>
            <a:picLocks noChangeAspect="1"/>
          </p:cNvPicPr>
          <p:nvPr/>
        </p:nvPicPr>
        <p:blipFill>
          <a:blip r:embed="rId8"/>
          <a:stretch>
            <a:fillRect/>
          </a:stretch>
        </p:blipFill>
        <p:spPr>
          <a:xfrm>
            <a:off x="8571135" y="4507340"/>
            <a:ext cx="396000" cy="396000"/>
          </a:xfrm>
          <a:prstGeom prst="rect">
            <a:avLst/>
          </a:prstGeom>
        </p:spPr>
      </p:pic>
      <p:sp>
        <p:nvSpPr>
          <p:cNvPr id="24" name="Rectangle 23"/>
          <p:cNvSpPr/>
          <p:nvPr/>
        </p:nvSpPr>
        <p:spPr>
          <a:xfrm>
            <a:off x="4921631" y="4514406"/>
            <a:ext cx="3750658" cy="461665"/>
          </a:xfrm>
          <a:prstGeom prst="rect">
            <a:avLst/>
          </a:prstGeom>
        </p:spPr>
        <p:txBody>
          <a:bodyPr wrap="square">
            <a:spAutoFit/>
          </a:bodyPr>
          <a:lstStyle/>
          <a:p>
            <a:pPr algn="r" rtl="1"/>
            <a:r>
              <a:rPr lang="ar-JO" sz="1200" b="1" dirty="0"/>
              <a:t>ألومنيوم قابل لإعادة التدوير. يشير إلى أن العنصر مصنوع من الألومنيوم القابل لإعادة التدوير.</a:t>
            </a:r>
            <a:endParaRPr lang="el-GR" sz="1200" dirty="0"/>
          </a:p>
        </p:txBody>
      </p:sp>
      <p:pic>
        <p:nvPicPr>
          <p:cNvPr id="25" name="Picture 2" descr="The Forest Stewardship Council (FSC) symbo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3201" y="5071029"/>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193711" y="5227898"/>
            <a:ext cx="4013653" cy="461665"/>
          </a:xfrm>
          <a:prstGeom prst="rect">
            <a:avLst/>
          </a:prstGeom>
        </p:spPr>
        <p:txBody>
          <a:bodyPr wrap="square">
            <a:spAutoFit/>
          </a:bodyPr>
          <a:lstStyle/>
          <a:p>
            <a:pPr algn="r" rtl="1"/>
            <a:r>
              <a:rPr lang="ar-JO" sz="1200" b="1" dirty="0"/>
              <a:t>الورق والبطاقات والخشب. يحدد المنتجات الخشبية من غابات مدارة بشكل جيد ومعتمدة بشكل مستقل وفقًا لقواعد </a:t>
            </a:r>
            <a:r>
              <a:rPr lang="en-US" sz="1200" b="1" dirty="0"/>
              <a:t>FSC</a:t>
            </a:r>
            <a:r>
              <a:rPr lang="en-US" sz="1200" dirty="0"/>
              <a:t>.</a:t>
            </a:r>
            <a:endParaRPr lang="el-GR" sz="1200" dirty="0"/>
          </a:p>
        </p:txBody>
      </p:sp>
      <p:pic>
        <p:nvPicPr>
          <p:cNvPr id="27" name="Picture 26"/>
          <p:cNvPicPr>
            <a:picLocks noChangeAspect="1"/>
          </p:cNvPicPr>
          <p:nvPr/>
        </p:nvPicPr>
        <p:blipFill>
          <a:blip r:embed="rId10"/>
          <a:stretch>
            <a:fillRect/>
          </a:stretch>
        </p:blipFill>
        <p:spPr>
          <a:xfrm>
            <a:off x="8496039" y="5024685"/>
            <a:ext cx="468000" cy="480001"/>
          </a:xfrm>
          <a:prstGeom prst="rect">
            <a:avLst/>
          </a:prstGeom>
        </p:spPr>
      </p:pic>
      <p:sp>
        <p:nvSpPr>
          <p:cNvPr id="28" name="Rectangle 27"/>
          <p:cNvSpPr/>
          <p:nvPr/>
        </p:nvSpPr>
        <p:spPr>
          <a:xfrm>
            <a:off x="4812649" y="5071029"/>
            <a:ext cx="3821299" cy="461665"/>
          </a:xfrm>
          <a:prstGeom prst="rect">
            <a:avLst/>
          </a:prstGeom>
        </p:spPr>
        <p:txBody>
          <a:bodyPr wrap="square">
            <a:spAutoFit/>
          </a:bodyPr>
          <a:lstStyle/>
          <a:p>
            <a:r>
              <a:rPr lang="ar-JO" sz="1200" b="1" dirty="0"/>
              <a:t>نفايات الكهرباء. يشرح أنه لا يجب عليك وضع الأشياء الكهربائية في سلة المهملات.</a:t>
            </a:r>
            <a:endParaRPr lang="el-GR" sz="1200" dirty="0"/>
          </a:p>
        </p:txBody>
      </p:sp>
      <p:pic>
        <p:nvPicPr>
          <p:cNvPr id="29" name="Picture 28"/>
          <p:cNvPicPr>
            <a:picLocks noChangeAspect="1"/>
          </p:cNvPicPr>
          <p:nvPr/>
        </p:nvPicPr>
        <p:blipFill>
          <a:blip r:embed="rId11"/>
          <a:stretch>
            <a:fillRect/>
          </a:stretch>
        </p:blipFill>
        <p:spPr>
          <a:xfrm>
            <a:off x="8674532" y="5648075"/>
            <a:ext cx="396000" cy="396000"/>
          </a:xfrm>
          <a:prstGeom prst="rect">
            <a:avLst/>
          </a:prstGeom>
        </p:spPr>
      </p:pic>
      <p:sp>
        <p:nvSpPr>
          <p:cNvPr id="30" name="Rectangle 29"/>
          <p:cNvSpPr/>
          <p:nvPr/>
        </p:nvSpPr>
        <p:spPr>
          <a:xfrm>
            <a:off x="4541943" y="5579038"/>
            <a:ext cx="4068175" cy="461665"/>
          </a:xfrm>
          <a:prstGeom prst="rect">
            <a:avLst/>
          </a:prstGeom>
        </p:spPr>
        <p:txBody>
          <a:bodyPr wrap="square">
            <a:spAutoFit/>
          </a:bodyPr>
          <a:lstStyle/>
          <a:p>
            <a:pPr algn="r" rtl="1"/>
            <a:r>
              <a:rPr lang="ar-JO" sz="1200" b="1" dirty="0"/>
              <a:t>تيديمان. لا تتعلق بإعادة التدوير ولكنها تذكير بأن تكون مواطنًا صالحًا ، والتخلص من العنصر بالطريقة الأنسب</a:t>
            </a:r>
            <a:endParaRPr lang="el-GR" sz="1200" dirty="0"/>
          </a:p>
        </p:txBody>
      </p:sp>
      <p:sp>
        <p:nvSpPr>
          <p:cNvPr id="9" name="Rectangle 8">
            <a:extLst>
              <a:ext uri="{FF2B5EF4-FFF2-40B4-BE49-F238E27FC236}">
                <a16:creationId xmlns:a16="http://schemas.microsoft.com/office/drawing/2014/main" id="{1A93E2A6-A221-C02C-2E48-3DC15786FED4}"/>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1" name="Rectangle 10">
            <a:extLst>
              <a:ext uri="{FF2B5EF4-FFF2-40B4-BE49-F238E27FC236}">
                <a16:creationId xmlns:a16="http://schemas.microsoft.com/office/drawing/2014/main" id="{D1546F3B-D7D1-09D3-2813-6DB53BF08611}"/>
              </a:ext>
            </a:extLst>
          </p:cNvPr>
          <p:cNvSpPr/>
          <p:nvPr/>
        </p:nvSpPr>
        <p:spPr>
          <a:xfrm>
            <a:off x="2230016" y="6161416"/>
            <a:ext cx="6523278" cy="425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olo 1">
            <a:extLst>
              <a:ext uri="{FF2B5EF4-FFF2-40B4-BE49-F238E27FC236}">
                <a16:creationId xmlns:a16="http://schemas.microsoft.com/office/drawing/2014/main" id="{3CEC4D0C-70B5-AB06-B1B8-16A9293858EB}"/>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13" name="Rectangle 12">
            <a:extLst>
              <a:ext uri="{FF2B5EF4-FFF2-40B4-BE49-F238E27FC236}">
                <a16:creationId xmlns:a16="http://schemas.microsoft.com/office/drawing/2014/main" id="{A8FF421F-5CC4-5316-44E8-037CE807246A}"/>
              </a:ext>
            </a:extLst>
          </p:cNvPr>
          <p:cNvSpPr/>
          <p:nvPr/>
        </p:nvSpPr>
        <p:spPr>
          <a:xfrm>
            <a:off x="1801786" y="607233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4" name="Rectangle 13">
            <a:extLst>
              <a:ext uri="{FF2B5EF4-FFF2-40B4-BE49-F238E27FC236}">
                <a16:creationId xmlns:a16="http://schemas.microsoft.com/office/drawing/2014/main" id="{19007F0B-9555-E067-F7CD-4A4D2209325E}"/>
              </a:ext>
            </a:extLst>
          </p:cNvPr>
          <p:cNvSpPr/>
          <p:nvPr/>
        </p:nvSpPr>
        <p:spPr>
          <a:xfrm>
            <a:off x="2472612" y="6161416"/>
            <a:ext cx="5997095"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48AAEDD-3357-D98A-5388-F283698D7145}"/>
              </a:ext>
            </a:extLst>
          </p:cNvPr>
          <p:cNvSpPr/>
          <p:nvPr/>
        </p:nvSpPr>
        <p:spPr>
          <a:xfrm>
            <a:off x="1954186" y="6224730"/>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294673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7886013" y="813284"/>
            <a:ext cx="663656" cy="507348"/>
          </a:xfrm>
          <a:prstGeom prst="rect">
            <a:avLst/>
          </a:prstGeom>
        </p:spPr>
        <p:txBody>
          <a:bodyPr>
            <a:normAutofit fontScale="47500" lnSpcReduction="20000"/>
          </a:bodyPr>
          <a:lstStyle/>
          <a:p>
            <a:pPr marL="0" indent="0">
              <a:buNone/>
            </a:pPr>
            <a:r>
              <a:rPr lang="ar-JO" sz="2400" b="1" u="sng" dirty="0">
                <a:latin typeface="Calibri" panose="020F0502020204030204" pitchFamily="34" charset="0"/>
                <a:cs typeface="Calibri" panose="020F0502020204030204" pitchFamily="34" charset="0"/>
              </a:rPr>
              <a:t>الخلفية</a:t>
            </a:r>
            <a:endParaRPr lang="en-US" sz="2400" b="1" u="sng"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6</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836" y="882127"/>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1920349405"/>
              </p:ext>
            </p:extLst>
          </p:nvPr>
        </p:nvGraphicFramePr>
        <p:xfrm>
          <a:off x="1869138" y="1265463"/>
          <a:ext cx="6239691" cy="5187724"/>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165643" y="4933048"/>
            <a:ext cx="2062071" cy="861774"/>
          </a:xfrm>
          <a:prstGeom prst="rect">
            <a:avLst/>
          </a:prstGeom>
        </p:spPr>
        <p:txBody>
          <a:bodyPr wrap="square">
            <a:spAutoFit/>
          </a:bodyPr>
          <a:lstStyle/>
          <a:p>
            <a:pPr algn="r" rtl="1"/>
            <a:r>
              <a:rPr lang="ar-JO" sz="1000" dirty="0"/>
              <a:t>المصدر: تقرير </a:t>
            </a:r>
            <a:r>
              <a:rPr lang="en-GB" sz="1000" dirty="0"/>
              <a:t>Horizon 2020 Mediterranean</a:t>
            </a:r>
            <a:r>
              <a:rPr lang="ar-JO" sz="1000" dirty="0"/>
              <a:t>نحو نظم المعلومات البيئية المشتركةالتقرير المشترك بين الوكالة الأوروبية للبيئة وبرنامج الأمم المتحدة للبيئة / خطة عمل البحر المتوسط</a:t>
            </a:r>
            <a:endParaRPr lang="en-GB" sz="1000" dirty="0"/>
          </a:p>
        </p:txBody>
      </p:sp>
      <p:sp>
        <p:nvSpPr>
          <p:cNvPr id="9" name="Titolo 1">
            <a:extLst>
              <a:ext uri="{FF2B5EF4-FFF2-40B4-BE49-F238E27FC236}">
                <a16:creationId xmlns:a16="http://schemas.microsoft.com/office/drawing/2014/main" id="{8A800169-6403-D629-892F-92144CFC93BE}"/>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11" name="Rectangle 10">
            <a:extLst>
              <a:ext uri="{FF2B5EF4-FFF2-40B4-BE49-F238E27FC236}">
                <a16:creationId xmlns:a16="http://schemas.microsoft.com/office/drawing/2014/main" id="{4A4D5CE6-B559-75C2-2C65-38F4684D26AE}"/>
              </a:ext>
            </a:extLst>
          </p:cNvPr>
          <p:cNvSpPr/>
          <p:nvPr/>
        </p:nvSpPr>
        <p:spPr>
          <a:xfrm>
            <a:off x="2101650" y="6173873"/>
            <a:ext cx="6679638"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5A5241A-304D-2F11-4B19-D2388979DB65}"/>
              </a:ext>
            </a:extLst>
          </p:cNvPr>
          <p:cNvSpPr/>
          <p:nvPr/>
        </p:nvSpPr>
        <p:spPr>
          <a:xfrm>
            <a:off x="1743073" y="627754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3" name="Rectangle 12">
            <a:extLst>
              <a:ext uri="{FF2B5EF4-FFF2-40B4-BE49-F238E27FC236}">
                <a16:creationId xmlns:a16="http://schemas.microsoft.com/office/drawing/2014/main" id="{549325EC-38E1-5FFE-BF48-FF8BB051CAB9}"/>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284270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7</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679" y="91509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2003496171"/>
              </p:ext>
            </p:extLst>
          </p:nvPr>
        </p:nvGraphicFramePr>
        <p:xfrm>
          <a:off x="1694520" y="1049821"/>
          <a:ext cx="6156000" cy="53280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45025" y="4922754"/>
            <a:ext cx="2062071" cy="861774"/>
          </a:xfrm>
          <a:prstGeom prst="rect">
            <a:avLst/>
          </a:prstGeom>
        </p:spPr>
        <p:txBody>
          <a:bodyPr wrap="square">
            <a:spAutoFit/>
          </a:bodyPr>
          <a:lstStyle/>
          <a:p>
            <a:r>
              <a:rPr lang="ar-JO" sz="1000" dirty="0"/>
              <a:t>المصدر: تقرير </a:t>
            </a:r>
            <a:r>
              <a:rPr lang="en-GB" sz="1000" dirty="0"/>
              <a:t>Horizon 2020 Mediterranean</a:t>
            </a:r>
            <a:r>
              <a:rPr lang="ar-JO" sz="1000" dirty="0"/>
              <a:t>نحو نظم المعلومات البيئية المشتركةالتقرير المشترك بين الوكالة الأوروبية للبيئة وبرنامج الأمم المتحدة للبيئة / خطة عمل البحر المتوسط</a:t>
            </a:r>
            <a:endParaRPr lang="en-GB" sz="1000" dirty="0"/>
          </a:p>
        </p:txBody>
      </p:sp>
      <p:sp>
        <p:nvSpPr>
          <p:cNvPr id="4" name="Segnaposto contenuto 2">
            <a:extLst>
              <a:ext uri="{FF2B5EF4-FFF2-40B4-BE49-F238E27FC236}">
                <a16:creationId xmlns:a16="http://schemas.microsoft.com/office/drawing/2014/main" id="{19E58D67-70EC-3E3F-B09A-46324D0675EB}"/>
              </a:ext>
            </a:extLst>
          </p:cNvPr>
          <p:cNvSpPr txBox="1">
            <a:spLocks/>
          </p:cNvSpPr>
          <p:nvPr/>
        </p:nvSpPr>
        <p:spPr>
          <a:xfrm>
            <a:off x="7985358" y="915090"/>
            <a:ext cx="795930" cy="541957"/>
          </a:xfrm>
          <a:prstGeom prst="rect">
            <a:avLst/>
          </a:prstGeom>
        </p:spPr>
        <p:txBody>
          <a:bodyPr>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JO" sz="2400" b="1" u="sng" dirty="0">
                <a:latin typeface="Calibri" panose="020F0502020204030204" pitchFamily="34" charset="0"/>
                <a:cs typeface="Calibri" panose="020F0502020204030204" pitchFamily="34" charset="0"/>
              </a:rPr>
              <a:t>الخلفية</a:t>
            </a:r>
            <a:endParaRPr lang="en-US" sz="2400" b="1" u="sng" dirty="0">
              <a:latin typeface="Calibri" panose="020F0502020204030204" pitchFamily="34" charset="0"/>
              <a:cs typeface="Calibri" panose="020F0502020204030204" pitchFamily="34" charset="0"/>
            </a:endParaRPr>
          </a:p>
          <a:p>
            <a:pPr marL="0" indent="0">
              <a:buFont typeface="Arial" panose="020B0604020202020204" pitchFamily="34" charse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6" name="Rectangle 5">
            <a:extLst>
              <a:ext uri="{FF2B5EF4-FFF2-40B4-BE49-F238E27FC236}">
                <a16:creationId xmlns:a16="http://schemas.microsoft.com/office/drawing/2014/main" id="{BE1839F0-9930-4FA9-5F89-42E13DFC1674}"/>
              </a:ext>
            </a:extLst>
          </p:cNvPr>
          <p:cNvSpPr/>
          <p:nvPr/>
        </p:nvSpPr>
        <p:spPr>
          <a:xfrm>
            <a:off x="2220686" y="6148873"/>
            <a:ext cx="644745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ED1EDB-DEB2-B597-DDD1-BE3AEEA6D011}"/>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3" name="Titolo 1">
            <a:extLst>
              <a:ext uri="{FF2B5EF4-FFF2-40B4-BE49-F238E27FC236}">
                <a16:creationId xmlns:a16="http://schemas.microsoft.com/office/drawing/2014/main" id="{386C61A6-0CA8-0700-00FD-446FFE9C0B3E}"/>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
        <p:nvSpPr>
          <p:cNvPr id="14" name="Rectangle 13">
            <a:extLst>
              <a:ext uri="{FF2B5EF4-FFF2-40B4-BE49-F238E27FC236}">
                <a16:creationId xmlns:a16="http://schemas.microsoft.com/office/drawing/2014/main" id="{9BE99800-F42D-8D06-BE70-247151689AF6}"/>
              </a:ext>
            </a:extLst>
          </p:cNvPr>
          <p:cNvSpPr/>
          <p:nvPr/>
        </p:nvSpPr>
        <p:spPr>
          <a:xfrm>
            <a:off x="1743073" y="627754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1867755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83151"/>
            <a:ext cx="8229600" cy="5089843"/>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مؤشر</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8</a:t>
            </a:fld>
            <a:endParaRPr lang="en-US"/>
          </a:p>
        </p:txBody>
      </p:sp>
      <p:graphicFrame>
        <p:nvGraphicFramePr>
          <p:cNvPr id="6"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857506543"/>
              </p:ext>
            </p:extLst>
          </p:nvPr>
        </p:nvGraphicFramePr>
        <p:xfrm>
          <a:off x="457200" y="1968513"/>
          <a:ext cx="8229600" cy="1559560"/>
        </p:xfrm>
        <a:graphic>
          <a:graphicData uri="http://schemas.openxmlformats.org/drawingml/2006/table">
            <a:tbl>
              <a:tblPr firstRow="1" bandRow="1">
                <a:tableStyleId>{F5AB1C69-6EDB-4FF4-983F-18BD219EF322}</a:tableStyleId>
              </a:tblPr>
              <a:tblGrid>
                <a:gridCol w="3448878">
                  <a:extLst>
                    <a:ext uri="{9D8B030D-6E8A-4147-A177-3AD203B41FA5}">
                      <a16:colId xmlns:a16="http://schemas.microsoft.com/office/drawing/2014/main" val="338152859"/>
                    </a:ext>
                  </a:extLst>
                </a:gridCol>
                <a:gridCol w="1848546">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ctr"/>
                      <a:r>
                        <a:rPr lang="ar-JO" dirty="0"/>
                        <a:t>مؤشر</a:t>
                      </a:r>
                      <a:endParaRPr lang="it-IT" dirty="0"/>
                    </a:p>
                  </a:txBody>
                  <a:tcPr/>
                </a:tc>
                <a:tc>
                  <a:txBody>
                    <a:bodyPr/>
                    <a:lstStyle/>
                    <a:p>
                      <a:pPr algn="ctr"/>
                      <a:r>
                        <a:rPr lang="ar-JO" dirty="0"/>
                        <a:t>الوحدة</a:t>
                      </a:r>
                      <a:endParaRPr lang="it-IT" dirty="0"/>
                    </a:p>
                  </a:txBody>
                  <a:tcPr/>
                </a:tc>
                <a:tc>
                  <a:txBody>
                    <a:bodyPr/>
                    <a:lstStyle/>
                    <a:p>
                      <a:pPr algn="ctr"/>
                      <a:r>
                        <a:rPr lang="ar-JO" dirty="0"/>
                        <a:t>مصدر البيانات</a:t>
                      </a:r>
                      <a:endParaRPr lang="it-IT" dirty="0"/>
                    </a:p>
                  </a:txBody>
                  <a:tcPr/>
                </a:tc>
                <a:extLst>
                  <a:ext uri="{0D108BD9-81ED-4DB2-BD59-A6C34878D82A}">
                    <a16:rowId xmlns:a16="http://schemas.microsoft.com/office/drawing/2014/main" val="3467756336"/>
                  </a:ext>
                </a:extLst>
              </a:tr>
              <a:tr h="370840">
                <a:tc>
                  <a:txBody>
                    <a:bodyPr/>
                    <a:lstStyle/>
                    <a:p>
                      <a:pPr algn="just" rtl="1"/>
                      <a:r>
                        <a:rPr lang="ar-JO" sz="1800" kern="1200" dirty="0">
                          <a:solidFill>
                            <a:schemeClr val="tx1"/>
                          </a:solidFill>
                          <a:effectLst/>
                          <a:latin typeface="Calibri" panose="020F0502020204030204" pitchFamily="34" charset="0"/>
                          <a:ea typeface="+mn-ea"/>
                          <a:cs typeface="Calibri" panose="020F0502020204030204" pitchFamily="34" charset="0"/>
                        </a:rPr>
                        <a:t>النسبة المئوية للسكان الذين يمكنهم الوصول إلى نقاط تجميع النفايات الصلبة وإعادة التدوير ضمن مسافة 400 متر سيرًا على الأقدام</a:t>
                      </a:r>
                      <a:endParaRPr lang="it-IT" sz="1800" dirty="0">
                        <a:solidFill>
                          <a:schemeClr val="tx1"/>
                        </a:solidFill>
                        <a:latin typeface="Calibri" panose="020F0502020204030204" pitchFamily="34" charset="0"/>
                        <a:cs typeface="Calibri" panose="020F0502020204030204" pitchFamily="34" charset="0"/>
                      </a:endParaRPr>
                    </a:p>
                  </a:txBody>
                  <a:tcPr/>
                </a:tc>
                <a:tc>
                  <a:txBody>
                    <a:bodyPr/>
                    <a:lstStyle/>
                    <a:p>
                      <a:pPr algn="ctr"/>
                      <a:r>
                        <a:rPr lang="en-US" sz="1800" kern="1200" dirty="0">
                          <a:effectLst/>
                        </a:rPr>
                        <a:t>%</a:t>
                      </a:r>
                    </a:p>
                  </a:txBody>
                  <a:tcPr anchor="ctr"/>
                </a:tc>
                <a:tc>
                  <a:txBody>
                    <a:bodyPr/>
                    <a:lstStyle/>
                    <a:p>
                      <a:pPr algn="ctr"/>
                      <a:r>
                        <a:rPr lang="ar-JO" dirty="0"/>
                        <a:t>البيانات المقننة</a:t>
                      </a:r>
                      <a:endParaRPr lang="it-IT" dirty="0"/>
                    </a:p>
                  </a:txBody>
                  <a:tcPr anchor="ctr"/>
                </a:tc>
                <a:extLst>
                  <a:ext uri="{0D108BD9-81ED-4DB2-BD59-A6C34878D82A}">
                    <a16:rowId xmlns:a16="http://schemas.microsoft.com/office/drawing/2014/main" val="2222151201"/>
                  </a:ext>
                </a:extLst>
              </a:tr>
            </a:tbl>
          </a:graphicData>
        </a:graphic>
      </p:graphicFrame>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907272"/>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47BAD058-3D97-4709-B5C4-1F0DE0E7A40F}"/>
              </a:ext>
            </a:extLst>
          </p:cNvPr>
          <p:cNvSpPr/>
          <p:nvPr/>
        </p:nvSpPr>
        <p:spPr>
          <a:xfrm>
            <a:off x="253372" y="4024801"/>
            <a:ext cx="7855458" cy="1477328"/>
          </a:xfrm>
          <a:prstGeom prst="rect">
            <a:avLst/>
          </a:prstGeom>
        </p:spPr>
        <p:txBody>
          <a:bodyPr wrap="square">
            <a:spAutoFit/>
          </a:bodyPr>
          <a:lstStyle/>
          <a:p>
            <a:pPr marL="285750" indent="-285750" algn="just" rtl="1">
              <a:buFont typeface="Courier New" panose="02070309020205020404" pitchFamily="49" charset="0"/>
              <a:buChar char="o"/>
            </a:pPr>
            <a:r>
              <a:rPr lang="ar-JO" b="1" dirty="0"/>
              <a:t>ينطبق هذا المؤشر على التجميع المنفصل للنفايات البلدية بحيث يتم فصل المواد المعاد تدويرها في نقاط التجميع باستخدام صناديق إعادة تدوير مختلفة</a:t>
            </a:r>
          </a:p>
          <a:p>
            <a:pPr marL="285750" indent="-285750">
              <a:buFont typeface="Courier New" panose="02070309020205020404" pitchFamily="49" charset="0"/>
              <a:buChar char="o"/>
            </a:pPr>
            <a:endParaRPr lang="ar-JO" b="1" dirty="0"/>
          </a:p>
          <a:p>
            <a:pPr marL="285750" indent="-285750" algn="r" rtl="1">
              <a:buFont typeface="Courier New" panose="02070309020205020404" pitchFamily="49" charset="0"/>
              <a:buChar char="o"/>
            </a:pPr>
            <a:r>
              <a:rPr lang="ar-JO" b="1" dirty="0"/>
              <a:t>يجب أن توجد ثلاث صناديق تجميع منفصلة على الأقل (مثل الزجاج والورق والبلاستيك والمعادن والنفايات البيولوجية) في كل نقطة تجميع</a:t>
            </a:r>
            <a:endParaRPr lang="en-GB" b="1" dirty="0"/>
          </a:p>
        </p:txBody>
      </p:sp>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4375" y="4264608"/>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4C5EB961-9569-05E3-59FF-A5607CCE6059}"/>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9B97008F-CEA9-F32F-660D-243E297934F0}"/>
              </a:ext>
            </a:extLst>
          </p:cNvPr>
          <p:cNvSpPr/>
          <p:nvPr/>
        </p:nvSpPr>
        <p:spPr>
          <a:xfrm>
            <a:off x="2220686" y="6148873"/>
            <a:ext cx="644745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62C903A-50FE-F3D9-50C2-B2A6FC188DC9}"/>
              </a:ext>
            </a:extLst>
          </p:cNvPr>
          <p:cNvSpPr/>
          <p:nvPr/>
        </p:nvSpPr>
        <p:spPr>
          <a:xfrm>
            <a:off x="1744825" y="6218168"/>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3" name="Titolo 1">
            <a:extLst>
              <a:ext uri="{FF2B5EF4-FFF2-40B4-BE49-F238E27FC236}">
                <a16:creationId xmlns:a16="http://schemas.microsoft.com/office/drawing/2014/main" id="{9FCC6097-8BEE-C5E8-25A3-B18C23F4B3B8}"/>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Tree>
    <p:extLst>
      <p:ext uri="{BB962C8B-B14F-4D97-AF65-F5344CB8AC3E}">
        <p14:creationId xmlns:p14="http://schemas.microsoft.com/office/powerpoint/2010/main" val="291105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4959"/>
            <a:ext cx="2133600" cy="365125"/>
          </a:xfrm>
        </p:spPr>
        <p:txBody>
          <a:bodyPr/>
          <a:lstStyle/>
          <a:p>
            <a:fld id="{243FB592-B9A9-49AA-A86F-4031F7B97808}" type="slidenum">
              <a:rPr lang="en-US" smtClean="0"/>
              <a:t>9</a:t>
            </a:fld>
            <a:endParaRPr lang="en-US"/>
          </a:p>
        </p:txBody>
      </p:sp>
      <p:pic>
        <p:nvPicPr>
          <p:cNvPr id="12"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224" y="815140"/>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1251629"/>
            <a:ext cx="8418576" cy="450068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الهدف</a:t>
            </a:r>
            <a:endParaRPr lang="en-US" sz="2400"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en-US" sz="1400" dirty="0">
              <a:latin typeface="Calibri" panose="020F0502020204030204" pitchFamily="34" charset="0"/>
              <a:cs typeface="Calibri" panose="020F0502020204030204" pitchFamily="34" charset="0"/>
            </a:endParaRPr>
          </a:p>
          <a:p>
            <a:pPr marL="0" indent="0" algn="r" rtl="1">
              <a:buNone/>
            </a:pPr>
            <a:r>
              <a:rPr lang="ar-JO" sz="2400" dirty="0"/>
              <a:t>تحسين التخلص من المجموعة المنفصلة ، وتجنب حرق النفايات</a:t>
            </a:r>
            <a:endParaRPr lang="it-IT" dirty="0"/>
          </a:p>
        </p:txBody>
      </p:sp>
      <p:pic>
        <p:nvPicPr>
          <p:cNvPr id="14" name="Immagine 9">
            <a:extLst>
              <a:ext uri="{FF2B5EF4-FFF2-40B4-BE49-F238E27FC236}">
                <a16:creationId xmlns:a16="http://schemas.microsoft.com/office/drawing/2014/main" id="{2B2C1680-7C52-41F8-9B18-68F698CCF0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3429000"/>
            <a:ext cx="3875202" cy="2177371"/>
          </a:xfrm>
          <a:prstGeom prst="rect">
            <a:avLst/>
          </a:prstGeom>
        </p:spPr>
      </p:pic>
      <p:pic>
        <p:nvPicPr>
          <p:cNvPr id="15" name="Immagine 8">
            <a:extLst>
              <a:ext uri="{FF2B5EF4-FFF2-40B4-BE49-F238E27FC236}">
                <a16:creationId xmlns:a16="http://schemas.microsoft.com/office/drawing/2014/main" id="{4FC9766C-B64E-4D31-9F51-497393C678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7787" y="3429000"/>
            <a:ext cx="3875201" cy="2177371"/>
          </a:xfrm>
          <a:prstGeom prst="rect">
            <a:avLst/>
          </a:prstGeom>
        </p:spPr>
      </p:pic>
      <p:sp>
        <p:nvSpPr>
          <p:cNvPr id="3" name="Rectangle 2">
            <a:extLst>
              <a:ext uri="{FF2B5EF4-FFF2-40B4-BE49-F238E27FC236}">
                <a16:creationId xmlns:a16="http://schemas.microsoft.com/office/drawing/2014/main" id="{A9810C34-2435-1A46-5CC5-80445F80D9F6}"/>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7E7A77BC-31DB-C31C-4385-3B89921666DA}"/>
              </a:ext>
            </a:extLst>
          </p:cNvPr>
          <p:cNvSpPr/>
          <p:nvPr/>
        </p:nvSpPr>
        <p:spPr>
          <a:xfrm>
            <a:off x="2220686" y="6148873"/>
            <a:ext cx="644745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53930CC-6E6A-87B0-3D8D-552A2957D877}"/>
              </a:ext>
            </a:extLst>
          </p:cNvPr>
          <p:cNvSpPr/>
          <p:nvPr/>
        </p:nvSpPr>
        <p:spPr>
          <a:xfrm>
            <a:off x="1743073" y="627754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9" name="Titolo 1">
            <a:extLst>
              <a:ext uri="{FF2B5EF4-FFF2-40B4-BE49-F238E27FC236}">
                <a16:creationId xmlns:a16="http://schemas.microsoft.com/office/drawing/2014/main" id="{E888A412-A5DE-4E53-58E8-709CD2946863}"/>
              </a:ext>
            </a:extLst>
          </p:cNvPr>
          <p:cNvSpPr>
            <a:spLocks noGrp="1"/>
          </p:cNvSpPr>
          <p:nvPr>
            <p:ph type="title"/>
          </p:nvPr>
        </p:nvSpPr>
        <p:spPr>
          <a:xfrm>
            <a:off x="0" y="0"/>
            <a:ext cx="9144000" cy="709613"/>
          </a:xfrm>
        </p:spPr>
        <p:txBody>
          <a:bodyPr>
            <a:noAutofit/>
          </a:bodyPr>
          <a:lstStyle/>
          <a:p>
            <a:pPr rtl="1"/>
            <a:r>
              <a:rPr lang="ar-JO" sz="2800" dirty="0">
                <a:solidFill>
                  <a:prstClr val="black">
                    <a:lumMod val="50000"/>
                    <a:lumOff val="50000"/>
                  </a:prstClr>
                </a:solidFill>
              </a:rPr>
              <a:t>د </a:t>
            </a:r>
            <a:r>
              <a:rPr lang="en-US" sz="2800" dirty="0">
                <a:solidFill>
                  <a:prstClr val="black">
                    <a:lumMod val="50000"/>
                    <a:lumOff val="50000"/>
                  </a:prstClr>
                </a:solidFill>
              </a:rPr>
              <a:t>.2.2- </a:t>
            </a:r>
            <a:r>
              <a:rPr lang="ar-JO" sz="2800" dirty="0">
                <a:solidFill>
                  <a:prstClr val="black">
                    <a:lumMod val="50000"/>
                    <a:lumOff val="50000"/>
                  </a:prstClr>
                </a:solidFill>
              </a:rPr>
              <a:t>الوصول إلى نقاط جمع النفايات الصلبة وإعادة التدوير</a:t>
            </a:r>
            <a:endParaRPr lang="it-IT" sz="2800" b="1" dirty="0">
              <a:solidFill>
                <a:srgbClr val="00B050"/>
              </a:solidFill>
            </a:endParaRPr>
          </a:p>
        </p:txBody>
      </p:sp>
    </p:spTree>
    <p:extLst>
      <p:ext uri="{BB962C8B-B14F-4D97-AF65-F5344CB8AC3E}">
        <p14:creationId xmlns:p14="http://schemas.microsoft.com/office/powerpoint/2010/main" val="24173910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te a new document." ma:contentTypeScope="" ma:versionID="505b0f4edb0f730a3a9d3a3cbed1a0c1">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2fcacb4bb21bb6c65f33364ee5758aa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8C31D85-B8D6-4072-BC32-61F83D7C8C3C}"/>
</file>

<file path=customXml/itemProps2.xml><?xml version="1.0" encoding="utf-8"?>
<ds:datastoreItem xmlns:ds="http://schemas.openxmlformats.org/officeDocument/2006/customXml" ds:itemID="{BB9E48F2-DFEE-4309-86B1-7360A5C121CA}"/>
</file>

<file path=customXml/itemProps3.xml><?xml version="1.0" encoding="utf-8"?>
<ds:datastoreItem xmlns:ds="http://schemas.openxmlformats.org/officeDocument/2006/customXml" ds:itemID="{C417A716-79BE-4899-BCE6-CFD56007E114}"/>
</file>

<file path=docProps/app.xml><?xml version="1.0" encoding="utf-8"?>
<Properties xmlns="http://schemas.openxmlformats.org/officeDocument/2006/extended-properties" xmlns:vt="http://schemas.openxmlformats.org/officeDocument/2006/docPropsVTypes">
  <TotalTime>20806</TotalTime>
  <Words>1808</Words>
  <Application>Microsoft Office PowerPoint</Application>
  <PresentationFormat>On-screen Show (4:3)</PresentationFormat>
  <Paragraphs>258</Paragraphs>
  <Slides>19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Arial Narrow</vt:lpstr>
      <vt:lpstr>Calibri</vt:lpstr>
      <vt:lpstr>Courier New</vt:lpstr>
      <vt:lpstr>Times New Roman</vt:lpstr>
      <vt:lpstr>Wingdings</vt:lpstr>
      <vt:lpstr>Larissa</vt:lpstr>
      <vt:lpstr>PowerPoint Presentation</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د .2.2- الوصول إلى نقاط جمع النفايات الصلبة وإعادة التدوير</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403</cp:revision>
  <dcterms:created xsi:type="dcterms:W3CDTF">2017-01-09T10:20:00Z</dcterms:created>
  <dcterms:modified xsi:type="dcterms:W3CDTF">2023-04-24T20:51:59Z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