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Masters/slideMaster1.xml" ContentType="application/vnd.openxmlformats-officedocument.presentationml.slideMaster+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7"/>
  </p:notesMasterIdLst>
  <p:handoutMasterIdLst>
    <p:handoutMasterId r:id="rId28"/>
  </p:handoutMasterIdLst>
  <p:sldIdLst>
    <p:sldId id="299" r:id="rId2"/>
    <p:sldId id="258" r:id="rId3"/>
    <p:sldId id="260" r:id="rId4"/>
    <p:sldId id="286" r:id="rId5"/>
    <p:sldId id="288" r:id="rId6"/>
    <p:sldId id="289" r:id="rId7"/>
    <p:sldId id="262" r:id="rId8"/>
    <p:sldId id="270" r:id="rId9"/>
    <p:sldId id="261" r:id="rId10"/>
    <p:sldId id="263" r:id="rId11"/>
    <p:sldId id="264" r:id="rId12"/>
    <p:sldId id="300" r:id="rId13"/>
    <p:sldId id="271" r:id="rId14"/>
    <p:sldId id="273" r:id="rId15"/>
    <p:sldId id="274" r:id="rId16"/>
    <p:sldId id="272" r:id="rId17"/>
    <p:sldId id="275" r:id="rId18"/>
    <p:sldId id="276" r:id="rId19"/>
    <p:sldId id="265" r:id="rId20"/>
    <p:sldId id="278" r:id="rId21"/>
    <p:sldId id="279" r:id="rId22"/>
    <p:sldId id="280" r:id="rId23"/>
    <p:sldId id="277" r:id="rId24"/>
    <p:sldId id="282" r:id="rId25"/>
    <p:sldId id="283"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965E"/>
    <a:srgbClr val="EAEFF7"/>
    <a:srgbClr val="D0E3EA"/>
    <a:srgbClr val="4BACC6"/>
    <a:srgbClr val="419BAD"/>
    <a:srgbClr val="1599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433" autoAdjust="0"/>
  </p:normalViewPr>
  <p:slideViewPr>
    <p:cSldViewPr snapToGrid="0" showGuides="1">
      <p:cViewPr>
        <p:scale>
          <a:sx n="78" d="100"/>
          <a:sy n="78" d="100"/>
        </p:scale>
        <p:origin x="1594" y="163"/>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7" d="100"/>
          <a:sy n="87" d="100"/>
        </p:scale>
        <p:origin x="-373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 Id="rId35" Type="http://schemas.openxmlformats.org/officeDocument/2006/relationships/customXml" Target="../customXml/item3.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1122B7-F128-4E7A-90EF-B937752231F2}" type="datetimeFigureOut">
              <a:rPr lang="de-AT" smtClean="0"/>
              <a:t>24.04.2023</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4349D8-82E8-4DA1-B942-901C63439EBF}" type="slidenum">
              <a:rPr lang="de-AT" smtClean="0"/>
              <a:t>‹#›</a:t>
            </a:fld>
            <a:endParaRPr lang="de-AT"/>
          </a:p>
        </p:txBody>
      </p:sp>
    </p:spTree>
    <p:extLst>
      <p:ext uri="{BB962C8B-B14F-4D97-AF65-F5344CB8AC3E}">
        <p14:creationId xmlns:p14="http://schemas.microsoft.com/office/powerpoint/2010/main" val="357561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29A03-CC8B-4F0C-9ED9-B737F11F654C}" type="datetimeFigureOut">
              <a:rPr lang="en-US" smtClean="0"/>
              <a:t>4/24/2023</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8F923-A320-42BD-84A6-601815CE83FD}" type="slidenum">
              <a:rPr lang="en-US" smtClean="0"/>
              <a:t>‹#›</a:t>
            </a:fld>
            <a:endParaRPr lang="en-US"/>
          </a:p>
        </p:txBody>
      </p:sp>
    </p:spTree>
    <p:extLst>
      <p:ext uri="{BB962C8B-B14F-4D97-AF65-F5344CB8AC3E}">
        <p14:creationId xmlns:p14="http://schemas.microsoft.com/office/powerpoint/2010/main" val="142092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08F923-A320-42BD-84A6-601815CE83FD}" type="slidenum">
              <a:rPr lang="en-US" smtClean="0"/>
              <a:t>1</a:t>
            </a:fld>
            <a:endParaRPr lang="en-US"/>
          </a:p>
        </p:txBody>
      </p:sp>
    </p:spTree>
    <p:extLst>
      <p:ext uri="{BB962C8B-B14F-4D97-AF65-F5344CB8AC3E}">
        <p14:creationId xmlns:p14="http://schemas.microsoft.com/office/powerpoint/2010/main" val="22192583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408F923-A320-42BD-84A6-601815CE83FD}" type="slidenum">
              <a:rPr lang="en-US" smtClean="0"/>
              <a:t>14</a:t>
            </a:fld>
            <a:endParaRPr lang="en-US" dirty="0"/>
          </a:p>
        </p:txBody>
      </p:sp>
    </p:spTree>
    <p:extLst>
      <p:ext uri="{BB962C8B-B14F-4D97-AF65-F5344CB8AC3E}">
        <p14:creationId xmlns:p14="http://schemas.microsoft.com/office/powerpoint/2010/main" val="17825289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408F923-A320-42BD-84A6-601815CE83FD}" type="slidenum">
              <a:rPr lang="en-US" smtClean="0"/>
              <a:t>15</a:t>
            </a:fld>
            <a:endParaRPr lang="en-US" dirty="0"/>
          </a:p>
        </p:txBody>
      </p:sp>
    </p:spTree>
    <p:extLst>
      <p:ext uri="{BB962C8B-B14F-4D97-AF65-F5344CB8AC3E}">
        <p14:creationId xmlns:p14="http://schemas.microsoft.com/office/powerpoint/2010/main" val="22585165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408F923-A320-42BD-84A6-601815CE83FD}" type="slidenum">
              <a:rPr lang="en-US" smtClean="0"/>
              <a:t>17</a:t>
            </a:fld>
            <a:endParaRPr lang="en-US"/>
          </a:p>
        </p:txBody>
      </p:sp>
    </p:spTree>
    <p:extLst>
      <p:ext uri="{BB962C8B-B14F-4D97-AF65-F5344CB8AC3E}">
        <p14:creationId xmlns:p14="http://schemas.microsoft.com/office/powerpoint/2010/main" val="26633682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408F923-A320-42BD-84A6-601815CE83FD}" type="slidenum">
              <a:rPr lang="en-US" smtClean="0"/>
              <a:t>21</a:t>
            </a:fld>
            <a:endParaRPr lang="en-US"/>
          </a:p>
        </p:txBody>
      </p:sp>
    </p:spTree>
    <p:extLst>
      <p:ext uri="{BB962C8B-B14F-4D97-AF65-F5344CB8AC3E}">
        <p14:creationId xmlns:p14="http://schemas.microsoft.com/office/powerpoint/2010/main" val="3724391523"/>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A61B04D2-5F89-402D-B449-8D97A3660DC2}"/>
              </a:ext>
            </a:extLst>
          </p:cNvPr>
          <p:cNvSpPr>
            <a:spLocks noChangeArrowheads="1"/>
          </p:cNvSpPr>
          <p:nvPr userDrawn="1"/>
        </p:nvSpPr>
        <p:spPr bwMode="auto">
          <a:xfrm>
            <a:off x="611560" y="6283225"/>
            <a:ext cx="475476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 ACTIVITY 5.1: SUSTAINABLE MED CITIES TRAINING SYSTEM</a:t>
            </a:r>
            <a:r>
              <a:rPr kumimoji="0" lang="it-IT"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110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a14="http://schemas.microsoft.com/office/drawing/2010/main" val="0"/>
              </a:ext>
            </a:extLst>
          </a:blip>
          <a:stretch>
            <a:fillRect/>
          </a:stretch>
        </p:blipFill>
        <p:spPr>
          <a:xfrm>
            <a:off x="1733435" y="518552"/>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4970140" y="2488839"/>
            <a:ext cx="3379798" cy="3582878"/>
          </a:xfrm>
          <a:prstGeom prst="rect">
            <a:avLst/>
          </a:prstGeom>
        </p:spPr>
      </p:pic>
      <p:pic>
        <p:nvPicPr>
          <p:cNvPr id="8" name="Picture 7"/>
          <p:cNvPicPr>
            <a:picLocks noChangeAspect="1"/>
          </p:cNvPicPr>
          <p:nvPr userDrawn="1"/>
        </p:nvPicPr>
        <p:blipFill>
          <a:blip r:embed="rId4"/>
          <a:stretch>
            <a:fillRect/>
          </a:stretch>
        </p:blipFill>
        <p:spPr>
          <a:xfrm>
            <a:off x="8210937" y="2218931"/>
            <a:ext cx="771322" cy="284171"/>
          </a:xfrm>
          <a:prstGeom prst="rect">
            <a:avLst/>
          </a:prstGeom>
        </p:spPr>
      </p:pic>
      <p:pic>
        <p:nvPicPr>
          <p:cNvPr id="11" name="Picture 10"/>
          <p:cNvPicPr>
            <a:picLocks noChangeAspect="1"/>
          </p:cNvPicPr>
          <p:nvPr userDrawn="1"/>
        </p:nvPicPr>
        <p:blipFill>
          <a:blip r:embed="rId5"/>
          <a:stretch>
            <a:fillRect/>
          </a:stretch>
        </p:blipFill>
        <p:spPr>
          <a:xfrm>
            <a:off x="8623662" y="2774600"/>
            <a:ext cx="358597" cy="412725"/>
          </a:xfrm>
          <a:prstGeom prst="rect">
            <a:avLst/>
          </a:prstGeom>
        </p:spPr>
      </p:pic>
      <p:pic>
        <p:nvPicPr>
          <p:cNvPr id="12" name="Picture 11"/>
          <p:cNvPicPr>
            <a:picLocks noChangeAspect="1"/>
          </p:cNvPicPr>
          <p:nvPr userDrawn="1"/>
        </p:nvPicPr>
        <p:blipFill>
          <a:blip r:embed="rId6"/>
          <a:stretch>
            <a:fillRect/>
          </a:stretch>
        </p:blipFill>
        <p:spPr>
          <a:xfrm>
            <a:off x="8596598" y="3453359"/>
            <a:ext cx="385661" cy="392427"/>
          </a:xfrm>
          <a:prstGeom prst="rect">
            <a:avLst/>
          </a:prstGeom>
        </p:spPr>
      </p:pic>
      <p:pic>
        <p:nvPicPr>
          <p:cNvPr id="13" name="Picture 12"/>
          <p:cNvPicPr>
            <a:picLocks noChangeAspect="1"/>
          </p:cNvPicPr>
          <p:nvPr userDrawn="1"/>
        </p:nvPicPr>
        <p:blipFill>
          <a:blip r:embed="rId7"/>
          <a:stretch>
            <a:fillRect/>
          </a:stretch>
        </p:blipFill>
        <p:spPr>
          <a:xfrm>
            <a:off x="8549236" y="4111820"/>
            <a:ext cx="433023" cy="419491"/>
          </a:xfrm>
          <a:prstGeom prst="rect">
            <a:avLst/>
          </a:prstGeom>
        </p:spPr>
      </p:pic>
      <p:pic>
        <p:nvPicPr>
          <p:cNvPr id="14" name="Picture 13"/>
          <p:cNvPicPr>
            <a:picLocks noChangeAspect="1"/>
          </p:cNvPicPr>
          <p:nvPr userDrawn="1"/>
        </p:nvPicPr>
        <p:blipFill>
          <a:blip r:embed="rId8"/>
          <a:stretch>
            <a:fillRect/>
          </a:stretch>
        </p:blipFill>
        <p:spPr>
          <a:xfrm>
            <a:off x="8515406" y="4797345"/>
            <a:ext cx="466853" cy="365363"/>
          </a:xfrm>
          <a:prstGeom prst="rect">
            <a:avLst/>
          </a:prstGeom>
        </p:spPr>
      </p:pic>
      <p:pic>
        <p:nvPicPr>
          <p:cNvPr id="15" name="Picture 14"/>
          <p:cNvPicPr>
            <a:picLocks noChangeAspect="1"/>
          </p:cNvPicPr>
          <p:nvPr userDrawn="1"/>
        </p:nvPicPr>
        <p:blipFill>
          <a:blip r:embed="rId9"/>
          <a:stretch>
            <a:fillRect/>
          </a:stretch>
        </p:blipFill>
        <p:spPr>
          <a:xfrm>
            <a:off x="8007957" y="1702556"/>
            <a:ext cx="974302" cy="250341"/>
          </a:xfrm>
          <a:prstGeom prst="rect">
            <a:avLst/>
          </a:prstGeom>
        </p:spPr>
      </p:pic>
      <p:sp>
        <p:nvSpPr>
          <p:cNvPr id="16" name="Rectangle 15"/>
          <p:cNvSpPr/>
          <p:nvPr userDrawn="1"/>
        </p:nvSpPr>
        <p:spPr>
          <a:xfrm>
            <a:off x="0" y="6576291"/>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pic>
        <p:nvPicPr>
          <p:cNvPr id="17" name="Picture 16"/>
          <p:cNvPicPr>
            <a:picLocks noChangeAspect="1"/>
          </p:cNvPicPr>
          <p:nvPr userDrawn="1"/>
        </p:nvPicPr>
        <p:blipFill>
          <a:blip r:embed="rId10"/>
          <a:stretch>
            <a:fillRect/>
          </a:stretch>
        </p:blipFill>
        <p:spPr>
          <a:xfrm flipV="1">
            <a:off x="8006659" y="5395766"/>
            <a:ext cx="975600" cy="234816"/>
          </a:xfrm>
          <a:prstGeom prst="rect">
            <a:avLst/>
          </a:prstGeom>
        </p:spPr>
      </p:pic>
      <p:pic>
        <p:nvPicPr>
          <p:cNvPr id="18" name="Picture 17"/>
          <p:cNvPicPr>
            <a:picLocks noChangeAspect="1"/>
          </p:cNvPicPr>
          <p:nvPr userDrawn="1"/>
        </p:nvPicPr>
        <p:blipFill>
          <a:blip r:embed="rId11"/>
          <a:stretch>
            <a:fillRect/>
          </a:stretch>
        </p:blipFill>
        <p:spPr>
          <a:xfrm>
            <a:off x="8006659" y="5914467"/>
            <a:ext cx="975600" cy="230433"/>
          </a:xfrm>
          <a:prstGeom prst="rect">
            <a:avLst/>
          </a:prstGeom>
        </p:spPr>
      </p:pic>
    </p:spTree>
    <p:extLst>
      <p:ext uri="{BB962C8B-B14F-4D97-AF65-F5344CB8AC3E}">
        <p14:creationId xmlns:p14="http://schemas.microsoft.com/office/powerpoint/2010/main" val="6467112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400" dirty="0"/>
              <a:t>C.2.3– POTABLE WATER CONSUMPTION IN RESIDENTIAL BUILDINGS</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30426102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0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400" dirty="0"/>
              <a:t>C.2.3– POTABLE WATER CONSUMPTION IN RESIDENTIAL BUILDINGS</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6916077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1800" b="1" kern="1200" dirty="0">
                <a:solidFill>
                  <a:schemeClr val="tx1">
                    <a:lumMod val="50000"/>
                    <a:lumOff val="50000"/>
                  </a:schemeClr>
                </a:solidFill>
                <a:latin typeface="+mj-lt"/>
                <a:ea typeface="+mj-ea"/>
                <a:cs typeface="+mj-cs"/>
              </a:defRPr>
            </a:lvl1pPr>
          </a:lstStyle>
          <a:p>
            <a:r>
              <a:rPr lang="en-US" sz="2400" dirty="0"/>
              <a:t>C.2.3– POTABLE WATER CONSUMPTION IN RESIDENTIAL BUILDINGS</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1840161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2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1800" b="1" kern="1200" dirty="0">
                <a:solidFill>
                  <a:schemeClr val="tx1">
                    <a:lumMod val="50000"/>
                    <a:lumOff val="50000"/>
                  </a:schemeClr>
                </a:solidFill>
                <a:latin typeface="+mj-lt"/>
                <a:ea typeface="+mj-ea"/>
                <a:cs typeface="+mj-cs"/>
              </a:defRPr>
            </a:lvl1pPr>
          </a:lstStyle>
          <a:p>
            <a:r>
              <a:rPr lang="en-US" sz="2400" dirty="0"/>
              <a:t>C.2.3– POTABLE WATER CONSUMPTION IN RESIDENTIAL BUILDINGS</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4422839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1800" b="1" kern="1200" dirty="0">
                <a:solidFill>
                  <a:schemeClr val="tx1">
                    <a:lumMod val="50000"/>
                    <a:lumOff val="50000"/>
                  </a:schemeClr>
                </a:solidFill>
                <a:latin typeface="+mj-lt"/>
                <a:ea typeface="+mj-ea"/>
                <a:cs typeface="+mj-cs"/>
              </a:defRPr>
            </a:lvl1pPr>
          </a:lstStyle>
          <a:p>
            <a:r>
              <a:rPr lang="en-US" sz="2400" dirty="0"/>
              <a:t>C.2.3– POTABLE WATER CONSUMPTION IN RESIDENTIAL BUILDINGS</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4839092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1800" b="1" kern="1200" dirty="0">
                <a:solidFill>
                  <a:schemeClr val="tx1">
                    <a:lumMod val="50000"/>
                    <a:lumOff val="50000"/>
                  </a:schemeClr>
                </a:solidFill>
                <a:latin typeface="+mj-lt"/>
                <a:ea typeface="+mj-ea"/>
                <a:cs typeface="+mj-cs"/>
              </a:defRPr>
            </a:lvl1pPr>
          </a:lstStyle>
          <a:p>
            <a:r>
              <a:rPr lang="en-US" sz="2400" dirty="0"/>
              <a:t>C.2.3– POTABLE WATER CONSUMPTION IN RESIDENTIAL BUILDINGS</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9854358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400" dirty="0"/>
              <a:t>C.2.3– POTABLE WATER CONSUMPTION IN RESIDENTIAL BUILDINGS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7643836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400" dirty="0"/>
              <a:t>C.2.3– POTABLE WATER CONSUMPTION IN RESIDENTIAL BUILDINGS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696923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400" dirty="0"/>
              <a:t>C.2.3– POTABLE WATER CONSUMPTION IN RESIDENTIAL BUILDINGS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0547921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400" dirty="0"/>
              <a:t>C.2.3– POTABLE WATER CONSUMPTION IN RESIDENTIAL BUILDINGS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143247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400" dirty="0"/>
              <a:t>C.2.3– POTABLE WATER CONSUMPTION IN RESIDENTIAL BUILDINGS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4345538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400" dirty="0"/>
              <a:t>C.2.3– POTABLE WATER CONSUMPTION IN RESIDENTIAL BUILDINGS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4769141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400" dirty="0"/>
              <a:t>C.2.3– POTABLE WATER CONSUMPTION IN RESIDENTIAL BUILDINGS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724841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400" dirty="0"/>
              <a:t>C.2.3– POTABLE WATER CONSUMPTION IN RESIDENTIAL BUILDINGS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4351166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8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400" dirty="0"/>
              <a:t>C.2.3– POTABLE WATER CONSUMPTION IN RESIDENTIAL BUILDINGS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9255318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0" y="0"/>
            <a:ext cx="9143999" cy="718178"/>
          </a:xfrm>
          <a:prstGeom prst="rect">
            <a:avLst/>
          </a:prstGeom>
        </p:spPr>
        <p:txBody>
          <a:bodyPr vert="horz" lIns="91440" tIns="45720" rIns="91440" bIns="45720" rtlCol="0" anchor="ctr">
            <a:noAutofit/>
          </a:bodyPr>
          <a:lstStyle/>
          <a:p>
            <a:r>
              <a:rPr lang="en-US" sz="2400" dirty="0"/>
              <a:t>C.2.3– POTABLE WATER CONSUMPTION IN RESIDENTIAL BUILDINGS</a:t>
            </a:r>
            <a:endParaRPr lang="en-US" dirty="0"/>
          </a:p>
        </p:txBody>
      </p:sp>
      <p:cxnSp>
        <p:nvCxnSpPr>
          <p:cNvPr id="8" name="Gerade Verbindung 7"/>
          <p:cNvCxnSpPr/>
          <p:nvPr userDrawn="1"/>
        </p:nvCxnSpPr>
        <p:spPr>
          <a:xfrm>
            <a:off x="0" y="718181"/>
            <a:ext cx="9144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a16="http://schemas.microsoft.com/office/drawing/2014/main" id="{5E8A9E16-C193-4E5B-B9C6-F4E1DAD62E47}"/>
              </a:ext>
            </a:extLst>
          </p:cNvPr>
          <p:cNvSpPr/>
          <p:nvPr userDrawn="1"/>
        </p:nvSpPr>
        <p:spPr>
          <a:xfrm>
            <a:off x="2169331" y="6087067"/>
            <a:ext cx="6517467" cy="461665"/>
          </a:xfrm>
          <a:prstGeom prst="rect">
            <a:avLst/>
          </a:prstGeom>
        </p:spPr>
        <p:txBody>
          <a:bodyPr wrap="square">
            <a:spAutoFit/>
          </a:bodyPr>
          <a:lstStyle/>
          <a:p>
            <a:r>
              <a:rPr lang="en-US" sz="1200" dirty="0"/>
              <a:t>TRAINING  MODULE </a:t>
            </a:r>
            <a:r>
              <a:rPr lang="el-GR" sz="1200" dirty="0"/>
              <a:t> </a:t>
            </a:r>
            <a:r>
              <a:rPr lang="en-US" sz="1200" dirty="0"/>
              <a:t>4</a:t>
            </a:r>
            <a:br>
              <a:rPr lang="it-IT" sz="1200" dirty="0"/>
            </a:br>
            <a:r>
              <a:rPr lang="en-US" sz="1200" dirty="0"/>
              <a:t>THE ASSESSMENT CRITERIA OF SNTOOL – NEIGHBOURHOOD</a:t>
            </a:r>
            <a:r>
              <a:rPr lang="en-US" sz="1200" baseline="0" dirty="0"/>
              <a:t> </a:t>
            </a:r>
            <a:r>
              <a:rPr lang="en-US" sz="1200" dirty="0"/>
              <a:t>SCALE</a:t>
            </a:r>
            <a:endParaRPr lang="it-IT" dirty="0"/>
          </a:p>
        </p:txBody>
      </p:sp>
      <p:pic>
        <p:nvPicPr>
          <p:cNvPr id="10" name="Imatge 14"/>
          <p:cNvPicPr/>
          <p:nvPr userDrawn="1"/>
        </p:nvPicPr>
        <p:blipFill>
          <a:blip r:embed="rId18" cstate="print">
            <a:extLst>
              <a:ext uri="{28A0092B-C50C-407E-A947-70E740481C1C}">
                <a14:useLocalDpi xmlns:a14="http://schemas.microsoft.com/office/drawing/2010/main" val="0"/>
              </a:ext>
            </a:extLst>
          </a:blip>
          <a:stretch>
            <a:fillRect/>
          </a:stretch>
        </p:blipFill>
        <p:spPr>
          <a:xfrm>
            <a:off x="379901" y="5967063"/>
            <a:ext cx="1789430" cy="701675"/>
          </a:xfrm>
          <a:prstGeom prst="rect">
            <a:avLst/>
          </a:prstGeom>
        </p:spPr>
      </p:pic>
      <p:sp>
        <p:nvSpPr>
          <p:cNvPr id="11" name="Rectangle 10"/>
          <p:cNvSpPr/>
          <p:nvPr userDrawn="1"/>
        </p:nvSpPr>
        <p:spPr>
          <a:xfrm>
            <a:off x="0" y="6587887"/>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sp>
        <p:nvSpPr>
          <p:cNvPr id="6" name="Foliennummernplatzhalter 5"/>
          <p:cNvSpPr>
            <a:spLocks noGrp="1"/>
          </p:cNvSpPr>
          <p:nvPr>
            <p:ph type="sldNum" sz="quarter" idx="4"/>
          </p:nvPr>
        </p:nvSpPr>
        <p:spPr>
          <a:xfrm>
            <a:off x="8528537" y="6548732"/>
            <a:ext cx="615462" cy="365125"/>
          </a:xfrm>
          <a:prstGeom prst="rect">
            <a:avLst/>
          </a:prstGeom>
        </p:spPr>
        <p:txBody>
          <a:bodyPr vert="horz" lIns="91440" tIns="45720" rIns="91440" bIns="45720" rtlCol="0" anchor="ctr"/>
          <a:lstStyle>
            <a:lvl1pPr algn="r">
              <a:defRPr sz="1200">
                <a:solidFill>
                  <a:schemeClr val="bg1"/>
                </a:solidFill>
              </a:defRPr>
            </a:lvl1pPr>
          </a:lstStyle>
          <a:p>
            <a:r>
              <a:rPr lang="en-US"/>
              <a:t># </a:t>
            </a:r>
            <a:fld id="{243FB592-B9A9-49AA-A86F-4031F7B97808}" type="slidenum">
              <a:rPr lang="en-US" smtClean="0"/>
              <a:pPr/>
              <a:t>‹#›</a:t>
            </a:fld>
            <a:endParaRPr lang="en-US" dirty="0"/>
          </a:p>
        </p:txBody>
      </p:sp>
    </p:spTree>
    <p:extLst>
      <p:ext uri="{BB962C8B-B14F-4D97-AF65-F5344CB8AC3E}">
        <p14:creationId xmlns:p14="http://schemas.microsoft.com/office/powerpoint/2010/main" val="1823990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5" r:id="rId6"/>
    <p:sldLayoutId id="2147483656" r:id="rId7"/>
    <p:sldLayoutId id="2147483657" r:id="rId8"/>
    <p:sldLayoutId id="2147483658" r:id="rId9"/>
    <p:sldLayoutId id="2147483660" r:id="rId10"/>
    <p:sldLayoutId id="2147483661" r:id="rId11"/>
    <p:sldLayoutId id="2147483662" r:id="rId12"/>
    <p:sldLayoutId id="2147483663" r:id="rId13"/>
    <p:sldLayoutId id="2147483664" r:id="rId14"/>
    <p:sldLayoutId id="2147483665" r:id="rId15"/>
    <p:sldLayoutId id="2147483667" r:id="rId16"/>
  </p:sldLayoutIdLst>
  <p:hf hdr="0" ftr="0" dt="0"/>
  <p:txStyles>
    <p:titleStyle>
      <a:lvl1pPr algn="ctr" defTabSz="914400" rtl="0" eaLnBrk="1" latinLnBrk="0" hangingPunct="1">
        <a:spcBef>
          <a:spcPct val="0"/>
        </a:spcBef>
        <a:buNone/>
        <a:defRPr sz="2000" b="1" kern="1200">
          <a:solidFill>
            <a:schemeClr val="tx1">
              <a:lumMod val="50000"/>
              <a:lumOff val="50000"/>
            </a:schemeClr>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32.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8.xml"/><Relationship Id="rId4" Type="http://schemas.openxmlformats.org/officeDocument/2006/relationships/image" Target="../media/image3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8.xml"/><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notesSlide" Target="../notesSlides/notesSlide2.xml"/><Relationship Id="rId1" Type="http://schemas.openxmlformats.org/officeDocument/2006/relationships/slideLayout" Target="../slideLayouts/slideLayout10.xml"/><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xml"/><Relationship Id="rId1" Type="http://schemas.openxmlformats.org/officeDocument/2006/relationships/slideLayout" Target="../slideLayouts/slideLayout11.xml"/><Relationship Id="rId6" Type="http://schemas.openxmlformats.org/officeDocument/2006/relationships/image" Target="../media/image12.png"/><Relationship Id="rId5" Type="http://schemas.openxmlformats.org/officeDocument/2006/relationships/hyperlink" Target="http://ec.europa.eu/environment/eussd/buildings.htm" TargetMode="External"/><Relationship Id="rId4" Type="http://schemas.openxmlformats.org/officeDocument/2006/relationships/image" Target="../media/image36.jpe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8.xml"/><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3" Type="http://schemas.openxmlformats.org/officeDocument/2006/relationships/hyperlink" Target="http://data.europa.eu/eli/dir/1998/83/oj" TargetMode="External"/><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hyperlink" Target="http://data.europa.eu/eli/dir/2020/2184/oj" TargetMode="External"/><Relationship Id="rId4" Type="http://schemas.openxmlformats.org/officeDocument/2006/relationships/hyperlink" Target="https://eur-lex.europa.eu/legal-content/EN/TXT/?uri=CELEX%3A52017PC0753"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3.xml"/><Relationship Id="rId5" Type="http://schemas.openxmlformats.org/officeDocument/2006/relationships/image" Target="../media/image14.png"/><Relationship Id="rId4" Type="http://schemas.openxmlformats.org/officeDocument/2006/relationships/image" Target="../media/image13.png"/></Relationships>
</file>

<file path=ppt/slides/_rels/slide20.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15.png"/><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4.xml"/><Relationship Id="rId5" Type="http://schemas.openxmlformats.org/officeDocument/2006/relationships/image" Target="../media/image17.pn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4.xml"/><Relationship Id="rId5" Type="http://schemas.openxmlformats.org/officeDocument/2006/relationships/image" Target="../media/image19.png"/><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29.png"/><Relationship Id="rId3" Type="http://schemas.openxmlformats.org/officeDocument/2006/relationships/image" Target="../media/image12.png"/><Relationship Id="rId7" Type="http://schemas.openxmlformats.org/officeDocument/2006/relationships/image" Target="../media/image23.png"/><Relationship Id="rId12" Type="http://schemas.openxmlformats.org/officeDocument/2006/relationships/image" Target="../media/image28.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4.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21.png"/><Relationship Id="rId15" Type="http://schemas.openxmlformats.org/officeDocument/2006/relationships/image" Target="../media/image31.pn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png"/><Relationship Id="rId14" Type="http://schemas.openxmlformats.org/officeDocument/2006/relationships/image" Target="../media/image30.png"/></Relationships>
</file>

<file path=ppt/slides/_rels/slide7.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32.png"/><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33.png"/><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5.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00298" y="6026330"/>
            <a:ext cx="5442857" cy="5224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Rectangle 1"/>
          <p:cNvSpPr/>
          <p:nvPr/>
        </p:nvSpPr>
        <p:spPr>
          <a:xfrm>
            <a:off x="461639" y="6102864"/>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sp>
        <p:nvSpPr>
          <p:cNvPr id="5" name="Rectangle 4"/>
          <p:cNvSpPr/>
          <p:nvPr/>
        </p:nvSpPr>
        <p:spPr>
          <a:xfrm>
            <a:off x="666457" y="2778068"/>
            <a:ext cx="3331028" cy="1938992"/>
          </a:xfrm>
          <a:prstGeom prst="rect">
            <a:avLst/>
          </a:prstGeom>
        </p:spPr>
        <p:txBody>
          <a:bodyPr wrap="square">
            <a:spAutoFit/>
          </a:bodyPr>
          <a:lstStyle/>
          <a:p>
            <a:pPr algn="r" rtl="1">
              <a:lnSpc>
                <a:spcPct val="200000"/>
              </a:lnSpc>
            </a:pPr>
            <a:r>
              <a:rPr lang="ar-JO" sz="2400" b="1" dirty="0">
                <a:solidFill>
                  <a:schemeClr val="tx2">
                    <a:lumMod val="60000"/>
                    <a:lumOff val="40000"/>
                  </a:schemeClr>
                </a:solidFill>
                <a:latin typeface="Times New Roman" panose="02020603050405020304" pitchFamily="18" charset="0"/>
                <a:cs typeface="Times New Roman" panose="02020603050405020304" pitchFamily="18" charset="0"/>
              </a:rPr>
              <a:t>وحدة التدريب</a:t>
            </a:r>
            <a:r>
              <a:rPr lang="en-US" sz="2400" b="1" dirty="0">
                <a:solidFill>
                  <a:schemeClr val="tx2">
                    <a:lumMod val="60000"/>
                    <a:lumOff val="40000"/>
                  </a:schemeClr>
                </a:solidFill>
                <a:latin typeface="Times New Roman" panose="02020603050405020304" pitchFamily="18" charset="0"/>
                <a:cs typeface="Times New Roman" panose="02020603050405020304" pitchFamily="18" charset="0"/>
              </a:rPr>
              <a:t>    : 4</a:t>
            </a:r>
            <a:r>
              <a:rPr lang="en-US" sz="2400" b="1" dirty="0">
                <a:latin typeface="Times New Roman" panose="02020603050405020304" pitchFamily="18" charset="0"/>
                <a:cs typeface="Times New Roman" panose="02020603050405020304" pitchFamily="18" charset="0"/>
              </a:rPr>
              <a:t> </a:t>
            </a:r>
          </a:p>
          <a:p>
            <a:pPr algn="r" rtl="1">
              <a:lnSpc>
                <a:spcPct val="200000"/>
              </a:lnSpc>
            </a:pPr>
            <a:r>
              <a:rPr lang="ar-JO" b="1" dirty="0">
                <a:latin typeface="Times New Roman" panose="02020603050405020304" pitchFamily="18" charset="0"/>
                <a:cs typeface="Times New Roman" panose="02020603050405020304" pitchFamily="18" charset="0"/>
              </a:rPr>
              <a:t>حساب معايير التقييم لأداة الحي المستدام - مقياس الجوار</a:t>
            </a:r>
            <a:endParaRPr lang="en-US" b="1" dirty="0">
              <a:cs typeface="+mj-cs"/>
            </a:endParaRPr>
          </a:p>
        </p:txBody>
      </p:sp>
      <p:sp>
        <p:nvSpPr>
          <p:cNvPr id="4" name="Rectangle 3"/>
          <p:cNvSpPr/>
          <p:nvPr/>
        </p:nvSpPr>
        <p:spPr>
          <a:xfrm>
            <a:off x="2497016" y="6625265"/>
            <a:ext cx="4325815" cy="232735"/>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2331971"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Tree>
    <p:extLst>
      <p:ext uri="{BB962C8B-B14F-4D97-AF65-F5344CB8AC3E}">
        <p14:creationId xmlns:p14="http://schemas.microsoft.com/office/powerpoint/2010/main" val="17308633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22503"/>
            <a:ext cx="2133600" cy="365125"/>
          </a:xfrm>
        </p:spPr>
        <p:txBody>
          <a:bodyPr/>
          <a:lstStyle/>
          <a:p>
            <a:fld id="{243FB592-B9A9-49AA-A86F-4031F7B97808}" type="slidenum">
              <a:rPr lang="en-US" smtClean="0"/>
              <a:t>10</a:t>
            </a:fld>
            <a:endParaRPr lang="en-US"/>
          </a:p>
        </p:txBody>
      </p:sp>
      <p:sp>
        <p:nvSpPr>
          <p:cNvPr id="6"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3" y="1048512"/>
            <a:ext cx="8573936" cy="5307838"/>
          </a:xfrm>
          <a:prstGeom prst="rect">
            <a:avLst/>
          </a:prstGeom>
        </p:spPr>
        <p:txBody>
          <a:bodyPr>
            <a:normAutofit/>
          </a:bodyPr>
          <a:lstStyle/>
          <a:p>
            <a:pPr marL="0" indent="0" algn="r">
              <a:buNone/>
            </a:pPr>
            <a:r>
              <a:rPr lang="ar-JO" sz="2400" b="1" u="sng" dirty="0">
                <a:latin typeface="Calibri" panose="020F0502020204030204" pitchFamily="34" charset="0"/>
                <a:cs typeface="Calibri" panose="020F0502020204030204" pitchFamily="34" charset="0"/>
              </a:rPr>
              <a:t>الحدود والنطاق</a:t>
            </a:r>
          </a:p>
          <a:p>
            <a:pPr marL="0" indent="0" algn="r">
              <a:buNone/>
            </a:pPr>
            <a:endParaRPr lang="en-US" sz="900" b="1" u="sng" dirty="0">
              <a:latin typeface="Calibri" panose="020F0502020204030204" pitchFamily="34" charset="0"/>
            </a:endParaRPr>
          </a:p>
          <a:p>
            <a:pPr marL="0" indent="0" algn="r" rtl="1">
              <a:lnSpc>
                <a:spcPct val="80000"/>
              </a:lnSpc>
              <a:buNone/>
            </a:pPr>
            <a:r>
              <a:rPr lang="ar-JO" sz="2200" dirty="0"/>
              <a:t>تشمل حدود التقييم جميع المباني السكنية في الحي.</a:t>
            </a:r>
          </a:p>
          <a:p>
            <a:pPr marL="0" indent="0" algn="r" rtl="1">
              <a:lnSpc>
                <a:spcPct val="80000"/>
              </a:lnSpc>
              <a:buNone/>
            </a:pPr>
            <a:endParaRPr lang="en-US" sz="2400" dirty="0"/>
          </a:p>
          <a:p>
            <a:pPr marL="0" indent="0" algn="r" rtl="1">
              <a:lnSpc>
                <a:spcPct val="80000"/>
              </a:lnSpc>
              <a:buNone/>
            </a:pPr>
            <a:r>
              <a:rPr lang="ar-JO" sz="2200" dirty="0"/>
              <a:t>يتم حساب استهلاك المياه الصالحة للشرب على أساس البيانات المقاسة من الأجهزة المستهلكة للمياه والتجهيزات الصحية في المباني.</a:t>
            </a:r>
            <a:endParaRPr lang="en-US" sz="800" dirty="0"/>
          </a:p>
          <a:p>
            <a:pPr marL="0" indent="0" algn="r" rtl="1">
              <a:lnSpc>
                <a:spcPct val="80000"/>
              </a:lnSpc>
              <a:buNone/>
            </a:pPr>
            <a:r>
              <a:rPr lang="ar-JO" sz="2200" dirty="0"/>
              <a:t>يشمل نطاق المؤشر استخدام المياه الصالحة للشرب من أجل:</a:t>
            </a:r>
          </a:p>
          <a:p>
            <a:pPr algn="r" rtl="1">
              <a:lnSpc>
                <a:spcPct val="150000"/>
              </a:lnSpc>
              <a:buFont typeface="Wingdings" panose="05000000000000000000" pitchFamily="2" charset="2"/>
              <a:buChar char="§"/>
            </a:pPr>
            <a:r>
              <a:rPr lang="ar-JO" sz="2200" dirty="0"/>
              <a:t>يشرب الماء؛</a:t>
            </a:r>
          </a:p>
          <a:p>
            <a:pPr algn="r" rtl="1">
              <a:lnSpc>
                <a:spcPct val="150000"/>
              </a:lnSpc>
              <a:buFont typeface="Wingdings" panose="05000000000000000000" pitchFamily="2" charset="2"/>
              <a:buChar char="§"/>
            </a:pPr>
            <a:r>
              <a:rPr lang="ar-JO" sz="2200" dirty="0"/>
              <a:t>مياه الصرف الصحي؛</a:t>
            </a:r>
          </a:p>
          <a:p>
            <a:pPr algn="r" rtl="1">
              <a:lnSpc>
                <a:spcPct val="150000"/>
              </a:lnSpc>
              <a:buFont typeface="Wingdings" panose="05000000000000000000" pitchFamily="2" charset="2"/>
              <a:buChar char="§"/>
            </a:pPr>
            <a:r>
              <a:rPr lang="ar-JO" sz="2200" dirty="0"/>
              <a:t>المياه الساخنة المنزلية؛</a:t>
            </a:r>
          </a:p>
          <a:p>
            <a:pPr algn="r" rtl="1">
              <a:lnSpc>
                <a:spcPct val="150000"/>
              </a:lnSpc>
              <a:buFont typeface="Wingdings" panose="05000000000000000000" pitchFamily="2" charset="2"/>
              <a:buChar char="§"/>
            </a:pPr>
            <a:r>
              <a:rPr lang="ar-JO" sz="2200" dirty="0"/>
              <a:t>ماء للغسالة</a:t>
            </a:r>
          </a:p>
          <a:p>
            <a:pPr algn="r" rtl="1">
              <a:lnSpc>
                <a:spcPct val="150000"/>
              </a:lnSpc>
              <a:buFont typeface="Wingdings" panose="05000000000000000000" pitchFamily="2" charset="2"/>
              <a:buChar char="§"/>
            </a:pPr>
            <a:r>
              <a:rPr lang="ar-JO" sz="2200" dirty="0"/>
              <a:t>ماء للتنظيف</a:t>
            </a:r>
            <a:endParaRPr lang="en-US" sz="2200" dirty="0"/>
          </a:p>
        </p:txBody>
      </p:sp>
      <p:pic>
        <p:nvPicPr>
          <p:cNvPr id="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7627" y="4454530"/>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1345543" y="4322845"/>
            <a:ext cx="2449709" cy="1477328"/>
          </a:xfrm>
          <a:prstGeom prst="rect">
            <a:avLst/>
          </a:prstGeom>
          <a:noFill/>
        </p:spPr>
        <p:txBody>
          <a:bodyPr wrap="square" rtlCol="0">
            <a:spAutoFit/>
          </a:bodyPr>
          <a:lstStyle/>
          <a:p>
            <a:pPr algn="r" rtl="1"/>
            <a:r>
              <a:rPr lang="ar-JO" dirty="0"/>
              <a:t>لا تؤخذ بعين الاعتبار</a:t>
            </a:r>
          </a:p>
          <a:p>
            <a:pPr marL="285750" indent="-285750" algn="r" rtl="1">
              <a:buFont typeface="Wingdings" panose="05000000000000000000" pitchFamily="2" charset="2"/>
              <a:buChar char="§"/>
            </a:pPr>
            <a:r>
              <a:rPr lang="ar-JO" dirty="0"/>
              <a:t>استهلاك المياه في أماكن الاستخدام المشترك للمباني السكنية</a:t>
            </a:r>
          </a:p>
          <a:p>
            <a:pPr marL="285750" indent="-285750" algn="r" rtl="1">
              <a:buFont typeface="Wingdings" panose="05000000000000000000" pitchFamily="2" charset="2"/>
              <a:buChar char="§"/>
            </a:pPr>
            <a:r>
              <a:rPr lang="ar-JO" dirty="0"/>
              <a:t>استهلاك المياه للري</a:t>
            </a:r>
            <a:endParaRPr lang="en-US" dirty="0"/>
          </a:p>
        </p:txBody>
      </p:sp>
      <p:pic>
        <p:nvPicPr>
          <p:cNvPr id="10"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1066" y="1057827"/>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olo 1">
            <a:extLst>
              <a:ext uri="{FF2B5EF4-FFF2-40B4-BE49-F238E27FC236}">
                <a16:creationId xmlns:a16="http://schemas.microsoft.com/office/drawing/2014/main" id="{A513B7EA-E63A-5CD6-97B8-A51D6081397C}"/>
              </a:ext>
            </a:extLst>
          </p:cNvPr>
          <p:cNvSpPr>
            <a:spLocks noGrp="1"/>
          </p:cNvSpPr>
          <p:nvPr>
            <p:ph type="title"/>
          </p:nvPr>
        </p:nvSpPr>
        <p:spPr>
          <a:xfrm>
            <a:off x="0" y="0"/>
            <a:ext cx="9144000" cy="709613"/>
          </a:xfrm>
        </p:spPr>
        <p:txBody>
          <a:bodyPr>
            <a:noAutofit/>
          </a:bodyPr>
          <a:lstStyle/>
          <a:p>
            <a:pPr rtl="1"/>
            <a:r>
              <a:rPr lang="ar-JO" sz="2800" dirty="0"/>
              <a:t>ج .2.3- استهلاك المياه الصالحة للشرب في المباني السكنية</a:t>
            </a:r>
            <a:endParaRPr lang="it-IT" sz="2800" b="1" dirty="0">
              <a:solidFill>
                <a:srgbClr val="00B050"/>
              </a:solidFill>
            </a:endParaRPr>
          </a:p>
        </p:txBody>
      </p:sp>
      <p:sp>
        <p:nvSpPr>
          <p:cNvPr id="3" name="Rectangle 2">
            <a:extLst>
              <a:ext uri="{FF2B5EF4-FFF2-40B4-BE49-F238E27FC236}">
                <a16:creationId xmlns:a16="http://schemas.microsoft.com/office/drawing/2014/main" id="{A5766CB3-AF8E-043C-1A38-47E4CE8780EB}"/>
              </a:ext>
            </a:extLst>
          </p:cNvPr>
          <p:cNvSpPr/>
          <p:nvPr/>
        </p:nvSpPr>
        <p:spPr>
          <a:xfrm>
            <a:off x="2172929" y="6056671"/>
            <a:ext cx="5230761" cy="4658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C764BDB5-37FD-A8ED-2E7D-31B1FA4F23C7}"/>
              </a:ext>
            </a:extLst>
          </p:cNvPr>
          <p:cNvSpPr/>
          <p:nvPr/>
        </p:nvSpPr>
        <p:spPr>
          <a:xfrm>
            <a:off x="2331971"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11" name="Rectangle 10">
            <a:extLst>
              <a:ext uri="{FF2B5EF4-FFF2-40B4-BE49-F238E27FC236}">
                <a16:creationId xmlns:a16="http://schemas.microsoft.com/office/drawing/2014/main" id="{22A07D94-B62F-1BCD-717B-93953F20ACA2}"/>
              </a:ext>
            </a:extLst>
          </p:cNvPr>
          <p:cNvSpPr/>
          <p:nvPr/>
        </p:nvSpPr>
        <p:spPr>
          <a:xfrm>
            <a:off x="1789700" y="6272073"/>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spTree>
    <p:extLst>
      <p:ext uri="{BB962C8B-B14F-4D97-AF65-F5344CB8AC3E}">
        <p14:creationId xmlns:p14="http://schemas.microsoft.com/office/powerpoint/2010/main" val="26089295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492875"/>
            <a:ext cx="2133600" cy="365125"/>
          </a:xfrm>
        </p:spPr>
        <p:txBody>
          <a:bodyPr/>
          <a:lstStyle/>
          <a:p>
            <a:fld id="{243FB592-B9A9-49AA-A86F-4031F7B97808}" type="slidenum">
              <a:rPr lang="en-US" smtClean="0"/>
              <a:t>11</a:t>
            </a:fld>
            <a:endParaRPr lang="en-US"/>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6194" y="1117664"/>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4" name="Group 3"/>
          <p:cNvGrpSpPr/>
          <p:nvPr/>
        </p:nvGrpSpPr>
        <p:grpSpPr>
          <a:xfrm>
            <a:off x="6894726" y="5082260"/>
            <a:ext cx="1705581" cy="1124922"/>
            <a:chOff x="6902148" y="5240931"/>
            <a:chExt cx="1705581" cy="1124922"/>
          </a:xfrm>
        </p:grpSpPr>
        <p:pic>
          <p:nvPicPr>
            <p:cNvPr id="7" name="Picture 6"/>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902148" y="5240931"/>
              <a:ext cx="1701754" cy="11249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7010400" y="5782776"/>
              <a:ext cx="1597329" cy="400110"/>
            </a:xfrm>
            <a:prstGeom prst="rect">
              <a:avLst/>
            </a:prstGeom>
          </p:spPr>
          <p:txBody>
            <a:bodyPr wrap="square">
              <a:spAutoFit/>
            </a:bodyPr>
            <a:lstStyle/>
            <a:p>
              <a:pPr algn="ctr"/>
              <a:r>
                <a:rPr lang="ar-JO" sz="2000" b="1" u="sng" dirty="0">
                  <a:solidFill>
                    <a:srgbClr val="FF0000"/>
                  </a:solidFill>
                  <a:effectLst>
                    <a:outerShdw blurRad="38100" dist="38100" dir="2700000" algn="tl">
                      <a:srgbClr val="000000">
                        <a:alpha val="43137"/>
                      </a:srgbClr>
                    </a:outerShdw>
                  </a:effectLst>
                </a:rPr>
                <a:t>ل / راكب</a:t>
              </a:r>
              <a:endParaRPr lang="en-US" sz="2000" b="1" u="sng" dirty="0">
                <a:solidFill>
                  <a:srgbClr val="FF0000"/>
                </a:solidFill>
                <a:effectLst>
                  <a:outerShdw blurRad="38100" dist="38100" dir="2700000" algn="tl">
                    <a:srgbClr val="000000">
                      <a:alpha val="43137"/>
                    </a:srgbClr>
                  </a:outerShdw>
                </a:effectLst>
              </a:endParaRPr>
            </a:p>
          </p:txBody>
        </p:sp>
      </p:grpSp>
      <p:sp>
        <p:nvSpPr>
          <p:cNvPr id="8" name="Titolo 1">
            <a:extLst>
              <a:ext uri="{FF2B5EF4-FFF2-40B4-BE49-F238E27FC236}">
                <a16:creationId xmlns:a16="http://schemas.microsoft.com/office/drawing/2014/main" id="{AF736A34-44F0-B7F5-698C-08950815985E}"/>
              </a:ext>
            </a:extLst>
          </p:cNvPr>
          <p:cNvSpPr>
            <a:spLocks noGrp="1"/>
          </p:cNvSpPr>
          <p:nvPr>
            <p:ph type="title"/>
          </p:nvPr>
        </p:nvSpPr>
        <p:spPr>
          <a:xfrm>
            <a:off x="0" y="0"/>
            <a:ext cx="9144000" cy="709613"/>
          </a:xfrm>
        </p:spPr>
        <p:txBody>
          <a:bodyPr>
            <a:noAutofit/>
          </a:bodyPr>
          <a:lstStyle/>
          <a:p>
            <a:pPr rtl="1"/>
            <a:r>
              <a:rPr lang="ar-JO" sz="2800" dirty="0"/>
              <a:t>ج .2.3- استهلاك المياه الصالحة للشرب في المباني السكنية</a:t>
            </a:r>
            <a:endParaRPr lang="it-IT" sz="2800" b="1" dirty="0">
              <a:solidFill>
                <a:srgbClr val="00B050"/>
              </a:solidFill>
            </a:endParaRPr>
          </a:p>
        </p:txBody>
      </p:sp>
      <p:sp>
        <p:nvSpPr>
          <p:cNvPr id="10" name="Rectangle 9">
            <a:extLst>
              <a:ext uri="{FF2B5EF4-FFF2-40B4-BE49-F238E27FC236}">
                <a16:creationId xmlns:a16="http://schemas.microsoft.com/office/drawing/2014/main" id="{E3684BA4-3171-84B5-F1E5-E2A083E9623B}"/>
              </a:ext>
            </a:extLst>
          </p:cNvPr>
          <p:cNvSpPr/>
          <p:nvPr/>
        </p:nvSpPr>
        <p:spPr>
          <a:xfrm>
            <a:off x="2278757" y="6142291"/>
            <a:ext cx="4218039" cy="434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19592E11-684E-EB1A-A6B4-F80A0D66D499}"/>
              </a:ext>
            </a:extLst>
          </p:cNvPr>
          <p:cNvSpPr/>
          <p:nvPr/>
        </p:nvSpPr>
        <p:spPr>
          <a:xfrm>
            <a:off x="1789700" y="6272073"/>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sp>
        <p:nvSpPr>
          <p:cNvPr id="12" name="Rectangle 11">
            <a:extLst>
              <a:ext uri="{FF2B5EF4-FFF2-40B4-BE49-F238E27FC236}">
                <a16:creationId xmlns:a16="http://schemas.microsoft.com/office/drawing/2014/main" id="{AB46A54E-A736-3549-ED1C-D01D06B92F2C}"/>
              </a:ext>
            </a:extLst>
          </p:cNvPr>
          <p:cNvSpPr/>
          <p:nvPr/>
        </p:nvSpPr>
        <p:spPr>
          <a:xfrm>
            <a:off x="2331971"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13" name="TextBox 12">
            <a:extLst>
              <a:ext uri="{FF2B5EF4-FFF2-40B4-BE49-F238E27FC236}">
                <a16:creationId xmlns:a16="http://schemas.microsoft.com/office/drawing/2014/main" id="{176155E8-57C3-3F56-67C3-85AB431B1FC5}"/>
              </a:ext>
            </a:extLst>
          </p:cNvPr>
          <p:cNvSpPr txBox="1"/>
          <p:nvPr/>
        </p:nvSpPr>
        <p:spPr>
          <a:xfrm>
            <a:off x="216309" y="1388643"/>
            <a:ext cx="8711381" cy="4167936"/>
          </a:xfrm>
          <a:prstGeom prst="rect">
            <a:avLst/>
          </a:prstGeom>
          <a:noFill/>
        </p:spPr>
        <p:txBody>
          <a:bodyPr wrap="square">
            <a:spAutoFit/>
          </a:bodyPr>
          <a:lstStyle/>
          <a:p>
            <a:pPr algn="just" rtl="1"/>
            <a:r>
              <a:rPr lang="ar-JO" b="1" dirty="0"/>
              <a:t>خطوات الحساب كالتالي:</a:t>
            </a:r>
          </a:p>
          <a:p>
            <a:pPr marL="342900" indent="-342900" algn="just" rtl="1">
              <a:lnSpc>
                <a:spcPct val="200000"/>
              </a:lnSpc>
              <a:buFont typeface="+mj-lt"/>
              <a:buAutoNum type="arabicPeriod"/>
            </a:pPr>
            <a:r>
              <a:rPr lang="ar-JO" dirty="0"/>
              <a:t>اجمع بيانات فعلية عن الاستهلاك السنوي لمياه الشرب لكل مبنى سكني في الحي ، [ل]. يُفضل النظر في البيانات الفعلية من السجلات الأطول (مثل بيانات الثلاث سنوات) أو 12 شهرًا متتاليًا على الأقل.</a:t>
            </a:r>
          </a:p>
          <a:p>
            <a:pPr marL="342900" indent="-342900" algn="r" rtl="1">
              <a:lnSpc>
                <a:spcPct val="200000"/>
              </a:lnSpc>
              <a:buFont typeface="+mj-lt"/>
              <a:buAutoNum type="arabicPeriod"/>
            </a:pPr>
            <a:r>
              <a:rPr lang="ar-JO" dirty="0"/>
              <a:t>احسب متوسط الاستهلاك السنوي لمياه الشرب لكل مبنى سكني في الحي [ل].</a:t>
            </a:r>
          </a:p>
          <a:p>
            <a:pPr marL="342900" indent="-342900" algn="r" rtl="1">
              <a:lnSpc>
                <a:spcPct val="200000"/>
              </a:lnSpc>
              <a:buFont typeface="+mj-lt"/>
              <a:buAutoNum type="arabicPeriod"/>
            </a:pPr>
            <a:r>
              <a:rPr lang="ar-JO" dirty="0"/>
              <a:t>اجمع الاستهلاك السنوي للمياه الصالحة للشرب لكل مبنى حتى يصل إجمالي استهلاك المياه الصالحة للشرب السنوي ، [متر مكعب].</a:t>
            </a:r>
          </a:p>
          <a:p>
            <a:pPr marL="342900" indent="-342900" algn="r" rtl="1">
              <a:lnSpc>
                <a:spcPct val="200000"/>
              </a:lnSpc>
              <a:buFont typeface="+mj-lt"/>
              <a:buAutoNum type="arabicPeriod"/>
            </a:pPr>
            <a:r>
              <a:rPr lang="ar-JO" dirty="0"/>
              <a:t>تقدير العدد الإجمالي لشاغلي المباني السكنية.احسب قيمة المؤشر على النحو التالي: إجمالي الاستهلاك السنوي لمياه الشرب (الخطوة 3) / عدد الركاب (الخطوة 4) ، [لتر / مقيم].</a:t>
            </a:r>
            <a:endParaRPr lang="en-US" dirty="0"/>
          </a:p>
        </p:txBody>
      </p:sp>
    </p:spTree>
    <p:extLst>
      <p:ext uri="{BB962C8B-B14F-4D97-AF65-F5344CB8AC3E}">
        <p14:creationId xmlns:p14="http://schemas.microsoft.com/office/powerpoint/2010/main" val="10138231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A02FB01-550E-D28B-03AB-EA4995A261F2}"/>
              </a:ext>
            </a:extLst>
          </p:cNvPr>
          <p:cNvSpPr>
            <a:spLocks noGrp="1"/>
          </p:cNvSpPr>
          <p:nvPr>
            <p:ph type="sldNum" sz="quarter" idx="12"/>
          </p:nvPr>
        </p:nvSpPr>
        <p:spPr/>
        <p:txBody>
          <a:bodyPr/>
          <a:lstStyle/>
          <a:p>
            <a:fld id="{243FB592-B9A9-49AA-A86F-4031F7B97808}" type="slidenum">
              <a:rPr lang="en-US" smtClean="0"/>
              <a:t>12</a:t>
            </a:fld>
            <a:endParaRPr lang="en-US"/>
          </a:p>
        </p:txBody>
      </p:sp>
      <p:sp>
        <p:nvSpPr>
          <p:cNvPr id="5" name="TextBox 4">
            <a:extLst>
              <a:ext uri="{FF2B5EF4-FFF2-40B4-BE49-F238E27FC236}">
                <a16:creationId xmlns:a16="http://schemas.microsoft.com/office/drawing/2014/main" id="{9B0C8AA5-2B48-3A32-5FCC-6D695936DE0B}"/>
              </a:ext>
            </a:extLst>
          </p:cNvPr>
          <p:cNvSpPr txBox="1"/>
          <p:nvPr/>
        </p:nvSpPr>
        <p:spPr>
          <a:xfrm>
            <a:off x="124887" y="1419346"/>
            <a:ext cx="8711381" cy="4167936"/>
          </a:xfrm>
          <a:prstGeom prst="rect">
            <a:avLst/>
          </a:prstGeom>
          <a:noFill/>
        </p:spPr>
        <p:txBody>
          <a:bodyPr wrap="square">
            <a:spAutoFit/>
          </a:bodyPr>
          <a:lstStyle/>
          <a:p>
            <a:pPr algn="just" rtl="1"/>
            <a:r>
              <a:rPr lang="ar-JO" b="1" dirty="0"/>
              <a:t>خطوات الحساب كالتالي:</a:t>
            </a:r>
          </a:p>
          <a:p>
            <a:pPr marL="342900" indent="-342900" algn="just" rtl="1">
              <a:lnSpc>
                <a:spcPct val="200000"/>
              </a:lnSpc>
              <a:buFont typeface="+mj-lt"/>
              <a:buAutoNum type="arabicPeriod"/>
            </a:pPr>
            <a:r>
              <a:rPr lang="ar-JO" dirty="0"/>
              <a:t>اجمع بيانات فعلية عن الاستهلاك السنوي لمياه الشرب لكل مبنى سكني في الحي ، [ل]. يُفضل النظر في البيانات الفعلية من السجلات الأطول (مثل بيانات الثلاث سنوات) أو 12 شهرًا متتاليًا على الأقل.</a:t>
            </a:r>
          </a:p>
          <a:p>
            <a:pPr marL="342900" indent="-342900" algn="r" rtl="1">
              <a:lnSpc>
                <a:spcPct val="200000"/>
              </a:lnSpc>
              <a:buFont typeface="+mj-lt"/>
              <a:buAutoNum type="arabicPeriod"/>
            </a:pPr>
            <a:r>
              <a:rPr lang="ar-JO" dirty="0"/>
              <a:t>احسب متوسط الاستهلاك السنوي لمياه الشرب لكل مبنى سكني في الحي [ل].</a:t>
            </a:r>
          </a:p>
          <a:p>
            <a:pPr marL="342900" indent="-342900" algn="r" rtl="1">
              <a:lnSpc>
                <a:spcPct val="200000"/>
              </a:lnSpc>
              <a:buFont typeface="+mj-lt"/>
              <a:buAutoNum type="arabicPeriod"/>
            </a:pPr>
            <a:r>
              <a:rPr lang="ar-JO" dirty="0"/>
              <a:t>اجمع الاستهلاك السنوي للمياه الصالحة للشرب لكل مبنى حتى يصل إجمالي استهلاك المياه الصالحة للشرب السنوي ، [متر مكعب].</a:t>
            </a:r>
          </a:p>
          <a:p>
            <a:pPr marL="342900" indent="-342900" algn="r" rtl="1">
              <a:lnSpc>
                <a:spcPct val="200000"/>
              </a:lnSpc>
              <a:buFont typeface="+mj-lt"/>
              <a:buAutoNum type="arabicPeriod"/>
            </a:pPr>
            <a:r>
              <a:rPr lang="ar-JO" dirty="0"/>
              <a:t>تقدير العدد الإجمالي لشاغلي المباني السكنية.احسب قيمة المؤشر على النحو التالي: إجمالي الاستهلاك السنوي لمياه الشرب (الخطوة 3) / عدد الركاب (الخطوة 4) ، [لتر / مقيم].</a:t>
            </a:r>
            <a:endParaRPr lang="en-US" dirty="0"/>
          </a:p>
        </p:txBody>
      </p:sp>
      <p:sp>
        <p:nvSpPr>
          <p:cNvPr id="6" name="Rectangle 5">
            <a:extLst>
              <a:ext uri="{FF2B5EF4-FFF2-40B4-BE49-F238E27FC236}">
                <a16:creationId xmlns:a16="http://schemas.microsoft.com/office/drawing/2014/main" id="{7528CA9E-6214-4A9B-C49D-63CD0E0F71D7}"/>
              </a:ext>
            </a:extLst>
          </p:cNvPr>
          <p:cNvSpPr/>
          <p:nvPr/>
        </p:nvSpPr>
        <p:spPr>
          <a:xfrm>
            <a:off x="2241755" y="6105832"/>
            <a:ext cx="6744929" cy="442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A6E1592A-20C1-7B8D-4A77-8FCC0A231A52}"/>
              </a:ext>
            </a:extLst>
          </p:cNvPr>
          <p:cNvSpPr/>
          <p:nvPr/>
        </p:nvSpPr>
        <p:spPr>
          <a:xfrm>
            <a:off x="1789700" y="6272073"/>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sp>
        <p:nvSpPr>
          <p:cNvPr id="8" name="Rectangle 7">
            <a:extLst>
              <a:ext uri="{FF2B5EF4-FFF2-40B4-BE49-F238E27FC236}">
                <a16:creationId xmlns:a16="http://schemas.microsoft.com/office/drawing/2014/main" id="{0E87A796-3E65-C21A-6E99-2CD33DAB9849}"/>
              </a:ext>
            </a:extLst>
          </p:cNvPr>
          <p:cNvSpPr/>
          <p:nvPr/>
        </p:nvSpPr>
        <p:spPr>
          <a:xfrm>
            <a:off x="2331971"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10" name="Titolo 1">
            <a:extLst>
              <a:ext uri="{FF2B5EF4-FFF2-40B4-BE49-F238E27FC236}">
                <a16:creationId xmlns:a16="http://schemas.microsoft.com/office/drawing/2014/main" id="{729D454C-61DE-A99C-7B90-525A31BBC7F7}"/>
              </a:ext>
            </a:extLst>
          </p:cNvPr>
          <p:cNvSpPr>
            <a:spLocks noGrp="1"/>
          </p:cNvSpPr>
          <p:nvPr>
            <p:ph type="title"/>
          </p:nvPr>
        </p:nvSpPr>
        <p:spPr>
          <a:xfrm>
            <a:off x="0" y="0"/>
            <a:ext cx="9144000" cy="709613"/>
          </a:xfrm>
        </p:spPr>
        <p:txBody>
          <a:bodyPr>
            <a:noAutofit/>
          </a:bodyPr>
          <a:lstStyle/>
          <a:p>
            <a:pPr rtl="1"/>
            <a:r>
              <a:rPr lang="ar-JO" sz="2800" dirty="0"/>
              <a:t>ج .2.3- استهلاك المياه الصالحة للشرب في المباني السكنية</a:t>
            </a:r>
            <a:endParaRPr lang="it-IT" sz="2800" b="1" dirty="0">
              <a:solidFill>
                <a:srgbClr val="00B050"/>
              </a:solidFill>
            </a:endParaRPr>
          </a:p>
        </p:txBody>
      </p:sp>
    </p:spTree>
    <p:extLst>
      <p:ext uri="{BB962C8B-B14F-4D97-AF65-F5344CB8AC3E}">
        <p14:creationId xmlns:p14="http://schemas.microsoft.com/office/powerpoint/2010/main" val="22651771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048512"/>
            <a:ext cx="8418576" cy="4754880"/>
          </a:xfrm>
          <a:prstGeom prst="rect">
            <a:avLst/>
          </a:prstGeom>
        </p:spPr>
        <p:txBody>
          <a:bodyPr>
            <a:normAutofit/>
          </a:bodyPr>
          <a:lstStyle/>
          <a:p>
            <a:pPr marL="0" indent="0" algn="r" rtl="1">
              <a:buNone/>
            </a:pPr>
            <a:r>
              <a:rPr lang="ar-JO" sz="2400" b="1" u="sng" dirty="0">
                <a:latin typeface="Calibri" panose="020F0502020204030204" pitchFamily="34" charset="0"/>
                <a:cs typeface="Calibri" panose="020F0502020204030204" pitchFamily="34" charset="0"/>
              </a:rPr>
              <a:t>طريقة التقييم - البيانات المقدرة</a:t>
            </a:r>
          </a:p>
          <a:p>
            <a:pPr marL="0" indent="0" algn="r" rtl="1">
              <a:buNone/>
            </a:pPr>
            <a:r>
              <a:rPr lang="ar-JO" sz="2000" b="1" dirty="0">
                <a:solidFill>
                  <a:schemeClr val="tx1">
                    <a:lumMod val="50000"/>
                    <a:lumOff val="50000"/>
                  </a:schemeClr>
                </a:solidFill>
              </a:rPr>
              <a:t>خطوات الحساب كالتالي:</a:t>
            </a:r>
          </a:p>
          <a:p>
            <a:pPr marL="0" indent="0" algn="just" rtl="1">
              <a:lnSpc>
                <a:spcPct val="150000"/>
              </a:lnSpc>
              <a:buNone/>
            </a:pPr>
            <a:r>
              <a:rPr lang="ar-JO" sz="2000" dirty="0"/>
              <a:t>لكل مبنى سكني في الحي تقدير الاستهلاك السنوي لمياه الشرب ، [ل] لمختلف الأجهزة / التجهيزات الصحية (مثل المراحيض والصنابير والاستحمام) والمياه التي تستخدم الأجهزة (مثل غسالات الصحون والغسالات). يتم تحديد معدلات الاستهلاك من خلال بيانات محددة من مواصفات الشركة المصنعة على الملصقات أو من مكتبات البيانات. يجب أن يحدد المستخدم عوامل الاستخدام المحددة بالإضافة إلى التشغيل السنوي للمبنى.</a:t>
            </a:r>
            <a:endParaRPr lang="en-US" sz="2000" dirty="0"/>
          </a:p>
          <a:p>
            <a:pPr marL="0" indent="0">
              <a:buNone/>
            </a:pPr>
            <a:r>
              <a:rPr lang="ar-JO" sz="1000" dirty="0"/>
              <a:t>.</a:t>
            </a:r>
            <a:endParaRPr lang="en-US" sz="10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492875"/>
            <a:ext cx="2133600" cy="365125"/>
          </a:xfrm>
        </p:spPr>
        <p:txBody>
          <a:bodyPr/>
          <a:lstStyle/>
          <a:p>
            <a:fld id="{243FB592-B9A9-49AA-A86F-4031F7B97808}" type="slidenum">
              <a:rPr lang="en-US" smtClean="0"/>
              <a:t>13</a:t>
            </a:fld>
            <a:endParaRPr lang="en-US" dirty="0"/>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5069" y="1069716"/>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728950" y="4290184"/>
            <a:ext cx="7823752" cy="2228944"/>
          </a:xfrm>
          <a:prstGeom prst="rect">
            <a:avLst/>
          </a:prstGeom>
        </p:spPr>
        <p:txBody>
          <a:bodyPr wrap="square">
            <a:spAutoFit/>
          </a:bodyPr>
          <a:lstStyle/>
          <a:p>
            <a:pPr marL="285750" indent="-285750" algn="r" rtl="1">
              <a:lnSpc>
                <a:spcPct val="200000"/>
              </a:lnSpc>
              <a:buFont typeface="Wingdings" panose="05000000000000000000" pitchFamily="2" charset="2"/>
              <a:buChar char="§"/>
            </a:pPr>
            <a:r>
              <a:rPr lang="ar-JO" dirty="0"/>
              <a:t>لكل جهاز / تركيبات صحية أو جهاز يستخدم الماء:الاستهلاك اليومي (لتر / ساكن.يوم) = معدل الاستهلاك (لتر / دقيقة)  عامل الاستخدام (دقيقة / راكب.يوم).</a:t>
            </a:r>
            <a:endParaRPr lang="el-GR" dirty="0">
              <a:sym typeface="Wingdings"/>
            </a:endParaRPr>
          </a:p>
          <a:p>
            <a:pPr marL="285750" indent="-285750" algn="r" rtl="1">
              <a:lnSpc>
                <a:spcPct val="200000"/>
              </a:lnSpc>
              <a:buFont typeface="Wingdings" panose="05000000000000000000" pitchFamily="2" charset="2"/>
              <a:buChar char="§"/>
            </a:pPr>
            <a:r>
              <a:rPr lang="ar-JO" dirty="0"/>
              <a:t>الاستهلاك اليومي (لتر / شاغل عام) = الاستهلاك اليومي (لتر / شاغل.اليوم)  تشغيل المبنى (أيام / سنة)</a:t>
            </a:r>
            <a:endParaRPr lang="el-GR" dirty="0">
              <a:sym typeface="Wingdings"/>
            </a:endParaRPr>
          </a:p>
        </p:txBody>
      </p:sp>
      <p:pic>
        <p:nvPicPr>
          <p:cNvPr id="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92794" y="4116009"/>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a:extLst>
              <a:ext uri="{FF2B5EF4-FFF2-40B4-BE49-F238E27FC236}">
                <a16:creationId xmlns:a16="http://schemas.microsoft.com/office/drawing/2014/main" id="{5D53FE5A-31C8-ACE3-A71D-E936526CA17E}"/>
              </a:ext>
            </a:extLst>
          </p:cNvPr>
          <p:cNvSpPr/>
          <p:nvPr/>
        </p:nvSpPr>
        <p:spPr>
          <a:xfrm>
            <a:off x="2271252" y="6135329"/>
            <a:ext cx="6415548" cy="365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7D404936-9120-20E2-4CE6-5B6C4E59B1FA}"/>
              </a:ext>
            </a:extLst>
          </p:cNvPr>
          <p:cNvSpPr/>
          <p:nvPr/>
        </p:nvSpPr>
        <p:spPr>
          <a:xfrm>
            <a:off x="2331971"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10" name="Rectangle 9">
            <a:extLst>
              <a:ext uri="{FF2B5EF4-FFF2-40B4-BE49-F238E27FC236}">
                <a16:creationId xmlns:a16="http://schemas.microsoft.com/office/drawing/2014/main" id="{2F321629-11E5-D50B-EABE-99194D129BC7}"/>
              </a:ext>
            </a:extLst>
          </p:cNvPr>
          <p:cNvSpPr/>
          <p:nvPr/>
        </p:nvSpPr>
        <p:spPr>
          <a:xfrm>
            <a:off x="1789700" y="6272073"/>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sp>
        <p:nvSpPr>
          <p:cNvPr id="11" name="Titolo 1">
            <a:extLst>
              <a:ext uri="{FF2B5EF4-FFF2-40B4-BE49-F238E27FC236}">
                <a16:creationId xmlns:a16="http://schemas.microsoft.com/office/drawing/2014/main" id="{2E75E1D1-DB33-B1FB-E619-C114C714EDA3}"/>
              </a:ext>
            </a:extLst>
          </p:cNvPr>
          <p:cNvSpPr>
            <a:spLocks noGrp="1"/>
          </p:cNvSpPr>
          <p:nvPr>
            <p:ph type="title"/>
          </p:nvPr>
        </p:nvSpPr>
        <p:spPr>
          <a:xfrm>
            <a:off x="0" y="0"/>
            <a:ext cx="9144000" cy="709613"/>
          </a:xfrm>
        </p:spPr>
        <p:txBody>
          <a:bodyPr>
            <a:noAutofit/>
          </a:bodyPr>
          <a:lstStyle/>
          <a:p>
            <a:pPr rtl="1"/>
            <a:r>
              <a:rPr lang="ar-JO" sz="2800" dirty="0"/>
              <a:t>ج .2.3- استهلاك المياه الصالحة للشرب في المباني السكنية</a:t>
            </a:r>
            <a:endParaRPr lang="it-IT" sz="2800" b="1" dirty="0">
              <a:solidFill>
                <a:srgbClr val="00B050"/>
              </a:solidFill>
            </a:endParaRPr>
          </a:p>
        </p:txBody>
      </p:sp>
    </p:spTree>
    <p:extLst>
      <p:ext uri="{BB962C8B-B14F-4D97-AF65-F5344CB8AC3E}">
        <p14:creationId xmlns:p14="http://schemas.microsoft.com/office/powerpoint/2010/main" val="531392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42030" y="6553200"/>
            <a:ext cx="2133600" cy="304800"/>
          </a:xfrm>
        </p:spPr>
        <p:txBody>
          <a:bodyPr/>
          <a:lstStyle/>
          <a:p>
            <a:fld id="{243FB592-B9A9-49AA-A86F-4031F7B97808}" type="slidenum">
              <a:rPr lang="en-US" smtClean="0"/>
              <a:t>14</a:t>
            </a:fld>
            <a:endParaRPr lang="en-US"/>
          </a:p>
        </p:txBody>
      </p:sp>
      <p:sp>
        <p:nvSpPr>
          <p:cNvPr id="19" name="Segnaposto contenuto 2">
            <a:extLst>
              <a:ext uri="{FF2B5EF4-FFF2-40B4-BE49-F238E27FC236}">
                <a16:creationId xmlns:a16="http://schemas.microsoft.com/office/drawing/2014/main" id="{86F2EB93-A63A-4210-B86A-E5FCAD7D8D7F}"/>
              </a:ext>
            </a:extLst>
          </p:cNvPr>
          <p:cNvSpPr txBox="1">
            <a:spLocks/>
          </p:cNvSpPr>
          <p:nvPr/>
        </p:nvSpPr>
        <p:spPr>
          <a:xfrm>
            <a:off x="4678650" y="905151"/>
            <a:ext cx="4087468"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JO" b="1" u="sng" dirty="0">
                <a:latin typeface="Calibri" panose="020F0502020204030204" pitchFamily="34" charset="0"/>
                <a:cs typeface="Calibri" panose="020F0502020204030204" pitchFamily="34" charset="0"/>
              </a:rPr>
              <a:t>طريقة التقييم - البيانات المقدرة</a:t>
            </a:r>
            <a:endParaRPr lang="en-US" b="1" u="sng" dirty="0">
              <a:latin typeface="Calibri" panose="020F0502020204030204" pitchFamily="34" charset="0"/>
              <a:cs typeface="Calibri" panose="020F0502020204030204" pitchFamily="34" charset="0"/>
            </a:endParaRPr>
          </a:p>
        </p:txBody>
      </p:sp>
      <p:sp>
        <p:nvSpPr>
          <p:cNvPr id="4" name="Rectangle 3"/>
          <p:cNvSpPr/>
          <p:nvPr/>
        </p:nvSpPr>
        <p:spPr>
          <a:xfrm>
            <a:off x="754314" y="1639157"/>
            <a:ext cx="7848671" cy="400110"/>
          </a:xfrm>
          <a:prstGeom prst="rect">
            <a:avLst/>
          </a:prstGeom>
        </p:spPr>
        <p:txBody>
          <a:bodyPr wrap="square">
            <a:spAutoFit/>
          </a:bodyPr>
          <a:lstStyle/>
          <a:p>
            <a:pPr algn="r" rtl="1"/>
            <a:r>
              <a:rPr lang="ar-JO" sz="2000" b="1" dirty="0"/>
              <a:t>معدلات استهلاك المياه النموذجية</a:t>
            </a:r>
            <a:endParaRPr lang="en-US" sz="2000" dirty="0"/>
          </a:p>
        </p:txBody>
      </p:sp>
      <p:sp>
        <p:nvSpPr>
          <p:cNvPr id="6" name="Rectangle 5"/>
          <p:cNvSpPr/>
          <p:nvPr/>
        </p:nvSpPr>
        <p:spPr>
          <a:xfrm>
            <a:off x="202697" y="2477244"/>
            <a:ext cx="8400288" cy="2308324"/>
          </a:xfrm>
          <a:prstGeom prst="rect">
            <a:avLst/>
          </a:prstGeom>
        </p:spPr>
        <p:txBody>
          <a:bodyPr wrap="square">
            <a:spAutoFit/>
          </a:bodyPr>
          <a:lstStyle/>
          <a:p>
            <a:pPr marL="285750" indent="-285750" algn="r" rtl="1">
              <a:buFont typeface="Courier New" panose="02070309020205020404" pitchFamily="49" charset="0"/>
              <a:buChar char="o"/>
            </a:pPr>
            <a:r>
              <a:rPr lang="ar-JO" dirty="0"/>
              <a:t>تنظيف المرحاض: 9 لترات</a:t>
            </a:r>
          </a:p>
          <a:p>
            <a:pPr marL="285750" indent="-285750" algn="r" rtl="1">
              <a:buFont typeface="Courier New" panose="02070309020205020404" pitchFamily="49" charset="0"/>
              <a:buChar char="o"/>
            </a:pPr>
            <a:r>
              <a:rPr lang="ar-JO" dirty="0"/>
              <a:t>حمام: 150 لتر</a:t>
            </a:r>
          </a:p>
          <a:p>
            <a:pPr marL="285750" indent="-285750" algn="r" rtl="1">
              <a:buFont typeface="Courier New" panose="02070309020205020404" pitchFamily="49" charset="0"/>
              <a:buChar char="o"/>
            </a:pPr>
            <a:r>
              <a:rPr lang="ar-JO" dirty="0"/>
              <a:t>الدش: 15 لتر </a:t>
            </a:r>
          </a:p>
          <a:p>
            <a:pPr marL="285750" indent="-285750" algn="r" rtl="1">
              <a:buFont typeface="Courier New" panose="02070309020205020404" pitchFamily="49" charset="0"/>
              <a:buChar char="o"/>
            </a:pPr>
            <a:r>
              <a:rPr lang="ar-JO" dirty="0"/>
              <a:t>دقيقةغسل اليدين والوجه والأسنان: 10-15 لتر / دقيقة</a:t>
            </a:r>
          </a:p>
          <a:p>
            <a:pPr marL="285750" indent="-285750" algn="r" rtl="1">
              <a:buFont typeface="Courier New" panose="02070309020205020404" pitchFamily="49" charset="0"/>
              <a:buChar char="o"/>
            </a:pPr>
            <a:r>
              <a:rPr lang="ar-JO" dirty="0"/>
              <a:t>الغسالة: 150 لتر</a:t>
            </a:r>
          </a:p>
          <a:p>
            <a:pPr marL="285750" indent="-285750" algn="r" rtl="1">
              <a:buFont typeface="Courier New" panose="02070309020205020404" pitchFamily="49" charset="0"/>
              <a:buChar char="o"/>
            </a:pPr>
            <a:r>
              <a:rPr lang="ar-JO" dirty="0"/>
              <a:t>غسالة الصحون: 50 لتر</a:t>
            </a:r>
          </a:p>
          <a:p>
            <a:pPr marL="285750" indent="-285750" algn="r" rtl="1">
              <a:buFont typeface="Courier New" panose="02070309020205020404" pitchFamily="49" charset="0"/>
              <a:buChar char="o"/>
            </a:pPr>
            <a:r>
              <a:rPr lang="ar-JO" dirty="0"/>
              <a:t>غسيل الفواكه والخضروات: 15 لتر / دقيقة</a:t>
            </a:r>
          </a:p>
          <a:p>
            <a:pPr marL="285750" indent="-285750" algn="r" rtl="1">
              <a:buFont typeface="Courier New" panose="02070309020205020404" pitchFamily="49" charset="0"/>
              <a:buChar char="o"/>
            </a:pPr>
            <a:r>
              <a:rPr lang="ar-JO" dirty="0"/>
              <a:t>غسيل الصحون 150 لتر / يوم</a:t>
            </a:r>
            <a:endParaRPr lang="el-GR" dirty="0"/>
          </a:p>
        </p:txBody>
      </p:sp>
      <p:pic>
        <p:nvPicPr>
          <p:cNvPr id="21"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8261" y="873908"/>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itolo 1">
            <a:extLst>
              <a:ext uri="{FF2B5EF4-FFF2-40B4-BE49-F238E27FC236}">
                <a16:creationId xmlns:a16="http://schemas.microsoft.com/office/drawing/2014/main" id="{0E0C58CE-5769-F6AF-B96F-67479E0B4E41}"/>
              </a:ext>
            </a:extLst>
          </p:cNvPr>
          <p:cNvSpPr>
            <a:spLocks noGrp="1"/>
          </p:cNvSpPr>
          <p:nvPr>
            <p:ph type="title"/>
          </p:nvPr>
        </p:nvSpPr>
        <p:spPr>
          <a:xfrm>
            <a:off x="0" y="0"/>
            <a:ext cx="9144000" cy="709613"/>
          </a:xfrm>
        </p:spPr>
        <p:txBody>
          <a:bodyPr>
            <a:noAutofit/>
          </a:bodyPr>
          <a:lstStyle/>
          <a:p>
            <a:pPr rtl="1"/>
            <a:r>
              <a:rPr lang="ar-JO" sz="2800" dirty="0"/>
              <a:t>ج .2.3- استهلاك المياه الصالحة للشرب في المباني السكنية</a:t>
            </a:r>
            <a:endParaRPr lang="it-IT" sz="2800" b="1" dirty="0">
              <a:solidFill>
                <a:srgbClr val="00B050"/>
              </a:solidFill>
            </a:endParaRPr>
          </a:p>
        </p:txBody>
      </p:sp>
      <p:sp>
        <p:nvSpPr>
          <p:cNvPr id="8" name="Rectangle 7">
            <a:extLst>
              <a:ext uri="{FF2B5EF4-FFF2-40B4-BE49-F238E27FC236}">
                <a16:creationId xmlns:a16="http://schemas.microsoft.com/office/drawing/2014/main" id="{F7AEBC4A-78C1-067A-8ECD-F007DEBC958A}"/>
              </a:ext>
            </a:extLst>
          </p:cNvPr>
          <p:cNvSpPr/>
          <p:nvPr/>
        </p:nvSpPr>
        <p:spPr>
          <a:xfrm>
            <a:off x="2231923" y="6066503"/>
            <a:ext cx="6617109" cy="4866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99C3D559-491A-3D2D-68FE-B722793C453A}"/>
              </a:ext>
            </a:extLst>
          </p:cNvPr>
          <p:cNvSpPr/>
          <p:nvPr/>
        </p:nvSpPr>
        <p:spPr>
          <a:xfrm>
            <a:off x="1789700" y="6272073"/>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sp>
        <p:nvSpPr>
          <p:cNvPr id="11" name="Rectangle 10">
            <a:extLst>
              <a:ext uri="{FF2B5EF4-FFF2-40B4-BE49-F238E27FC236}">
                <a16:creationId xmlns:a16="http://schemas.microsoft.com/office/drawing/2014/main" id="{60811161-0A5A-40A0-2856-F548C990E545}"/>
              </a:ext>
            </a:extLst>
          </p:cNvPr>
          <p:cNvSpPr/>
          <p:nvPr/>
        </p:nvSpPr>
        <p:spPr>
          <a:xfrm>
            <a:off x="2331971"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Tree>
    <p:extLst>
      <p:ext uri="{BB962C8B-B14F-4D97-AF65-F5344CB8AC3E}">
        <p14:creationId xmlns:p14="http://schemas.microsoft.com/office/powerpoint/2010/main" val="27002379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42030" y="6553200"/>
            <a:ext cx="2133600" cy="304800"/>
          </a:xfrm>
        </p:spPr>
        <p:txBody>
          <a:bodyPr/>
          <a:lstStyle/>
          <a:p>
            <a:fld id="{243FB592-B9A9-49AA-A86F-4031F7B97808}" type="slidenum">
              <a:rPr lang="en-US" smtClean="0"/>
              <a:t>15</a:t>
            </a:fld>
            <a:endParaRPr lang="en-US"/>
          </a:p>
        </p:txBody>
      </p:sp>
      <p:sp>
        <p:nvSpPr>
          <p:cNvPr id="19" name="Segnaposto contenuto 2">
            <a:extLst>
              <a:ext uri="{FF2B5EF4-FFF2-40B4-BE49-F238E27FC236}">
                <a16:creationId xmlns:a16="http://schemas.microsoft.com/office/drawing/2014/main" id="{86F2EB93-A63A-4210-B86A-E5FCAD7D8D7F}"/>
              </a:ext>
            </a:extLst>
          </p:cNvPr>
          <p:cNvSpPr txBox="1">
            <a:spLocks/>
          </p:cNvSpPr>
          <p:nvPr/>
        </p:nvSpPr>
        <p:spPr>
          <a:xfrm>
            <a:off x="4989804" y="875925"/>
            <a:ext cx="3800628"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ar-JO" b="1" u="sng" dirty="0">
                <a:latin typeface="Calibri" panose="020F0502020204030204" pitchFamily="34" charset="0"/>
                <a:cs typeface="Calibri" panose="020F0502020204030204" pitchFamily="34" charset="0"/>
              </a:rPr>
              <a:t>طريقة التقييم - البيانات المقدرة</a:t>
            </a:r>
            <a:endParaRPr lang="en-US" b="1" u="sng" dirty="0">
              <a:latin typeface="Calibri" panose="020F0502020204030204" pitchFamily="34" charset="0"/>
              <a:cs typeface="Calibri" panose="020F0502020204030204" pitchFamily="34" charset="0"/>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0492" y="2022627"/>
            <a:ext cx="6638778" cy="33550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5830" y="1349549"/>
            <a:ext cx="575931" cy="5827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1232398" y="5377654"/>
            <a:ext cx="6556872" cy="400110"/>
          </a:xfrm>
          <a:prstGeom prst="rect">
            <a:avLst/>
          </a:prstGeom>
          <a:noFill/>
        </p:spPr>
        <p:txBody>
          <a:bodyPr wrap="square" rtlCol="0">
            <a:spAutoFit/>
          </a:bodyPr>
          <a:lstStyle/>
          <a:p>
            <a:r>
              <a:rPr lang="en-US" sz="1000" dirty="0"/>
              <a:t>Source: ANSI/ASHRAE/ICC/USGBC/IES Standard 189.1-2017</a:t>
            </a:r>
          </a:p>
          <a:p>
            <a:r>
              <a:rPr lang="en-US" sz="1000" dirty="0"/>
              <a:t>https://www.ashrae.org/technical-resources/bookstore/standard-189-1 </a:t>
            </a:r>
          </a:p>
        </p:txBody>
      </p:sp>
      <p:sp>
        <p:nvSpPr>
          <p:cNvPr id="4" name="Rectangle 3"/>
          <p:cNvSpPr/>
          <p:nvPr/>
        </p:nvSpPr>
        <p:spPr>
          <a:xfrm>
            <a:off x="941761" y="1405702"/>
            <a:ext cx="7848671" cy="400110"/>
          </a:xfrm>
          <a:prstGeom prst="rect">
            <a:avLst/>
          </a:prstGeom>
        </p:spPr>
        <p:txBody>
          <a:bodyPr wrap="square">
            <a:spAutoFit/>
          </a:bodyPr>
          <a:lstStyle/>
          <a:p>
            <a:pPr algn="r" rtl="1"/>
            <a:r>
              <a:rPr lang="ar-JO" sz="2000" b="1" dirty="0"/>
              <a:t>الحد الأدنى من متطلبات استهلاك المياه في «المباني الخضراء»</a:t>
            </a:r>
            <a:endParaRPr lang="en-US" sz="2000" dirty="0"/>
          </a:p>
        </p:txBody>
      </p:sp>
      <p:pic>
        <p:nvPicPr>
          <p:cNvPr id="11" name="Picture 2">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6688" y="7255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a:extLst>
              <a:ext uri="{FF2B5EF4-FFF2-40B4-BE49-F238E27FC236}">
                <a16:creationId xmlns:a16="http://schemas.microsoft.com/office/drawing/2014/main" id="{1A7969A0-38B1-ED3D-33B3-DF474F5968AF}"/>
              </a:ext>
            </a:extLst>
          </p:cNvPr>
          <p:cNvSpPr/>
          <p:nvPr/>
        </p:nvSpPr>
        <p:spPr>
          <a:xfrm>
            <a:off x="2331971"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8" name="Titolo 1">
            <a:extLst>
              <a:ext uri="{FF2B5EF4-FFF2-40B4-BE49-F238E27FC236}">
                <a16:creationId xmlns:a16="http://schemas.microsoft.com/office/drawing/2014/main" id="{9903DF09-2A32-A434-DD9C-E9985A8FDB51}"/>
              </a:ext>
            </a:extLst>
          </p:cNvPr>
          <p:cNvSpPr>
            <a:spLocks noGrp="1"/>
          </p:cNvSpPr>
          <p:nvPr>
            <p:ph type="title"/>
          </p:nvPr>
        </p:nvSpPr>
        <p:spPr>
          <a:xfrm>
            <a:off x="0" y="0"/>
            <a:ext cx="9144000" cy="709613"/>
          </a:xfrm>
        </p:spPr>
        <p:txBody>
          <a:bodyPr>
            <a:noAutofit/>
          </a:bodyPr>
          <a:lstStyle/>
          <a:p>
            <a:pPr rtl="1"/>
            <a:r>
              <a:rPr lang="ar-JO" sz="2800" dirty="0"/>
              <a:t>ج .2.3- استهلاك المياه الصالحة للشرب في المباني السكنية</a:t>
            </a:r>
            <a:endParaRPr lang="it-IT" sz="2800" b="1" dirty="0">
              <a:solidFill>
                <a:srgbClr val="00B050"/>
              </a:solidFill>
            </a:endParaRPr>
          </a:p>
        </p:txBody>
      </p:sp>
      <p:sp>
        <p:nvSpPr>
          <p:cNvPr id="10" name="Rectangle 9">
            <a:extLst>
              <a:ext uri="{FF2B5EF4-FFF2-40B4-BE49-F238E27FC236}">
                <a16:creationId xmlns:a16="http://schemas.microsoft.com/office/drawing/2014/main" id="{77B2CDC6-C8B4-88E6-1060-BB92A1DFB4AC}"/>
              </a:ext>
            </a:extLst>
          </p:cNvPr>
          <p:cNvSpPr/>
          <p:nvPr/>
        </p:nvSpPr>
        <p:spPr>
          <a:xfrm>
            <a:off x="2231923" y="6145161"/>
            <a:ext cx="6479458" cy="4080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0BA2198-8503-9555-D3D1-A03D81726EE0}"/>
              </a:ext>
            </a:extLst>
          </p:cNvPr>
          <p:cNvSpPr/>
          <p:nvPr/>
        </p:nvSpPr>
        <p:spPr>
          <a:xfrm>
            <a:off x="1789700" y="6272073"/>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spTree>
    <p:extLst>
      <p:ext uri="{BB962C8B-B14F-4D97-AF65-F5344CB8AC3E}">
        <p14:creationId xmlns:p14="http://schemas.microsoft.com/office/powerpoint/2010/main" val="15411746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37050" y="1194170"/>
            <a:ext cx="8627298" cy="4754880"/>
          </a:xfrm>
          <a:prstGeom prst="rect">
            <a:avLst/>
          </a:prstGeom>
        </p:spPr>
        <p:txBody>
          <a:bodyPr>
            <a:normAutofit/>
          </a:bodyPr>
          <a:lstStyle/>
          <a:p>
            <a:pPr marL="0" indent="0" algn="r" rtl="1">
              <a:buNone/>
            </a:pPr>
            <a:r>
              <a:rPr lang="ar-JO" sz="2400" b="1" u="sng" dirty="0">
                <a:latin typeface="Calibri" panose="020F0502020204030204" pitchFamily="34" charset="0"/>
                <a:cs typeface="Calibri" panose="020F0502020204030204" pitchFamily="34" charset="0"/>
              </a:rPr>
              <a:t>طريقة التقييم - البيانات المقدرة</a:t>
            </a:r>
          </a:p>
          <a:p>
            <a:pPr marL="457200" indent="-457200">
              <a:lnSpc>
                <a:spcPct val="80000"/>
              </a:lnSpc>
              <a:buFont typeface="+mj-lt"/>
              <a:buAutoNum type="arabicPeriod" startAt="2"/>
            </a:pPr>
            <a:endParaRPr lang="ar-JO" sz="2400" dirty="0"/>
          </a:p>
          <a:p>
            <a:pPr marL="0" indent="0">
              <a:lnSpc>
                <a:spcPct val="80000"/>
              </a:lnSpc>
              <a:buNone/>
            </a:pPr>
            <a:endParaRPr lang="ar-JO" sz="2400" dirty="0"/>
          </a:p>
          <a:p>
            <a:pPr marL="457200" indent="-457200" algn="r" rtl="1">
              <a:lnSpc>
                <a:spcPct val="80000"/>
              </a:lnSpc>
              <a:buFont typeface="+mj-lt"/>
              <a:buAutoNum type="arabicPeriod" startAt="2"/>
            </a:pPr>
            <a:r>
              <a:rPr lang="ar-JO" sz="2400" dirty="0"/>
              <a:t>اجمع الاستهلاك السنوي لمياه الشرب لكل مبنى حتى إجمالي الاستهلاك السنوي لمياه الشرب السنوية ، [ل].</a:t>
            </a:r>
          </a:p>
          <a:p>
            <a:pPr marL="457200" indent="-457200" algn="r" rtl="1">
              <a:lnSpc>
                <a:spcPct val="80000"/>
              </a:lnSpc>
              <a:buFont typeface="+mj-lt"/>
              <a:buAutoNum type="arabicPeriod" startAt="2"/>
            </a:pPr>
            <a:r>
              <a:rPr lang="ar-JO" sz="2400" dirty="0"/>
              <a:t>تقدير العدد الإجمالي لشاغلي المباني السكنية.</a:t>
            </a:r>
          </a:p>
          <a:p>
            <a:pPr marL="457200" indent="-457200" algn="r" rtl="1">
              <a:lnSpc>
                <a:spcPct val="80000"/>
              </a:lnSpc>
              <a:buFont typeface="+mj-lt"/>
              <a:buAutoNum type="arabicPeriod" startAt="2"/>
            </a:pPr>
            <a:r>
              <a:rPr lang="ar-JO" sz="2400" dirty="0"/>
              <a:t>احسب قيمة المؤشر على النحو التالي: إجمالي الاستهلاك السنوي لمياه الشرب (الخطوة 2) / عدد الركاب (الخطوة 3) ، [لتر / مقيم].</a:t>
            </a: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00469" y="6625647"/>
            <a:ext cx="2133600" cy="232353"/>
          </a:xfrm>
        </p:spPr>
        <p:txBody>
          <a:bodyPr/>
          <a:lstStyle/>
          <a:p>
            <a:fld id="{243FB592-B9A9-49AA-A86F-4031F7B97808}" type="slidenum">
              <a:rPr lang="en-US" smtClean="0"/>
              <a:t>16</a:t>
            </a:fld>
            <a:endParaRPr lang="en-US"/>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7320" y="839945"/>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8" name="Group 7"/>
          <p:cNvGrpSpPr/>
          <p:nvPr/>
        </p:nvGrpSpPr>
        <p:grpSpPr>
          <a:xfrm>
            <a:off x="6902148" y="5240931"/>
            <a:ext cx="1705581" cy="1124922"/>
            <a:chOff x="6902148" y="5240931"/>
            <a:chExt cx="1705581" cy="1124922"/>
          </a:xfrm>
        </p:grpSpPr>
        <p:pic>
          <p:nvPicPr>
            <p:cNvPr id="10" name="Picture 9"/>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902148" y="5240931"/>
              <a:ext cx="1701754" cy="11249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7010400" y="5782776"/>
              <a:ext cx="1597329" cy="400110"/>
            </a:xfrm>
            <a:prstGeom prst="rect">
              <a:avLst/>
            </a:prstGeom>
          </p:spPr>
          <p:txBody>
            <a:bodyPr wrap="square">
              <a:spAutoFit/>
            </a:bodyPr>
            <a:lstStyle/>
            <a:p>
              <a:pPr algn="ctr"/>
              <a:r>
                <a:rPr lang="ar-JO" sz="2000" b="1" u="sng" dirty="0">
                  <a:solidFill>
                    <a:srgbClr val="FF0000"/>
                  </a:solidFill>
                  <a:effectLst>
                    <a:outerShdw blurRad="38100" dist="38100" dir="2700000" algn="tl">
                      <a:srgbClr val="000000">
                        <a:alpha val="43137"/>
                      </a:srgbClr>
                    </a:outerShdw>
                  </a:effectLst>
                </a:rPr>
                <a:t>ل / راكب</a:t>
              </a:r>
              <a:endParaRPr lang="en-US" sz="2000" b="1" u="sng" dirty="0">
                <a:solidFill>
                  <a:srgbClr val="FF0000"/>
                </a:solidFill>
                <a:effectLst>
                  <a:outerShdw blurRad="38100" dist="38100" dir="2700000" algn="tl">
                    <a:srgbClr val="000000">
                      <a:alpha val="43137"/>
                    </a:srgbClr>
                  </a:outerShdw>
                </a:effectLst>
              </a:endParaRPr>
            </a:p>
          </p:txBody>
        </p:sp>
      </p:grpSp>
      <p:sp>
        <p:nvSpPr>
          <p:cNvPr id="2" name="Rectangle 1">
            <a:extLst>
              <a:ext uri="{FF2B5EF4-FFF2-40B4-BE49-F238E27FC236}">
                <a16:creationId xmlns:a16="http://schemas.microsoft.com/office/drawing/2014/main" id="{4A82B8CF-6274-5EC0-1735-395E39D89039}"/>
              </a:ext>
            </a:extLst>
          </p:cNvPr>
          <p:cNvSpPr/>
          <p:nvPr/>
        </p:nvSpPr>
        <p:spPr>
          <a:xfrm>
            <a:off x="2331971"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4" name="Rectangle 3">
            <a:extLst>
              <a:ext uri="{FF2B5EF4-FFF2-40B4-BE49-F238E27FC236}">
                <a16:creationId xmlns:a16="http://schemas.microsoft.com/office/drawing/2014/main" id="{A44A9D47-A778-9145-BF22-D09489F74E30}"/>
              </a:ext>
            </a:extLst>
          </p:cNvPr>
          <p:cNvSpPr/>
          <p:nvPr/>
        </p:nvSpPr>
        <p:spPr>
          <a:xfrm>
            <a:off x="2202426" y="6182886"/>
            <a:ext cx="4520181" cy="326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6C614722-C1D1-4D9C-EBC6-DD5EBD42BDF2}"/>
              </a:ext>
            </a:extLst>
          </p:cNvPr>
          <p:cNvSpPr/>
          <p:nvPr/>
        </p:nvSpPr>
        <p:spPr>
          <a:xfrm>
            <a:off x="1789700" y="6272073"/>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sp>
        <p:nvSpPr>
          <p:cNvPr id="12" name="Titolo 1">
            <a:extLst>
              <a:ext uri="{FF2B5EF4-FFF2-40B4-BE49-F238E27FC236}">
                <a16:creationId xmlns:a16="http://schemas.microsoft.com/office/drawing/2014/main" id="{421A509D-38C9-77EF-E317-CAE9261B413C}"/>
              </a:ext>
            </a:extLst>
          </p:cNvPr>
          <p:cNvSpPr>
            <a:spLocks noGrp="1"/>
          </p:cNvSpPr>
          <p:nvPr>
            <p:ph type="title"/>
          </p:nvPr>
        </p:nvSpPr>
        <p:spPr>
          <a:xfrm>
            <a:off x="0" y="0"/>
            <a:ext cx="9144000" cy="709613"/>
          </a:xfrm>
        </p:spPr>
        <p:txBody>
          <a:bodyPr>
            <a:noAutofit/>
          </a:bodyPr>
          <a:lstStyle/>
          <a:p>
            <a:pPr rtl="1"/>
            <a:r>
              <a:rPr lang="ar-JO" sz="2800" dirty="0"/>
              <a:t>ج .2.3- استهلاك المياه الصالحة للشرب في المباني السكنية</a:t>
            </a:r>
            <a:endParaRPr lang="it-IT" sz="2800" b="1" dirty="0">
              <a:solidFill>
                <a:srgbClr val="00B050"/>
              </a:solidFill>
            </a:endParaRPr>
          </a:p>
        </p:txBody>
      </p:sp>
    </p:spTree>
    <p:extLst>
      <p:ext uri="{BB962C8B-B14F-4D97-AF65-F5344CB8AC3E}">
        <p14:creationId xmlns:p14="http://schemas.microsoft.com/office/powerpoint/2010/main" val="19313742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35652"/>
            <a:ext cx="2133600" cy="365125"/>
          </a:xfrm>
        </p:spPr>
        <p:txBody>
          <a:bodyPr/>
          <a:lstStyle/>
          <a:p>
            <a:fld id="{243FB592-B9A9-49AA-A86F-4031F7B97808}" type="slidenum">
              <a:rPr lang="en-US" smtClean="0"/>
              <a:t>17</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811776"/>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JO" b="1" u="sng" dirty="0">
                <a:latin typeface="Calibri" panose="020F0502020204030204" pitchFamily="34" charset="0"/>
                <a:cs typeface="Calibri" panose="020F0502020204030204" pitchFamily="34" charset="0"/>
              </a:rPr>
              <a:t>المراجع والمعايير</a:t>
            </a:r>
            <a:endParaRPr lang="it-IT" dirty="0"/>
          </a:p>
        </p:txBody>
      </p:sp>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243150" y="1248528"/>
            <a:ext cx="8900850" cy="4911113"/>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95288" indent="-395288" algn="r" rtl="1">
              <a:spcBef>
                <a:spcPts val="0"/>
              </a:spcBef>
              <a:buNone/>
            </a:pPr>
            <a:r>
              <a:rPr lang="ar-JO" sz="2000" b="1" dirty="0"/>
              <a:t>توجيه المجلس 98/83 / </a:t>
            </a:r>
            <a:r>
              <a:rPr lang="en-US" sz="2000" b="1" dirty="0"/>
              <a:t>EC </a:t>
            </a:r>
            <a:r>
              <a:rPr lang="ar-JO" sz="2000" b="1" dirty="0"/>
              <a:t>بشأن جودة المياه المخصصة للاستهلاك البشري بروكسل: المجلس الأوروبي.</a:t>
            </a:r>
          </a:p>
          <a:p>
            <a:pPr marL="395288" indent="-395288">
              <a:spcBef>
                <a:spcPts val="0"/>
              </a:spcBef>
              <a:buNone/>
            </a:pPr>
            <a:r>
              <a:rPr lang="en-GB" sz="1000" dirty="0">
                <a:hlinkClick r:id="rId3"/>
              </a:rPr>
              <a:t>http://data.europa.eu/eli/dir/1998/83/oj</a:t>
            </a:r>
            <a:endParaRPr lang="ar-JO" sz="1000" dirty="0"/>
          </a:p>
          <a:p>
            <a:pPr marL="395288" indent="-395288" algn="r" rtl="1">
              <a:spcBef>
                <a:spcPts val="0"/>
              </a:spcBef>
              <a:buNone/>
            </a:pPr>
            <a:endParaRPr lang="en-GB" sz="1000" dirty="0"/>
          </a:p>
          <a:p>
            <a:pPr marL="447675" indent="-447675" algn="r" rtl="1">
              <a:buNone/>
            </a:pPr>
            <a:r>
              <a:rPr lang="pt-BR" sz="2000" b="1" dirty="0"/>
              <a:t>OM (2017) 753 </a:t>
            </a:r>
            <a:r>
              <a:rPr lang="ar-JO" sz="2000" b="1" dirty="0"/>
              <a:t>نهائي 2017/0332 (</a:t>
            </a:r>
            <a:r>
              <a:rPr lang="pt-BR" sz="2000" b="1" dirty="0"/>
              <a:t>COD). </a:t>
            </a:r>
            <a:r>
              <a:rPr lang="ar-JO" sz="2000" b="1" dirty="0"/>
              <a:t>اقتراح لتوجيه من البرلمان الأوروبي بشأن جودة المياه المخصصة للاستهلاك البشري (إعادة صياغة). بروكسل: المفوضية الأوروبية</a:t>
            </a:r>
            <a:endParaRPr lang="ar-JO" sz="2000" dirty="0"/>
          </a:p>
          <a:p>
            <a:pPr marL="447675" indent="-447675">
              <a:buNone/>
            </a:pPr>
            <a:r>
              <a:rPr lang="en-GB" sz="2000" dirty="0"/>
              <a:t>                                                                        </a:t>
            </a:r>
            <a:r>
              <a:rPr lang="en-GB" sz="1000" dirty="0">
                <a:hlinkClick r:id="rId4"/>
              </a:rPr>
              <a:t>https://eur-lex.europa.eu/legal-content/EN/TXT/?uri=CELEX%3A52017PC0753</a:t>
            </a:r>
            <a:endParaRPr lang="ar-JO" sz="1000" dirty="0"/>
          </a:p>
          <a:p>
            <a:pPr marL="447675" indent="-447675">
              <a:buNone/>
            </a:pPr>
            <a:endParaRPr lang="ar-JO" sz="1000" dirty="0"/>
          </a:p>
          <a:p>
            <a:pPr marL="447675" indent="-447675">
              <a:buNone/>
            </a:pPr>
            <a:endParaRPr lang="en-GB" sz="1000" dirty="0"/>
          </a:p>
          <a:p>
            <a:pPr marL="447675" indent="-447675" algn="r" rtl="1">
              <a:buNone/>
            </a:pPr>
            <a:r>
              <a:rPr lang="ar-JO" sz="2000" b="1" dirty="0"/>
              <a:t>التوجيه (الاتحاد الأوروبي) 2020/2184 للبرلمان الأوروبي بشأن جودة المياهمخصص للاستهلاك الآدمي (إعادة صياغة). ). بروكسل: المفوضية الأوروبية.</a:t>
            </a:r>
          </a:p>
          <a:p>
            <a:pPr marL="447675" indent="-447675">
              <a:buNone/>
            </a:pPr>
            <a:r>
              <a:rPr lang="fr-FR" sz="2000" dirty="0"/>
              <a:t> </a:t>
            </a:r>
            <a:r>
              <a:rPr lang="fr-FR" sz="1000" dirty="0">
                <a:hlinkClick r:id="rId5"/>
              </a:rPr>
              <a:t>http://data.europa.eu/eli/dir/2020/2184/oj</a:t>
            </a:r>
            <a:endParaRPr lang="ar-JO" sz="1000" dirty="0"/>
          </a:p>
          <a:p>
            <a:pPr marL="447675" indent="-447675">
              <a:buNone/>
            </a:pPr>
            <a:endParaRPr lang="fr-FR" sz="1000" dirty="0"/>
          </a:p>
          <a:p>
            <a:pPr marL="447675" indent="-447675" algn="r" rtl="1">
              <a:buNone/>
            </a:pPr>
            <a:r>
              <a:rPr lang="ar-JO" sz="2000" b="1" dirty="0"/>
              <a:t>الاتحاد الأوروبي للبيئة - المياه ، المفوضية الأوروبية.</a:t>
            </a:r>
          </a:p>
          <a:p>
            <a:pPr marL="447675" indent="-447675" algn="r" rtl="1">
              <a:buNone/>
            </a:pPr>
            <a:endParaRPr lang="ar-JO" sz="2000" dirty="0"/>
          </a:p>
          <a:p>
            <a:pPr marL="447675" indent="-447675">
              <a:buNone/>
            </a:pPr>
            <a:r>
              <a:rPr lang="fr-FR" sz="2000" dirty="0"/>
              <a:t>                              </a:t>
            </a:r>
            <a:r>
              <a:rPr lang="fr-FR" sz="1000" dirty="0"/>
              <a:t>https://ec.europa.eu/environment/water/index_en.htm</a:t>
            </a:r>
          </a:p>
          <a:p>
            <a:pPr marL="447675" indent="-447675">
              <a:buNone/>
            </a:pPr>
            <a:endParaRPr lang="en-US" sz="2000" dirty="0"/>
          </a:p>
        </p:txBody>
      </p:sp>
      <p:sp>
        <p:nvSpPr>
          <p:cNvPr id="2" name="Titolo 1">
            <a:extLst>
              <a:ext uri="{FF2B5EF4-FFF2-40B4-BE49-F238E27FC236}">
                <a16:creationId xmlns:a16="http://schemas.microsoft.com/office/drawing/2014/main" id="{56B1CF4B-EB5F-6BBE-C4B8-D650195B69A1}"/>
              </a:ext>
            </a:extLst>
          </p:cNvPr>
          <p:cNvSpPr>
            <a:spLocks noGrp="1"/>
          </p:cNvSpPr>
          <p:nvPr>
            <p:ph type="title"/>
          </p:nvPr>
        </p:nvSpPr>
        <p:spPr>
          <a:xfrm>
            <a:off x="0" y="0"/>
            <a:ext cx="9144000" cy="709613"/>
          </a:xfrm>
        </p:spPr>
        <p:txBody>
          <a:bodyPr>
            <a:noAutofit/>
          </a:bodyPr>
          <a:lstStyle/>
          <a:p>
            <a:pPr rtl="1"/>
            <a:r>
              <a:rPr lang="ar-JO" sz="2800" dirty="0"/>
              <a:t>ج .2.3- استهلاك المياه الصالحة للشرب في المباني السكنية</a:t>
            </a:r>
            <a:endParaRPr lang="it-IT" sz="2800" b="1" dirty="0">
              <a:solidFill>
                <a:srgbClr val="00B050"/>
              </a:solidFill>
            </a:endParaRPr>
          </a:p>
        </p:txBody>
      </p:sp>
      <p:sp>
        <p:nvSpPr>
          <p:cNvPr id="3" name="Rectangle 2">
            <a:extLst>
              <a:ext uri="{FF2B5EF4-FFF2-40B4-BE49-F238E27FC236}">
                <a16:creationId xmlns:a16="http://schemas.microsoft.com/office/drawing/2014/main" id="{09182045-4123-05DA-14BF-4C06C29FD8E5}"/>
              </a:ext>
            </a:extLst>
          </p:cNvPr>
          <p:cNvSpPr/>
          <p:nvPr/>
        </p:nvSpPr>
        <p:spPr>
          <a:xfrm>
            <a:off x="2222090" y="6017342"/>
            <a:ext cx="6499123" cy="5183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DA22751-3437-E64A-C272-6AEC145F1B0D}"/>
              </a:ext>
            </a:extLst>
          </p:cNvPr>
          <p:cNvSpPr/>
          <p:nvPr/>
        </p:nvSpPr>
        <p:spPr>
          <a:xfrm>
            <a:off x="2412170" y="6612694"/>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8" name="Rectangle 7">
            <a:extLst>
              <a:ext uri="{FF2B5EF4-FFF2-40B4-BE49-F238E27FC236}">
                <a16:creationId xmlns:a16="http://schemas.microsoft.com/office/drawing/2014/main" id="{DD5DB1B6-BF2B-AAFD-DB76-DABD9758AD6D}"/>
              </a:ext>
            </a:extLst>
          </p:cNvPr>
          <p:cNvSpPr/>
          <p:nvPr/>
        </p:nvSpPr>
        <p:spPr>
          <a:xfrm>
            <a:off x="1789700" y="6272073"/>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spTree>
    <p:extLst>
      <p:ext uri="{BB962C8B-B14F-4D97-AF65-F5344CB8AC3E}">
        <p14:creationId xmlns:p14="http://schemas.microsoft.com/office/powerpoint/2010/main" val="8833032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1589"/>
            <a:ext cx="2133600" cy="266412"/>
          </a:xfrm>
        </p:spPr>
        <p:txBody>
          <a:bodyPr/>
          <a:lstStyle/>
          <a:p>
            <a:fld id="{243FB592-B9A9-49AA-A86F-4031F7B97808}" type="slidenum">
              <a:rPr lang="en-US" smtClean="0"/>
              <a:t>18</a:t>
            </a:fld>
            <a:endParaRPr lang="en-US"/>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811776"/>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JO" b="1" u="sng" dirty="0">
                <a:latin typeface="Calibri" panose="020F0502020204030204" pitchFamily="34" charset="0"/>
                <a:cs typeface="Calibri" panose="020F0502020204030204" pitchFamily="34" charset="0"/>
              </a:rPr>
              <a:t>المراجع والمعايير</a:t>
            </a:r>
            <a:endParaRPr lang="it-IT" dirty="0"/>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1507517" y="1448566"/>
            <a:ext cx="7253025" cy="8767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71500" indent="-571500" algn="r" rtl="1">
              <a:spcBef>
                <a:spcPts val="600"/>
              </a:spcBef>
              <a:buNone/>
            </a:pPr>
            <a:r>
              <a:rPr lang="ar-JO" sz="1800" b="1" dirty="0"/>
              <a:t>معيار </a:t>
            </a:r>
            <a:r>
              <a:rPr lang="en-US" sz="1800" b="1" dirty="0"/>
              <a:t>ASHRAE 189.1 - </a:t>
            </a:r>
            <a:r>
              <a:rPr lang="ar-JO" sz="1800" b="1" dirty="0"/>
              <a:t>تصميم المباني الخضراء عالية الأداء</a:t>
            </a:r>
          </a:p>
          <a:p>
            <a:pPr marL="571500" indent="-571500" algn="r" rtl="1">
              <a:spcBef>
                <a:spcPts val="600"/>
              </a:spcBef>
              <a:buNone/>
            </a:pPr>
            <a:r>
              <a:rPr lang="en-US" sz="1000" dirty="0"/>
              <a:t>https://www.ashrae.org/technical-resources/standards-and-guidelines/read-only-versions-of-ashrae-standards   </a:t>
            </a:r>
          </a:p>
          <a:p>
            <a:pPr marL="346075" indent="-346075">
              <a:spcBef>
                <a:spcPts val="600"/>
              </a:spcBef>
              <a:buNone/>
            </a:pPr>
            <a:endParaRPr lang="en-US" sz="2200" dirty="0"/>
          </a:p>
        </p:txBody>
      </p:sp>
      <p:pic>
        <p:nvPicPr>
          <p:cNvPr id="9" name="Picture 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8224" y="2391667"/>
            <a:ext cx="1418030" cy="18288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33520" y="2158213"/>
            <a:ext cx="4575310" cy="38880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olo 1">
            <a:extLst>
              <a:ext uri="{FF2B5EF4-FFF2-40B4-BE49-F238E27FC236}">
                <a16:creationId xmlns:a16="http://schemas.microsoft.com/office/drawing/2014/main" id="{FB443013-AEDD-B5C0-D3BF-738D3270B7E4}"/>
              </a:ext>
            </a:extLst>
          </p:cNvPr>
          <p:cNvSpPr>
            <a:spLocks noGrp="1"/>
          </p:cNvSpPr>
          <p:nvPr>
            <p:ph type="title"/>
          </p:nvPr>
        </p:nvSpPr>
        <p:spPr>
          <a:xfrm>
            <a:off x="0" y="0"/>
            <a:ext cx="9144000" cy="709613"/>
          </a:xfrm>
        </p:spPr>
        <p:txBody>
          <a:bodyPr>
            <a:noAutofit/>
          </a:bodyPr>
          <a:lstStyle/>
          <a:p>
            <a:pPr rtl="1"/>
            <a:r>
              <a:rPr lang="ar-JO" sz="2800" dirty="0"/>
              <a:t>ج .2.3- استهلاك المياه الصالحة للشرب في المباني السكنية</a:t>
            </a:r>
            <a:endParaRPr lang="it-IT" sz="2800" b="1" dirty="0">
              <a:solidFill>
                <a:srgbClr val="00B050"/>
              </a:solidFill>
            </a:endParaRPr>
          </a:p>
        </p:txBody>
      </p:sp>
      <p:sp>
        <p:nvSpPr>
          <p:cNvPr id="3" name="Rectangle 2">
            <a:extLst>
              <a:ext uri="{FF2B5EF4-FFF2-40B4-BE49-F238E27FC236}">
                <a16:creationId xmlns:a16="http://schemas.microsoft.com/office/drawing/2014/main" id="{227928D6-F94E-3400-CD11-D12B96AE0E3B}"/>
              </a:ext>
            </a:extLst>
          </p:cNvPr>
          <p:cNvSpPr/>
          <p:nvPr/>
        </p:nvSpPr>
        <p:spPr>
          <a:xfrm>
            <a:off x="2241755" y="6115665"/>
            <a:ext cx="6469626" cy="4759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7CF43CC0-BD7C-AEC1-892C-E3F81320FB9A}"/>
              </a:ext>
            </a:extLst>
          </p:cNvPr>
          <p:cNvSpPr/>
          <p:nvPr/>
        </p:nvSpPr>
        <p:spPr>
          <a:xfrm>
            <a:off x="1789700" y="6272073"/>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sp>
        <p:nvSpPr>
          <p:cNvPr id="10" name="Rectangle 9">
            <a:extLst>
              <a:ext uri="{FF2B5EF4-FFF2-40B4-BE49-F238E27FC236}">
                <a16:creationId xmlns:a16="http://schemas.microsoft.com/office/drawing/2014/main" id="{90AA8F25-F6B5-EDAE-511F-D496DF2496B0}"/>
              </a:ext>
            </a:extLst>
          </p:cNvPr>
          <p:cNvSpPr/>
          <p:nvPr/>
        </p:nvSpPr>
        <p:spPr>
          <a:xfrm>
            <a:off x="2359550" y="6579897"/>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Tree>
    <p:extLst>
      <p:ext uri="{BB962C8B-B14F-4D97-AF65-F5344CB8AC3E}">
        <p14:creationId xmlns:p14="http://schemas.microsoft.com/office/powerpoint/2010/main" val="42630202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ar-JO" b="1" dirty="0">
                <a:latin typeface="Calibri" panose="020F0502020204030204" pitchFamily="34" charset="0"/>
                <a:cs typeface="Calibri" panose="020F0502020204030204" pitchFamily="34" charset="0"/>
              </a:rPr>
              <a:t>مثال</a:t>
            </a:r>
            <a:r>
              <a:rPr lang="it-IT" b="1" dirty="0">
                <a:latin typeface="Calibri" panose="020F0502020204030204" pitchFamily="34" charset="0"/>
                <a:cs typeface="Calibri" panose="020F0502020204030204" pitchFamily="34" charset="0"/>
              </a:rPr>
              <a:t> </a:t>
            </a:r>
            <a:endParaRPr lang="it-IT" dirty="0">
              <a:latin typeface="Calibri" panose="020F0502020204030204" pitchFamily="34" charset="0"/>
              <a:cs typeface="Calibri" panose="020F0502020204030204" pitchFamily="34" charset="0"/>
            </a:endParaRPr>
          </a:p>
          <a:p>
            <a:pPr marL="0" indent="0">
              <a:spcBef>
                <a:spcPts val="0"/>
              </a:spcBef>
              <a:buNone/>
            </a:pP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6493"/>
            <a:ext cx="2133600" cy="237323"/>
          </a:xfrm>
        </p:spPr>
        <p:txBody>
          <a:bodyPr/>
          <a:lstStyle/>
          <a:p>
            <a:fld id="{243FB592-B9A9-49AA-A86F-4031F7B97808}" type="slidenum">
              <a:rPr lang="en-US" smtClean="0"/>
              <a:t>19</a:t>
            </a:fld>
            <a:endParaRPr lang="en-US"/>
          </a:p>
        </p:txBody>
      </p:sp>
      <p:sp>
        <p:nvSpPr>
          <p:cNvPr id="2" name="Rectangle 1">
            <a:extLst>
              <a:ext uri="{FF2B5EF4-FFF2-40B4-BE49-F238E27FC236}">
                <a16:creationId xmlns:a16="http://schemas.microsoft.com/office/drawing/2014/main" id="{CF4FB5E6-EB5D-FDB0-0F5E-8381D70BE3BC}"/>
              </a:ext>
            </a:extLst>
          </p:cNvPr>
          <p:cNvSpPr/>
          <p:nvPr/>
        </p:nvSpPr>
        <p:spPr>
          <a:xfrm>
            <a:off x="2359550" y="6579897"/>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4" name="Rectangle 3">
            <a:extLst>
              <a:ext uri="{FF2B5EF4-FFF2-40B4-BE49-F238E27FC236}">
                <a16:creationId xmlns:a16="http://schemas.microsoft.com/office/drawing/2014/main" id="{759D557A-203A-B5C7-F44C-8760BFF5520A}"/>
              </a:ext>
            </a:extLst>
          </p:cNvPr>
          <p:cNvSpPr/>
          <p:nvPr/>
        </p:nvSpPr>
        <p:spPr>
          <a:xfrm>
            <a:off x="2281084" y="6174658"/>
            <a:ext cx="5535561" cy="3146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9AC3B459-9D85-C2FA-2088-DF341D522848}"/>
              </a:ext>
            </a:extLst>
          </p:cNvPr>
          <p:cNvSpPr/>
          <p:nvPr/>
        </p:nvSpPr>
        <p:spPr>
          <a:xfrm>
            <a:off x="1789700" y="6272073"/>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sp>
        <p:nvSpPr>
          <p:cNvPr id="10" name="Titolo 1">
            <a:extLst>
              <a:ext uri="{FF2B5EF4-FFF2-40B4-BE49-F238E27FC236}">
                <a16:creationId xmlns:a16="http://schemas.microsoft.com/office/drawing/2014/main" id="{0037CF5F-BD25-18D4-5FC2-F37258995454}"/>
              </a:ext>
            </a:extLst>
          </p:cNvPr>
          <p:cNvSpPr>
            <a:spLocks noGrp="1"/>
          </p:cNvSpPr>
          <p:nvPr>
            <p:ph type="title"/>
          </p:nvPr>
        </p:nvSpPr>
        <p:spPr>
          <a:xfrm>
            <a:off x="0" y="0"/>
            <a:ext cx="9144000" cy="709613"/>
          </a:xfrm>
        </p:spPr>
        <p:txBody>
          <a:bodyPr>
            <a:noAutofit/>
          </a:bodyPr>
          <a:lstStyle/>
          <a:p>
            <a:pPr rtl="1"/>
            <a:r>
              <a:rPr lang="ar-JO" sz="2800" dirty="0"/>
              <a:t>ج .2.3- استهلاك المياه الصالحة للشرب في المباني السكنية</a:t>
            </a:r>
            <a:endParaRPr lang="it-IT" sz="2800" b="1" dirty="0">
              <a:solidFill>
                <a:srgbClr val="00B050"/>
              </a:solidFill>
            </a:endParaRPr>
          </a:p>
        </p:txBody>
      </p:sp>
    </p:spTree>
    <p:extLst>
      <p:ext uri="{BB962C8B-B14F-4D97-AF65-F5344CB8AC3E}">
        <p14:creationId xmlns:p14="http://schemas.microsoft.com/office/powerpoint/2010/main" val="40384567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59" name="Table 58"/>
          <p:cNvGraphicFramePr>
            <a:graphicFrameLocks noGrp="1"/>
          </p:cNvGraphicFramePr>
          <p:nvPr>
            <p:extLst>
              <p:ext uri="{D42A27DB-BD31-4B8C-83A1-F6EECF244321}">
                <p14:modId xmlns:p14="http://schemas.microsoft.com/office/powerpoint/2010/main" val="2726763445"/>
              </p:ext>
            </p:extLst>
          </p:nvPr>
        </p:nvGraphicFramePr>
        <p:xfrm>
          <a:off x="487326" y="1504863"/>
          <a:ext cx="8169348" cy="1341120"/>
        </p:xfrm>
        <a:graphic>
          <a:graphicData uri="http://schemas.openxmlformats.org/drawingml/2006/table">
            <a:tbl>
              <a:tblPr firstRow="1" bandRow="1">
                <a:tableStyleId>{F5AB1C69-6EDB-4FF4-983F-18BD219EF322}</a:tableStyleId>
              </a:tblPr>
              <a:tblGrid>
                <a:gridCol w="4084674">
                  <a:extLst>
                    <a:ext uri="{9D8B030D-6E8A-4147-A177-3AD203B41FA5}">
                      <a16:colId xmlns:a16="http://schemas.microsoft.com/office/drawing/2014/main" val="20000"/>
                    </a:ext>
                  </a:extLst>
                </a:gridCol>
                <a:gridCol w="4084674">
                  <a:extLst>
                    <a:ext uri="{9D8B030D-6E8A-4147-A177-3AD203B41FA5}">
                      <a16:colId xmlns:a16="http://schemas.microsoft.com/office/drawing/2014/main" val="20001"/>
                    </a:ext>
                  </a:extLst>
                </a:gridCol>
              </a:tblGrid>
              <a:tr h="370840">
                <a:tc gridSpan="2">
                  <a:txBody>
                    <a:bodyPr/>
                    <a:lstStyle/>
                    <a:p>
                      <a:pPr algn="ctr" rtl="1"/>
                      <a:r>
                        <a:rPr lang="ar-JO" sz="2800" dirty="0"/>
                        <a:t>ج .2.3- استهلاك المياه الصالحة للشرب في المباني السكنية</a:t>
                      </a:r>
                      <a:endParaRPr lang="en-US" sz="2800" dirty="0"/>
                    </a:p>
                  </a:txBody>
                  <a:tcPr/>
                </a:tc>
                <a:tc hMerge="1">
                  <a:txBody>
                    <a:bodyPr/>
                    <a:lstStyle/>
                    <a:p>
                      <a:endParaRPr lang="en-US" dirty="0"/>
                    </a:p>
                  </a:txBody>
                  <a:tcPr/>
                </a:tc>
                <a:extLst>
                  <a:ext uri="{0D108BD9-81ED-4DB2-BD59-A6C34878D82A}">
                    <a16:rowId xmlns:a16="http://schemas.microsoft.com/office/drawing/2014/main" val="10000"/>
                  </a:ext>
                </a:extLst>
              </a:tr>
              <a:tr h="370840">
                <a:tc>
                  <a:txBody>
                    <a:bodyPr/>
                    <a:lstStyle/>
                    <a:p>
                      <a:pPr algn="ctr"/>
                      <a:r>
                        <a:rPr lang="ar-JO" sz="2200" b="1" dirty="0"/>
                        <a:t>المشكلة</a:t>
                      </a:r>
                      <a:endParaRPr lang="en-US" sz="2200" b="1" dirty="0"/>
                    </a:p>
                  </a:txBody>
                  <a:tcPr/>
                </a:tc>
                <a:tc>
                  <a:txBody>
                    <a:bodyPr/>
                    <a:lstStyle/>
                    <a:p>
                      <a:pPr algn="ctr"/>
                      <a:r>
                        <a:rPr lang="ar-JO" sz="2200" dirty="0"/>
                        <a:t>الفئة</a:t>
                      </a:r>
                      <a:endParaRPr lang="en-US" sz="2200" b="1" dirty="0"/>
                    </a:p>
                  </a:txBody>
                  <a:tcPr/>
                </a:tc>
                <a:extLst>
                  <a:ext uri="{0D108BD9-81ED-4DB2-BD59-A6C34878D82A}">
                    <a16:rowId xmlns:a16="http://schemas.microsoft.com/office/drawing/2014/main" val="10001"/>
                  </a:ext>
                </a:extLst>
              </a:tr>
              <a:tr h="370840">
                <a:tc>
                  <a:txBody>
                    <a:bodyPr/>
                    <a:lstStyle/>
                    <a:p>
                      <a:pPr algn="ctr" rtl="1"/>
                      <a:r>
                        <a:rPr lang="ar-JO" sz="2000" dirty="0"/>
                        <a:t>س.</a:t>
                      </a:r>
                      <a:r>
                        <a:rPr lang="en-US" sz="2000" dirty="0"/>
                        <a:t> </a:t>
                      </a:r>
                      <a:r>
                        <a:rPr lang="ar-JO" sz="2000" dirty="0"/>
                        <a:t>الماء</a:t>
                      </a:r>
                      <a:endParaRPr lang="en-US" sz="2000" dirty="0"/>
                    </a:p>
                  </a:txBody>
                  <a:tcPr/>
                </a:tc>
                <a:tc>
                  <a:txBody>
                    <a:bodyPr/>
                    <a:lstStyle/>
                    <a:p>
                      <a:pPr algn="ctr"/>
                      <a:r>
                        <a:rPr lang="ar-JO" sz="2000" dirty="0"/>
                        <a:t>ج / 2 استهلاك المياه</a:t>
                      </a:r>
                      <a:endParaRPr lang="en-US" sz="2000" dirty="0"/>
                    </a:p>
                  </a:txBody>
                  <a:tcPr/>
                </a:tc>
                <a:extLst>
                  <a:ext uri="{0D108BD9-81ED-4DB2-BD59-A6C34878D82A}">
                    <a16:rowId xmlns:a16="http://schemas.microsoft.com/office/drawing/2014/main" val="10002"/>
                  </a:ext>
                </a:extLst>
              </a:tr>
            </a:tbl>
          </a:graphicData>
        </a:graphic>
      </p:graphicFrame>
      <p:sp>
        <p:nvSpPr>
          <p:cNvPr id="9"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pPr rtl="1"/>
            <a:r>
              <a:rPr lang="ar-JO" sz="2800" dirty="0"/>
              <a:t>ج .2.3- استهلاك المياه الصالحة للشرب في المباني السكنية</a:t>
            </a:r>
            <a:endParaRPr lang="it-IT" sz="2800" b="1" dirty="0">
              <a:solidFill>
                <a:srgbClr val="00B050"/>
              </a:solidFill>
            </a:endParaRPr>
          </a:p>
        </p:txBody>
      </p:sp>
      <p:sp>
        <p:nvSpPr>
          <p:cNvPr id="7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48678"/>
            <a:ext cx="2133600" cy="365125"/>
          </a:xfrm>
        </p:spPr>
        <p:txBody>
          <a:bodyPr/>
          <a:lstStyle/>
          <a:p>
            <a:fld id="{243FB592-B9A9-49AA-A86F-4031F7B97808}" type="slidenum">
              <a:rPr lang="en-US" smtClean="0">
                <a:solidFill>
                  <a:schemeClr val="bg1"/>
                </a:solidFill>
              </a:rPr>
              <a:t>2</a:t>
            </a:fld>
            <a:endParaRPr lang="en-US" dirty="0">
              <a:solidFill>
                <a:schemeClr val="bg1"/>
              </a:solidFill>
            </a:endParaRPr>
          </a:p>
        </p:txBody>
      </p:sp>
      <p:sp>
        <p:nvSpPr>
          <p:cNvPr id="8" name="Striped Right Arrow 7"/>
          <p:cNvSpPr/>
          <p:nvPr/>
        </p:nvSpPr>
        <p:spPr>
          <a:xfrm>
            <a:off x="3962242" y="4157472"/>
            <a:ext cx="794904" cy="621792"/>
          </a:xfrm>
          <a:prstGeom prst="stripedRightArrow">
            <a:avLst/>
          </a:prstGeom>
          <a:solidFill>
            <a:srgbClr val="00B0F0"/>
          </a:solidFill>
          <a:ln>
            <a:noFill/>
          </a:ln>
          <a:scene3d>
            <a:camera prst="orthographicFront"/>
            <a:lightRig rig="threePt" dir="t"/>
          </a:scene3d>
          <a:sp3d>
            <a:bevelT w="139700" h="139700" prst="divo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6693" y="3958795"/>
            <a:ext cx="881063" cy="895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10"/>
          <p:cNvPicPr>
            <a:picLocks noChangeAspect="1"/>
          </p:cNvPicPr>
          <p:nvPr/>
        </p:nvPicPr>
        <p:blipFill rotWithShape="1">
          <a:blip r:embed="rId5">
            <a:clrChange>
              <a:clrFrom>
                <a:srgbClr val="FFFFFF"/>
              </a:clrFrom>
              <a:clrTo>
                <a:srgbClr val="FFFFFF">
                  <a:alpha val="0"/>
                </a:srgbClr>
              </a:clrTo>
            </a:clrChange>
          </a:blip>
          <a:srcRect l="63469" t="12738" r="1502" b="8966"/>
          <a:stretch/>
        </p:blipFill>
        <p:spPr>
          <a:xfrm>
            <a:off x="4847927" y="3344556"/>
            <a:ext cx="1482570" cy="1384917"/>
          </a:xfrm>
          <a:prstGeom prst="rect">
            <a:avLst/>
          </a:prstGeom>
        </p:spPr>
      </p:pic>
      <p:pic>
        <p:nvPicPr>
          <p:cNvPr id="12" name="Picture 11"/>
          <p:cNvPicPr>
            <a:picLocks noChangeAspect="1"/>
          </p:cNvPicPr>
          <p:nvPr/>
        </p:nvPicPr>
        <p:blipFill rotWithShape="1">
          <a:blip r:embed="rId5">
            <a:clrChange>
              <a:clrFrom>
                <a:srgbClr val="FFFFFF"/>
              </a:clrFrom>
              <a:clrTo>
                <a:srgbClr val="FFFFFF">
                  <a:alpha val="0"/>
                </a:srgbClr>
              </a:clrTo>
            </a:clrChange>
          </a:blip>
          <a:srcRect l="63469" t="12738" r="1502" b="8966"/>
          <a:stretch/>
        </p:blipFill>
        <p:spPr>
          <a:xfrm>
            <a:off x="5662917" y="3665072"/>
            <a:ext cx="1482570" cy="1384917"/>
          </a:xfrm>
          <a:prstGeom prst="rect">
            <a:avLst/>
          </a:prstGeom>
        </p:spPr>
      </p:pic>
      <p:pic>
        <p:nvPicPr>
          <p:cNvPr id="13" name="Picture 12"/>
          <p:cNvPicPr>
            <a:picLocks noChangeAspect="1"/>
          </p:cNvPicPr>
          <p:nvPr/>
        </p:nvPicPr>
        <p:blipFill rotWithShape="1">
          <a:blip r:embed="rId5">
            <a:clrChange>
              <a:clrFrom>
                <a:srgbClr val="FFFFFF"/>
              </a:clrFrom>
              <a:clrTo>
                <a:srgbClr val="FFFFFF">
                  <a:alpha val="0"/>
                </a:srgbClr>
              </a:clrTo>
            </a:clrChange>
          </a:blip>
          <a:srcRect l="63469" t="12738" r="1502" b="8966"/>
          <a:stretch/>
        </p:blipFill>
        <p:spPr>
          <a:xfrm>
            <a:off x="4921632" y="3985588"/>
            <a:ext cx="1482570" cy="1384917"/>
          </a:xfrm>
          <a:prstGeom prst="rect">
            <a:avLst/>
          </a:prstGeom>
        </p:spPr>
      </p:pic>
      <p:sp>
        <p:nvSpPr>
          <p:cNvPr id="2" name="TextBox 1"/>
          <p:cNvSpPr txBox="1"/>
          <p:nvPr/>
        </p:nvSpPr>
        <p:spPr>
          <a:xfrm>
            <a:off x="5062168" y="4544807"/>
            <a:ext cx="1342034" cy="369332"/>
          </a:xfrm>
          <a:prstGeom prst="rect">
            <a:avLst/>
          </a:prstGeom>
          <a:noFill/>
        </p:spPr>
        <p:txBody>
          <a:bodyPr wrap="none" rtlCol="0">
            <a:spAutoFit/>
          </a:bodyPr>
          <a:lstStyle/>
          <a:p>
            <a:r>
              <a:rPr lang="ar-JO" b="1" dirty="0"/>
              <a:t>عمارات سكنية</a:t>
            </a:r>
            <a:r>
              <a:rPr lang="en-US" b="1" dirty="0"/>
              <a:t>)</a:t>
            </a:r>
            <a:endParaRPr lang="el-GR" b="1" dirty="0"/>
          </a:p>
        </p:txBody>
      </p:sp>
      <p:sp>
        <p:nvSpPr>
          <p:cNvPr id="14" name="TextBox 7"/>
          <p:cNvSpPr txBox="1"/>
          <p:nvPr/>
        </p:nvSpPr>
        <p:spPr>
          <a:xfrm>
            <a:off x="5420046" y="5690669"/>
            <a:ext cx="3095719"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gn="r" rtl="1">
              <a:buFont typeface="Wingdings" panose="05000000000000000000" pitchFamily="2" charset="2"/>
              <a:buChar char="Ø"/>
            </a:pPr>
            <a:r>
              <a:rPr lang="ar-JO" i="1" dirty="0"/>
              <a:t>راجع أيضًا </a:t>
            </a:r>
            <a:r>
              <a:rPr lang="el-GR" i="1" dirty="0"/>
              <a:t>Β.4.3 </a:t>
            </a:r>
            <a:r>
              <a:rPr lang="ar-JO" i="1" dirty="0"/>
              <a:t>من مقياس المبنى</a:t>
            </a:r>
            <a:endParaRPr lang="en-GB" i="1" dirty="0"/>
          </a:p>
        </p:txBody>
      </p:sp>
      <p:sp>
        <p:nvSpPr>
          <p:cNvPr id="3" name="Rectangle 2">
            <a:extLst>
              <a:ext uri="{FF2B5EF4-FFF2-40B4-BE49-F238E27FC236}">
                <a16:creationId xmlns:a16="http://schemas.microsoft.com/office/drawing/2014/main" id="{06AFBFAC-CE90-2946-B3E0-49FDA37060F5}"/>
              </a:ext>
            </a:extLst>
          </p:cNvPr>
          <p:cNvSpPr/>
          <p:nvPr/>
        </p:nvSpPr>
        <p:spPr>
          <a:xfrm>
            <a:off x="2174033" y="6060001"/>
            <a:ext cx="5859624" cy="4886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A18BB968-7A07-03A9-73A4-6D80D6CB1F40}"/>
              </a:ext>
            </a:extLst>
          </p:cNvPr>
          <p:cNvSpPr/>
          <p:nvPr/>
        </p:nvSpPr>
        <p:spPr>
          <a:xfrm>
            <a:off x="1637300" y="6119673"/>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sp>
        <p:nvSpPr>
          <p:cNvPr id="6" name="Rectangle 5">
            <a:extLst>
              <a:ext uri="{FF2B5EF4-FFF2-40B4-BE49-F238E27FC236}">
                <a16:creationId xmlns:a16="http://schemas.microsoft.com/office/drawing/2014/main" id="{59436187-8714-556F-CF79-7FD392A938CC}"/>
              </a:ext>
            </a:extLst>
          </p:cNvPr>
          <p:cNvSpPr/>
          <p:nvPr/>
        </p:nvSpPr>
        <p:spPr>
          <a:xfrm>
            <a:off x="2331971"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Tree>
    <p:extLst>
      <p:ext uri="{BB962C8B-B14F-4D97-AF65-F5344CB8AC3E}">
        <p14:creationId xmlns:p14="http://schemas.microsoft.com/office/powerpoint/2010/main" val="22376382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243FB592-B9A9-49AA-A86F-4031F7B97808}" type="slidenum">
              <a:rPr lang="en-US" smtClean="0"/>
              <a:t>20</a:t>
            </a:fld>
            <a:endParaRPr lang="en-US"/>
          </a:p>
        </p:txBody>
      </p:sp>
      <p:sp>
        <p:nvSpPr>
          <p:cNvPr id="4" name="Segnaposto contenuto 2">
            <a:extLst>
              <a:ext uri="{FF2B5EF4-FFF2-40B4-BE49-F238E27FC236}">
                <a16:creationId xmlns:a16="http://schemas.microsoft.com/office/drawing/2014/main" id="{86F2EB93-A63A-4210-B86A-E5FCAD7D8D7F}"/>
              </a:ext>
            </a:extLst>
          </p:cNvPr>
          <p:cNvSpPr txBox="1">
            <a:spLocks/>
          </p:cNvSpPr>
          <p:nvPr/>
        </p:nvSpPr>
        <p:spPr>
          <a:xfrm>
            <a:off x="457200" y="958293"/>
            <a:ext cx="8234039" cy="2273794"/>
          </a:xfrm>
          <a:prstGeom prst="rect">
            <a:avLst/>
          </a:prstGeom>
          <a:noFill/>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lnSpc>
                <a:spcPct val="150000"/>
              </a:lnSpc>
              <a:spcBef>
                <a:spcPts val="600"/>
              </a:spcBef>
              <a:spcAft>
                <a:spcPts val="1200"/>
              </a:spcAft>
              <a:buFont typeface="Arial" panose="020B0604020202020204" pitchFamily="34" charset="0"/>
              <a:buNone/>
            </a:pPr>
            <a:r>
              <a:rPr lang="ar-JO" sz="2200" dirty="0">
                <a:cs typeface="Calibri" panose="020F0502020204030204" pitchFamily="34" charset="0"/>
              </a:rPr>
              <a:t>يوجد في الحي الحالي 5 مباني سكنية صغيرة و 15 منزلًا فرديًا ومبنى مكاتب واحدًا ومدرسة واحدة.البيانات المتوفرة: المساحات الأرضية وعدد الساكنين ومتوسط استهلاك المياه السنوي لجميع المباني في الحي</a:t>
            </a:r>
            <a:endParaRPr lang="en-US" sz="2000" dirty="0">
              <a:cs typeface="Calibri" panose="020F0502020204030204" pitchFamily="34" charset="0"/>
            </a:endParaRPr>
          </a:p>
        </p:txBody>
      </p:sp>
      <p:grpSp>
        <p:nvGrpSpPr>
          <p:cNvPr id="5" name="Group 4"/>
          <p:cNvGrpSpPr/>
          <p:nvPr/>
        </p:nvGrpSpPr>
        <p:grpSpPr>
          <a:xfrm>
            <a:off x="340512" y="3803527"/>
            <a:ext cx="8514080" cy="1145373"/>
            <a:chOff x="340512" y="3584452"/>
            <a:chExt cx="8514080" cy="1145373"/>
          </a:xfrm>
        </p:grpSpPr>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340512" y="3584452"/>
              <a:ext cx="8514080" cy="1145373"/>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ctr" rtl="1">
                <a:spcBef>
                  <a:spcPts val="0"/>
                </a:spcBef>
                <a:spcAft>
                  <a:spcPts val="600"/>
                </a:spcAft>
                <a:buNone/>
              </a:pPr>
              <a:r>
                <a:rPr lang="en-US" sz="2000" b="1" dirty="0"/>
                <a:t>	</a:t>
              </a:r>
              <a:r>
                <a:rPr lang="ar-JO" sz="2000" b="1" dirty="0"/>
                <a:t>احسب الاستهلاك السنوي لمياه الشرب</a:t>
              </a:r>
              <a:r>
                <a:rPr lang="en-US" sz="2000" dirty="0"/>
                <a:t>.</a:t>
              </a:r>
              <a:endParaRPr lang="en-US" sz="2000" b="1" dirty="0"/>
            </a:p>
          </p:txBody>
        </p:sp>
        <p:pic>
          <p:nvPicPr>
            <p:cNvPr id="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3856850"/>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0" name="Rectangle 9">
            <a:extLst>
              <a:ext uri="{FF2B5EF4-FFF2-40B4-BE49-F238E27FC236}">
                <a16:creationId xmlns:a16="http://schemas.microsoft.com/office/drawing/2014/main" id="{F3334921-F280-4A98-0A48-EAF45CC0F4F3}"/>
              </a:ext>
            </a:extLst>
          </p:cNvPr>
          <p:cNvSpPr/>
          <p:nvPr/>
        </p:nvSpPr>
        <p:spPr>
          <a:xfrm>
            <a:off x="2222090" y="6096000"/>
            <a:ext cx="6194323" cy="365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770C69B-4829-463C-01AA-C10C6EFBEB2F}"/>
              </a:ext>
            </a:extLst>
          </p:cNvPr>
          <p:cNvSpPr/>
          <p:nvPr/>
        </p:nvSpPr>
        <p:spPr>
          <a:xfrm>
            <a:off x="2359550" y="6579897"/>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12" name="Rectangle 11">
            <a:extLst>
              <a:ext uri="{FF2B5EF4-FFF2-40B4-BE49-F238E27FC236}">
                <a16:creationId xmlns:a16="http://schemas.microsoft.com/office/drawing/2014/main" id="{76AC4C1C-BC2D-0415-0965-4CE5C8F9FEE1}"/>
              </a:ext>
            </a:extLst>
          </p:cNvPr>
          <p:cNvSpPr/>
          <p:nvPr/>
        </p:nvSpPr>
        <p:spPr>
          <a:xfrm>
            <a:off x="1789700" y="6272073"/>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sp>
        <p:nvSpPr>
          <p:cNvPr id="13" name="Titolo 1">
            <a:extLst>
              <a:ext uri="{FF2B5EF4-FFF2-40B4-BE49-F238E27FC236}">
                <a16:creationId xmlns:a16="http://schemas.microsoft.com/office/drawing/2014/main" id="{156A28F0-CC2B-016E-D265-6C29F754C39C}"/>
              </a:ext>
            </a:extLst>
          </p:cNvPr>
          <p:cNvSpPr>
            <a:spLocks noGrp="1"/>
          </p:cNvSpPr>
          <p:nvPr>
            <p:ph type="title"/>
          </p:nvPr>
        </p:nvSpPr>
        <p:spPr>
          <a:xfrm>
            <a:off x="0" y="0"/>
            <a:ext cx="9144000" cy="709613"/>
          </a:xfrm>
        </p:spPr>
        <p:txBody>
          <a:bodyPr>
            <a:noAutofit/>
          </a:bodyPr>
          <a:lstStyle/>
          <a:p>
            <a:pPr rtl="1"/>
            <a:r>
              <a:rPr lang="ar-JO" sz="2800" dirty="0"/>
              <a:t>ج .2.3- استهلاك المياه الصالحة للشرب في المباني السكنية</a:t>
            </a:r>
            <a:endParaRPr lang="it-IT" sz="2800" b="1" dirty="0">
              <a:solidFill>
                <a:srgbClr val="00B050"/>
              </a:solidFill>
            </a:endParaRPr>
          </a:p>
        </p:txBody>
      </p:sp>
    </p:spTree>
    <p:extLst>
      <p:ext uri="{BB962C8B-B14F-4D97-AF65-F5344CB8AC3E}">
        <p14:creationId xmlns:p14="http://schemas.microsoft.com/office/powerpoint/2010/main" val="24870428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8825"/>
            <a:ext cx="2133600" cy="253288"/>
          </a:xfrm>
        </p:spPr>
        <p:txBody>
          <a:bodyPr/>
          <a:lstStyle/>
          <a:p>
            <a:fld id="{243FB592-B9A9-49AA-A86F-4031F7B97808}" type="slidenum">
              <a:rPr lang="en-US" smtClean="0"/>
              <a:t>21</a:t>
            </a:fld>
            <a:endParaRPr lang="en-US"/>
          </a:p>
        </p:txBody>
      </p:sp>
      <p:graphicFrame>
        <p:nvGraphicFramePr>
          <p:cNvPr id="12" name="Table 11"/>
          <p:cNvGraphicFramePr>
            <a:graphicFrameLocks noGrp="1"/>
          </p:cNvGraphicFramePr>
          <p:nvPr>
            <p:extLst>
              <p:ext uri="{D42A27DB-BD31-4B8C-83A1-F6EECF244321}">
                <p14:modId xmlns:p14="http://schemas.microsoft.com/office/powerpoint/2010/main" val="2659202612"/>
              </p:ext>
            </p:extLst>
          </p:nvPr>
        </p:nvGraphicFramePr>
        <p:xfrm>
          <a:off x="292986" y="1762663"/>
          <a:ext cx="8295437" cy="2001520"/>
        </p:xfrm>
        <a:graphic>
          <a:graphicData uri="http://schemas.openxmlformats.org/drawingml/2006/table">
            <a:tbl>
              <a:tblPr firstRow="1" bandRow="1">
                <a:tableStyleId>{F5AB1C69-6EDB-4FF4-983F-18BD219EF322}</a:tableStyleId>
              </a:tblPr>
              <a:tblGrid>
                <a:gridCol w="2450214">
                  <a:extLst>
                    <a:ext uri="{9D8B030D-6E8A-4147-A177-3AD203B41FA5}">
                      <a16:colId xmlns:a16="http://schemas.microsoft.com/office/drawing/2014/main" val="20000"/>
                    </a:ext>
                  </a:extLst>
                </a:gridCol>
                <a:gridCol w="1505119">
                  <a:extLst>
                    <a:ext uri="{9D8B030D-6E8A-4147-A177-3AD203B41FA5}">
                      <a16:colId xmlns:a16="http://schemas.microsoft.com/office/drawing/2014/main" val="20001"/>
                    </a:ext>
                  </a:extLst>
                </a:gridCol>
                <a:gridCol w="1229989">
                  <a:extLst>
                    <a:ext uri="{9D8B030D-6E8A-4147-A177-3AD203B41FA5}">
                      <a16:colId xmlns:a16="http://schemas.microsoft.com/office/drawing/2014/main" val="20002"/>
                    </a:ext>
                  </a:extLst>
                </a:gridCol>
                <a:gridCol w="1140977">
                  <a:extLst>
                    <a:ext uri="{9D8B030D-6E8A-4147-A177-3AD203B41FA5}">
                      <a16:colId xmlns:a16="http://schemas.microsoft.com/office/drawing/2014/main" val="20003"/>
                    </a:ext>
                  </a:extLst>
                </a:gridCol>
                <a:gridCol w="1969138">
                  <a:extLst>
                    <a:ext uri="{9D8B030D-6E8A-4147-A177-3AD203B41FA5}">
                      <a16:colId xmlns:a16="http://schemas.microsoft.com/office/drawing/2014/main" val="20004"/>
                    </a:ext>
                  </a:extLst>
                </a:gridCol>
              </a:tblGrid>
              <a:tr h="370840">
                <a:tc>
                  <a:txBody>
                    <a:bodyPr/>
                    <a:lstStyle/>
                    <a:p>
                      <a:endParaRPr lang="en-US" dirty="0"/>
                    </a:p>
                  </a:txBody>
                  <a:tcPr/>
                </a:tc>
                <a:tc>
                  <a:txBody>
                    <a:bodyPr/>
                    <a:lstStyle/>
                    <a:p>
                      <a:pPr algn="ctr"/>
                      <a:r>
                        <a:rPr lang="ar-JO" sz="1400" dirty="0"/>
                        <a:t>مساحة أرضية داخلية مفيدة (2م )</a:t>
                      </a:r>
                      <a:endParaRPr lang="en-US" sz="1400" dirty="0"/>
                    </a:p>
                  </a:txBody>
                  <a:tcPr/>
                </a:tc>
                <a:tc>
                  <a:txBody>
                    <a:bodyPr/>
                    <a:lstStyle/>
                    <a:p>
                      <a:pPr algn="ctr"/>
                      <a:r>
                        <a:rPr lang="ar-JO" sz="1400" dirty="0"/>
                        <a:t>مساحة الحديقة (م 2)</a:t>
                      </a:r>
                      <a:endParaRPr lang="en-US" sz="1400" b="1" i="0" dirty="0">
                        <a:solidFill>
                          <a:schemeClr val="bg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JO" sz="1400" u="none" strike="noStrike" kern="1200" cap="none" spc="0" normalizeH="0" baseline="0" noProof="0" dirty="0">
                          <a:ln>
                            <a:noFill/>
                          </a:ln>
                          <a:effectLst/>
                          <a:uLnTx/>
                          <a:uFillTx/>
                        </a:rPr>
                        <a:t>ساكن</a:t>
                      </a:r>
                      <a:endParaRPr kumimoji="0" lang="en-US" sz="1400" b="1" i="0" u="none" strike="noStrike" kern="1200" cap="none" spc="0" normalizeH="0" baseline="0" noProof="0" dirty="0">
                        <a:ln>
                          <a:noFill/>
                        </a:ln>
                        <a:solidFill>
                          <a:prstClr val="white"/>
                        </a:solidFill>
                        <a:effectLst/>
                        <a:uLnTx/>
                        <a:uFillTx/>
                        <a:latin typeface="+mn-lt"/>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JO" sz="1400" u="none" strike="noStrike" kern="1200" cap="none" spc="0" normalizeH="0" baseline="0" noProof="0" dirty="0">
                          <a:ln>
                            <a:noFill/>
                          </a:ln>
                          <a:effectLst/>
                          <a:uLnTx/>
                          <a:uFillTx/>
                        </a:rPr>
                        <a:t>إجمالي استهلاك المياه السنوي / الأماكن المشتركة (م 3)</a:t>
                      </a:r>
                      <a:endParaRPr kumimoji="0" lang="en-US" sz="1400" b="1" i="0" u="none" strike="noStrike" kern="1200" cap="none" spc="0" normalizeH="0" baseline="0" noProof="0" dirty="0">
                        <a:ln>
                          <a:noFill/>
                        </a:ln>
                        <a:solidFill>
                          <a:prstClr val="white"/>
                        </a:solidFill>
                        <a:effectLst/>
                        <a:uLnTx/>
                        <a:uFillTx/>
                        <a:latin typeface="+mn-lt"/>
                        <a:ea typeface="+mn-ea"/>
                        <a:cs typeface="+mn-cs"/>
                      </a:endParaRPr>
                    </a:p>
                  </a:txBody>
                  <a:tcPr/>
                </a:tc>
                <a:extLst>
                  <a:ext uri="{0D108BD9-81ED-4DB2-BD59-A6C34878D82A}">
                    <a16:rowId xmlns:a16="http://schemas.microsoft.com/office/drawing/2014/main" val="10000"/>
                  </a:ext>
                </a:extLst>
              </a:tr>
              <a:tr h="370840">
                <a:tc>
                  <a:txBody>
                    <a:bodyPr/>
                    <a:lstStyle/>
                    <a:p>
                      <a:r>
                        <a:rPr lang="ar-JO" dirty="0"/>
                        <a:t>مكتب </a:t>
                      </a:r>
                      <a:endParaRPr lang="en-US" dirty="0"/>
                    </a:p>
                  </a:txBody>
                  <a:tcPr anchor="ctr"/>
                </a:tc>
                <a:tc>
                  <a:txBody>
                    <a:bodyPr/>
                    <a:lstStyle/>
                    <a:p>
                      <a:pPr algn="ctr"/>
                      <a:r>
                        <a:rPr lang="en-US" sz="1800" dirty="0"/>
                        <a:t>1045</a:t>
                      </a:r>
                    </a:p>
                  </a:txBody>
                  <a:tcPr anchor="ctr"/>
                </a:tc>
                <a:tc>
                  <a:txBody>
                    <a:bodyPr/>
                    <a:lstStyle/>
                    <a:p>
                      <a:pPr algn="ctr"/>
                      <a:r>
                        <a:rPr lang="el-GR" sz="1800" dirty="0"/>
                        <a:t>183</a:t>
                      </a:r>
                      <a:endParaRPr lang="en-US" sz="1800" dirty="0"/>
                    </a:p>
                  </a:txBody>
                  <a:tcPr anchor="ctr"/>
                </a:tc>
                <a:tc>
                  <a:txBody>
                    <a:bodyPr/>
                    <a:lstStyle/>
                    <a:p>
                      <a:pPr algn="ctr"/>
                      <a:r>
                        <a:rPr lang="el-GR" sz="1800" dirty="0"/>
                        <a:t>102</a:t>
                      </a:r>
                      <a:endParaRPr lang="en-US" sz="1800" dirty="0"/>
                    </a:p>
                  </a:txBody>
                  <a:tcPr anchor="ctr"/>
                </a:tc>
                <a:tc>
                  <a:txBody>
                    <a:bodyPr/>
                    <a:lstStyle/>
                    <a:p>
                      <a:pPr algn="ctr"/>
                      <a:r>
                        <a:rPr lang="el-GR" sz="1800" dirty="0"/>
                        <a:t>1058</a:t>
                      </a:r>
                      <a:r>
                        <a:rPr lang="en-US" sz="1800" dirty="0"/>
                        <a:t>.</a:t>
                      </a:r>
                      <a:r>
                        <a:rPr lang="el-GR" sz="1800" dirty="0"/>
                        <a:t>8</a:t>
                      </a:r>
                      <a:r>
                        <a:rPr lang="el-GR" sz="1800" baseline="0" dirty="0"/>
                        <a:t> / 164</a:t>
                      </a:r>
                      <a:r>
                        <a:rPr lang="en-US" sz="1800" baseline="0" dirty="0"/>
                        <a:t>.</a:t>
                      </a:r>
                      <a:r>
                        <a:rPr lang="el-GR" sz="1800" baseline="0" dirty="0"/>
                        <a:t>7</a:t>
                      </a:r>
                      <a:endParaRPr lang="en-US" sz="1800" dirty="0"/>
                    </a:p>
                  </a:txBody>
                  <a:tcPr/>
                </a:tc>
                <a:extLst>
                  <a:ext uri="{0D108BD9-81ED-4DB2-BD59-A6C34878D82A}">
                    <a16:rowId xmlns:a16="http://schemas.microsoft.com/office/drawing/2014/main" val="10001"/>
                  </a:ext>
                </a:extLst>
              </a:tr>
              <a:tr h="370840">
                <a:tc>
                  <a:txBody>
                    <a:bodyPr/>
                    <a:lstStyle/>
                    <a:p>
                      <a:r>
                        <a:rPr lang="ar-JO" dirty="0"/>
                        <a:t>مدرسة</a:t>
                      </a:r>
                      <a:endParaRPr lang="en-US" dirty="0"/>
                    </a:p>
                  </a:txBody>
                  <a:tcPr anchor="ctr"/>
                </a:tc>
                <a:tc>
                  <a:txBody>
                    <a:bodyPr/>
                    <a:lstStyle/>
                    <a:p>
                      <a:pPr algn="ctr"/>
                      <a:r>
                        <a:rPr lang="en-US" sz="1800" dirty="0"/>
                        <a:t>1847</a:t>
                      </a:r>
                    </a:p>
                  </a:txBody>
                  <a:tcPr anchor="ctr"/>
                </a:tc>
                <a:tc>
                  <a:txBody>
                    <a:bodyPr/>
                    <a:lstStyle/>
                    <a:p>
                      <a:pPr algn="ctr"/>
                      <a:r>
                        <a:rPr lang="en-US" sz="1800" dirty="0"/>
                        <a:t> </a:t>
                      </a:r>
                      <a:r>
                        <a:rPr lang="el-GR" sz="1800" dirty="0"/>
                        <a:t>---</a:t>
                      </a:r>
                      <a:endParaRPr lang="en-US" sz="1800" dirty="0"/>
                    </a:p>
                  </a:txBody>
                  <a:tcPr anchor="ctr"/>
                </a:tc>
                <a:tc>
                  <a:txBody>
                    <a:bodyPr/>
                    <a:lstStyle/>
                    <a:p>
                      <a:pPr algn="ctr"/>
                      <a:r>
                        <a:rPr lang="el-GR" sz="1800" dirty="0"/>
                        <a:t>220</a:t>
                      </a:r>
                      <a:endParaRPr lang="en-US" sz="180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800" u="none" strike="noStrike" kern="1200" cap="none" spc="0" normalizeH="0" baseline="0" noProof="0" dirty="0">
                          <a:ln>
                            <a:noFill/>
                          </a:ln>
                          <a:effectLst/>
                          <a:uLnTx/>
                          <a:uFillTx/>
                        </a:rPr>
                        <a:t>346</a:t>
                      </a:r>
                      <a:r>
                        <a:rPr kumimoji="0" lang="en-US" sz="1800" u="none" strike="noStrike" kern="1200" cap="none" spc="0" normalizeH="0" baseline="0" noProof="0" dirty="0">
                          <a:ln>
                            <a:noFill/>
                          </a:ln>
                          <a:effectLst/>
                          <a:uLnTx/>
                          <a:uFillTx/>
                        </a:rPr>
                        <a:t>.</a:t>
                      </a:r>
                      <a:r>
                        <a:rPr kumimoji="0" lang="el-GR" sz="1800" u="none" strike="noStrike" kern="1200" cap="none" spc="0" normalizeH="0" baseline="0" noProof="0" dirty="0">
                          <a:ln>
                            <a:noFill/>
                          </a:ln>
                          <a:effectLst/>
                          <a:uLnTx/>
                          <a:uFillTx/>
                        </a:rPr>
                        <a:t>6 / ---</a:t>
                      </a:r>
                      <a:endParaRPr kumimoji="0" lang="en-US" sz="1800" b="0" i="0" u="none" strike="noStrike" kern="1200" cap="none" spc="0" normalizeH="0" baseline="0" noProof="0" dirty="0">
                        <a:ln>
                          <a:noFill/>
                        </a:ln>
                        <a:solidFill>
                          <a:prstClr val="black"/>
                        </a:solidFill>
                        <a:effectLst/>
                        <a:uLnTx/>
                        <a:uFillTx/>
                        <a:latin typeface="+mn-lt"/>
                        <a:ea typeface="+mn-ea"/>
                        <a:cs typeface="+mn-cs"/>
                      </a:endParaRPr>
                    </a:p>
                  </a:txBody>
                  <a:tcPr/>
                </a:tc>
                <a:extLst>
                  <a:ext uri="{0D108BD9-81ED-4DB2-BD59-A6C34878D82A}">
                    <a16:rowId xmlns:a16="http://schemas.microsoft.com/office/drawing/2014/main" val="10002"/>
                  </a:ext>
                </a:extLst>
              </a:tr>
              <a:tr h="370840">
                <a:tc>
                  <a:txBody>
                    <a:bodyPr/>
                    <a:lstStyle/>
                    <a:p>
                      <a:r>
                        <a:rPr lang="ar-JO" dirty="0"/>
                        <a:t>منازل فردية</a:t>
                      </a:r>
                      <a:r>
                        <a:rPr lang="en-US" dirty="0"/>
                        <a:t>(15)</a:t>
                      </a:r>
                    </a:p>
                  </a:txBody>
                  <a:tcPr anchor="ctr"/>
                </a:tc>
                <a:tc>
                  <a:txBody>
                    <a:bodyPr/>
                    <a:lstStyle/>
                    <a:p>
                      <a:pPr algn="ctr"/>
                      <a:r>
                        <a:rPr lang="en-US" sz="1800" dirty="0"/>
                        <a:t>1805</a:t>
                      </a:r>
                    </a:p>
                  </a:txBody>
                  <a:tcPr anchor="ctr"/>
                </a:tc>
                <a:tc>
                  <a:txBody>
                    <a:bodyPr/>
                    <a:lstStyle/>
                    <a:p>
                      <a:pPr algn="ctr"/>
                      <a:r>
                        <a:rPr lang="en-US" sz="1800" dirty="0"/>
                        <a:t> </a:t>
                      </a:r>
                      <a:r>
                        <a:rPr lang="el-GR" sz="1800" dirty="0"/>
                        <a:t>420</a:t>
                      </a:r>
                      <a:endParaRPr lang="en-US" sz="1800" dirty="0"/>
                    </a:p>
                  </a:txBody>
                  <a:tcPr anchor="ctr"/>
                </a:tc>
                <a:tc>
                  <a:txBody>
                    <a:bodyPr/>
                    <a:lstStyle/>
                    <a:p>
                      <a:pPr algn="ctr"/>
                      <a:r>
                        <a:rPr lang="el-GR" sz="1800"/>
                        <a:t>42</a:t>
                      </a:r>
                      <a:endParaRPr lang="en-US" sz="180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l-GR" sz="1800" dirty="0"/>
                        <a:t>2023</a:t>
                      </a:r>
                      <a:r>
                        <a:rPr lang="en-US" sz="1800" dirty="0"/>
                        <a:t>.</a:t>
                      </a:r>
                      <a:r>
                        <a:rPr lang="el-GR" sz="1800" dirty="0"/>
                        <a:t>8** / </a:t>
                      </a:r>
                      <a:r>
                        <a:rPr kumimoji="0" lang="el-GR" sz="1800" u="none" strike="noStrike" kern="1200" cap="none" spc="0" normalizeH="0" baseline="0" noProof="0" dirty="0">
                          <a:ln>
                            <a:noFill/>
                          </a:ln>
                          <a:effectLst/>
                          <a:uLnTx/>
                          <a:uFillTx/>
                        </a:rPr>
                        <a:t>---</a:t>
                      </a:r>
                      <a:endParaRPr kumimoji="0" lang="en-US" sz="1800" b="0" i="0" u="none" strike="noStrike" kern="1200" cap="none" spc="0" normalizeH="0" baseline="0" noProof="0" dirty="0">
                        <a:ln>
                          <a:noFill/>
                        </a:ln>
                        <a:solidFill>
                          <a:prstClr val="black"/>
                        </a:solidFill>
                        <a:effectLst/>
                        <a:uLnTx/>
                        <a:uFillTx/>
                        <a:latin typeface="+mn-lt"/>
                        <a:ea typeface="+mn-ea"/>
                        <a:cs typeface="+mn-cs"/>
                      </a:endParaRPr>
                    </a:p>
                  </a:txBody>
                  <a:tcPr/>
                </a:tc>
                <a:extLst>
                  <a:ext uri="{0D108BD9-81ED-4DB2-BD59-A6C34878D82A}">
                    <a16:rowId xmlns:a16="http://schemas.microsoft.com/office/drawing/2014/main" val="10003"/>
                  </a:ext>
                </a:extLst>
              </a:tr>
              <a:tr h="370840">
                <a:tc>
                  <a:txBody>
                    <a:bodyPr/>
                    <a:lstStyle/>
                    <a:p>
                      <a:r>
                        <a:rPr lang="ar-JO" dirty="0"/>
                        <a:t>المباني السكنية</a:t>
                      </a:r>
                      <a:r>
                        <a:rPr lang="en-US" dirty="0"/>
                        <a:t>(5)</a:t>
                      </a:r>
                    </a:p>
                  </a:txBody>
                  <a:tcPr anchor="ctr"/>
                </a:tc>
                <a:tc>
                  <a:txBody>
                    <a:bodyPr/>
                    <a:lstStyle/>
                    <a:p>
                      <a:pPr algn="ctr"/>
                      <a:r>
                        <a:rPr lang="en-US" sz="1800" dirty="0"/>
                        <a:t>3322</a:t>
                      </a:r>
                    </a:p>
                  </a:txBody>
                  <a:tcPr anchor="ctr"/>
                </a:tc>
                <a:tc>
                  <a:txBody>
                    <a:bodyPr/>
                    <a:lstStyle/>
                    <a:p>
                      <a:pPr algn="ctr"/>
                      <a:r>
                        <a:rPr lang="en-US" sz="1800" dirty="0"/>
                        <a:t> </a:t>
                      </a:r>
                      <a:r>
                        <a:rPr lang="el-GR" sz="1800" dirty="0"/>
                        <a:t>875</a:t>
                      </a:r>
                      <a:endParaRPr lang="en-US" sz="1800" dirty="0"/>
                    </a:p>
                  </a:txBody>
                  <a:tcPr anchor="ctr"/>
                </a:tc>
                <a:tc>
                  <a:txBody>
                    <a:bodyPr/>
                    <a:lstStyle/>
                    <a:p>
                      <a:pPr algn="ctr"/>
                      <a:r>
                        <a:rPr lang="el-GR" sz="1800" dirty="0"/>
                        <a:t>96</a:t>
                      </a:r>
                      <a:endParaRPr lang="en-US" sz="180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800" u="none" strike="noStrike" kern="1200" cap="none" spc="0" normalizeH="0" baseline="0" noProof="0" dirty="0">
                          <a:ln>
                            <a:noFill/>
                          </a:ln>
                          <a:effectLst/>
                          <a:uLnTx/>
                          <a:uFillTx/>
                        </a:rPr>
                        <a:t>3936</a:t>
                      </a:r>
                      <a:r>
                        <a:rPr kumimoji="0" lang="en-US" sz="1800" u="none" strike="noStrike" kern="1200" cap="none" spc="0" normalizeH="0" baseline="0" noProof="0" dirty="0">
                          <a:ln>
                            <a:noFill/>
                          </a:ln>
                          <a:effectLst/>
                          <a:uLnTx/>
                          <a:uFillTx/>
                        </a:rPr>
                        <a:t>.</a:t>
                      </a:r>
                      <a:r>
                        <a:rPr kumimoji="0" lang="el-GR" sz="1800" u="none" strike="noStrike" kern="1200" cap="none" spc="0" normalizeH="0" baseline="0" noProof="0" dirty="0">
                          <a:ln>
                            <a:noFill/>
                          </a:ln>
                          <a:effectLst/>
                          <a:uLnTx/>
                          <a:uFillTx/>
                        </a:rPr>
                        <a:t>3 / 682</a:t>
                      </a:r>
                      <a:r>
                        <a:rPr kumimoji="0" lang="en-US" sz="1800" u="none" strike="noStrike" kern="1200" cap="none" spc="0" normalizeH="0" baseline="0" noProof="0" dirty="0">
                          <a:ln>
                            <a:noFill/>
                          </a:ln>
                          <a:effectLst/>
                          <a:uLnTx/>
                          <a:uFillTx/>
                        </a:rPr>
                        <a:t>.</a:t>
                      </a:r>
                      <a:r>
                        <a:rPr kumimoji="0" lang="el-GR" sz="1800" u="none" strike="noStrike" kern="1200" cap="none" spc="0" normalizeH="0" baseline="0" noProof="0" dirty="0">
                          <a:ln>
                            <a:noFill/>
                          </a:ln>
                          <a:effectLst/>
                          <a:uLnTx/>
                          <a:uFillTx/>
                        </a:rPr>
                        <a:t>5</a:t>
                      </a:r>
                      <a:endParaRPr kumimoji="0" lang="el-GR" sz="1800" b="0" i="0" u="none" strike="noStrike" kern="1200" cap="none" spc="0" normalizeH="0" baseline="0" noProof="0" dirty="0">
                        <a:ln>
                          <a:noFill/>
                        </a:ln>
                        <a:solidFill>
                          <a:schemeClr val="tx1"/>
                        </a:solidFill>
                        <a:effectLst/>
                        <a:uLnTx/>
                        <a:uFillTx/>
                        <a:latin typeface="+mn-lt"/>
                        <a:ea typeface="+mn-ea"/>
                        <a:cs typeface="+mn-cs"/>
                      </a:endParaRPr>
                    </a:p>
                  </a:txBody>
                  <a:tcPr/>
                </a:tc>
                <a:extLst>
                  <a:ext uri="{0D108BD9-81ED-4DB2-BD59-A6C34878D82A}">
                    <a16:rowId xmlns:a16="http://schemas.microsoft.com/office/drawing/2014/main" val="10004"/>
                  </a:ext>
                </a:extLst>
              </a:tr>
            </a:tbl>
          </a:graphicData>
        </a:graphic>
      </p:graphicFrame>
      <p:sp>
        <p:nvSpPr>
          <p:cNvPr id="6" name="TextBox 5"/>
          <p:cNvSpPr txBox="1"/>
          <p:nvPr/>
        </p:nvSpPr>
        <p:spPr>
          <a:xfrm>
            <a:off x="1412528" y="4200415"/>
            <a:ext cx="7175895" cy="523220"/>
          </a:xfrm>
          <a:prstGeom prst="rect">
            <a:avLst/>
          </a:prstGeom>
          <a:noFill/>
        </p:spPr>
        <p:txBody>
          <a:bodyPr wrap="square" rtlCol="0">
            <a:spAutoFit/>
          </a:bodyPr>
          <a:lstStyle/>
          <a:p>
            <a:pPr marL="285750" indent="-285750" algn="r" rtl="1">
              <a:buFont typeface="Arial" panose="020B0604020202020204" pitchFamily="34" charset="0"/>
              <a:buChar char="•"/>
            </a:pPr>
            <a:r>
              <a:rPr lang="ar-JO" sz="1400" i="1" dirty="0"/>
              <a:t>الموظفين والطلاب المقيمين</a:t>
            </a:r>
          </a:p>
          <a:p>
            <a:pPr marL="285750" indent="-285750" algn="r" rtl="1">
              <a:buFont typeface="Arial" panose="020B0604020202020204" pitchFamily="34" charset="0"/>
              <a:buChar char="•"/>
            </a:pPr>
            <a:r>
              <a:rPr lang="ar-JO" sz="1400" i="1" dirty="0"/>
              <a:t>** استهلاك المياه الافتراضي لري الحديقة: 0.6 م 3 / م 2 مساحة الحديقة</a:t>
            </a:r>
            <a:endParaRPr lang="en-US" sz="1400" i="1" dirty="0"/>
          </a:p>
        </p:txBody>
      </p:sp>
      <p:sp>
        <p:nvSpPr>
          <p:cNvPr id="13" name="Rectangle 12"/>
          <p:cNvSpPr/>
          <p:nvPr/>
        </p:nvSpPr>
        <p:spPr>
          <a:xfrm>
            <a:off x="292986" y="930217"/>
            <a:ext cx="1832553"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ar-JO" sz="2400" b="1" i="1" dirty="0">
                <a:cs typeface="Calibri" panose="020F0502020204030204" pitchFamily="34" charset="0"/>
              </a:rPr>
              <a:t>البيانات المتاحة</a:t>
            </a:r>
            <a:endParaRPr lang="el-GR" sz="2400" dirty="0"/>
          </a:p>
        </p:txBody>
      </p:sp>
      <p:sp>
        <p:nvSpPr>
          <p:cNvPr id="15" name="Rectangle 14"/>
          <p:cNvSpPr/>
          <p:nvPr/>
        </p:nvSpPr>
        <p:spPr>
          <a:xfrm>
            <a:off x="431431" y="5064499"/>
            <a:ext cx="8018546" cy="646331"/>
          </a:xfrm>
          <a:prstGeom prst="rect">
            <a:avLst/>
          </a:prstGeom>
        </p:spPr>
        <p:txBody>
          <a:bodyPr wrap="square">
            <a:spAutoFit/>
          </a:bodyPr>
          <a:lstStyle/>
          <a:p>
            <a:pPr lvl="0" algn="r" rtl="1">
              <a:spcBef>
                <a:spcPts val="600"/>
              </a:spcBef>
              <a:spcAft>
                <a:spcPts val="1200"/>
              </a:spcAft>
            </a:pPr>
            <a:r>
              <a:rPr lang="ar-JO" dirty="0">
                <a:solidFill>
                  <a:prstClr val="black"/>
                </a:solidFill>
                <a:cs typeface="Calibri" panose="020F0502020204030204" pitchFamily="34" charset="0"/>
              </a:rPr>
              <a:t>بالنسبة للمنازل الفردية والمباني السكنية ، يتم تحديد مساحة الطابق الداخلي واستهلاك المياه السنوي كقيمة إجمالية إجمالية لجميع المباني داخل الفئة</a:t>
            </a:r>
            <a:endParaRPr lang="en-US" dirty="0">
              <a:solidFill>
                <a:prstClr val="black"/>
              </a:solidFill>
              <a:cs typeface="Calibri" panose="020F0502020204030204" pitchFamily="34"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99167" y="4739663"/>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p:cNvSpPr/>
          <p:nvPr/>
        </p:nvSpPr>
        <p:spPr>
          <a:xfrm>
            <a:off x="7733457" y="940445"/>
            <a:ext cx="1199367"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ar-JO" sz="2400" b="1" i="1" dirty="0">
                <a:cs typeface="Calibri" panose="020F0502020204030204" pitchFamily="34" charset="0"/>
              </a:rPr>
              <a:t>الخطوة 1</a:t>
            </a:r>
            <a:endParaRPr lang="el-GR" sz="2400" dirty="0"/>
          </a:p>
        </p:txBody>
      </p:sp>
      <p:sp>
        <p:nvSpPr>
          <p:cNvPr id="2" name="Rectangle 1">
            <a:extLst>
              <a:ext uri="{FF2B5EF4-FFF2-40B4-BE49-F238E27FC236}">
                <a16:creationId xmlns:a16="http://schemas.microsoft.com/office/drawing/2014/main" id="{260F65BD-C5C1-E28A-1213-E962AC297892}"/>
              </a:ext>
            </a:extLst>
          </p:cNvPr>
          <p:cNvSpPr/>
          <p:nvPr/>
        </p:nvSpPr>
        <p:spPr>
          <a:xfrm>
            <a:off x="2209159" y="6125497"/>
            <a:ext cx="4801241" cy="4533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44F84EF2-34AF-AB3C-FC15-4C2912744642}"/>
              </a:ext>
            </a:extLst>
          </p:cNvPr>
          <p:cNvSpPr/>
          <p:nvPr/>
        </p:nvSpPr>
        <p:spPr>
          <a:xfrm>
            <a:off x="2359550" y="6579897"/>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4" name="Rectangle 3">
            <a:extLst>
              <a:ext uri="{FF2B5EF4-FFF2-40B4-BE49-F238E27FC236}">
                <a16:creationId xmlns:a16="http://schemas.microsoft.com/office/drawing/2014/main" id="{D5174576-AD2E-A4E0-B300-FD4D04C2C900}"/>
              </a:ext>
            </a:extLst>
          </p:cNvPr>
          <p:cNvSpPr/>
          <p:nvPr/>
        </p:nvSpPr>
        <p:spPr>
          <a:xfrm>
            <a:off x="1789700" y="6272073"/>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sp>
        <p:nvSpPr>
          <p:cNvPr id="7" name="Titolo 1">
            <a:extLst>
              <a:ext uri="{FF2B5EF4-FFF2-40B4-BE49-F238E27FC236}">
                <a16:creationId xmlns:a16="http://schemas.microsoft.com/office/drawing/2014/main" id="{F9D6755F-6DC3-F60D-7041-D90A0E1CD8E9}"/>
              </a:ext>
            </a:extLst>
          </p:cNvPr>
          <p:cNvSpPr>
            <a:spLocks noGrp="1"/>
          </p:cNvSpPr>
          <p:nvPr>
            <p:ph type="title"/>
          </p:nvPr>
        </p:nvSpPr>
        <p:spPr>
          <a:xfrm>
            <a:off x="0" y="0"/>
            <a:ext cx="9144000" cy="709613"/>
          </a:xfrm>
        </p:spPr>
        <p:txBody>
          <a:bodyPr>
            <a:noAutofit/>
          </a:bodyPr>
          <a:lstStyle/>
          <a:p>
            <a:pPr rtl="1"/>
            <a:r>
              <a:rPr lang="ar-JO" sz="2800" dirty="0"/>
              <a:t>ج .2.3- استهلاك المياه الصالحة للشرب في المباني السكنية</a:t>
            </a:r>
            <a:endParaRPr lang="it-IT" sz="2800" b="1" dirty="0">
              <a:solidFill>
                <a:srgbClr val="00B050"/>
              </a:solidFill>
            </a:endParaRPr>
          </a:p>
        </p:txBody>
      </p:sp>
    </p:spTree>
    <p:extLst>
      <p:ext uri="{BB962C8B-B14F-4D97-AF65-F5344CB8AC3E}">
        <p14:creationId xmlns:p14="http://schemas.microsoft.com/office/powerpoint/2010/main" val="34591785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65666" y="4884303"/>
            <a:ext cx="2035415" cy="13454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lide Number Placeholder 3"/>
          <p:cNvSpPr>
            <a:spLocks noGrp="1"/>
          </p:cNvSpPr>
          <p:nvPr>
            <p:ph type="sldNum" sz="quarter" idx="12"/>
          </p:nvPr>
        </p:nvSpPr>
        <p:spPr/>
        <p:txBody>
          <a:bodyPr/>
          <a:lstStyle/>
          <a:p>
            <a:fld id="{243FB592-B9A9-49AA-A86F-4031F7B97808}" type="slidenum">
              <a:rPr lang="en-US" smtClean="0"/>
              <a:t>22</a:t>
            </a:fld>
            <a:endParaRPr lang="en-US"/>
          </a:p>
        </p:txBody>
      </p:sp>
      <p:sp>
        <p:nvSpPr>
          <p:cNvPr id="18" name="Segnaposto contenuto 2">
            <a:extLst>
              <a:ext uri="{FF2B5EF4-FFF2-40B4-BE49-F238E27FC236}">
                <a16:creationId xmlns:a16="http://schemas.microsoft.com/office/drawing/2014/main" id="{86F2EB93-A63A-4210-B86A-E5FCAD7D8D7F}"/>
              </a:ext>
            </a:extLst>
          </p:cNvPr>
          <p:cNvSpPr txBox="1">
            <a:spLocks/>
          </p:cNvSpPr>
          <p:nvPr/>
        </p:nvSpPr>
        <p:spPr>
          <a:xfrm>
            <a:off x="27283" y="1037751"/>
            <a:ext cx="8024686" cy="4357056"/>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spcBef>
                <a:spcPts val="0"/>
              </a:spcBef>
              <a:spcAft>
                <a:spcPts val="600"/>
              </a:spcAft>
              <a:buNone/>
            </a:pPr>
            <a:r>
              <a:rPr lang="ar-JO" sz="2000" b="1" dirty="0">
                <a:cs typeface="Calibri" panose="020F0502020204030204" pitchFamily="34" charset="0"/>
              </a:rPr>
              <a:t>البيوت المنفردة: اطرح الاستهلاك السنوي للمياه لري الحدائق من إجمالي استهلاك المياه السنوي</a:t>
            </a:r>
            <a:r>
              <a:rPr lang="el-GR" sz="1800" dirty="0">
                <a:cs typeface="Calibri" panose="020F0502020204030204" pitchFamily="34" charset="0"/>
              </a:rPr>
              <a:t>		</a:t>
            </a:r>
            <a:endParaRPr lang="ar-JO" sz="1800" dirty="0">
              <a:cs typeface="Calibri" panose="020F0502020204030204" pitchFamily="34" charset="0"/>
            </a:endParaRPr>
          </a:p>
          <a:p>
            <a:pPr marL="0" indent="0" algn="r" rtl="1">
              <a:spcBef>
                <a:spcPts val="0"/>
              </a:spcBef>
              <a:spcAft>
                <a:spcPts val="600"/>
              </a:spcAft>
              <a:buNone/>
            </a:pPr>
            <a:r>
              <a:rPr lang="en-US" sz="2000" dirty="0">
                <a:cs typeface="Calibri" panose="020F0502020204030204" pitchFamily="34" charset="0"/>
              </a:rPr>
              <a:t>2023.8m</a:t>
            </a:r>
            <a:r>
              <a:rPr lang="en-US" sz="2000" baseline="30000" dirty="0">
                <a:cs typeface="Calibri" panose="020F0502020204030204" pitchFamily="34" charset="0"/>
              </a:rPr>
              <a:t>3</a:t>
            </a:r>
            <a:r>
              <a:rPr lang="en-US" sz="2000" dirty="0">
                <a:cs typeface="Calibri" panose="020F0502020204030204" pitchFamily="34" charset="0"/>
              </a:rPr>
              <a:t> – (420m</a:t>
            </a:r>
            <a:r>
              <a:rPr lang="en-US" sz="2000" baseline="30000" dirty="0">
                <a:cs typeface="Calibri" panose="020F0502020204030204" pitchFamily="34" charset="0"/>
              </a:rPr>
              <a:t>2</a:t>
            </a:r>
            <a:r>
              <a:rPr lang="el-GR" sz="2000" dirty="0"/>
              <a:t> </a:t>
            </a:r>
            <a:r>
              <a:rPr lang="en-US" sz="2000" dirty="0"/>
              <a:t>* </a:t>
            </a:r>
            <a:r>
              <a:rPr lang="el-GR" sz="2000" dirty="0"/>
              <a:t>0</a:t>
            </a:r>
            <a:r>
              <a:rPr lang="en-US" sz="2000" dirty="0"/>
              <a:t>.</a:t>
            </a:r>
            <a:r>
              <a:rPr lang="el-GR" sz="2000" dirty="0"/>
              <a:t>6 </a:t>
            </a:r>
            <a:r>
              <a:rPr lang="en-US" sz="2000" dirty="0"/>
              <a:t>m</a:t>
            </a:r>
            <a:r>
              <a:rPr lang="en-US" sz="2000" baseline="30000" dirty="0"/>
              <a:t>3</a:t>
            </a:r>
            <a:r>
              <a:rPr lang="en-US" sz="2000" dirty="0"/>
              <a:t>/m</a:t>
            </a:r>
            <a:r>
              <a:rPr lang="en-US" sz="2000" baseline="30000" dirty="0"/>
              <a:t>2</a:t>
            </a:r>
            <a:r>
              <a:rPr lang="en-US" sz="2000" dirty="0"/>
              <a:t> </a:t>
            </a:r>
            <a:r>
              <a:rPr lang="el-GR" sz="2000" dirty="0">
                <a:cs typeface="Calibri" panose="020F0502020204030204" pitchFamily="34" charset="0"/>
              </a:rPr>
              <a:t>) = 1771</a:t>
            </a:r>
            <a:r>
              <a:rPr lang="en-US" sz="2000" dirty="0">
                <a:cs typeface="Calibri" panose="020F0502020204030204" pitchFamily="34" charset="0"/>
              </a:rPr>
              <a:t>.</a:t>
            </a:r>
            <a:r>
              <a:rPr lang="el-GR" sz="2000" dirty="0">
                <a:cs typeface="Calibri" panose="020F0502020204030204" pitchFamily="34" charset="0"/>
              </a:rPr>
              <a:t>8 </a:t>
            </a:r>
            <a:r>
              <a:rPr lang="en-US" sz="2000" dirty="0">
                <a:cs typeface="Calibri" panose="020F0502020204030204" pitchFamily="34" charset="0"/>
              </a:rPr>
              <a:t>m</a:t>
            </a:r>
            <a:r>
              <a:rPr lang="en-US" sz="2000" baseline="30000" dirty="0">
                <a:cs typeface="Calibri" panose="020F0502020204030204" pitchFamily="34" charset="0"/>
              </a:rPr>
              <a:t>3 </a:t>
            </a:r>
            <a:r>
              <a:rPr lang="el-GR" sz="2000" dirty="0">
                <a:cs typeface="Calibri" panose="020F0502020204030204" pitchFamily="34" charset="0"/>
              </a:rPr>
              <a:t>= 17718</a:t>
            </a:r>
            <a:r>
              <a:rPr lang="en-US" sz="2000" dirty="0">
                <a:cs typeface="Calibri" panose="020F0502020204030204" pitchFamily="34" charset="0"/>
              </a:rPr>
              <a:t>00</a:t>
            </a:r>
            <a:r>
              <a:rPr lang="el-GR" sz="2000" dirty="0">
                <a:cs typeface="Calibri" panose="020F0502020204030204" pitchFamily="34" charset="0"/>
              </a:rPr>
              <a:t> </a:t>
            </a:r>
            <a:r>
              <a:rPr lang="en-US" sz="2000" dirty="0">
                <a:cs typeface="Calibri" panose="020F0502020204030204" pitchFamily="34" charset="0"/>
              </a:rPr>
              <a:t>l</a:t>
            </a:r>
          </a:p>
          <a:p>
            <a:pPr marL="0" indent="0" algn="r" defTabSz="715963" rtl="1">
              <a:spcBef>
                <a:spcPts val="0"/>
              </a:spcBef>
              <a:spcAft>
                <a:spcPts val="600"/>
              </a:spcAft>
              <a:buNone/>
            </a:pPr>
            <a:r>
              <a:rPr lang="ar-JO" sz="2000" b="1" dirty="0"/>
              <a:t>المباني السكنية: اطرح الاستهلاك السنوي للمياه للأماكن المشتركة من إجمالي استهلاك المياه السنوي</a:t>
            </a:r>
            <a:endParaRPr lang="en-US" sz="2000" dirty="0">
              <a:cs typeface="Calibri" panose="020F0502020204030204" pitchFamily="34" charset="0"/>
            </a:endParaRPr>
          </a:p>
          <a:p>
            <a:pPr marL="0" lvl="0" indent="0" defTabSz="715963">
              <a:spcBef>
                <a:spcPts val="0"/>
              </a:spcBef>
              <a:spcAft>
                <a:spcPts val="600"/>
              </a:spcAft>
              <a:buNone/>
            </a:pPr>
            <a:r>
              <a:rPr lang="en-US" sz="2000" dirty="0">
                <a:cs typeface="Calibri" panose="020F0502020204030204" pitchFamily="34" charset="0"/>
              </a:rPr>
              <a:t>		</a:t>
            </a:r>
            <a:r>
              <a:rPr lang="el-GR" sz="2000" dirty="0"/>
              <a:t>3936</a:t>
            </a:r>
            <a:r>
              <a:rPr lang="en-US" sz="2000" dirty="0"/>
              <a:t>.</a:t>
            </a:r>
            <a:r>
              <a:rPr lang="el-GR" sz="2000" dirty="0"/>
              <a:t>3 </a:t>
            </a:r>
            <a:r>
              <a:rPr lang="en-US" sz="2000" dirty="0">
                <a:cs typeface="Calibri" panose="020F0502020204030204" pitchFamily="34" charset="0"/>
              </a:rPr>
              <a:t>m</a:t>
            </a:r>
            <a:r>
              <a:rPr lang="en-US" sz="2000" baseline="30000" dirty="0">
                <a:cs typeface="Calibri" panose="020F0502020204030204" pitchFamily="34" charset="0"/>
              </a:rPr>
              <a:t>3</a:t>
            </a:r>
            <a:r>
              <a:rPr lang="en-US" sz="2000" dirty="0">
                <a:cs typeface="Calibri" panose="020F0502020204030204" pitchFamily="34" charset="0"/>
              </a:rPr>
              <a:t> –</a:t>
            </a:r>
            <a:r>
              <a:rPr lang="el-GR" sz="2000" dirty="0"/>
              <a:t> 682</a:t>
            </a:r>
            <a:r>
              <a:rPr lang="en-US" sz="2000" dirty="0"/>
              <a:t>.</a:t>
            </a:r>
            <a:r>
              <a:rPr lang="el-GR" sz="2000" dirty="0"/>
              <a:t>5</a:t>
            </a:r>
            <a:r>
              <a:rPr lang="en-US" sz="2000" dirty="0"/>
              <a:t> </a:t>
            </a:r>
            <a:r>
              <a:rPr lang="en-US" sz="2000" dirty="0">
                <a:cs typeface="Calibri" panose="020F0502020204030204" pitchFamily="34" charset="0"/>
              </a:rPr>
              <a:t>m</a:t>
            </a:r>
            <a:r>
              <a:rPr lang="en-US" sz="2000" baseline="30000" dirty="0">
                <a:cs typeface="Calibri" panose="020F0502020204030204" pitchFamily="34" charset="0"/>
              </a:rPr>
              <a:t>3</a:t>
            </a:r>
            <a:r>
              <a:rPr lang="en-US" sz="2000" dirty="0">
                <a:cs typeface="Calibri" panose="020F0502020204030204" pitchFamily="34" charset="0"/>
              </a:rPr>
              <a:t> </a:t>
            </a:r>
            <a:r>
              <a:rPr lang="el-GR" sz="2000" dirty="0">
                <a:cs typeface="Calibri" panose="020F0502020204030204" pitchFamily="34" charset="0"/>
              </a:rPr>
              <a:t>= </a:t>
            </a:r>
            <a:r>
              <a:rPr lang="en-US" sz="2000" dirty="0">
                <a:cs typeface="Calibri" panose="020F0502020204030204" pitchFamily="34" charset="0"/>
              </a:rPr>
              <a:t>3253.</a:t>
            </a:r>
            <a:r>
              <a:rPr lang="el-GR" sz="2000" dirty="0">
                <a:cs typeface="Calibri" panose="020F0502020204030204" pitchFamily="34" charset="0"/>
              </a:rPr>
              <a:t>8 </a:t>
            </a:r>
            <a:r>
              <a:rPr lang="en-US" sz="2000" dirty="0">
                <a:cs typeface="Calibri" panose="020F0502020204030204" pitchFamily="34" charset="0"/>
              </a:rPr>
              <a:t>m</a:t>
            </a:r>
            <a:r>
              <a:rPr lang="en-US" sz="2000" baseline="30000" dirty="0">
                <a:cs typeface="Calibri" panose="020F0502020204030204" pitchFamily="34" charset="0"/>
              </a:rPr>
              <a:t>3 </a:t>
            </a:r>
            <a:r>
              <a:rPr lang="el-GR" sz="2000" dirty="0">
                <a:cs typeface="Calibri" panose="020F0502020204030204" pitchFamily="34" charset="0"/>
              </a:rPr>
              <a:t>= </a:t>
            </a:r>
            <a:r>
              <a:rPr lang="en-US" sz="2000" dirty="0">
                <a:cs typeface="Calibri" panose="020F0502020204030204" pitchFamily="34" charset="0"/>
              </a:rPr>
              <a:t>3253</a:t>
            </a:r>
            <a:r>
              <a:rPr lang="el-GR" sz="2000" dirty="0">
                <a:cs typeface="Calibri" panose="020F0502020204030204" pitchFamily="34" charset="0"/>
              </a:rPr>
              <a:t>8</a:t>
            </a:r>
            <a:r>
              <a:rPr lang="en-US" sz="2000" dirty="0">
                <a:cs typeface="Calibri" panose="020F0502020204030204" pitchFamily="34" charset="0"/>
              </a:rPr>
              <a:t>00</a:t>
            </a:r>
            <a:r>
              <a:rPr lang="el-GR" sz="2000" dirty="0">
                <a:cs typeface="Calibri" panose="020F0502020204030204" pitchFamily="34" charset="0"/>
              </a:rPr>
              <a:t> </a:t>
            </a:r>
            <a:r>
              <a:rPr lang="en-US" sz="2000" dirty="0">
                <a:cs typeface="Calibri" panose="020F0502020204030204" pitchFamily="34" charset="0"/>
              </a:rPr>
              <a:t>l</a:t>
            </a:r>
            <a:r>
              <a:rPr lang="en-US" sz="2000" baseline="30000" dirty="0">
                <a:cs typeface="Calibri" panose="020F0502020204030204" pitchFamily="34" charset="0"/>
              </a:rPr>
              <a:t> </a:t>
            </a:r>
            <a:endParaRPr lang="ar-JO" sz="2000" baseline="30000" dirty="0">
              <a:cs typeface="Calibri" panose="020F0502020204030204" pitchFamily="34" charset="0"/>
            </a:endParaRPr>
          </a:p>
          <a:p>
            <a:pPr marL="0" indent="0" algn="r" rtl="1">
              <a:spcBef>
                <a:spcPts val="0"/>
              </a:spcBef>
              <a:spcAft>
                <a:spcPts val="600"/>
              </a:spcAft>
              <a:buNone/>
            </a:pPr>
            <a:r>
              <a:rPr lang="ar-JO" sz="2000" b="1" dirty="0">
                <a:cs typeface="Calibri" panose="020F0502020204030204" pitchFamily="34" charset="0"/>
              </a:rPr>
              <a:t>حساب إجمالي استهلاك المياه الصالحة للشرب للمباني السكنية (المنازل الفردية والمباني السكنية)</a:t>
            </a:r>
          </a:p>
          <a:p>
            <a:pPr marL="0" indent="0" algn="r" rtl="1">
              <a:spcBef>
                <a:spcPts val="0"/>
              </a:spcBef>
              <a:spcAft>
                <a:spcPts val="600"/>
              </a:spcAft>
              <a:buNone/>
            </a:pPr>
            <a:r>
              <a:rPr lang="el-GR" sz="1800" dirty="0">
                <a:cs typeface="Calibri" panose="020F0502020204030204" pitchFamily="34" charset="0"/>
              </a:rPr>
              <a:t>		</a:t>
            </a:r>
            <a:r>
              <a:rPr lang="el-GR" sz="2000" dirty="0">
                <a:cs typeface="Calibri" panose="020F0502020204030204" pitchFamily="34" charset="0"/>
              </a:rPr>
              <a:t>17718</a:t>
            </a:r>
            <a:r>
              <a:rPr lang="en-US" sz="2000" dirty="0">
                <a:cs typeface="Calibri" panose="020F0502020204030204" pitchFamily="34" charset="0"/>
              </a:rPr>
              <a:t>00</a:t>
            </a:r>
            <a:r>
              <a:rPr lang="el-GR" sz="2000" dirty="0">
                <a:cs typeface="Calibri" panose="020F0502020204030204" pitchFamily="34" charset="0"/>
              </a:rPr>
              <a:t> </a:t>
            </a:r>
            <a:r>
              <a:rPr lang="en-US" sz="2000" dirty="0">
                <a:cs typeface="Calibri" panose="020F0502020204030204" pitchFamily="34" charset="0"/>
              </a:rPr>
              <a:t>l </a:t>
            </a:r>
            <a:r>
              <a:rPr lang="el-GR" sz="2000" dirty="0">
                <a:cs typeface="Calibri" panose="020F0502020204030204" pitchFamily="34" charset="0"/>
              </a:rPr>
              <a:t>+ </a:t>
            </a:r>
            <a:r>
              <a:rPr lang="en-US" sz="2000" dirty="0">
                <a:cs typeface="Calibri" panose="020F0502020204030204" pitchFamily="34" charset="0"/>
              </a:rPr>
              <a:t>3253</a:t>
            </a:r>
            <a:r>
              <a:rPr lang="el-GR" sz="2000" dirty="0">
                <a:cs typeface="Calibri" panose="020F0502020204030204" pitchFamily="34" charset="0"/>
              </a:rPr>
              <a:t>8</a:t>
            </a:r>
            <a:r>
              <a:rPr lang="en-US" sz="2000" dirty="0">
                <a:cs typeface="Calibri" panose="020F0502020204030204" pitchFamily="34" charset="0"/>
              </a:rPr>
              <a:t>00</a:t>
            </a:r>
            <a:r>
              <a:rPr lang="el-GR" sz="2000" dirty="0">
                <a:cs typeface="Calibri" panose="020F0502020204030204" pitchFamily="34" charset="0"/>
              </a:rPr>
              <a:t> </a:t>
            </a:r>
            <a:r>
              <a:rPr lang="en-US" sz="2000" dirty="0">
                <a:cs typeface="Calibri" panose="020F0502020204030204" pitchFamily="34" charset="0"/>
              </a:rPr>
              <a:t>l</a:t>
            </a:r>
            <a:r>
              <a:rPr lang="el-GR" sz="2000" dirty="0">
                <a:cs typeface="Calibri" panose="020F0502020204030204" pitchFamily="34" charset="0"/>
              </a:rPr>
              <a:t> =  5708.1</a:t>
            </a:r>
            <a:r>
              <a:rPr lang="en-US" sz="2000" dirty="0">
                <a:cs typeface="Calibri" panose="020F0502020204030204" pitchFamily="34" charset="0"/>
              </a:rPr>
              <a:t> l</a:t>
            </a:r>
            <a:r>
              <a:rPr lang="el-GR" sz="2000" dirty="0">
                <a:cs typeface="Calibri" panose="020F0502020204030204" pitchFamily="34" charset="0"/>
              </a:rPr>
              <a:t> =  5</a:t>
            </a:r>
            <a:r>
              <a:rPr lang="en-US" sz="2000" dirty="0">
                <a:cs typeface="Calibri" panose="020F0502020204030204" pitchFamily="34" charset="0"/>
              </a:rPr>
              <a:t>025600 l</a:t>
            </a:r>
            <a:r>
              <a:rPr lang="el-GR" sz="2000" dirty="0">
                <a:cs typeface="Calibri" panose="020F0502020204030204" pitchFamily="34" charset="0"/>
              </a:rPr>
              <a:t> </a:t>
            </a:r>
          </a:p>
          <a:p>
            <a:pPr marL="0" indent="0" algn="r" rtl="1">
              <a:spcBef>
                <a:spcPts val="0"/>
              </a:spcBef>
              <a:spcAft>
                <a:spcPts val="600"/>
              </a:spcAft>
              <a:buNone/>
            </a:pPr>
            <a:r>
              <a:rPr lang="ar-JO" sz="2000" b="1" dirty="0">
                <a:cs typeface="Calibri" panose="020F0502020204030204" pitchFamily="34" charset="0"/>
              </a:rPr>
              <a:t>                احسب العدد الإجمالي للمباني السكنية المشغولة</a:t>
            </a:r>
            <a:r>
              <a:rPr lang="el-GR" sz="2000" b="1" dirty="0">
                <a:solidFill>
                  <a:prstClr val="black"/>
                </a:solidFill>
                <a:cs typeface="Calibri" panose="020F0502020204030204" pitchFamily="34" charset="0"/>
              </a:rPr>
              <a:t>	</a:t>
            </a:r>
            <a:endParaRPr lang="ar-JO" sz="2000" b="1" dirty="0">
              <a:solidFill>
                <a:prstClr val="black"/>
              </a:solidFill>
              <a:cs typeface="Calibri" panose="020F0502020204030204" pitchFamily="34" charset="0"/>
            </a:endParaRPr>
          </a:p>
          <a:p>
            <a:pPr marL="0" indent="0" algn="r" rtl="1">
              <a:spcBef>
                <a:spcPts val="0"/>
              </a:spcBef>
              <a:spcAft>
                <a:spcPts val="600"/>
              </a:spcAft>
              <a:buNone/>
            </a:pPr>
            <a:r>
              <a:rPr lang="el-GR" sz="2000" b="1" dirty="0">
                <a:solidFill>
                  <a:prstClr val="black"/>
                </a:solidFill>
                <a:cs typeface="Calibri" panose="020F0502020204030204" pitchFamily="34" charset="0"/>
              </a:rPr>
              <a:t>	</a:t>
            </a:r>
            <a:r>
              <a:rPr lang="el-GR" sz="2000" dirty="0">
                <a:solidFill>
                  <a:prstClr val="black"/>
                </a:solidFill>
                <a:cs typeface="Calibri" panose="020F0502020204030204" pitchFamily="34" charset="0"/>
              </a:rPr>
              <a:t>(42+96) = 138 </a:t>
            </a:r>
            <a:r>
              <a:rPr lang="ar-JO" sz="2000" dirty="0">
                <a:solidFill>
                  <a:prstClr val="black"/>
                </a:solidFill>
                <a:cs typeface="Calibri" panose="020F0502020204030204" pitchFamily="34" charset="0"/>
              </a:rPr>
              <a:t>ساكن</a:t>
            </a:r>
            <a:endParaRPr lang="el-GR" sz="2000" dirty="0">
              <a:solidFill>
                <a:prstClr val="black"/>
              </a:solidFill>
              <a:cs typeface="Calibri" panose="020F0502020204030204" pitchFamily="34" charset="0"/>
            </a:endParaRPr>
          </a:p>
          <a:p>
            <a:pPr marL="0" indent="0" algn="r" rtl="1">
              <a:spcBef>
                <a:spcPts val="0"/>
              </a:spcBef>
              <a:spcAft>
                <a:spcPts val="600"/>
              </a:spcAft>
              <a:buNone/>
            </a:pPr>
            <a:r>
              <a:rPr lang="ar-JO" sz="2000" b="1" dirty="0">
                <a:cs typeface="Calibri" panose="020F0502020204030204" pitchFamily="34" charset="0"/>
              </a:rPr>
              <a:t>ا               حسب الاستهلاك السنوي لمياه الشرب لكل راكب</a:t>
            </a:r>
            <a:endParaRPr lang="el-GR" sz="2000" b="1" dirty="0">
              <a:cs typeface="Calibri" panose="020F0502020204030204" pitchFamily="34" charset="0"/>
            </a:endParaRPr>
          </a:p>
        </p:txBody>
      </p:sp>
      <p:sp>
        <p:nvSpPr>
          <p:cNvPr id="36" name="TextBox 35"/>
          <p:cNvSpPr txBox="1"/>
          <p:nvPr/>
        </p:nvSpPr>
        <p:spPr>
          <a:xfrm>
            <a:off x="1297858" y="5439111"/>
            <a:ext cx="1493547" cy="400110"/>
          </a:xfrm>
          <a:prstGeom prst="rect">
            <a:avLst/>
          </a:prstGeom>
          <a:noFill/>
        </p:spPr>
        <p:txBody>
          <a:bodyPr wrap="square" rtlCol="0">
            <a:spAutoFit/>
          </a:bodyPr>
          <a:lstStyle/>
          <a:p>
            <a:r>
              <a:rPr lang="el-GR" sz="2000" u="sng" dirty="0">
                <a:cs typeface="Calibri" panose="020F0502020204030204" pitchFamily="34" charset="0"/>
              </a:rPr>
              <a:t>5</a:t>
            </a:r>
            <a:r>
              <a:rPr lang="en-US" sz="2000" u="sng" dirty="0">
                <a:cs typeface="Calibri" panose="020F0502020204030204" pitchFamily="34" charset="0"/>
              </a:rPr>
              <a:t>025600 </a:t>
            </a:r>
            <a:r>
              <a:rPr lang="ar-JO" sz="2000" u="sng" dirty="0">
                <a:cs typeface="Calibri" panose="020F0502020204030204" pitchFamily="34" charset="0"/>
              </a:rPr>
              <a:t>ل</a:t>
            </a:r>
            <a:endParaRPr lang="en-US" sz="2000" u="sng" baseline="30000" dirty="0"/>
          </a:p>
        </p:txBody>
      </p:sp>
      <p:sp>
        <p:nvSpPr>
          <p:cNvPr id="37" name="Rectangle 36"/>
          <p:cNvSpPr/>
          <p:nvPr/>
        </p:nvSpPr>
        <p:spPr>
          <a:xfrm>
            <a:off x="2770748" y="5177501"/>
            <a:ext cx="564577"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sym typeface="Symbol"/>
              </a:rPr>
              <a:t></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8" name="Rectangle 37"/>
          <p:cNvSpPr/>
          <p:nvPr/>
        </p:nvSpPr>
        <p:spPr>
          <a:xfrm>
            <a:off x="4989465" y="5177501"/>
            <a:ext cx="52931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p>
        </p:txBody>
      </p:sp>
      <p:sp>
        <p:nvSpPr>
          <p:cNvPr id="40" name="TextBox 39"/>
          <p:cNvSpPr txBox="1"/>
          <p:nvPr/>
        </p:nvSpPr>
        <p:spPr>
          <a:xfrm>
            <a:off x="3332103" y="5439111"/>
            <a:ext cx="1063112" cy="605294"/>
          </a:xfrm>
          <a:prstGeom prst="rect">
            <a:avLst/>
          </a:prstGeom>
          <a:noFill/>
        </p:spPr>
        <p:txBody>
          <a:bodyPr wrap="none" rtlCol="0">
            <a:spAutoFit/>
          </a:bodyPr>
          <a:lstStyle/>
          <a:p>
            <a:r>
              <a:rPr lang="en-US" sz="2000" u="sng" dirty="0"/>
              <a:t>138 </a:t>
            </a:r>
            <a:r>
              <a:rPr lang="ar-JO" sz="2000" u="sng" dirty="0"/>
              <a:t>ساكن</a:t>
            </a:r>
          </a:p>
          <a:p>
            <a:endParaRPr lang="en-US" sz="2000" u="sng" baseline="30000" dirty="0"/>
          </a:p>
        </p:txBody>
      </p:sp>
      <p:sp>
        <p:nvSpPr>
          <p:cNvPr id="19" name="TextBox 18"/>
          <p:cNvSpPr txBox="1"/>
          <p:nvPr/>
        </p:nvSpPr>
        <p:spPr>
          <a:xfrm>
            <a:off x="5518776" y="5439111"/>
            <a:ext cx="3037356" cy="523220"/>
          </a:xfrm>
          <a:prstGeom prst="rect">
            <a:avLst/>
          </a:prstGeom>
          <a:noFill/>
        </p:spPr>
        <p:txBody>
          <a:bodyPr wrap="square" rtlCol="0">
            <a:spAutoFit/>
          </a:bodyPr>
          <a:lstStyle/>
          <a:p>
            <a:r>
              <a:rPr lang="en-US" sz="2800" b="1" u="sng" dirty="0">
                <a:solidFill>
                  <a:srgbClr val="FF0000"/>
                </a:solidFill>
                <a:effectLst>
                  <a:outerShdw blurRad="38100" dist="38100" dir="2700000" algn="tl">
                    <a:srgbClr val="000000">
                      <a:alpha val="43137"/>
                    </a:srgbClr>
                  </a:outerShdw>
                </a:effectLst>
              </a:rPr>
              <a:t>36417</a:t>
            </a:r>
            <a:r>
              <a:rPr lang="el-GR" sz="2800" b="1" u="sng" dirty="0">
                <a:solidFill>
                  <a:srgbClr val="FF0000"/>
                </a:solidFill>
                <a:effectLst>
                  <a:outerShdw blurRad="38100" dist="38100" dir="2700000" algn="tl">
                    <a:srgbClr val="000000">
                      <a:alpha val="43137"/>
                    </a:srgbClr>
                  </a:outerShdw>
                </a:effectLst>
              </a:rPr>
              <a:t>.4 </a:t>
            </a:r>
            <a:r>
              <a:rPr lang="ar-JO" sz="2800" b="1" u="sng" dirty="0">
                <a:solidFill>
                  <a:srgbClr val="FF0000"/>
                </a:solidFill>
                <a:effectLst>
                  <a:outerShdw blurRad="38100" dist="38100" dir="2700000" algn="tl">
                    <a:srgbClr val="000000">
                      <a:alpha val="43137"/>
                    </a:srgbClr>
                  </a:outerShdw>
                </a:effectLst>
              </a:rPr>
              <a:t>ل / راكب</a:t>
            </a:r>
            <a:endParaRPr lang="en-US" sz="2800" b="1" u="sng" baseline="30000" dirty="0">
              <a:solidFill>
                <a:srgbClr val="FF0000"/>
              </a:solidFill>
              <a:effectLst>
                <a:outerShdw blurRad="38100" dist="38100" dir="2700000" algn="tl">
                  <a:srgbClr val="000000">
                    <a:alpha val="43137"/>
                  </a:srgbClr>
                </a:outerShdw>
              </a:effectLst>
            </a:endParaRPr>
          </a:p>
        </p:txBody>
      </p:sp>
      <p:sp>
        <p:nvSpPr>
          <p:cNvPr id="2" name="Rectangle 1">
            <a:extLst>
              <a:ext uri="{FF2B5EF4-FFF2-40B4-BE49-F238E27FC236}">
                <a16:creationId xmlns:a16="http://schemas.microsoft.com/office/drawing/2014/main" id="{569053F5-B9EA-9AAE-C864-35C7456A7ACC}"/>
              </a:ext>
            </a:extLst>
          </p:cNvPr>
          <p:cNvSpPr/>
          <p:nvPr/>
        </p:nvSpPr>
        <p:spPr>
          <a:xfrm>
            <a:off x="7849010" y="950057"/>
            <a:ext cx="1199367"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ar-JO" sz="2400" b="1" i="1" dirty="0">
                <a:cs typeface="Calibri" panose="020F0502020204030204" pitchFamily="34" charset="0"/>
              </a:rPr>
              <a:t>الخطوة 2</a:t>
            </a:r>
            <a:endParaRPr lang="el-GR" sz="2400" dirty="0"/>
          </a:p>
        </p:txBody>
      </p:sp>
      <p:sp>
        <p:nvSpPr>
          <p:cNvPr id="3" name="Rectangle 2">
            <a:extLst>
              <a:ext uri="{FF2B5EF4-FFF2-40B4-BE49-F238E27FC236}">
                <a16:creationId xmlns:a16="http://schemas.microsoft.com/office/drawing/2014/main" id="{3FA60BBA-B17F-3DCE-FA1F-246F0BB0354A}"/>
              </a:ext>
            </a:extLst>
          </p:cNvPr>
          <p:cNvSpPr/>
          <p:nvPr/>
        </p:nvSpPr>
        <p:spPr>
          <a:xfrm>
            <a:off x="7886989" y="2941599"/>
            <a:ext cx="1199367"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ar-JO" sz="2400" b="1" i="1" dirty="0">
                <a:cs typeface="Calibri" panose="020F0502020204030204" pitchFamily="34" charset="0"/>
              </a:rPr>
              <a:t>الخطوة 3</a:t>
            </a:r>
            <a:endParaRPr lang="el-GR" sz="2400" dirty="0"/>
          </a:p>
        </p:txBody>
      </p:sp>
      <p:sp>
        <p:nvSpPr>
          <p:cNvPr id="5" name="Rectangle 4">
            <a:extLst>
              <a:ext uri="{FF2B5EF4-FFF2-40B4-BE49-F238E27FC236}">
                <a16:creationId xmlns:a16="http://schemas.microsoft.com/office/drawing/2014/main" id="{79FC3017-A735-71DC-D6D6-F31E3099B8C1}"/>
              </a:ext>
            </a:extLst>
          </p:cNvPr>
          <p:cNvSpPr/>
          <p:nvPr/>
        </p:nvSpPr>
        <p:spPr>
          <a:xfrm>
            <a:off x="7870256" y="4115933"/>
            <a:ext cx="1199367"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ar-JO" sz="2400" b="1" i="1" dirty="0">
                <a:cs typeface="Calibri" panose="020F0502020204030204" pitchFamily="34" charset="0"/>
              </a:rPr>
              <a:t>الخطوة 4</a:t>
            </a:r>
            <a:endParaRPr lang="el-GR" sz="2400" dirty="0"/>
          </a:p>
        </p:txBody>
      </p:sp>
      <p:sp>
        <p:nvSpPr>
          <p:cNvPr id="6" name="Rectangle 5">
            <a:extLst>
              <a:ext uri="{FF2B5EF4-FFF2-40B4-BE49-F238E27FC236}">
                <a16:creationId xmlns:a16="http://schemas.microsoft.com/office/drawing/2014/main" id="{4E2B0BF1-06AF-7CAB-B01C-63595138F2DF}"/>
              </a:ext>
            </a:extLst>
          </p:cNvPr>
          <p:cNvSpPr/>
          <p:nvPr/>
        </p:nvSpPr>
        <p:spPr>
          <a:xfrm>
            <a:off x="7917350" y="4870799"/>
            <a:ext cx="1199367"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ar-JO" sz="2400" b="1" i="1" dirty="0">
                <a:cs typeface="Calibri" panose="020F0502020204030204" pitchFamily="34" charset="0"/>
              </a:rPr>
              <a:t>الخطوة 5</a:t>
            </a:r>
            <a:endParaRPr lang="el-GR" sz="2400" dirty="0"/>
          </a:p>
        </p:txBody>
      </p:sp>
      <p:sp>
        <p:nvSpPr>
          <p:cNvPr id="7" name="Rectangle 6">
            <a:extLst>
              <a:ext uri="{FF2B5EF4-FFF2-40B4-BE49-F238E27FC236}">
                <a16:creationId xmlns:a16="http://schemas.microsoft.com/office/drawing/2014/main" id="{AA631E3E-FFDC-1637-7891-1280282E5382}"/>
              </a:ext>
            </a:extLst>
          </p:cNvPr>
          <p:cNvSpPr/>
          <p:nvPr/>
        </p:nvSpPr>
        <p:spPr>
          <a:xfrm>
            <a:off x="2176498" y="6130068"/>
            <a:ext cx="5524583" cy="400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ysClr val="windowText" lastClr="000000"/>
              </a:solidFill>
            </a:endParaRPr>
          </a:p>
        </p:txBody>
      </p:sp>
      <p:sp>
        <p:nvSpPr>
          <p:cNvPr id="8" name="Rectangle 7">
            <a:extLst>
              <a:ext uri="{FF2B5EF4-FFF2-40B4-BE49-F238E27FC236}">
                <a16:creationId xmlns:a16="http://schemas.microsoft.com/office/drawing/2014/main" id="{51EA1BD1-100B-F89E-421B-79DFC5B99C61}"/>
              </a:ext>
            </a:extLst>
          </p:cNvPr>
          <p:cNvSpPr/>
          <p:nvPr/>
        </p:nvSpPr>
        <p:spPr>
          <a:xfrm>
            <a:off x="1789700" y="6272073"/>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sp>
        <p:nvSpPr>
          <p:cNvPr id="9" name="Rectangle 8">
            <a:extLst>
              <a:ext uri="{FF2B5EF4-FFF2-40B4-BE49-F238E27FC236}">
                <a16:creationId xmlns:a16="http://schemas.microsoft.com/office/drawing/2014/main" id="{A704B13D-FE92-5887-A674-2EB9B1B57239}"/>
              </a:ext>
            </a:extLst>
          </p:cNvPr>
          <p:cNvSpPr/>
          <p:nvPr/>
        </p:nvSpPr>
        <p:spPr>
          <a:xfrm>
            <a:off x="2359550" y="6579897"/>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10" name="Titolo 1">
            <a:extLst>
              <a:ext uri="{FF2B5EF4-FFF2-40B4-BE49-F238E27FC236}">
                <a16:creationId xmlns:a16="http://schemas.microsoft.com/office/drawing/2014/main" id="{DF011B42-6B56-4189-3117-92DE4695FD61}"/>
              </a:ext>
            </a:extLst>
          </p:cNvPr>
          <p:cNvSpPr>
            <a:spLocks noGrp="1"/>
          </p:cNvSpPr>
          <p:nvPr>
            <p:ph type="title"/>
          </p:nvPr>
        </p:nvSpPr>
        <p:spPr>
          <a:xfrm>
            <a:off x="0" y="0"/>
            <a:ext cx="9144000" cy="709613"/>
          </a:xfrm>
        </p:spPr>
        <p:txBody>
          <a:bodyPr>
            <a:noAutofit/>
          </a:bodyPr>
          <a:lstStyle/>
          <a:p>
            <a:pPr rtl="1"/>
            <a:r>
              <a:rPr lang="ar-JO" sz="2800" dirty="0"/>
              <a:t>ج .2.3- استهلاك المياه الصالحة للشرب في المباني السكنية</a:t>
            </a:r>
            <a:endParaRPr lang="it-IT" sz="2800" b="1" dirty="0">
              <a:solidFill>
                <a:srgbClr val="00B050"/>
              </a:solidFill>
            </a:endParaRPr>
          </a:p>
        </p:txBody>
      </p:sp>
    </p:spTree>
    <p:extLst>
      <p:ext uri="{BB962C8B-B14F-4D97-AF65-F5344CB8AC3E}">
        <p14:creationId xmlns:p14="http://schemas.microsoft.com/office/powerpoint/2010/main" val="35855340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ar-JO" b="1" dirty="0">
                <a:latin typeface="Calibri" panose="020F0502020204030204" pitchFamily="34" charset="0"/>
                <a:cs typeface="Calibri" panose="020F0502020204030204" pitchFamily="34" charset="0"/>
              </a:rPr>
              <a:t>تمرين</a:t>
            </a:r>
            <a:endParaRPr lang="it-IT" dirty="0">
              <a:latin typeface="Calibri" panose="020F0502020204030204" pitchFamily="34" charset="0"/>
              <a:cs typeface="Calibri" panose="020F0502020204030204" pitchFamily="34" charset="0"/>
            </a:endParaRPr>
          </a:p>
          <a:p>
            <a:pPr marL="0" indent="0">
              <a:spcBef>
                <a:spcPts val="0"/>
              </a:spcBef>
              <a:buNone/>
            </a:pP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620677"/>
            <a:ext cx="2133600" cy="237323"/>
          </a:xfrm>
        </p:spPr>
        <p:txBody>
          <a:bodyPr/>
          <a:lstStyle/>
          <a:p>
            <a:fld id="{243FB592-B9A9-49AA-A86F-4031F7B97808}" type="slidenum">
              <a:rPr lang="en-US" smtClean="0"/>
              <a:t>23</a:t>
            </a:fld>
            <a:endParaRPr lang="en-US"/>
          </a:p>
        </p:txBody>
      </p:sp>
      <p:sp>
        <p:nvSpPr>
          <p:cNvPr id="6" name="Titolo 1">
            <a:extLst>
              <a:ext uri="{FF2B5EF4-FFF2-40B4-BE49-F238E27FC236}">
                <a16:creationId xmlns:a16="http://schemas.microsoft.com/office/drawing/2014/main" id="{C5BB95C6-B2EE-B186-C96E-1430667ED52B}"/>
              </a:ext>
            </a:extLst>
          </p:cNvPr>
          <p:cNvSpPr>
            <a:spLocks noGrp="1"/>
          </p:cNvSpPr>
          <p:nvPr>
            <p:ph type="title"/>
          </p:nvPr>
        </p:nvSpPr>
        <p:spPr>
          <a:xfrm>
            <a:off x="0" y="0"/>
            <a:ext cx="9144000" cy="709613"/>
          </a:xfrm>
        </p:spPr>
        <p:txBody>
          <a:bodyPr>
            <a:noAutofit/>
          </a:bodyPr>
          <a:lstStyle/>
          <a:p>
            <a:pPr rtl="1"/>
            <a:r>
              <a:rPr lang="ar-JO" sz="2800" dirty="0"/>
              <a:t>ج .2.3- استهلاك المياه الصالحة للشرب في المباني السكنية</a:t>
            </a:r>
            <a:endParaRPr lang="it-IT" sz="2800" b="1" dirty="0">
              <a:solidFill>
                <a:srgbClr val="00B050"/>
              </a:solidFill>
            </a:endParaRPr>
          </a:p>
        </p:txBody>
      </p:sp>
      <p:sp>
        <p:nvSpPr>
          <p:cNvPr id="7" name="Rectangle 6">
            <a:extLst>
              <a:ext uri="{FF2B5EF4-FFF2-40B4-BE49-F238E27FC236}">
                <a16:creationId xmlns:a16="http://schemas.microsoft.com/office/drawing/2014/main" id="{496F88E7-F7C0-233C-E6CA-80FAA2B647E6}"/>
              </a:ext>
            </a:extLst>
          </p:cNvPr>
          <p:cNvSpPr/>
          <p:nvPr/>
        </p:nvSpPr>
        <p:spPr>
          <a:xfrm>
            <a:off x="2359550" y="6579897"/>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9" name="Rectangle 8">
            <a:extLst>
              <a:ext uri="{FF2B5EF4-FFF2-40B4-BE49-F238E27FC236}">
                <a16:creationId xmlns:a16="http://schemas.microsoft.com/office/drawing/2014/main" id="{0BB6C703-B5E8-59D0-2F2F-58B105CB03D7}"/>
              </a:ext>
            </a:extLst>
          </p:cNvPr>
          <p:cNvSpPr/>
          <p:nvPr/>
        </p:nvSpPr>
        <p:spPr>
          <a:xfrm>
            <a:off x="2172929" y="6086168"/>
            <a:ext cx="6784258" cy="4442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97DF667-6928-3443-3EC4-7F0D16D2C45C}"/>
              </a:ext>
            </a:extLst>
          </p:cNvPr>
          <p:cNvSpPr/>
          <p:nvPr/>
        </p:nvSpPr>
        <p:spPr>
          <a:xfrm>
            <a:off x="1789700" y="6272073"/>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spTree>
    <p:extLst>
      <p:ext uri="{BB962C8B-B14F-4D97-AF65-F5344CB8AC3E}">
        <p14:creationId xmlns:p14="http://schemas.microsoft.com/office/powerpoint/2010/main" val="36178795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p:txBody>
          <a:bodyPr/>
          <a:lstStyle/>
          <a:p>
            <a:fld id="{243FB592-B9A9-49AA-A86F-4031F7B97808}" type="slidenum">
              <a:rPr lang="en-US" smtClean="0"/>
              <a:t>24</a:t>
            </a:fld>
            <a:endParaRPr lang="en-US"/>
          </a:p>
        </p:txBody>
      </p:sp>
      <p:sp>
        <p:nvSpPr>
          <p:cNvPr id="4"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174661" y="1009204"/>
            <a:ext cx="8894911" cy="1050415"/>
          </a:xfrm>
          <a:prstGeom prst="rect">
            <a:avLst/>
          </a:prstGeom>
          <a:noFill/>
        </p:spPr>
        <p:txBody>
          <a:bodyPr>
            <a:noAutofit/>
          </a:bodyPr>
          <a:lstStyle/>
          <a:p>
            <a:pPr marL="0" indent="0" algn="r" rtl="1">
              <a:buNone/>
            </a:pPr>
            <a:r>
              <a:rPr lang="ar-JO" sz="2000" dirty="0">
                <a:cs typeface="Calibri" panose="020F0502020204030204" pitchFamily="34" charset="0"/>
              </a:rPr>
              <a:t>في الحي الحالي ، يوجد 22 منزلًا فرديًا وروضة أطفال ومدرسة واحدة.</a:t>
            </a:r>
            <a:endParaRPr lang="en-US" sz="2000" i="1" dirty="0"/>
          </a:p>
          <a:p>
            <a:pPr marL="0" indent="0">
              <a:buNone/>
            </a:pPr>
            <a:endParaRPr lang="en-US" sz="2000" i="1" dirty="0"/>
          </a:p>
          <a:p>
            <a:pPr marL="0" indent="0">
              <a:buNone/>
            </a:pPr>
            <a:endParaRPr lang="en-US" sz="2000" i="1" dirty="0"/>
          </a:p>
          <a:p>
            <a:pPr marL="0" indent="0" algn="ctr">
              <a:buNone/>
            </a:pPr>
            <a:endParaRPr lang="en-US" sz="2000" i="1" dirty="0"/>
          </a:p>
          <a:p>
            <a:pPr marL="0" indent="0" algn="ctr">
              <a:buNone/>
            </a:pPr>
            <a:endParaRPr lang="en-US" sz="2000" i="1" dirty="0"/>
          </a:p>
          <a:p>
            <a:pPr marL="0" indent="0" algn="ctr">
              <a:buNone/>
            </a:pPr>
            <a:endParaRPr lang="en-US" sz="2000" i="1" dirty="0"/>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454702" y="2261030"/>
            <a:ext cx="8234039" cy="772853"/>
          </a:xfrm>
          <a:prstGeom prst="rect">
            <a:avLst/>
          </a:prstGeom>
          <a:noFill/>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spcBef>
                <a:spcPts val="0"/>
              </a:spcBef>
              <a:spcAft>
                <a:spcPts val="600"/>
              </a:spcAft>
              <a:buNone/>
            </a:pPr>
            <a:r>
              <a:rPr lang="ar-JO" sz="2000" b="1" i="1" dirty="0">
                <a:cs typeface="Calibri" panose="020F0502020204030204" pitchFamily="34" charset="0"/>
              </a:rPr>
              <a:t>البيانات المتوفرة: المساحات الأرضية وعدد الساكنين ومتوسط استهلاك المياه السنوي لجميع المباني في الحي</a:t>
            </a:r>
            <a:endParaRPr lang="en-US" sz="2000" dirty="0">
              <a:cs typeface="Calibri" panose="020F0502020204030204" pitchFamily="34" charset="0"/>
            </a:endParaRPr>
          </a:p>
        </p:txBody>
      </p:sp>
      <p:grpSp>
        <p:nvGrpSpPr>
          <p:cNvPr id="9" name="Group 8"/>
          <p:cNvGrpSpPr/>
          <p:nvPr/>
        </p:nvGrpSpPr>
        <p:grpSpPr>
          <a:xfrm>
            <a:off x="454702" y="3731489"/>
            <a:ext cx="8514080" cy="1145373"/>
            <a:chOff x="340512" y="3584452"/>
            <a:chExt cx="8514080" cy="1145373"/>
          </a:xfrm>
        </p:grpSpPr>
        <p:sp>
          <p:nvSpPr>
            <p:cNvPr id="10" name="Segnaposto contenuto 2">
              <a:extLst>
                <a:ext uri="{FF2B5EF4-FFF2-40B4-BE49-F238E27FC236}">
                  <a16:creationId xmlns:a16="http://schemas.microsoft.com/office/drawing/2014/main" id="{86F2EB93-A63A-4210-B86A-E5FCAD7D8D7F}"/>
                </a:ext>
              </a:extLst>
            </p:cNvPr>
            <p:cNvSpPr txBox="1">
              <a:spLocks/>
            </p:cNvSpPr>
            <p:nvPr/>
          </p:nvSpPr>
          <p:spPr>
            <a:xfrm>
              <a:off x="340512" y="3584452"/>
              <a:ext cx="8514080" cy="1145373"/>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r" rtl="1">
                <a:spcBef>
                  <a:spcPts val="0"/>
                </a:spcBef>
                <a:spcAft>
                  <a:spcPts val="600"/>
                </a:spcAft>
                <a:buNone/>
              </a:pPr>
              <a:r>
                <a:rPr lang="ar-JO" sz="2000" b="1" dirty="0"/>
                <a:t>احسب الاستهلاك السنوي لمياه الشرب</a:t>
              </a:r>
              <a:r>
                <a:rPr lang="en-US" sz="2000" dirty="0"/>
                <a:t>.</a:t>
              </a:r>
              <a:endParaRPr lang="en-US" sz="2000" b="1" dirty="0"/>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63727" y="3856850"/>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2" name="Rectangle 1">
            <a:extLst>
              <a:ext uri="{FF2B5EF4-FFF2-40B4-BE49-F238E27FC236}">
                <a16:creationId xmlns:a16="http://schemas.microsoft.com/office/drawing/2014/main" id="{EAA82B1F-976C-A83A-5BBB-88DA337FEF6E}"/>
              </a:ext>
            </a:extLst>
          </p:cNvPr>
          <p:cNvSpPr/>
          <p:nvPr/>
        </p:nvSpPr>
        <p:spPr>
          <a:xfrm>
            <a:off x="2212258" y="6046839"/>
            <a:ext cx="5732207" cy="5018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2AA43214-81A3-7D8E-30DE-AC59CA35D0D7}"/>
              </a:ext>
            </a:extLst>
          </p:cNvPr>
          <p:cNvSpPr/>
          <p:nvPr/>
        </p:nvSpPr>
        <p:spPr>
          <a:xfrm>
            <a:off x="1789700" y="6272073"/>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sp>
        <p:nvSpPr>
          <p:cNvPr id="6" name="Rectangle 5">
            <a:extLst>
              <a:ext uri="{FF2B5EF4-FFF2-40B4-BE49-F238E27FC236}">
                <a16:creationId xmlns:a16="http://schemas.microsoft.com/office/drawing/2014/main" id="{9DA54D2B-2334-9984-08C1-7B90CA40CDA5}"/>
              </a:ext>
            </a:extLst>
          </p:cNvPr>
          <p:cNvSpPr/>
          <p:nvPr/>
        </p:nvSpPr>
        <p:spPr>
          <a:xfrm>
            <a:off x="2359550" y="6579897"/>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13" name="Titolo 1">
            <a:extLst>
              <a:ext uri="{FF2B5EF4-FFF2-40B4-BE49-F238E27FC236}">
                <a16:creationId xmlns:a16="http://schemas.microsoft.com/office/drawing/2014/main" id="{103B4347-AF7D-BBFB-A6D3-F097471A512B}"/>
              </a:ext>
            </a:extLst>
          </p:cNvPr>
          <p:cNvSpPr>
            <a:spLocks noGrp="1"/>
          </p:cNvSpPr>
          <p:nvPr>
            <p:ph type="title"/>
          </p:nvPr>
        </p:nvSpPr>
        <p:spPr>
          <a:xfrm>
            <a:off x="0" y="0"/>
            <a:ext cx="9144000" cy="709613"/>
          </a:xfrm>
        </p:spPr>
        <p:txBody>
          <a:bodyPr>
            <a:noAutofit/>
          </a:bodyPr>
          <a:lstStyle/>
          <a:p>
            <a:pPr rtl="1"/>
            <a:r>
              <a:rPr lang="ar-JO" sz="2800" dirty="0"/>
              <a:t>ج .2.3- استهلاك المياه الصالحة للشرب في المباني السكنية</a:t>
            </a:r>
            <a:endParaRPr lang="it-IT" sz="2800" b="1" dirty="0">
              <a:solidFill>
                <a:srgbClr val="00B050"/>
              </a:solidFill>
            </a:endParaRPr>
          </a:p>
        </p:txBody>
      </p:sp>
    </p:spTree>
    <p:extLst>
      <p:ext uri="{BB962C8B-B14F-4D97-AF65-F5344CB8AC3E}">
        <p14:creationId xmlns:p14="http://schemas.microsoft.com/office/powerpoint/2010/main" val="8671226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6687099" y="912199"/>
            <a:ext cx="1832553"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pPr algn="l" rtl="1"/>
            <a:r>
              <a:rPr lang="ar-JO" sz="2400" b="1" i="1" dirty="0">
                <a:cs typeface="Calibri" panose="020F0502020204030204" pitchFamily="34" charset="0"/>
              </a:rPr>
              <a:t>البيانات المتاحة</a:t>
            </a:r>
            <a:endParaRPr lang="el-GR" sz="2400" dirty="0"/>
          </a:p>
        </p:txBody>
      </p:sp>
      <p:sp>
        <p:nvSpPr>
          <p:cNvPr id="16"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4580"/>
            <a:ext cx="2133600" cy="293420"/>
          </a:xfrm>
        </p:spPr>
        <p:txBody>
          <a:bodyPr/>
          <a:lstStyle/>
          <a:p>
            <a:fld id="{243FB592-B9A9-49AA-A86F-4031F7B97808}" type="slidenum">
              <a:rPr lang="en-US" smtClean="0">
                <a:solidFill>
                  <a:schemeClr val="bg1"/>
                </a:solidFill>
              </a:rPr>
              <a:t>25</a:t>
            </a:fld>
            <a:endParaRPr lang="en-US" dirty="0">
              <a:solidFill>
                <a:schemeClr val="bg1"/>
              </a:solidFill>
            </a:endParaRPr>
          </a:p>
        </p:txBody>
      </p:sp>
      <p:graphicFrame>
        <p:nvGraphicFramePr>
          <p:cNvPr id="17" name="Table 16"/>
          <p:cNvGraphicFramePr>
            <a:graphicFrameLocks noGrp="1"/>
          </p:cNvGraphicFramePr>
          <p:nvPr>
            <p:extLst>
              <p:ext uri="{D42A27DB-BD31-4B8C-83A1-F6EECF244321}">
                <p14:modId xmlns:p14="http://schemas.microsoft.com/office/powerpoint/2010/main" val="1362311730"/>
              </p:ext>
            </p:extLst>
          </p:nvPr>
        </p:nvGraphicFramePr>
        <p:xfrm>
          <a:off x="224962" y="1763933"/>
          <a:ext cx="8490160" cy="2090312"/>
        </p:xfrm>
        <a:graphic>
          <a:graphicData uri="http://schemas.openxmlformats.org/drawingml/2006/table">
            <a:tbl>
              <a:tblPr firstRow="1" bandRow="1">
                <a:tableStyleId>{1FECB4D8-DB02-4DC6-A0A2-4F2EBAE1DC90}</a:tableStyleId>
              </a:tblPr>
              <a:tblGrid>
                <a:gridCol w="1935611">
                  <a:extLst>
                    <a:ext uri="{9D8B030D-6E8A-4147-A177-3AD203B41FA5}">
                      <a16:colId xmlns:a16="http://schemas.microsoft.com/office/drawing/2014/main" val="20000"/>
                    </a:ext>
                  </a:extLst>
                </a:gridCol>
                <a:gridCol w="1505119">
                  <a:extLst>
                    <a:ext uri="{9D8B030D-6E8A-4147-A177-3AD203B41FA5}">
                      <a16:colId xmlns:a16="http://schemas.microsoft.com/office/drawing/2014/main" val="20001"/>
                    </a:ext>
                  </a:extLst>
                </a:gridCol>
                <a:gridCol w="1480843">
                  <a:extLst>
                    <a:ext uri="{9D8B030D-6E8A-4147-A177-3AD203B41FA5}">
                      <a16:colId xmlns:a16="http://schemas.microsoft.com/office/drawing/2014/main" val="20002"/>
                    </a:ext>
                  </a:extLst>
                </a:gridCol>
                <a:gridCol w="1626499">
                  <a:extLst>
                    <a:ext uri="{9D8B030D-6E8A-4147-A177-3AD203B41FA5}">
                      <a16:colId xmlns:a16="http://schemas.microsoft.com/office/drawing/2014/main" val="20003"/>
                    </a:ext>
                  </a:extLst>
                </a:gridCol>
                <a:gridCol w="1942088">
                  <a:extLst>
                    <a:ext uri="{9D8B030D-6E8A-4147-A177-3AD203B41FA5}">
                      <a16:colId xmlns:a16="http://schemas.microsoft.com/office/drawing/2014/main" val="20004"/>
                    </a:ext>
                  </a:extLst>
                </a:gridCol>
              </a:tblGrid>
              <a:tr h="664211">
                <a:tc>
                  <a:txBody>
                    <a:bodyPr/>
                    <a:lstStyle/>
                    <a:p>
                      <a:endParaRPr lang="en-US" dirty="0"/>
                    </a:p>
                  </a:txBody>
                  <a:tcPr/>
                </a:tc>
                <a:tc>
                  <a:txBody>
                    <a:bodyPr/>
                    <a:lstStyle/>
                    <a:p>
                      <a:pPr algn="ctr"/>
                      <a:r>
                        <a:rPr lang="ar-JO" sz="1400" dirty="0"/>
                        <a:t>مساحة أرضية داخلية مفيدة (م 2)</a:t>
                      </a:r>
                      <a:endParaRPr lang="en-US" sz="1400" dirty="0"/>
                    </a:p>
                  </a:txBody>
                  <a:tcPr/>
                </a:tc>
                <a:tc>
                  <a:txBody>
                    <a:bodyPr/>
                    <a:lstStyle/>
                    <a:p>
                      <a:pPr algn="ctr"/>
                      <a:r>
                        <a:rPr lang="ar-JO" sz="1400" dirty="0"/>
                        <a:t>مساحة الحديقة (م 2)</a:t>
                      </a:r>
                      <a:endParaRPr lang="en-US" sz="1400" b="1" i="0" dirty="0">
                        <a:solidFill>
                          <a:schemeClr val="bg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JO" sz="1400" u="none" strike="noStrike" kern="1200" cap="none" spc="0" normalizeH="0" baseline="0" noProof="0" dirty="0">
                          <a:ln>
                            <a:noFill/>
                          </a:ln>
                          <a:effectLst/>
                          <a:uLnTx/>
                          <a:uFillTx/>
                        </a:rPr>
                        <a:t>سكان*</a:t>
                      </a:r>
                      <a:endParaRPr kumimoji="0" lang="en-US" sz="1400" b="1" i="0" u="none" strike="noStrike" kern="1200" cap="none" spc="0" normalizeH="0" baseline="0" noProof="0" dirty="0">
                        <a:ln>
                          <a:noFill/>
                        </a:ln>
                        <a:solidFill>
                          <a:prstClr val="white"/>
                        </a:solidFill>
                        <a:effectLst/>
                        <a:uLnTx/>
                        <a:uFillTx/>
                        <a:latin typeface="+mn-lt"/>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JO" sz="1400" u="none" strike="noStrike" kern="1200" cap="none" spc="0" normalizeH="0" baseline="0" noProof="0" dirty="0">
                          <a:ln>
                            <a:noFill/>
                          </a:ln>
                          <a:effectLst/>
                          <a:uLnTx/>
                          <a:uFillTx/>
                        </a:rPr>
                        <a:t>إجمالي استهلاك المياه السنوي / الأماكن المشتركة (م 3)</a:t>
                      </a:r>
                      <a:endParaRPr kumimoji="0" lang="en-US" sz="1400" b="1" i="0" u="none" strike="noStrike" kern="1200" cap="none" spc="0" normalizeH="0" baseline="0" noProof="0" dirty="0">
                        <a:ln>
                          <a:noFill/>
                        </a:ln>
                        <a:solidFill>
                          <a:prstClr val="white"/>
                        </a:solidFill>
                        <a:effectLst/>
                        <a:uLnTx/>
                        <a:uFillTx/>
                        <a:latin typeface="+mn-lt"/>
                        <a:ea typeface="+mn-ea"/>
                        <a:cs typeface="+mn-cs"/>
                      </a:endParaRPr>
                    </a:p>
                  </a:txBody>
                  <a:tcPr/>
                </a:tc>
                <a:extLst>
                  <a:ext uri="{0D108BD9-81ED-4DB2-BD59-A6C34878D82A}">
                    <a16:rowId xmlns:a16="http://schemas.microsoft.com/office/drawing/2014/main" val="10000"/>
                  </a:ext>
                </a:extLst>
              </a:tr>
              <a:tr h="475367">
                <a:tc>
                  <a:txBody>
                    <a:bodyPr/>
                    <a:lstStyle/>
                    <a:p>
                      <a:r>
                        <a:rPr lang="ar-JO" dirty="0"/>
                        <a:t>روضة أطفال</a:t>
                      </a:r>
                      <a:endParaRPr lang="en-US" dirty="0"/>
                    </a:p>
                  </a:txBody>
                  <a:tcPr anchor="ctr"/>
                </a:tc>
                <a:tc>
                  <a:txBody>
                    <a:bodyPr/>
                    <a:lstStyle/>
                    <a:p>
                      <a:pPr algn="ctr"/>
                      <a:r>
                        <a:rPr lang="en-US" dirty="0"/>
                        <a:t>456</a:t>
                      </a:r>
                    </a:p>
                  </a:txBody>
                  <a:tcPr anchor="ctr"/>
                </a:tc>
                <a:tc>
                  <a:txBody>
                    <a:bodyPr/>
                    <a:lstStyle/>
                    <a:p>
                      <a:pPr algn="ctr"/>
                      <a:r>
                        <a:rPr lang="el-GR" sz="1800" dirty="0"/>
                        <a:t>245</a:t>
                      </a:r>
                      <a:endParaRPr lang="en-US" sz="1800" dirty="0">
                        <a:solidFill>
                          <a:schemeClr val="tx1"/>
                        </a:solidFill>
                      </a:endParaRPr>
                    </a:p>
                  </a:txBody>
                  <a:tcPr anchor="ctr"/>
                </a:tc>
                <a:tc>
                  <a:txBody>
                    <a:bodyPr/>
                    <a:lstStyle/>
                    <a:p>
                      <a:pPr algn="ctr"/>
                      <a:r>
                        <a:rPr lang="el-GR" sz="1800" dirty="0"/>
                        <a:t>86</a:t>
                      </a:r>
                      <a:endParaRPr lang="en-US" sz="1800" dirty="0">
                        <a:solidFill>
                          <a:schemeClr val="tx1"/>
                        </a:solidFil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l-GR" sz="1800" dirty="0"/>
                        <a:t>445</a:t>
                      </a:r>
                      <a:r>
                        <a:rPr lang="en-US" sz="1800" dirty="0"/>
                        <a:t>.</a:t>
                      </a:r>
                      <a:r>
                        <a:rPr lang="el-GR" sz="1800" dirty="0"/>
                        <a:t>1</a:t>
                      </a:r>
                      <a:r>
                        <a:rPr lang="el-GR" sz="1800" baseline="0" dirty="0"/>
                        <a:t> / </a:t>
                      </a:r>
                      <a:r>
                        <a:rPr lang="en-US" sz="1800" dirty="0"/>
                        <a:t>176.4</a:t>
                      </a:r>
                      <a:endParaRPr lang="en-US" sz="1800" dirty="0">
                        <a:solidFill>
                          <a:schemeClr val="tx1"/>
                        </a:solidFill>
                      </a:endParaRPr>
                    </a:p>
                  </a:txBody>
                  <a:tcPr/>
                </a:tc>
                <a:extLst>
                  <a:ext uri="{0D108BD9-81ED-4DB2-BD59-A6C34878D82A}">
                    <a16:rowId xmlns:a16="http://schemas.microsoft.com/office/drawing/2014/main" val="10001"/>
                  </a:ext>
                </a:extLst>
              </a:tr>
              <a:tr h="475367">
                <a:tc>
                  <a:txBody>
                    <a:bodyPr/>
                    <a:lstStyle/>
                    <a:p>
                      <a:r>
                        <a:rPr lang="ar-JO" dirty="0"/>
                        <a:t>مدرسة</a:t>
                      </a:r>
                      <a:endParaRPr lang="en-US" dirty="0"/>
                    </a:p>
                  </a:txBody>
                  <a:tcPr anchor="ctr"/>
                </a:tc>
                <a:tc>
                  <a:txBody>
                    <a:bodyPr/>
                    <a:lstStyle/>
                    <a:p>
                      <a:pPr algn="ctr"/>
                      <a:r>
                        <a:rPr lang="el-GR" dirty="0"/>
                        <a:t>2151</a:t>
                      </a:r>
                      <a:endParaRPr lang="en-US" dirty="0"/>
                    </a:p>
                  </a:txBody>
                  <a:tcPr anchor="ctr"/>
                </a:tc>
                <a:tc>
                  <a:txBody>
                    <a:bodyPr/>
                    <a:lstStyle/>
                    <a:p>
                      <a:pPr algn="ctr"/>
                      <a:r>
                        <a:rPr lang="en-US" sz="1800" dirty="0"/>
                        <a:t> </a:t>
                      </a:r>
                      <a:r>
                        <a:rPr lang="el-GR" sz="1800" dirty="0"/>
                        <a:t>---</a:t>
                      </a:r>
                      <a:endParaRPr lang="en-US" sz="1800" dirty="0">
                        <a:solidFill>
                          <a:schemeClr val="tx1"/>
                        </a:solidFill>
                      </a:endParaRPr>
                    </a:p>
                  </a:txBody>
                  <a:tcPr anchor="ctr"/>
                </a:tc>
                <a:tc>
                  <a:txBody>
                    <a:bodyPr/>
                    <a:lstStyle/>
                    <a:p>
                      <a:pPr algn="ctr"/>
                      <a:r>
                        <a:rPr lang="el-GR" sz="1800" dirty="0"/>
                        <a:t>315</a:t>
                      </a:r>
                      <a:endParaRPr lang="en-US" sz="1800" dirty="0">
                        <a:solidFill>
                          <a:schemeClr val="tx1"/>
                        </a:solidFil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800" u="none" strike="noStrike" kern="1200" cap="none" spc="0" normalizeH="0" baseline="0" noProof="0" dirty="0">
                          <a:ln>
                            <a:noFill/>
                          </a:ln>
                          <a:effectLst/>
                          <a:uLnTx/>
                          <a:uFillTx/>
                        </a:rPr>
                        <a:t>355</a:t>
                      </a:r>
                      <a:r>
                        <a:rPr kumimoji="0" lang="en-US" sz="1800" u="none" strike="noStrike" kern="1200" cap="none" spc="0" normalizeH="0" baseline="0" noProof="0" dirty="0">
                          <a:ln>
                            <a:noFill/>
                          </a:ln>
                          <a:effectLst/>
                          <a:uLnTx/>
                          <a:uFillTx/>
                        </a:rPr>
                        <a:t>.</a:t>
                      </a:r>
                      <a:r>
                        <a:rPr kumimoji="0" lang="el-GR" sz="1800" u="none" strike="noStrike" kern="1200" cap="none" spc="0" normalizeH="0" baseline="0" noProof="0" dirty="0">
                          <a:ln>
                            <a:noFill/>
                          </a:ln>
                          <a:effectLst/>
                          <a:uLnTx/>
                          <a:uFillTx/>
                        </a:rPr>
                        <a:t>6 / ---</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a:txBody>
                  <a:tcPr/>
                </a:tc>
                <a:extLst>
                  <a:ext uri="{0D108BD9-81ED-4DB2-BD59-A6C34878D82A}">
                    <a16:rowId xmlns:a16="http://schemas.microsoft.com/office/drawing/2014/main" val="10002"/>
                  </a:ext>
                </a:extLst>
              </a:tr>
              <a:tr h="475367">
                <a:tc>
                  <a:txBody>
                    <a:bodyPr/>
                    <a:lstStyle/>
                    <a:p>
                      <a:r>
                        <a:rPr lang="ar-JO" dirty="0"/>
                        <a:t>منازل فردية (22)</a:t>
                      </a:r>
                      <a:endParaRPr lang="en-US" dirty="0"/>
                    </a:p>
                  </a:txBody>
                  <a:tcPr anchor="ctr"/>
                </a:tc>
                <a:tc>
                  <a:txBody>
                    <a:bodyPr/>
                    <a:lstStyle/>
                    <a:p>
                      <a:pPr algn="ctr"/>
                      <a:r>
                        <a:rPr lang="en-US" dirty="0"/>
                        <a:t>2530</a:t>
                      </a:r>
                    </a:p>
                  </a:txBody>
                  <a:tcPr anchor="ctr"/>
                </a:tc>
                <a:tc>
                  <a:txBody>
                    <a:bodyPr/>
                    <a:lstStyle/>
                    <a:p>
                      <a:pPr algn="ctr"/>
                      <a:r>
                        <a:rPr lang="en-US" sz="1800" dirty="0"/>
                        <a:t> </a:t>
                      </a:r>
                      <a:r>
                        <a:rPr lang="el-GR" sz="1800" dirty="0"/>
                        <a:t>748</a:t>
                      </a:r>
                      <a:endParaRPr lang="en-US" sz="1800" dirty="0">
                        <a:solidFill>
                          <a:schemeClr val="tx1"/>
                        </a:solidFill>
                      </a:endParaRPr>
                    </a:p>
                  </a:txBody>
                  <a:tcPr anchor="ctr"/>
                </a:tc>
                <a:tc>
                  <a:txBody>
                    <a:bodyPr/>
                    <a:lstStyle/>
                    <a:p>
                      <a:pPr algn="ctr"/>
                      <a:r>
                        <a:rPr lang="el-GR" sz="1800" dirty="0"/>
                        <a:t>67</a:t>
                      </a:r>
                      <a:endParaRPr lang="en-US" sz="1800" dirty="0">
                        <a:solidFill>
                          <a:schemeClr val="tx1"/>
                        </a:solidFil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l-GR" sz="1800" dirty="0"/>
                        <a:t>3149</a:t>
                      </a:r>
                      <a:r>
                        <a:rPr lang="en-US" sz="1800" dirty="0"/>
                        <a:t>.</a:t>
                      </a:r>
                      <a:r>
                        <a:rPr lang="el-GR" sz="1800" dirty="0"/>
                        <a:t>7** /</a:t>
                      </a:r>
                      <a:r>
                        <a:rPr kumimoji="0" lang="el-GR" sz="1800" u="none" strike="noStrike" kern="1200" cap="none" spc="0" normalizeH="0" baseline="0" noProof="0" dirty="0">
                          <a:ln>
                            <a:noFill/>
                          </a:ln>
                          <a:effectLst/>
                          <a:uLnTx/>
                          <a:uFillTx/>
                        </a:rPr>
                        <a:t>---</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a:txBody>
                  <a:tcPr/>
                </a:tc>
                <a:extLst>
                  <a:ext uri="{0D108BD9-81ED-4DB2-BD59-A6C34878D82A}">
                    <a16:rowId xmlns:a16="http://schemas.microsoft.com/office/drawing/2014/main" val="10003"/>
                  </a:ext>
                </a:extLst>
              </a:tr>
            </a:tbl>
          </a:graphicData>
        </a:graphic>
      </p:graphicFrame>
      <p:sp>
        <p:nvSpPr>
          <p:cNvPr id="18" name="Rectangle 17"/>
          <p:cNvSpPr/>
          <p:nvPr/>
        </p:nvSpPr>
        <p:spPr>
          <a:xfrm>
            <a:off x="396778" y="4871504"/>
            <a:ext cx="8018546" cy="1122743"/>
          </a:xfrm>
          <a:prstGeom prst="rect">
            <a:avLst/>
          </a:prstGeom>
        </p:spPr>
        <p:txBody>
          <a:bodyPr wrap="square">
            <a:spAutoFit/>
          </a:bodyPr>
          <a:lstStyle/>
          <a:p>
            <a:pPr lvl="0" algn="r" rtl="1">
              <a:lnSpc>
                <a:spcPct val="200000"/>
              </a:lnSpc>
              <a:spcBef>
                <a:spcPts val="600"/>
              </a:spcBef>
              <a:spcAft>
                <a:spcPts val="1200"/>
              </a:spcAft>
            </a:pPr>
            <a:r>
              <a:rPr lang="ar-JO" dirty="0">
                <a:solidFill>
                  <a:prstClr val="black"/>
                </a:solidFill>
                <a:cs typeface="Calibri" panose="020F0502020204030204" pitchFamily="34" charset="0"/>
              </a:rPr>
              <a:t>بالنسبة للمنازل المنفردة ، يتم تحديد مساحات الأرضية وشاغليها واستهلاك المياه السنوي كقيمة إجمالية إجمالية لجميع المباني</a:t>
            </a:r>
            <a:endParaRPr lang="en-US" dirty="0">
              <a:solidFill>
                <a:prstClr val="black"/>
              </a:solidFill>
              <a:cs typeface="Calibri" panose="020F0502020204030204" pitchFamily="34" charset="0"/>
            </a:endParaRPr>
          </a:p>
        </p:txBody>
      </p:sp>
      <p:pic>
        <p:nvPicPr>
          <p:cNvPr id="19"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25866" y="4852385"/>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1128887" y="4149331"/>
            <a:ext cx="7175895" cy="703847"/>
          </a:xfrm>
          <a:prstGeom prst="rect">
            <a:avLst/>
          </a:prstGeom>
          <a:noFill/>
        </p:spPr>
        <p:txBody>
          <a:bodyPr wrap="square" rtlCol="0">
            <a:spAutoFit/>
          </a:bodyPr>
          <a:lstStyle/>
          <a:p>
            <a:pPr marL="285750" indent="-285750" algn="r" rtl="1">
              <a:lnSpc>
                <a:spcPct val="150000"/>
              </a:lnSpc>
              <a:buFont typeface="Arial" panose="020B0604020202020204" pitchFamily="34" charset="0"/>
              <a:buChar char="•"/>
            </a:pPr>
            <a:r>
              <a:rPr lang="ar-JO" sz="1400" i="1" dirty="0"/>
              <a:t>الموظفين والطلاب المقيمين</a:t>
            </a:r>
          </a:p>
          <a:p>
            <a:pPr marL="285750" indent="-285750" algn="r" rtl="1">
              <a:lnSpc>
                <a:spcPct val="150000"/>
              </a:lnSpc>
              <a:buFont typeface="Arial" panose="020B0604020202020204" pitchFamily="34" charset="0"/>
              <a:buChar char="•"/>
            </a:pPr>
            <a:r>
              <a:rPr lang="ar-JO" sz="1400" i="1" dirty="0"/>
              <a:t>الاستهلاك الافتراضي للمياه لري الحديقة: 0.6 م 3 / م 2 مساحة الحديقة</a:t>
            </a:r>
            <a:endParaRPr lang="en-US" sz="1400" i="1" dirty="0"/>
          </a:p>
        </p:txBody>
      </p:sp>
      <p:sp>
        <p:nvSpPr>
          <p:cNvPr id="4" name="Titolo 1">
            <a:extLst>
              <a:ext uri="{FF2B5EF4-FFF2-40B4-BE49-F238E27FC236}">
                <a16:creationId xmlns:a16="http://schemas.microsoft.com/office/drawing/2014/main" id="{D9BC6995-9DFA-87FC-39D4-D689A20960EF}"/>
              </a:ext>
            </a:extLst>
          </p:cNvPr>
          <p:cNvSpPr>
            <a:spLocks noGrp="1"/>
          </p:cNvSpPr>
          <p:nvPr>
            <p:ph type="title"/>
          </p:nvPr>
        </p:nvSpPr>
        <p:spPr>
          <a:xfrm>
            <a:off x="0" y="0"/>
            <a:ext cx="9144000" cy="709613"/>
          </a:xfrm>
        </p:spPr>
        <p:txBody>
          <a:bodyPr>
            <a:noAutofit/>
          </a:bodyPr>
          <a:lstStyle/>
          <a:p>
            <a:pPr rtl="1"/>
            <a:r>
              <a:rPr lang="ar-JO" sz="2800" dirty="0"/>
              <a:t>ج .2.3- استهلاك المياه الصالحة للشرب في المباني السكنية</a:t>
            </a:r>
            <a:endParaRPr lang="it-IT" sz="2800" b="1" dirty="0">
              <a:solidFill>
                <a:srgbClr val="00B050"/>
              </a:solidFill>
            </a:endParaRPr>
          </a:p>
        </p:txBody>
      </p:sp>
      <p:sp>
        <p:nvSpPr>
          <p:cNvPr id="5" name="Rectangle 4">
            <a:extLst>
              <a:ext uri="{FF2B5EF4-FFF2-40B4-BE49-F238E27FC236}">
                <a16:creationId xmlns:a16="http://schemas.microsoft.com/office/drawing/2014/main" id="{F16D0990-2FB9-C0F8-A2C1-82682BBD417F}"/>
              </a:ext>
            </a:extLst>
          </p:cNvPr>
          <p:cNvSpPr/>
          <p:nvPr/>
        </p:nvSpPr>
        <p:spPr>
          <a:xfrm>
            <a:off x="2202426" y="6115665"/>
            <a:ext cx="5879690" cy="4489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818D56F1-E6EC-D649-3F91-41FCCA1C0DEF}"/>
              </a:ext>
            </a:extLst>
          </p:cNvPr>
          <p:cNvSpPr/>
          <p:nvPr/>
        </p:nvSpPr>
        <p:spPr>
          <a:xfrm>
            <a:off x="1789700" y="6272073"/>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sp>
        <p:nvSpPr>
          <p:cNvPr id="10" name="Rectangle 9">
            <a:extLst>
              <a:ext uri="{FF2B5EF4-FFF2-40B4-BE49-F238E27FC236}">
                <a16:creationId xmlns:a16="http://schemas.microsoft.com/office/drawing/2014/main" id="{85981ED0-9334-E5A4-6A80-CD54FA77F35F}"/>
              </a:ext>
            </a:extLst>
          </p:cNvPr>
          <p:cNvSpPr/>
          <p:nvPr/>
        </p:nvSpPr>
        <p:spPr>
          <a:xfrm>
            <a:off x="2359550" y="6579897"/>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Tree>
    <p:extLst>
      <p:ext uri="{BB962C8B-B14F-4D97-AF65-F5344CB8AC3E}">
        <p14:creationId xmlns:p14="http://schemas.microsoft.com/office/powerpoint/2010/main" val="11965449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62712" y="1121664"/>
            <a:ext cx="8418576" cy="4482465"/>
          </a:xfrm>
          <a:prstGeom prst="rect">
            <a:avLst/>
          </a:prstGeom>
        </p:spPr>
        <p:txBody>
          <a:bodyPr>
            <a:normAutofit/>
          </a:bodyPr>
          <a:lstStyle/>
          <a:p>
            <a:pPr marL="0" indent="0" algn="r" rtl="1">
              <a:buNone/>
            </a:pPr>
            <a:r>
              <a:rPr lang="ar-JO" sz="2400" b="1" u="sng" dirty="0">
                <a:latin typeface="Calibri" panose="020F0502020204030204" pitchFamily="34" charset="0"/>
                <a:cs typeface="Calibri" panose="020F0502020204030204" pitchFamily="34" charset="0"/>
              </a:rPr>
              <a:t>خلفية</a:t>
            </a:r>
            <a:endParaRPr lang="en-US" sz="2400" b="1" u="sng" dirty="0">
              <a:latin typeface="Calibri" panose="020F0502020204030204" pitchFamily="34" charset="0"/>
              <a:cs typeface="Calibri" panose="020F0502020204030204" pitchFamily="34" charset="0"/>
            </a:endParaRPr>
          </a:p>
          <a:p>
            <a:pPr marL="0" indent="0">
              <a:buNone/>
            </a:pPr>
            <a:r>
              <a:rPr lang="en-US" b="1" dirty="0">
                <a:latin typeface="Calibri" panose="020F0502020204030204" pitchFamily="34" charset="0"/>
                <a:cs typeface="Calibri" panose="020F0502020204030204" pitchFamily="34" charset="0"/>
              </a:rPr>
              <a:t> </a:t>
            </a:r>
            <a:r>
              <a:rPr lang="en-US" sz="2400" dirty="0">
                <a:latin typeface="Calibri" panose="020F0502020204030204" pitchFamily="34" charset="0"/>
                <a:cs typeface="Calibri" panose="020F0502020204030204" pitchFamily="34" charset="0"/>
              </a:rPr>
              <a:t> </a:t>
            </a: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57043"/>
            <a:ext cx="2133600" cy="365125"/>
          </a:xfrm>
        </p:spPr>
        <p:txBody>
          <a:bodyPr/>
          <a:lstStyle/>
          <a:p>
            <a:fld id="{243FB592-B9A9-49AA-A86F-4031F7B97808}" type="slidenum">
              <a:rPr lang="en-US" smtClean="0"/>
              <a:t>3</a:t>
            </a:fld>
            <a:endParaRPr lang="en-US"/>
          </a:p>
        </p:txBody>
      </p:sp>
      <p:sp>
        <p:nvSpPr>
          <p:cNvPr id="4" name="Rectangle 3"/>
          <p:cNvSpPr/>
          <p:nvPr/>
        </p:nvSpPr>
        <p:spPr>
          <a:xfrm>
            <a:off x="362712" y="1597306"/>
            <a:ext cx="8647938" cy="1785104"/>
          </a:xfrm>
          <a:prstGeom prst="rect">
            <a:avLst/>
          </a:prstGeom>
        </p:spPr>
        <p:txBody>
          <a:bodyPr wrap="square">
            <a:spAutoFit/>
          </a:bodyPr>
          <a:lstStyle/>
          <a:p>
            <a:pPr algn="just" rtl="1"/>
            <a:r>
              <a:rPr lang="ar-JO" sz="2000" dirty="0">
                <a:solidFill>
                  <a:srgbClr val="000000"/>
                </a:solidFill>
              </a:rPr>
              <a:t>تمتلك منطقة البحر الأبيض المتوسط 3٪ فقط من موارد المياه العالمية ولكنها تستضيف أكثر من 50٪ من فقراء المياه في العالم ، أي حوالي 180 مليون شخص.في منطقة الشرق الأوسط وشمال أفريقيا ، يعيش 60٪ من السكان في مناطق ذات إجهاد مائي مرتفع أو مرتفع للغاية ، مقارنة بالمتوسط العالمي البالغ 35٪.</a:t>
            </a:r>
          </a:p>
          <a:p>
            <a:pPr algn="just" rtl="1"/>
            <a:r>
              <a:rPr lang="ar-JO" sz="1000" dirty="0">
                <a:solidFill>
                  <a:srgbClr val="000000"/>
                </a:solidFill>
              </a:rPr>
              <a:t>مصدر   : </a:t>
            </a:r>
            <a:r>
              <a:rPr lang="en-US" sz="1000" dirty="0">
                <a:solidFill>
                  <a:srgbClr val="000000"/>
                </a:solidFill>
              </a:rPr>
              <a:t>: https://ufmsecretariat.org/wp-content/uploads/2018/01/water-report-2017.pdf</a:t>
            </a:r>
          </a:p>
          <a:p>
            <a:endParaRPr lang="en-US" sz="2000" b="0" i="0" dirty="0">
              <a:solidFill>
                <a:srgbClr val="000000"/>
              </a:solidFill>
              <a:effectLst/>
            </a:endParaRPr>
          </a:p>
        </p:txBody>
      </p:sp>
      <p:pic>
        <p:nvPicPr>
          <p:cNvPr id="1026" name="Picture 2" descr="https://www.medecc.org/wp-content/uploads/2018/03/Water-ressource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62343" y="3025514"/>
            <a:ext cx="5044175" cy="2849594"/>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337482" y="4231062"/>
            <a:ext cx="3284950" cy="1477328"/>
          </a:xfrm>
          <a:prstGeom prst="rect">
            <a:avLst/>
          </a:prstGeom>
        </p:spPr>
        <p:txBody>
          <a:bodyPr wrap="square">
            <a:spAutoFit/>
          </a:bodyPr>
          <a:lstStyle/>
          <a:p>
            <a:r>
              <a:rPr lang="ar-JO" i="1" dirty="0"/>
              <a:t>موارد المياه المتجددة الطبيعية السنوية للفرد الواحد في منطقة البحر الأبيض المتوسط الرئيسية</a:t>
            </a:r>
          </a:p>
          <a:p>
            <a:r>
              <a:rPr lang="ar-JO" sz="1000" i="1" dirty="0"/>
              <a:t>مصدر </a:t>
            </a:r>
            <a:r>
              <a:rPr lang="el-GR" sz="1000" dirty="0"/>
              <a:t>https://www.medecc.org/scientific-basis-of-water-food-energy-part-of-the-medecc-report/</a:t>
            </a:r>
            <a:endParaRPr lang="en-US" sz="1000" dirty="0"/>
          </a:p>
          <a:p>
            <a:endParaRPr lang="el-GR" sz="1600" dirty="0"/>
          </a:p>
        </p:txBody>
      </p:sp>
      <p:pic>
        <p:nvPicPr>
          <p:cNvPr id="10"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3350" y="850685"/>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itolo 1">
            <a:extLst>
              <a:ext uri="{FF2B5EF4-FFF2-40B4-BE49-F238E27FC236}">
                <a16:creationId xmlns:a16="http://schemas.microsoft.com/office/drawing/2014/main" id="{9B411D7E-B12F-C879-5B89-9165C9EFC090}"/>
              </a:ext>
            </a:extLst>
          </p:cNvPr>
          <p:cNvSpPr>
            <a:spLocks noGrp="1"/>
          </p:cNvSpPr>
          <p:nvPr>
            <p:ph type="title"/>
          </p:nvPr>
        </p:nvSpPr>
        <p:spPr>
          <a:xfrm>
            <a:off x="0" y="0"/>
            <a:ext cx="9144000" cy="709613"/>
          </a:xfrm>
        </p:spPr>
        <p:txBody>
          <a:bodyPr>
            <a:noAutofit/>
          </a:bodyPr>
          <a:lstStyle/>
          <a:p>
            <a:pPr rtl="1"/>
            <a:r>
              <a:rPr lang="ar-JO" sz="2800" dirty="0"/>
              <a:t>ج .2.3- استهلاك المياه الصالحة للشرب في المباني السكنية</a:t>
            </a:r>
            <a:endParaRPr lang="it-IT" sz="2800" b="1" dirty="0">
              <a:solidFill>
                <a:srgbClr val="00B050"/>
              </a:solidFill>
            </a:endParaRPr>
          </a:p>
        </p:txBody>
      </p:sp>
      <p:sp>
        <p:nvSpPr>
          <p:cNvPr id="11" name="Rectangle 10">
            <a:extLst>
              <a:ext uri="{FF2B5EF4-FFF2-40B4-BE49-F238E27FC236}">
                <a16:creationId xmlns:a16="http://schemas.microsoft.com/office/drawing/2014/main" id="{A531DFBC-8799-52FF-9418-BBABA4934341}"/>
              </a:ext>
            </a:extLst>
          </p:cNvPr>
          <p:cNvSpPr/>
          <p:nvPr/>
        </p:nvSpPr>
        <p:spPr>
          <a:xfrm>
            <a:off x="2164702" y="6079771"/>
            <a:ext cx="5840963" cy="4772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A7625C9-C300-BEAE-D5FF-10C8D9D8F12E}"/>
              </a:ext>
            </a:extLst>
          </p:cNvPr>
          <p:cNvSpPr/>
          <p:nvPr/>
        </p:nvSpPr>
        <p:spPr>
          <a:xfrm>
            <a:off x="1637300" y="6119673"/>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sp>
        <p:nvSpPr>
          <p:cNvPr id="13" name="Rectangle 12">
            <a:extLst>
              <a:ext uri="{FF2B5EF4-FFF2-40B4-BE49-F238E27FC236}">
                <a16:creationId xmlns:a16="http://schemas.microsoft.com/office/drawing/2014/main" id="{F03CB6E0-BE1B-E635-0127-07C4DA83A31C}"/>
              </a:ext>
            </a:extLst>
          </p:cNvPr>
          <p:cNvSpPr/>
          <p:nvPr/>
        </p:nvSpPr>
        <p:spPr>
          <a:xfrm>
            <a:off x="2331971"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Tree>
    <p:extLst>
      <p:ext uri="{BB962C8B-B14F-4D97-AF65-F5344CB8AC3E}">
        <p14:creationId xmlns:p14="http://schemas.microsoft.com/office/powerpoint/2010/main" val="34567336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62712" y="1121664"/>
            <a:ext cx="8418576" cy="4482465"/>
          </a:xfrm>
          <a:prstGeom prst="rect">
            <a:avLst/>
          </a:prstGeom>
        </p:spPr>
        <p:txBody>
          <a:bodyPr>
            <a:normAutofit/>
          </a:bodyPr>
          <a:lstStyle/>
          <a:p>
            <a:pPr marL="0" indent="0">
              <a:buNone/>
            </a:pPr>
            <a:r>
              <a:rPr lang="en-US" b="1" dirty="0">
                <a:latin typeface="Calibri" panose="020F0502020204030204" pitchFamily="34" charset="0"/>
                <a:cs typeface="Calibri" panose="020F0502020204030204" pitchFamily="34" charset="0"/>
              </a:rPr>
              <a:t> </a:t>
            </a:r>
            <a:r>
              <a:rPr lang="en-US" sz="2400" dirty="0">
                <a:latin typeface="Calibri" panose="020F0502020204030204" pitchFamily="34" charset="0"/>
                <a:cs typeface="Calibri" panose="020F0502020204030204" pitchFamily="34" charset="0"/>
              </a:rPr>
              <a:t> </a:t>
            </a: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57043"/>
            <a:ext cx="2133600" cy="365125"/>
          </a:xfrm>
        </p:spPr>
        <p:txBody>
          <a:bodyPr/>
          <a:lstStyle/>
          <a:p>
            <a:fld id="{243FB592-B9A9-49AA-A86F-4031F7B97808}" type="slidenum">
              <a:rPr lang="en-US" smtClean="0"/>
              <a:t>4</a:t>
            </a:fld>
            <a:endParaRPr lang="en-US"/>
          </a:p>
        </p:txBody>
      </p:sp>
      <p:pic>
        <p:nvPicPr>
          <p:cNvPr id="10"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2712" y="1363618"/>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8"/>
          <p:cNvPicPr>
            <a:picLocks noChangeAspect="1"/>
          </p:cNvPicPr>
          <p:nvPr/>
        </p:nvPicPr>
        <p:blipFill>
          <a:blip r:embed="rId4">
            <a:clrChange>
              <a:clrFrom>
                <a:srgbClr val="FFFFFF"/>
              </a:clrFrom>
              <a:clrTo>
                <a:srgbClr val="FFFFFF">
                  <a:alpha val="0"/>
                </a:srgbClr>
              </a:clrTo>
            </a:clrChange>
          </a:blip>
          <a:stretch>
            <a:fillRect/>
          </a:stretch>
        </p:blipFill>
        <p:spPr>
          <a:xfrm>
            <a:off x="138627" y="2714426"/>
            <a:ext cx="4811978" cy="2822774"/>
          </a:xfrm>
          <a:prstGeom prst="rect">
            <a:avLst/>
          </a:prstGeom>
        </p:spPr>
      </p:pic>
      <p:sp>
        <p:nvSpPr>
          <p:cNvPr id="11" name="Rectangle 10"/>
          <p:cNvSpPr/>
          <p:nvPr/>
        </p:nvSpPr>
        <p:spPr>
          <a:xfrm>
            <a:off x="310355" y="5679701"/>
            <a:ext cx="8788620" cy="246221"/>
          </a:xfrm>
          <a:prstGeom prst="rect">
            <a:avLst/>
          </a:prstGeom>
        </p:spPr>
        <p:txBody>
          <a:bodyPr wrap="square">
            <a:spAutoFit/>
          </a:bodyPr>
          <a:lstStyle/>
          <a:p>
            <a:r>
              <a:rPr lang="ar-JO" sz="1000" dirty="0"/>
              <a:t>مصدر </a:t>
            </a:r>
            <a:r>
              <a:rPr lang="en-US" sz="1000" dirty="0"/>
              <a:t>: </a:t>
            </a:r>
            <a:r>
              <a:rPr lang="el-GR" sz="1000" dirty="0"/>
              <a:t>https://www.eea.europa.eu/publications/horizon-2020-mediterranean-report/file</a:t>
            </a:r>
          </a:p>
        </p:txBody>
      </p:sp>
      <p:grpSp>
        <p:nvGrpSpPr>
          <p:cNvPr id="12" name="Group 11"/>
          <p:cNvGrpSpPr/>
          <p:nvPr/>
        </p:nvGrpSpPr>
        <p:grpSpPr>
          <a:xfrm>
            <a:off x="3869418" y="1262813"/>
            <a:ext cx="4911870" cy="3306240"/>
            <a:chOff x="3692032" y="1188879"/>
            <a:chExt cx="4911870" cy="3306240"/>
          </a:xfrm>
        </p:grpSpPr>
        <p:sp>
          <p:nvSpPr>
            <p:cNvPr id="13" name="Rectangle 12"/>
            <p:cNvSpPr/>
            <p:nvPr/>
          </p:nvSpPr>
          <p:spPr>
            <a:xfrm>
              <a:off x="4205765" y="1188879"/>
              <a:ext cx="4398137" cy="584775"/>
            </a:xfrm>
            <a:prstGeom prst="rect">
              <a:avLst/>
            </a:prstGeom>
          </p:spPr>
          <p:txBody>
            <a:bodyPr wrap="square">
              <a:spAutoFit/>
            </a:bodyPr>
            <a:lstStyle/>
            <a:p>
              <a:pPr algn="r" rtl="1"/>
              <a:r>
                <a:rPr lang="ar-JO" sz="1600" dirty="0"/>
                <a:t>مؤشر استغلال المياه (</a:t>
              </a:r>
              <a:r>
                <a:rPr lang="en-US" sz="1600" dirty="0"/>
                <a:t>WEI) </a:t>
              </a:r>
              <a:r>
                <a:rPr lang="ar-JO" sz="1600" dirty="0"/>
                <a:t>لموارد المياه العذبة الطبيعية المتجددة في بلدان البحر الأبيض المتوسط (2005-2010)</a:t>
              </a:r>
              <a:endParaRPr lang="el-GR" sz="1600" dirty="0"/>
            </a:p>
          </p:txBody>
        </p:sp>
        <p:pic>
          <p:nvPicPr>
            <p:cNvPr id="14" name="Picture 13"/>
            <p:cNvPicPr>
              <a:picLocks noChangeAspect="1"/>
            </p:cNvPicPr>
            <p:nvPr/>
          </p:nvPicPr>
          <p:blipFill>
            <a:blip r:embed="rId5">
              <a:clrChange>
                <a:clrFrom>
                  <a:srgbClr val="FFFFFF"/>
                </a:clrFrom>
                <a:clrTo>
                  <a:srgbClr val="FFFFFF">
                    <a:alpha val="0"/>
                  </a:srgbClr>
                </a:clrTo>
              </a:clrChange>
            </a:blip>
            <a:stretch>
              <a:fillRect/>
            </a:stretch>
          </p:blipFill>
          <p:spPr>
            <a:xfrm>
              <a:off x="3692032" y="1849226"/>
              <a:ext cx="4596782" cy="2645893"/>
            </a:xfrm>
            <a:prstGeom prst="rect">
              <a:avLst/>
            </a:prstGeom>
          </p:spPr>
        </p:pic>
      </p:grpSp>
      <p:sp>
        <p:nvSpPr>
          <p:cNvPr id="7" name="Titolo 1">
            <a:extLst>
              <a:ext uri="{FF2B5EF4-FFF2-40B4-BE49-F238E27FC236}">
                <a16:creationId xmlns:a16="http://schemas.microsoft.com/office/drawing/2014/main" id="{C57A60FA-5C96-D950-73ED-31B04B1944DC}"/>
              </a:ext>
            </a:extLst>
          </p:cNvPr>
          <p:cNvSpPr>
            <a:spLocks noGrp="1"/>
          </p:cNvSpPr>
          <p:nvPr>
            <p:ph type="title"/>
          </p:nvPr>
        </p:nvSpPr>
        <p:spPr>
          <a:xfrm>
            <a:off x="0" y="0"/>
            <a:ext cx="9144000" cy="709613"/>
          </a:xfrm>
        </p:spPr>
        <p:txBody>
          <a:bodyPr>
            <a:noAutofit/>
          </a:bodyPr>
          <a:lstStyle/>
          <a:p>
            <a:pPr rtl="1"/>
            <a:r>
              <a:rPr lang="ar-JO" sz="2800" dirty="0"/>
              <a:t>ج .2.3- استهلاك المياه الصالحة للشرب في المباني السكنية</a:t>
            </a:r>
            <a:endParaRPr lang="it-IT" sz="2800" b="1" dirty="0">
              <a:solidFill>
                <a:srgbClr val="00B050"/>
              </a:solidFill>
            </a:endParaRPr>
          </a:p>
        </p:txBody>
      </p:sp>
      <p:sp>
        <p:nvSpPr>
          <p:cNvPr id="15" name="TextBox 14">
            <a:extLst>
              <a:ext uri="{FF2B5EF4-FFF2-40B4-BE49-F238E27FC236}">
                <a16:creationId xmlns:a16="http://schemas.microsoft.com/office/drawing/2014/main" id="{07DFE9B1-11CC-5D0C-AEA6-78FB815D1437}"/>
              </a:ext>
            </a:extLst>
          </p:cNvPr>
          <p:cNvSpPr txBox="1"/>
          <p:nvPr/>
        </p:nvSpPr>
        <p:spPr>
          <a:xfrm>
            <a:off x="7775171" y="801547"/>
            <a:ext cx="1099458" cy="369332"/>
          </a:xfrm>
          <a:prstGeom prst="rect">
            <a:avLst/>
          </a:prstGeom>
          <a:noFill/>
        </p:spPr>
        <p:txBody>
          <a:bodyPr wrap="square">
            <a:spAutoFit/>
          </a:bodyPr>
          <a:lstStyle/>
          <a:p>
            <a:pPr marL="0" indent="0">
              <a:buNone/>
            </a:pPr>
            <a:r>
              <a:rPr lang="ar-JO" sz="1800" b="1" u="sng" dirty="0">
                <a:latin typeface="Calibri" panose="020F0502020204030204" pitchFamily="34" charset="0"/>
                <a:cs typeface="Calibri" panose="020F0502020204030204" pitchFamily="34" charset="0"/>
              </a:rPr>
              <a:t>الخلفية</a:t>
            </a:r>
            <a:endParaRPr lang="en-US" sz="1800" b="1" u="sng" dirty="0">
              <a:latin typeface="Calibri" panose="020F0502020204030204" pitchFamily="34" charset="0"/>
              <a:cs typeface="Calibri" panose="020F0502020204030204" pitchFamily="34" charset="0"/>
            </a:endParaRPr>
          </a:p>
        </p:txBody>
      </p:sp>
      <p:sp>
        <p:nvSpPr>
          <p:cNvPr id="16" name="Rectangle 15">
            <a:extLst>
              <a:ext uri="{FF2B5EF4-FFF2-40B4-BE49-F238E27FC236}">
                <a16:creationId xmlns:a16="http://schemas.microsoft.com/office/drawing/2014/main" id="{50AD017E-5311-CFEC-A042-5C467023E45D}"/>
              </a:ext>
            </a:extLst>
          </p:cNvPr>
          <p:cNvSpPr/>
          <p:nvPr/>
        </p:nvSpPr>
        <p:spPr>
          <a:xfrm>
            <a:off x="2211355" y="6092890"/>
            <a:ext cx="6158204" cy="4641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04066801-04A6-602D-5289-5733CD15BBA5}"/>
              </a:ext>
            </a:extLst>
          </p:cNvPr>
          <p:cNvSpPr/>
          <p:nvPr/>
        </p:nvSpPr>
        <p:spPr>
          <a:xfrm>
            <a:off x="1637300" y="6119673"/>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sp>
        <p:nvSpPr>
          <p:cNvPr id="18" name="Rectangle 17">
            <a:extLst>
              <a:ext uri="{FF2B5EF4-FFF2-40B4-BE49-F238E27FC236}">
                <a16:creationId xmlns:a16="http://schemas.microsoft.com/office/drawing/2014/main" id="{BF992986-16C6-8C58-3894-FD4818E7C9CA}"/>
              </a:ext>
            </a:extLst>
          </p:cNvPr>
          <p:cNvSpPr/>
          <p:nvPr/>
        </p:nvSpPr>
        <p:spPr>
          <a:xfrm>
            <a:off x="2331971"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Tree>
    <p:extLst>
      <p:ext uri="{BB962C8B-B14F-4D97-AF65-F5344CB8AC3E}">
        <p14:creationId xmlns:p14="http://schemas.microsoft.com/office/powerpoint/2010/main" val="24338928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62712" y="1121664"/>
            <a:ext cx="8418576" cy="4482465"/>
          </a:xfrm>
          <a:prstGeom prst="rect">
            <a:avLst/>
          </a:prstGeom>
        </p:spPr>
        <p:txBody>
          <a:bodyPr>
            <a:normAutofit/>
          </a:bodyPr>
          <a:lstStyle/>
          <a:p>
            <a:pPr marL="0" indent="0">
              <a:buNone/>
            </a:pPr>
            <a:r>
              <a:rPr lang="en-US" b="1" dirty="0">
                <a:latin typeface="Calibri" panose="020F0502020204030204" pitchFamily="34" charset="0"/>
                <a:cs typeface="Calibri" panose="020F0502020204030204" pitchFamily="34" charset="0"/>
              </a:rPr>
              <a:t> </a:t>
            </a:r>
            <a:endParaRPr lang="ar-JO" sz="2400" dirty="0">
              <a:latin typeface="Calibri" panose="020F0502020204030204" pitchFamily="34" charset="0"/>
              <a:cs typeface="Calibri" panose="020F0502020204030204" pitchFamily="34" charset="0"/>
            </a:endParaRPr>
          </a:p>
          <a:p>
            <a:pPr marL="0" indent="0">
              <a:buNone/>
            </a:pPr>
            <a:endParaRPr lang="en-US" sz="1100" dirty="0">
              <a:latin typeface="Calibri" panose="020F0502020204030204" pitchFamily="34" charset="0"/>
              <a:cs typeface="Calibri" panose="020F0502020204030204" pitchFamily="34" charset="0"/>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57043"/>
            <a:ext cx="2133600" cy="365125"/>
          </a:xfrm>
        </p:spPr>
        <p:txBody>
          <a:bodyPr/>
          <a:lstStyle/>
          <a:p>
            <a:fld id="{243FB592-B9A9-49AA-A86F-4031F7B97808}" type="slidenum">
              <a:rPr lang="en-US" smtClean="0"/>
              <a:t>5</a:t>
            </a:fld>
            <a:endParaRPr lang="en-US"/>
          </a:p>
        </p:txBody>
      </p:sp>
      <p:pic>
        <p:nvPicPr>
          <p:cNvPr id="10"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9695" y="82160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361650" y="5662295"/>
            <a:ext cx="4210349" cy="246221"/>
          </a:xfrm>
          <a:prstGeom prst="rect">
            <a:avLst/>
          </a:prstGeom>
        </p:spPr>
        <p:txBody>
          <a:bodyPr wrap="square">
            <a:spAutoFit/>
          </a:bodyPr>
          <a:lstStyle/>
          <a:p>
            <a:r>
              <a:rPr lang="el-GR" sz="1000" dirty="0"/>
              <a:t>https://knoema.com/jgnqhdf/water-consumption-by-country</a:t>
            </a:r>
          </a:p>
        </p:txBody>
      </p:sp>
      <p:sp>
        <p:nvSpPr>
          <p:cNvPr id="7" name="Rectangle 6"/>
          <p:cNvSpPr/>
          <p:nvPr/>
        </p:nvSpPr>
        <p:spPr>
          <a:xfrm>
            <a:off x="3276317" y="1452279"/>
            <a:ext cx="1776448" cy="307777"/>
          </a:xfrm>
          <a:prstGeom prst="rect">
            <a:avLst/>
          </a:prstGeom>
        </p:spPr>
        <p:txBody>
          <a:bodyPr wrap="none">
            <a:spAutoFit/>
          </a:bodyPr>
          <a:lstStyle/>
          <a:p>
            <a:r>
              <a:rPr lang="ar-JO" sz="1400" b="1" dirty="0"/>
              <a:t>موارد المياه العذبة المتجددة</a:t>
            </a:r>
            <a:endParaRPr lang="en-GB" sz="1400" b="1" dirty="0"/>
          </a:p>
        </p:txBody>
      </p:sp>
      <p:grpSp>
        <p:nvGrpSpPr>
          <p:cNvPr id="8" name="Group 7"/>
          <p:cNvGrpSpPr/>
          <p:nvPr/>
        </p:nvGrpSpPr>
        <p:grpSpPr>
          <a:xfrm>
            <a:off x="347132" y="1984281"/>
            <a:ext cx="4094125" cy="3515344"/>
            <a:chOff x="347132" y="1984281"/>
            <a:chExt cx="4094125" cy="3515344"/>
          </a:xfrm>
        </p:grpSpPr>
        <p:pic>
          <p:nvPicPr>
            <p:cNvPr id="9" name="Picture 8"/>
            <p:cNvPicPr>
              <a:picLocks noChangeAspect="1"/>
            </p:cNvPicPr>
            <p:nvPr/>
          </p:nvPicPr>
          <p:blipFill rotWithShape="1">
            <a:blip r:embed="rId4"/>
            <a:srcRect l="1945"/>
            <a:stretch/>
          </p:blipFill>
          <p:spPr>
            <a:xfrm>
              <a:off x="347132" y="1984281"/>
              <a:ext cx="4059481" cy="3515344"/>
            </a:xfrm>
            <a:prstGeom prst="rect">
              <a:avLst/>
            </a:prstGeom>
          </p:spPr>
        </p:pic>
        <p:sp>
          <p:nvSpPr>
            <p:cNvPr id="11" name="TextBox 10"/>
            <p:cNvSpPr txBox="1"/>
            <p:nvPr/>
          </p:nvSpPr>
          <p:spPr>
            <a:xfrm>
              <a:off x="1439636" y="1986606"/>
              <a:ext cx="3001621" cy="369332"/>
            </a:xfrm>
            <a:prstGeom prst="rect">
              <a:avLst/>
            </a:prstGeom>
            <a:solidFill>
              <a:schemeClr val="bg1"/>
            </a:solidFill>
          </p:spPr>
          <p:txBody>
            <a:bodyPr wrap="square" rtlCol="0">
              <a:spAutoFit/>
            </a:bodyPr>
            <a:lstStyle/>
            <a:p>
              <a:endParaRPr lang="en-GB" dirty="0"/>
            </a:p>
          </p:txBody>
        </p:sp>
      </p:grpSp>
      <p:grpSp>
        <p:nvGrpSpPr>
          <p:cNvPr id="12" name="Group 11"/>
          <p:cNvGrpSpPr/>
          <p:nvPr/>
        </p:nvGrpSpPr>
        <p:grpSpPr>
          <a:xfrm>
            <a:off x="4571999" y="1984281"/>
            <a:ext cx="4205104" cy="3561102"/>
            <a:chOff x="4571999" y="1984281"/>
            <a:chExt cx="4205104" cy="3561102"/>
          </a:xfrm>
        </p:grpSpPr>
        <p:pic>
          <p:nvPicPr>
            <p:cNvPr id="13" name="Picture 12"/>
            <p:cNvPicPr>
              <a:picLocks noChangeAspect="1"/>
            </p:cNvPicPr>
            <p:nvPr/>
          </p:nvPicPr>
          <p:blipFill rotWithShape="1">
            <a:blip r:embed="rId5"/>
            <a:srcRect l="49824" t="16706" r="8772" b="19980"/>
            <a:stretch/>
          </p:blipFill>
          <p:spPr>
            <a:xfrm>
              <a:off x="4571999" y="1984281"/>
              <a:ext cx="4140000" cy="3561102"/>
            </a:xfrm>
            <a:prstGeom prst="rect">
              <a:avLst/>
            </a:prstGeom>
          </p:spPr>
        </p:pic>
        <p:sp>
          <p:nvSpPr>
            <p:cNvPr id="14" name="TextBox 13"/>
            <p:cNvSpPr txBox="1"/>
            <p:nvPr/>
          </p:nvSpPr>
          <p:spPr>
            <a:xfrm>
              <a:off x="6401103" y="2001093"/>
              <a:ext cx="2376000" cy="369332"/>
            </a:xfrm>
            <a:prstGeom prst="rect">
              <a:avLst/>
            </a:prstGeom>
            <a:solidFill>
              <a:schemeClr val="bg1"/>
            </a:solidFill>
          </p:spPr>
          <p:txBody>
            <a:bodyPr wrap="square" rtlCol="0">
              <a:spAutoFit/>
            </a:bodyPr>
            <a:lstStyle/>
            <a:p>
              <a:endParaRPr lang="en-GB" dirty="0"/>
            </a:p>
          </p:txBody>
        </p:sp>
      </p:grpSp>
      <p:sp>
        <p:nvSpPr>
          <p:cNvPr id="16" name="Rectangle 15">
            <a:extLst>
              <a:ext uri="{FF2B5EF4-FFF2-40B4-BE49-F238E27FC236}">
                <a16:creationId xmlns:a16="http://schemas.microsoft.com/office/drawing/2014/main" id="{966D8D87-9D57-C0AF-E08D-BB05EE55E352}"/>
              </a:ext>
            </a:extLst>
          </p:cNvPr>
          <p:cNvSpPr/>
          <p:nvPr/>
        </p:nvSpPr>
        <p:spPr>
          <a:xfrm>
            <a:off x="2192694" y="6071186"/>
            <a:ext cx="5878286" cy="4271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9677AC83-53EB-91FE-EE62-75956F5022A9}"/>
              </a:ext>
            </a:extLst>
          </p:cNvPr>
          <p:cNvSpPr/>
          <p:nvPr/>
        </p:nvSpPr>
        <p:spPr>
          <a:xfrm>
            <a:off x="2331971"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18" name="Rectangle 17">
            <a:extLst>
              <a:ext uri="{FF2B5EF4-FFF2-40B4-BE49-F238E27FC236}">
                <a16:creationId xmlns:a16="http://schemas.microsoft.com/office/drawing/2014/main" id="{2745E80E-72AE-39AD-FAB4-95A7352C430C}"/>
              </a:ext>
            </a:extLst>
          </p:cNvPr>
          <p:cNvSpPr/>
          <p:nvPr/>
        </p:nvSpPr>
        <p:spPr>
          <a:xfrm>
            <a:off x="1637300" y="6119673"/>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sp>
        <p:nvSpPr>
          <p:cNvPr id="19" name="Titolo 1">
            <a:extLst>
              <a:ext uri="{FF2B5EF4-FFF2-40B4-BE49-F238E27FC236}">
                <a16:creationId xmlns:a16="http://schemas.microsoft.com/office/drawing/2014/main" id="{910E0343-A7D4-68FB-8E1C-AB1D069ED6FB}"/>
              </a:ext>
            </a:extLst>
          </p:cNvPr>
          <p:cNvSpPr>
            <a:spLocks noGrp="1"/>
          </p:cNvSpPr>
          <p:nvPr>
            <p:ph type="title"/>
          </p:nvPr>
        </p:nvSpPr>
        <p:spPr>
          <a:xfrm>
            <a:off x="0" y="0"/>
            <a:ext cx="9144000" cy="709613"/>
          </a:xfrm>
        </p:spPr>
        <p:txBody>
          <a:bodyPr>
            <a:noAutofit/>
          </a:bodyPr>
          <a:lstStyle/>
          <a:p>
            <a:pPr rtl="1"/>
            <a:r>
              <a:rPr lang="ar-JO" sz="2800" dirty="0"/>
              <a:t>ج .2.3- استهلاك المياه الصالحة للشرب في المباني السكنية</a:t>
            </a:r>
            <a:endParaRPr lang="it-IT" sz="2800" b="1" dirty="0">
              <a:solidFill>
                <a:srgbClr val="00B050"/>
              </a:solidFill>
            </a:endParaRPr>
          </a:p>
        </p:txBody>
      </p:sp>
      <p:sp>
        <p:nvSpPr>
          <p:cNvPr id="20" name="TextBox 19">
            <a:extLst>
              <a:ext uri="{FF2B5EF4-FFF2-40B4-BE49-F238E27FC236}">
                <a16:creationId xmlns:a16="http://schemas.microsoft.com/office/drawing/2014/main" id="{6A6E828A-4474-ACF6-135B-A90930A8311D}"/>
              </a:ext>
            </a:extLst>
          </p:cNvPr>
          <p:cNvSpPr txBox="1"/>
          <p:nvPr/>
        </p:nvSpPr>
        <p:spPr>
          <a:xfrm>
            <a:off x="7736687" y="965147"/>
            <a:ext cx="1099458" cy="369332"/>
          </a:xfrm>
          <a:prstGeom prst="rect">
            <a:avLst/>
          </a:prstGeom>
          <a:noFill/>
        </p:spPr>
        <p:txBody>
          <a:bodyPr wrap="square">
            <a:spAutoFit/>
          </a:bodyPr>
          <a:lstStyle/>
          <a:p>
            <a:pPr marL="0" indent="0">
              <a:buNone/>
            </a:pPr>
            <a:r>
              <a:rPr lang="ar-JO" sz="1800" b="1" u="sng" dirty="0">
                <a:latin typeface="Calibri" panose="020F0502020204030204" pitchFamily="34" charset="0"/>
                <a:cs typeface="Calibri" panose="020F0502020204030204" pitchFamily="34" charset="0"/>
              </a:rPr>
              <a:t>الخلفية</a:t>
            </a:r>
            <a:endParaRPr lang="en-US" sz="1800" b="1" u="sng" dirty="0">
              <a:latin typeface="Calibri" panose="020F0502020204030204" pitchFamily="34" charset="0"/>
              <a:cs typeface="Calibri" panose="020F0502020204030204" pitchFamily="34" charset="0"/>
            </a:endParaRPr>
          </a:p>
        </p:txBody>
      </p:sp>
      <p:sp>
        <p:nvSpPr>
          <p:cNvPr id="21" name="Rectangle 20">
            <a:extLst>
              <a:ext uri="{FF2B5EF4-FFF2-40B4-BE49-F238E27FC236}">
                <a16:creationId xmlns:a16="http://schemas.microsoft.com/office/drawing/2014/main" id="{0AAB2AB8-372E-0D3F-FBF3-370C21AC31CA}"/>
              </a:ext>
            </a:extLst>
          </p:cNvPr>
          <p:cNvSpPr/>
          <p:nvPr/>
        </p:nvSpPr>
        <p:spPr>
          <a:xfrm>
            <a:off x="292275" y="2048364"/>
            <a:ext cx="1267565" cy="1778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a:extLst>
              <a:ext uri="{FF2B5EF4-FFF2-40B4-BE49-F238E27FC236}">
                <a16:creationId xmlns:a16="http://schemas.microsoft.com/office/drawing/2014/main" id="{A68EA363-CB17-8945-80DA-D79749F1A0A6}"/>
              </a:ext>
            </a:extLst>
          </p:cNvPr>
          <p:cNvSpPr txBox="1"/>
          <p:nvPr/>
        </p:nvSpPr>
        <p:spPr>
          <a:xfrm>
            <a:off x="307855" y="1921726"/>
            <a:ext cx="1413588" cy="246221"/>
          </a:xfrm>
          <a:prstGeom prst="rect">
            <a:avLst/>
          </a:prstGeom>
          <a:noFill/>
        </p:spPr>
        <p:txBody>
          <a:bodyPr wrap="square">
            <a:spAutoFit/>
          </a:bodyPr>
          <a:lstStyle/>
          <a:p>
            <a:r>
              <a:rPr lang="ar-JO" sz="1000" b="1" dirty="0"/>
              <a:t>الاتحاد الأوروبي</a:t>
            </a:r>
            <a:endParaRPr lang="en-US" sz="1000" b="1" dirty="0"/>
          </a:p>
        </p:txBody>
      </p:sp>
      <p:sp>
        <p:nvSpPr>
          <p:cNvPr id="26" name="Rectangle 25">
            <a:extLst>
              <a:ext uri="{FF2B5EF4-FFF2-40B4-BE49-F238E27FC236}">
                <a16:creationId xmlns:a16="http://schemas.microsoft.com/office/drawing/2014/main" id="{7EFA9097-7153-6E9F-9476-9E54BB6D320D}"/>
              </a:ext>
            </a:extLst>
          </p:cNvPr>
          <p:cNvSpPr/>
          <p:nvPr/>
        </p:nvSpPr>
        <p:spPr>
          <a:xfrm>
            <a:off x="307855" y="2198404"/>
            <a:ext cx="1062492" cy="2462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BDDE6FF7-4568-6D6F-44CD-994BF13DDCE2}"/>
              </a:ext>
            </a:extLst>
          </p:cNvPr>
          <p:cNvSpPr txBox="1"/>
          <p:nvPr/>
        </p:nvSpPr>
        <p:spPr>
          <a:xfrm>
            <a:off x="356343" y="2190709"/>
            <a:ext cx="1014004" cy="261610"/>
          </a:xfrm>
          <a:prstGeom prst="rect">
            <a:avLst/>
          </a:prstGeom>
          <a:noFill/>
        </p:spPr>
        <p:txBody>
          <a:bodyPr wrap="square">
            <a:spAutoFit/>
          </a:bodyPr>
          <a:lstStyle/>
          <a:p>
            <a:r>
              <a:rPr lang="ar-JO" sz="1100" b="1" dirty="0"/>
              <a:t>متر مكعب للفرد</a:t>
            </a:r>
            <a:endParaRPr lang="en-US" sz="1100" b="1" dirty="0"/>
          </a:p>
        </p:txBody>
      </p:sp>
      <p:sp>
        <p:nvSpPr>
          <p:cNvPr id="27" name="Rectangle 26">
            <a:extLst>
              <a:ext uri="{FF2B5EF4-FFF2-40B4-BE49-F238E27FC236}">
                <a16:creationId xmlns:a16="http://schemas.microsoft.com/office/drawing/2014/main" id="{71E5D966-6B01-EDCE-A126-2AD43950A3FF}"/>
              </a:ext>
            </a:extLst>
          </p:cNvPr>
          <p:cNvSpPr/>
          <p:nvPr/>
        </p:nvSpPr>
        <p:spPr>
          <a:xfrm>
            <a:off x="4571998" y="2060117"/>
            <a:ext cx="2027349" cy="1660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60E16457-4055-BBE9-6594-BFBE91503663}"/>
              </a:ext>
            </a:extLst>
          </p:cNvPr>
          <p:cNvSpPr txBox="1"/>
          <p:nvPr/>
        </p:nvSpPr>
        <p:spPr>
          <a:xfrm>
            <a:off x="4702745" y="1930356"/>
            <a:ext cx="1629069" cy="246221"/>
          </a:xfrm>
          <a:prstGeom prst="rect">
            <a:avLst/>
          </a:prstGeom>
          <a:noFill/>
        </p:spPr>
        <p:txBody>
          <a:bodyPr wrap="square">
            <a:spAutoFit/>
          </a:bodyPr>
          <a:lstStyle/>
          <a:p>
            <a:r>
              <a:rPr lang="ar-JO" sz="1000" b="1" dirty="0"/>
              <a:t>الشرق الأوسط وشمال أفريقيا</a:t>
            </a:r>
            <a:endParaRPr lang="en-US" sz="1000" b="1" dirty="0"/>
          </a:p>
        </p:txBody>
      </p:sp>
      <p:sp>
        <p:nvSpPr>
          <p:cNvPr id="30" name="Rectangle 29">
            <a:extLst>
              <a:ext uri="{FF2B5EF4-FFF2-40B4-BE49-F238E27FC236}">
                <a16:creationId xmlns:a16="http://schemas.microsoft.com/office/drawing/2014/main" id="{F7DF4D8D-E0CD-F3A8-F162-F201141BB8D6}"/>
              </a:ext>
            </a:extLst>
          </p:cNvPr>
          <p:cNvSpPr/>
          <p:nvPr/>
        </p:nvSpPr>
        <p:spPr>
          <a:xfrm>
            <a:off x="4606643" y="2238133"/>
            <a:ext cx="1252048" cy="1178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4553223F-2AB1-60E7-F11B-AF99C20484BC}"/>
              </a:ext>
            </a:extLst>
          </p:cNvPr>
          <p:cNvSpPr txBox="1"/>
          <p:nvPr/>
        </p:nvSpPr>
        <p:spPr>
          <a:xfrm>
            <a:off x="4908065" y="2217162"/>
            <a:ext cx="1014004" cy="261610"/>
          </a:xfrm>
          <a:prstGeom prst="rect">
            <a:avLst/>
          </a:prstGeom>
          <a:noFill/>
        </p:spPr>
        <p:txBody>
          <a:bodyPr wrap="square">
            <a:spAutoFit/>
          </a:bodyPr>
          <a:lstStyle/>
          <a:p>
            <a:r>
              <a:rPr lang="ar-JO" sz="1100" b="1" dirty="0"/>
              <a:t>متر مكعب للفرد</a:t>
            </a:r>
            <a:endParaRPr lang="en-US" sz="1100" b="1" dirty="0"/>
          </a:p>
        </p:txBody>
      </p:sp>
      <p:sp>
        <p:nvSpPr>
          <p:cNvPr id="32" name="Rectangle 31">
            <a:extLst>
              <a:ext uri="{FF2B5EF4-FFF2-40B4-BE49-F238E27FC236}">
                <a16:creationId xmlns:a16="http://schemas.microsoft.com/office/drawing/2014/main" id="{EADD0168-75CD-74B4-93F0-3949DE07B822}"/>
              </a:ext>
            </a:extLst>
          </p:cNvPr>
          <p:cNvSpPr/>
          <p:nvPr/>
        </p:nvSpPr>
        <p:spPr>
          <a:xfrm>
            <a:off x="2331971" y="6071186"/>
            <a:ext cx="6445132" cy="4178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a:extLst>
              <a:ext uri="{FF2B5EF4-FFF2-40B4-BE49-F238E27FC236}">
                <a16:creationId xmlns:a16="http://schemas.microsoft.com/office/drawing/2014/main" id="{B0A1DC50-8E72-FD74-2C25-64087455EBF6}"/>
              </a:ext>
            </a:extLst>
          </p:cNvPr>
          <p:cNvSpPr/>
          <p:nvPr/>
        </p:nvSpPr>
        <p:spPr>
          <a:xfrm>
            <a:off x="1789700" y="6272073"/>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spTree>
    <p:extLst>
      <p:ext uri="{BB962C8B-B14F-4D97-AF65-F5344CB8AC3E}">
        <p14:creationId xmlns:p14="http://schemas.microsoft.com/office/powerpoint/2010/main" val="16898032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62712" y="1121664"/>
            <a:ext cx="8418576" cy="4482465"/>
          </a:xfrm>
          <a:prstGeom prst="rect">
            <a:avLst/>
          </a:prstGeom>
        </p:spPr>
        <p:txBody>
          <a:bodyPr>
            <a:normAutofit/>
          </a:bodyPr>
          <a:lstStyle/>
          <a:p>
            <a:pPr marL="0" indent="0">
              <a:buNone/>
            </a:pPr>
            <a:r>
              <a:rPr lang="en-US" b="1" dirty="0">
                <a:latin typeface="Calibri" panose="020F0502020204030204" pitchFamily="34" charset="0"/>
                <a:cs typeface="Calibri" panose="020F0502020204030204" pitchFamily="34" charset="0"/>
              </a:rPr>
              <a:t> </a:t>
            </a:r>
            <a:r>
              <a:rPr lang="en-US" sz="2400" dirty="0">
                <a:latin typeface="Calibri" panose="020F0502020204030204" pitchFamily="34" charset="0"/>
                <a:cs typeface="Calibri" panose="020F0502020204030204" pitchFamily="34" charset="0"/>
              </a:rPr>
              <a:t> </a:t>
            </a: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57043"/>
            <a:ext cx="2133600" cy="365125"/>
          </a:xfrm>
        </p:spPr>
        <p:txBody>
          <a:bodyPr/>
          <a:lstStyle/>
          <a:p>
            <a:fld id="{243FB592-B9A9-49AA-A86F-4031F7B97808}" type="slidenum">
              <a:rPr lang="en-US" smtClean="0"/>
              <a:t>6</a:t>
            </a:fld>
            <a:endParaRPr lang="en-US"/>
          </a:p>
        </p:txBody>
      </p:sp>
      <p:pic>
        <p:nvPicPr>
          <p:cNvPr id="10"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2061" y="792522"/>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5018314" y="1346720"/>
            <a:ext cx="4210349" cy="246221"/>
          </a:xfrm>
          <a:prstGeom prst="rect">
            <a:avLst/>
          </a:prstGeom>
        </p:spPr>
        <p:txBody>
          <a:bodyPr wrap="square">
            <a:spAutoFit/>
          </a:bodyPr>
          <a:lstStyle/>
          <a:p>
            <a:r>
              <a:rPr lang="el-GR" sz="1000" dirty="0"/>
              <a:t>https://knoema.com/jgnqhdf/water-consumption-by-country</a:t>
            </a:r>
          </a:p>
        </p:txBody>
      </p:sp>
      <p:grpSp>
        <p:nvGrpSpPr>
          <p:cNvPr id="4" name="Group 3"/>
          <p:cNvGrpSpPr/>
          <p:nvPr/>
        </p:nvGrpSpPr>
        <p:grpSpPr>
          <a:xfrm>
            <a:off x="287405" y="1704214"/>
            <a:ext cx="8496912" cy="4448979"/>
            <a:chOff x="287405" y="1704214"/>
            <a:chExt cx="8496912" cy="4448979"/>
          </a:xfrm>
        </p:grpSpPr>
        <p:grpSp>
          <p:nvGrpSpPr>
            <p:cNvPr id="7" name="Group 6"/>
            <p:cNvGrpSpPr/>
            <p:nvPr/>
          </p:nvGrpSpPr>
          <p:grpSpPr>
            <a:xfrm>
              <a:off x="287405" y="1704214"/>
              <a:ext cx="8496912" cy="4448979"/>
              <a:chOff x="287405" y="1704214"/>
              <a:chExt cx="8496912" cy="4448979"/>
            </a:xfrm>
          </p:grpSpPr>
          <p:pic>
            <p:nvPicPr>
              <p:cNvPr id="8" name="Picture 7"/>
              <p:cNvPicPr>
                <a:picLocks noChangeAspect="1"/>
              </p:cNvPicPr>
              <p:nvPr/>
            </p:nvPicPr>
            <p:blipFill>
              <a:blip r:embed="rId4"/>
              <a:stretch>
                <a:fillRect/>
              </a:stretch>
            </p:blipFill>
            <p:spPr>
              <a:xfrm>
                <a:off x="287405" y="3950279"/>
                <a:ext cx="2520000" cy="2202914"/>
              </a:xfrm>
              <a:prstGeom prst="rect">
                <a:avLst/>
              </a:prstGeom>
            </p:spPr>
          </p:pic>
          <p:pic>
            <p:nvPicPr>
              <p:cNvPr id="9" name="Picture 8"/>
              <p:cNvPicPr>
                <a:picLocks noChangeAspect="1"/>
              </p:cNvPicPr>
              <p:nvPr/>
            </p:nvPicPr>
            <p:blipFill>
              <a:blip r:embed="rId5"/>
              <a:stretch>
                <a:fillRect/>
              </a:stretch>
            </p:blipFill>
            <p:spPr>
              <a:xfrm>
                <a:off x="3275861" y="3950279"/>
                <a:ext cx="2520000" cy="2151819"/>
              </a:xfrm>
              <a:prstGeom prst="rect">
                <a:avLst/>
              </a:prstGeom>
            </p:spPr>
          </p:pic>
          <p:pic>
            <p:nvPicPr>
              <p:cNvPr id="11" name="Picture 10"/>
              <p:cNvPicPr>
                <a:picLocks noChangeAspect="1"/>
              </p:cNvPicPr>
              <p:nvPr/>
            </p:nvPicPr>
            <p:blipFill>
              <a:blip r:embed="rId6"/>
              <a:stretch>
                <a:fillRect/>
              </a:stretch>
            </p:blipFill>
            <p:spPr>
              <a:xfrm>
                <a:off x="6264317" y="3950279"/>
                <a:ext cx="2520000" cy="2147122"/>
              </a:xfrm>
              <a:prstGeom prst="rect">
                <a:avLst/>
              </a:prstGeom>
            </p:spPr>
          </p:pic>
          <p:pic>
            <p:nvPicPr>
              <p:cNvPr id="12" name="Picture 11"/>
              <p:cNvPicPr>
                <a:picLocks noChangeAspect="1"/>
              </p:cNvPicPr>
              <p:nvPr/>
            </p:nvPicPr>
            <p:blipFill>
              <a:blip r:embed="rId7"/>
              <a:stretch>
                <a:fillRect/>
              </a:stretch>
            </p:blipFill>
            <p:spPr>
              <a:xfrm>
                <a:off x="287405" y="1704214"/>
                <a:ext cx="2520000" cy="2124231"/>
              </a:xfrm>
              <a:prstGeom prst="rect">
                <a:avLst/>
              </a:prstGeom>
            </p:spPr>
          </p:pic>
          <p:pic>
            <p:nvPicPr>
              <p:cNvPr id="13" name="Picture 12"/>
              <p:cNvPicPr>
                <a:picLocks noChangeAspect="1"/>
              </p:cNvPicPr>
              <p:nvPr/>
            </p:nvPicPr>
            <p:blipFill>
              <a:blip r:embed="rId8"/>
              <a:stretch>
                <a:fillRect/>
              </a:stretch>
            </p:blipFill>
            <p:spPr>
              <a:xfrm>
                <a:off x="3275861" y="1704214"/>
                <a:ext cx="2520000" cy="2165243"/>
              </a:xfrm>
              <a:prstGeom prst="rect">
                <a:avLst/>
              </a:prstGeom>
            </p:spPr>
          </p:pic>
          <p:pic>
            <p:nvPicPr>
              <p:cNvPr id="14" name="Picture 13"/>
              <p:cNvPicPr>
                <a:picLocks noChangeAspect="1"/>
              </p:cNvPicPr>
              <p:nvPr/>
            </p:nvPicPr>
            <p:blipFill rotWithShape="1">
              <a:blip r:embed="rId9"/>
              <a:srcRect l="511"/>
              <a:stretch/>
            </p:blipFill>
            <p:spPr>
              <a:xfrm>
                <a:off x="6277204" y="1734964"/>
                <a:ext cx="2507113" cy="2134493"/>
              </a:xfrm>
              <a:prstGeom prst="rect">
                <a:avLst/>
              </a:prstGeom>
            </p:spPr>
          </p:pic>
        </p:grpSp>
        <p:pic>
          <p:nvPicPr>
            <p:cNvPr id="15" name="Picture 14"/>
            <p:cNvPicPr>
              <a:picLocks noChangeAspect="1"/>
            </p:cNvPicPr>
            <p:nvPr/>
          </p:nvPicPr>
          <p:blipFill>
            <a:blip r:embed="rId10"/>
            <a:stretch>
              <a:fillRect/>
            </a:stretch>
          </p:blipFill>
          <p:spPr>
            <a:xfrm>
              <a:off x="2156249" y="1919810"/>
              <a:ext cx="540000" cy="540000"/>
            </a:xfrm>
            <a:prstGeom prst="rect">
              <a:avLst/>
            </a:prstGeom>
          </p:spPr>
        </p:pic>
        <p:pic>
          <p:nvPicPr>
            <p:cNvPr id="16" name="Picture 15"/>
            <p:cNvPicPr>
              <a:picLocks noChangeAspect="1"/>
            </p:cNvPicPr>
            <p:nvPr/>
          </p:nvPicPr>
          <p:blipFill>
            <a:blip r:embed="rId11"/>
            <a:stretch>
              <a:fillRect/>
            </a:stretch>
          </p:blipFill>
          <p:spPr>
            <a:xfrm>
              <a:off x="5255861" y="1919810"/>
              <a:ext cx="540000" cy="540000"/>
            </a:xfrm>
            <a:prstGeom prst="rect">
              <a:avLst/>
            </a:prstGeom>
          </p:spPr>
        </p:pic>
        <p:pic>
          <p:nvPicPr>
            <p:cNvPr id="17" name="Picture 16"/>
            <p:cNvPicPr>
              <a:picLocks noChangeAspect="1"/>
            </p:cNvPicPr>
            <p:nvPr/>
          </p:nvPicPr>
          <p:blipFill>
            <a:blip r:embed="rId12"/>
            <a:stretch>
              <a:fillRect/>
            </a:stretch>
          </p:blipFill>
          <p:spPr>
            <a:xfrm>
              <a:off x="8177787" y="1919810"/>
              <a:ext cx="540000" cy="540000"/>
            </a:xfrm>
            <a:prstGeom prst="rect">
              <a:avLst/>
            </a:prstGeom>
          </p:spPr>
        </p:pic>
        <p:pic>
          <p:nvPicPr>
            <p:cNvPr id="18" name="Picture 17"/>
            <p:cNvPicPr>
              <a:picLocks noChangeAspect="1"/>
            </p:cNvPicPr>
            <p:nvPr/>
          </p:nvPicPr>
          <p:blipFill>
            <a:blip r:embed="rId13"/>
            <a:stretch>
              <a:fillRect/>
            </a:stretch>
          </p:blipFill>
          <p:spPr>
            <a:xfrm>
              <a:off x="2156249" y="4193941"/>
              <a:ext cx="540000" cy="540000"/>
            </a:xfrm>
            <a:prstGeom prst="rect">
              <a:avLst/>
            </a:prstGeom>
          </p:spPr>
        </p:pic>
        <p:pic>
          <p:nvPicPr>
            <p:cNvPr id="19" name="Picture 18"/>
            <p:cNvPicPr>
              <a:picLocks noChangeAspect="1"/>
            </p:cNvPicPr>
            <p:nvPr/>
          </p:nvPicPr>
          <p:blipFill>
            <a:blip r:embed="rId14"/>
            <a:stretch>
              <a:fillRect/>
            </a:stretch>
          </p:blipFill>
          <p:spPr>
            <a:xfrm>
              <a:off x="5255861" y="4193941"/>
              <a:ext cx="540000" cy="540000"/>
            </a:xfrm>
            <a:prstGeom prst="rect">
              <a:avLst/>
            </a:prstGeom>
          </p:spPr>
        </p:pic>
        <p:pic>
          <p:nvPicPr>
            <p:cNvPr id="20" name="Picture 19"/>
            <p:cNvPicPr>
              <a:picLocks noChangeAspect="1"/>
            </p:cNvPicPr>
            <p:nvPr/>
          </p:nvPicPr>
          <p:blipFill>
            <a:blip r:embed="rId15"/>
            <a:stretch>
              <a:fillRect/>
            </a:stretch>
          </p:blipFill>
          <p:spPr>
            <a:xfrm>
              <a:off x="8177787" y="4193941"/>
              <a:ext cx="540000" cy="540000"/>
            </a:xfrm>
            <a:prstGeom prst="rect">
              <a:avLst/>
            </a:prstGeom>
          </p:spPr>
        </p:pic>
      </p:grpSp>
      <p:sp>
        <p:nvSpPr>
          <p:cNvPr id="23" name="TextBox 22">
            <a:extLst>
              <a:ext uri="{FF2B5EF4-FFF2-40B4-BE49-F238E27FC236}">
                <a16:creationId xmlns:a16="http://schemas.microsoft.com/office/drawing/2014/main" id="{9CB239FF-22C3-0C17-0FA2-5488E87AB091}"/>
              </a:ext>
            </a:extLst>
          </p:cNvPr>
          <p:cNvSpPr txBox="1"/>
          <p:nvPr/>
        </p:nvSpPr>
        <p:spPr>
          <a:xfrm>
            <a:off x="7736687" y="965147"/>
            <a:ext cx="1099458" cy="369332"/>
          </a:xfrm>
          <a:prstGeom prst="rect">
            <a:avLst/>
          </a:prstGeom>
          <a:noFill/>
        </p:spPr>
        <p:txBody>
          <a:bodyPr wrap="square">
            <a:spAutoFit/>
          </a:bodyPr>
          <a:lstStyle/>
          <a:p>
            <a:pPr marL="0" indent="0">
              <a:buNone/>
            </a:pPr>
            <a:r>
              <a:rPr lang="ar-JO" sz="1800" b="1" u="sng" dirty="0">
                <a:latin typeface="Calibri" panose="020F0502020204030204" pitchFamily="34" charset="0"/>
                <a:cs typeface="Calibri" panose="020F0502020204030204" pitchFamily="34" charset="0"/>
              </a:rPr>
              <a:t>الخلفية</a:t>
            </a:r>
            <a:endParaRPr lang="en-US" sz="1800" b="1" u="sng" dirty="0">
              <a:latin typeface="Calibri" panose="020F0502020204030204" pitchFamily="34" charset="0"/>
              <a:cs typeface="Calibri" panose="020F0502020204030204" pitchFamily="34" charset="0"/>
            </a:endParaRPr>
          </a:p>
        </p:txBody>
      </p:sp>
      <p:sp>
        <p:nvSpPr>
          <p:cNvPr id="24" name="Titolo 1">
            <a:extLst>
              <a:ext uri="{FF2B5EF4-FFF2-40B4-BE49-F238E27FC236}">
                <a16:creationId xmlns:a16="http://schemas.microsoft.com/office/drawing/2014/main" id="{18FADC29-5AF2-FD39-45C8-B667AD9E79F7}"/>
              </a:ext>
            </a:extLst>
          </p:cNvPr>
          <p:cNvSpPr>
            <a:spLocks noGrp="1"/>
          </p:cNvSpPr>
          <p:nvPr>
            <p:ph type="title"/>
          </p:nvPr>
        </p:nvSpPr>
        <p:spPr>
          <a:xfrm>
            <a:off x="0" y="0"/>
            <a:ext cx="9144000" cy="709613"/>
          </a:xfrm>
        </p:spPr>
        <p:txBody>
          <a:bodyPr>
            <a:noAutofit/>
          </a:bodyPr>
          <a:lstStyle/>
          <a:p>
            <a:pPr rtl="1"/>
            <a:r>
              <a:rPr lang="ar-JO" sz="2800" dirty="0"/>
              <a:t>ج .2.3- استهلاك المياه الصالحة للشرب في المباني السكنية</a:t>
            </a:r>
            <a:endParaRPr lang="it-IT" sz="2800" b="1" dirty="0">
              <a:solidFill>
                <a:srgbClr val="00B050"/>
              </a:solidFill>
            </a:endParaRPr>
          </a:p>
        </p:txBody>
      </p:sp>
      <p:sp>
        <p:nvSpPr>
          <p:cNvPr id="25" name="Rectangle 24">
            <a:extLst>
              <a:ext uri="{FF2B5EF4-FFF2-40B4-BE49-F238E27FC236}">
                <a16:creationId xmlns:a16="http://schemas.microsoft.com/office/drawing/2014/main" id="{B6D2F69D-CD31-C907-B53C-5CA2EF951546}"/>
              </a:ext>
            </a:extLst>
          </p:cNvPr>
          <p:cNvSpPr/>
          <p:nvPr/>
        </p:nvSpPr>
        <p:spPr>
          <a:xfrm>
            <a:off x="2331971"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26" name="Rectangle 25">
            <a:extLst>
              <a:ext uri="{FF2B5EF4-FFF2-40B4-BE49-F238E27FC236}">
                <a16:creationId xmlns:a16="http://schemas.microsoft.com/office/drawing/2014/main" id="{799AB550-F222-ACE5-62AD-982DE3689476}"/>
              </a:ext>
            </a:extLst>
          </p:cNvPr>
          <p:cNvSpPr/>
          <p:nvPr/>
        </p:nvSpPr>
        <p:spPr>
          <a:xfrm>
            <a:off x="2156249" y="6097401"/>
            <a:ext cx="6625039" cy="4596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EA3BD485-3B67-76F8-EA6A-5DD79D2626B6}"/>
              </a:ext>
            </a:extLst>
          </p:cNvPr>
          <p:cNvSpPr/>
          <p:nvPr/>
        </p:nvSpPr>
        <p:spPr>
          <a:xfrm>
            <a:off x="1789700" y="6272073"/>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sp>
        <p:nvSpPr>
          <p:cNvPr id="30" name="Rectangle 29">
            <a:extLst>
              <a:ext uri="{FF2B5EF4-FFF2-40B4-BE49-F238E27FC236}">
                <a16:creationId xmlns:a16="http://schemas.microsoft.com/office/drawing/2014/main" id="{A3348D23-1EAA-2005-4257-AD96D64A8CCF}"/>
              </a:ext>
            </a:extLst>
          </p:cNvPr>
          <p:cNvSpPr/>
          <p:nvPr/>
        </p:nvSpPr>
        <p:spPr>
          <a:xfrm>
            <a:off x="284376" y="1649359"/>
            <a:ext cx="1927345" cy="1860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a:t>مصادر المياه العذبة الداخلية المتجددة</a:t>
            </a:r>
            <a:endParaRPr lang="en-US"/>
          </a:p>
        </p:txBody>
      </p:sp>
      <p:sp>
        <p:nvSpPr>
          <p:cNvPr id="33" name="Rectangle 32">
            <a:extLst>
              <a:ext uri="{FF2B5EF4-FFF2-40B4-BE49-F238E27FC236}">
                <a16:creationId xmlns:a16="http://schemas.microsoft.com/office/drawing/2014/main" id="{D42B20E8-D566-AA17-78F1-0B37A73725AC}"/>
              </a:ext>
            </a:extLst>
          </p:cNvPr>
          <p:cNvSpPr/>
          <p:nvPr/>
        </p:nvSpPr>
        <p:spPr>
          <a:xfrm>
            <a:off x="284376" y="1791015"/>
            <a:ext cx="837842" cy="1045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4FE15EC6-3166-3110-74A6-92E816A62B49}"/>
              </a:ext>
            </a:extLst>
          </p:cNvPr>
          <p:cNvSpPr txBox="1"/>
          <p:nvPr/>
        </p:nvSpPr>
        <p:spPr>
          <a:xfrm>
            <a:off x="348886" y="1771684"/>
            <a:ext cx="1014004" cy="215444"/>
          </a:xfrm>
          <a:prstGeom prst="rect">
            <a:avLst/>
          </a:prstGeom>
          <a:noFill/>
        </p:spPr>
        <p:txBody>
          <a:bodyPr wrap="square">
            <a:spAutoFit/>
          </a:bodyPr>
          <a:lstStyle/>
          <a:p>
            <a:r>
              <a:rPr lang="ar-JO" sz="800" b="1" dirty="0"/>
              <a:t>متر مكعب للفرد</a:t>
            </a:r>
            <a:endParaRPr lang="en-US" sz="800" b="1" dirty="0"/>
          </a:p>
        </p:txBody>
      </p:sp>
      <p:sp>
        <p:nvSpPr>
          <p:cNvPr id="35" name="Rectangle 34">
            <a:extLst>
              <a:ext uri="{FF2B5EF4-FFF2-40B4-BE49-F238E27FC236}">
                <a16:creationId xmlns:a16="http://schemas.microsoft.com/office/drawing/2014/main" id="{93A53BD1-3CB1-4569-2BE1-D1A247A36454}"/>
              </a:ext>
            </a:extLst>
          </p:cNvPr>
          <p:cNvSpPr/>
          <p:nvPr/>
        </p:nvSpPr>
        <p:spPr>
          <a:xfrm>
            <a:off x="3272832" y="1693119"/>
            <a:ext cx="1852038" cy="1359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TextBox 35">
            <a:extLst>
              <a:ext uri="{FF2B5EF4-FFF2-40B4-BE49-F238E27FC236}">
                <a16:creationId xmlns:a16="http://schemas.microsoft.com/office/drawing/2014/main" id="{249F1579-90EC-A2C5-8AE4-EF9D8BEB0AAF}"/>
              </a:ext>
            </a:extLst>
          </p:cNvPr>
          <p:cNvSpPr txBox="1"/>
          <p:nvPr/>
        </p:nvSpPr>
        <p:spPr>
          <a:xfrm>
            <a:off x="307855" y="1601576"/>
            <a:ext cx="2228524" cy="246221"/>
          </a:xfrm>
          <a:prstGeom prst="rect">
            <a:avLst/>
          </a:prstGeom>
          <a:noFill/>
        </p:spPr>
        <p:txBody>
          <a:bodyPr wrap="square">
            <a:spAutoFit/>
          </a:bodyPr>
          <a:lstStyle/>
          <a:p>
            <a:pPr algn="l" rtl="1"/>
            <a:r>
              <a:rPr lang="en-US" sz="1000" b="1" dirty="0"/>
              <a:t> </a:t>
            </a:r>
            <a:r>
              <a:rPr lang="ar-JO" sz="1000" b="1" dirty="0"/>
              <a:t>اليونان : مصادر المياه العذبة الداخلية المتجددة</a:t>
            </a:r>
            <a:endParaRPr lang="en-US" sz="1000" b="1" dirty="0"/>
          </a:p>
        </p:txBody>
      </p:sp>
      <p:sp>
        <p:nvSpPr>
          <p:cNvPr id="32" name="TextBox 31">
            <a:extLst>
              <a:ext uri="{FF2B5EF4-FFF2-40B4-BE49-F238E27FC236}">
                <a16:creationId xmlns:a16="http://schemas.microsoft.com/office/drawing/2014/main" id="{E58AB9A1-A6B8-C5AB-C96A-A3AF08D3CC4D}"/>
              </a:ext>
            </a:extLst>
          </p:cNvPr>
          <p:cNvSpPr txBox="1"/>
          <p:nvPr/>
        </p:nvSpPr>
        <p:spPr>
          <a:xfrm>
            <a:off x="3105651" y="1611853"/>
            <a:ext cx="2228524" cy="246221"/>
          </a:xfrm>
          <a:prstGeom prst="rect">
            <a:avLst/>
          </a:prstGeom>
          <a:noFill/>
        </p:spPr>
        <p:txBody>
          <a:bodyPr wrap="square">
            <a:spAutoFit/>
          </a:bodyPr>
          <a:lstStyle/>
          <a:p>
            <a:pPr algn="l" rtl="1"/>
            <a:r>
              <a:rPr lang="ar-JO" sz="1000" b="1" dirty="0"/>
              <a:t>ايطاليا: مصادر المياه العذبة الداخلية المتجددة</a:t>
            </a:r>
            <a:endParaRPr lang="en-US" sz="1000" b="1" dirty="0"/>
          </a:p>
        </p:txBody>
      </p:sp>
      <p:sp>
        <p:nvSpPr>
          <p:cNvPr id="37" name="Rectangle 36">
            <a:extLst>
              <a:ext uri="{FF2B5EF4-FFF2-40B4-BE49-F238E27FC236}">
                <a16:creationId xmlns:a16="http://schemas.microsoft.com/office/drawing/2014/main" id="{13F1A50B-390A-02C4-069B-18C4E44BE4CA}"/>
              </a:ext>
            </a:extLst>
          </p:cNvPr>
          <p:cNvSpPr/>
          <p:nvPr/>
        </p:nvSpPr>
        <p:spPr>
          <a:xfrm>
            <a:off x="3306916" y="1824668"/>
            <a:ext cx="747795" cy="709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3154ED22-5C1D-CC95-D314-6A8613727E93}"/>
              </a:ext>
            </a:extLst>
          </p:cNvPr>
          <p:cNvSpPr txBox="1"/>
          <p:nvPr/>
        </p:nvSpPr>
        <p:spPr>
          <a:xfrm>
            <a:off x="3600764" y="1750192"/>
            <a:ext cx="869986" cy="246221"/>
          </a:xfrm>
          <a:prstGeom prst="rect">
            <a:avLst/>
          </a:prstGeom>
          <a:noFill/>
        </p:spPr>
        <p:txBody>
          <a:bodyPr wrap="square">
            <a:spAutoFit/>
          </a:bodyPr>
          <a:lstStyle/>
          <a:p>
            <a:r>
              <a:rPr lang="ar-JO" sz="1000" b="1" dirty="0"/>
              <a:t>متر مكعب للفرد</a:t>
            </a:r>
          </a:p>
        </p:txBody>
      </p:sp>
      <p:sp>
        <p:nvSpPr>
          <p:cNvPr id="41" name="Rectangle 40">
            <a:extLst>
              <a:ext uri="{FF2B5EF4-FFF2-40B4-BE49-F238E27FC236}">
                <a16:creationId xmlns:a16="http://schemas.microsoft.com/office/drawing/2014/main" id="{D385D7DA-F1DE-7027-3EFF-43FB9600444D}"/>
              </a:ext>
            </a:extLst>
          </p:cNvPr>
          <p:cNvSpPr/>
          <p:nvPr/>
        </p:nvSpPr>
        <p:spPr>
          <a:xfrm>
            <a:off x="6274175" y="1678569"/>
            <a:ext cx="1944975" cy="169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BDE1AC7B-30DA-7AE8-F3CB-F6B48E367804}"/>
              </a:ext>
            </a:extLst>
          </p:cNvPr>
          <p:cNvSpPr txBox="1"/>
          <p:nvPr/>
        </p:nvSpPr>
        <p:spPr>
          <a:xfrm>
            <a:off x="6175430" y="1638964"/>
            <a:ext cx="2228524" cy="246221"/>
          </a:xfrm>
          <a:prstGeom prst="rect">
            <a:avLst/>
          </a:prstGeom>
          <a:noFill/>
        </p:spPr>
        <p:txBody>
          <a:bodyPr wrap="square">
            <a:spAutoFit/>
          </a:bodyPr>
          <a:lstStyle/>
          <a:p>
            <a:pPr algn="l" rtl="1"/>
            <a:r>
              <a:rPr lang="ar-JO" sz="1000" b="1" dirty="0"/>
              <a:t>اسبانيا: مصادر المياه العذبة الداخلية المتجددة</a:t>
            </a:r>
            <a:endParaRPr lang="en-US" sz="1000" b="1" dirty="0"/>
          </a:p>
        </p:txBody>
      </p:sp>
      <p:sp>
        <p:nvSpPr>
          <p:cNvPr id="43" name="Rectangle 42">
            <a:extLst>
              <a:ext uri="{FF2B5EF4-FFF2-40B4-BE49-F238E27FC236}">
                <a16:creationId xmlns:a16="http://schemas.microsoft.com/office/drawing/2014/main" id="{D456736E-47BD-9DC2-81F9-CB704C2D3C30}"/>
              </a:ext>
            </a:extLst>
          </p:cNvPr>
          <p:cNvSpPr/>
          <p:nvPr/>
        </p:nvSpPr>
        <p:spPr>
          <a:xfrm>
            <a:off x="6275004" y="1862820"/>
            <a:ext cx="644428" cy="731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0740C7DE-15C1-60FB-8D00-2B79D4ECE6BE}"/>
              </a:ext>
            </a:extLst>
          </p:cNvPr>
          <p:cNvSpPr txBox="1"/>
          <p:nvPr/>
        </p:nvSpPr>
        <p:spPr>
          <a:xfrm>
            <a:off x="6414229" y="1771940"/>
            <a:ext cx="869986" cy="246221"/>
          </a:xfrm>
          <a:prstGeom prst="rect">
            <a:avLst/>
          </a:prstGeom>
          <a:noFill/>
        </p:spPr>
        <p:txBody>
          <a:bodyPr wrap="square">
            <a:spAutoFit/>
          </a:bodyPr>
          <a:lstStyle/>
          <a:p>
            <a:r>
              <a:rPr lang="ar-JO" sz="1000" b="1" dirty="0"/>
              <a:t>متر مكعب للفرد</a:t>
            </a:r>
          </a:p>
        </p:txBody>
      </p:sp>
      <p:sp>
        <p:nvSpPr>
          <p:cNvPr id="45" name="Rectangle 44">
            <a:extLst>
              <a:ext uri="{FF2B5EF4-FFF2-40B4-BE49-F238E27FC236}">
                <a16:creationId xmlns:a16="http://schemas.microsoft.com/office/drawing/2014/main" id="{33DF318F-A93C-D678-B54C-289FE39211D6}"/>
              </a:ext>
            </a:extLst>
          </p:cNvPr>
          <p:cNvSpPr/>
          <p:nvPr/>
        </p:nvSpPr>
        <p:spPr>
          <a:xfrm>
            <a:off x="215976" y="3906260"/>
            <a:ext cx="2062186" cy="1377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0EB6D9C8-7256-1D04-9B26-B52D22354EB8}"/>
              </a:ext>
            </a:extLst>
          </p:cNvPr>
          <p:cNvSpPr/>
          <p:nvPr/>
        </p:nvSpPr>
        <p:spPr>
          <a:xfrm>
            <a:off x="3261046" y="3975150"/>
            <a:ext cx="2062186" cy="1377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6D516EBA-11B6-2AE3-7743-E9EB23FF3C89}"/>
              </a:ext>
            </a:extLst>
          </p:cNvPr>
          <p:cNvSpPr/>
          <p:nvPr/>
        </p:nvSpPr>
        <p:spPr>
          <a:xfrm>
            <a:off x="6224230" y="3925852"/>
            <a:ext cx="2062186" cy="1377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9D67634A-7922-6BB3-7C67-DD2384E576BB}"/>
              </a:ext>
            </a:extLst>
          </p:cNvPr>
          <p:cNvSpPr/>
          <p:nvPr/>
        </p:nvSpPr>
        <p:spPr>
          <a:xfrm>
            <a:off x="298201" y="4065611"/>
            <a:ext cx="673675" cy="1002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222A7982-3A12-5D8E-3088-1DF4C24F5070}"/>
              </a:ext>
            </a:extLst>
          </p:cNvPr>
          <p:cNvSpPr/>
          <p:nvPr/>
        </p:nvSpPr>
        <p:spPr>
          <a:xfrm>
            <a:off x="3288614" y="4097654"/>
            <a:ext cx="673675" cy="1002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C6505AB7-D356-A1A4-43E5-6F84B347FBBC}"/>
              </a:ext>
            </a:extLst>
          </p:cNvPr>
          <p:cNvSpPr/>
          <p:nvPr/>
        </p:nvSpPr>
        <p:spPr>
          <a:xfrm>
            <a:off x="6279966" y="4093677"/>
            <a:ext cx="673675" cy="1002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6D2CDE20-D041-0C99-DF7E-7775A742B525}"/>
              </a:ext>
            </a:extLst>
          </p:cNvPr>
          <p:cNvSpPr txBox="1"/>
          <p:nvPr/>
        </p:nvSpPr>
        <p:spPr>
          <a:xfrm>
            <a:off x="560287" y="4103129"/>
            <a:ext cx="1014004" cy="215444"/>
          </a:xfrm>
          <a:prstGeom prst="rect">
            <a:avLst/>
          </a:prstGeom>
          <a:noFill/>
        </p:spPr>
        <p:txBody>
          <a:bodyPr wrap="square">
            <a:spAutoFit/>
          </a:bodyPr>
          <a:lstStyle/>
          <a:p>
            <a:r>
              <a:rPr lang="ar-JO" sz="800" b="1" dirty="0"/>
              <a:t>متر مكعب للفرد</a:t>
            </a:r>
            <a:endParaRPr lang="en-US" sz="800" b="1" dirty="0"/>
          </a:p>
        </p:txBody>
      </p:sp>
      <p:sp>
        <p:nvSpPr>
          <p:cNvPr id="52" name="TextBox 51">
            <a:extLst>
              <a:ext uri="{FF2B5EF4-FFF2-40B4-BE49-F238E27FC236}">
                <a16:creationId xmlns:a16="http://schemas.microsoft.com/office/drawing/2014/main" id="{4B2287D2-F525-6520-C8CE-9629252AE31D}"/>
              </a:ext>
            </a:extLst>
          </p:cNvPr>
          <p:cNvSpPr txBox="1"/>
          <p:nvPr/>
        </p:nvSpPr>
        <p:spPr>
          <a:xfrm>
            <a:off x="3592515" y="4171018"/>
            <a:ext cx="1014004" cy="215444"/>
          </a:xfrm>
          <a:prstGeom prst="rect">
            <a:avLst/>
          </a:prstGeom>
          <a:noFill/>
        </p:spPr>
        <p:txBody>
          <a:bodyPr wrap="square">
            <a:spAutoFit/>
          </a:bodyPr>
          <a:lstStyle/>
          <a:p>
            <a:r>
              <a:rPr lang="ar-JO" sz="800" b="1" dirty="0"/>
              <a:t>متر مكعب للفرد</a:t>
            </a:r>
            <a:endParaRPr lang="en-US" sz="800" b="1" dirty="0"/>
          </a:p>
        </p:txBody>
      </p:sp>
      <p:sp>
        <p:nvSpPr>
          <p:cNvPr id="53" name="TextBox 52">
            <a:extLst>
              <a:ext uri="{FF2B5EF4-FFF2-40B4-BE49-F238E27FC236}">
                <a16:creationId xmlns:a16="http://schemas.microsoft.com/office/drawing/2014/main" id="{4FEE3401-8709-9D68-40EF-17494050C990}"/>
              </a:ext>
            </a:extLst>
          </p:cNvPr>
          <p:cNvSpPr txBox="1"/>
          <p:nvPr/>
        </p:nvSpPr>
        <p:spPr>
          <a:xfrm>
            <a:off x="6858678" y="4175923"/>
            <a:ext cx="1014004" cy="215444"/>
          </a:xfrm>
          <a:prstGeom prst="rect">
            <a:avLst/>
          </a:prstGeom>
          <a:noFill/>
        </p:spPr>
        <p:txBody>
          <a:bodyPr wrap="square">
            <a:spAutoFit/>
          </a:bodyPr>
          <a:lstStyle/>
          <a:p>
            <a:r>
              <a:rPr lang="ar-JO" sz="800" b="1" dirty="0"/>
              <a:t>متر مكعب للفرد</a:t>
            </a:r>
            <a:endParaRPr lang="en-US" sz="800" b="1" dirty="0"/>
          </a:p>
        </p:txBody>
      </p:sp>
      <p:sp>
        <p:nvSpPr>
          <p:cNvPr id="54" name="TextBox 53">
            <a:extLst>
              <a:ext uri="{FF2B5EF4-FFF2-40B4-BE49-F238E27FC236}">
                <a16:creationId xmlns:a16="http://schemas.microsoft.com/office/drawing/2014/main" id="{A0936E4F-A8B7-19BC-1513-7CB76FE47557}"/>
              </a:ext>
            </a:extLst>
          </p:cNvPr>
          <p:cNvSpPr txBox="1"/>
          <p:nvPr/>
        </p:nvSpPr>
        <p:spPr>
          <a:xfrm>
            <a:off x="406193" y="3964470"/>
            <a:ext cx="2228524" cy="246221"/>
          </a:xfrm>
          <a:prstGeom prst="rect">
            <a:avLst/>
          </a:prstGeom>
          <a:noFill/>
        </p:spPr>
        <p:txBody>
          <a:bodyPr wrap="square">
            <a:spAutoFit/>
          </a:bodyPr>
          <a:lstStyle/>
          <a:p>
            <a:pPr algn="l" rtl="1"/>
            <a:r>
              <a:rPr lang="en-US" sz="1000" b="1" dirty="0"/>
              <a:t> </a:t>
            </a:r>
            <a:r>
              <a:rPr lang="ar-JO" sz="1000" b="1" dirty="0"/>
              <a:t>الاردن  : مصادر المياه العذبة الداخلية المتجددة</a:t>
            </a:r>
            <a:endParaRPr lang="en-US" sz="1000" b="1" dirty="0"/>
          </a:p>
        </p:txBody>
      </p:sp>
      <p:sp>
        <p:nvSpPr>
          <p:cNvPr id="55" name="TextBox 54">
            <a:extLst>
              <a:ext uri="{FF2B5EF4-FFF2-40B4-BE49-F238E27FC236}">
                <a16:creationId xmlns:a16="http://schemas.microsoft.com/office/drawing/2014/main" id="{0E103A95-6F24-74C8-FA70-82EA5909F26B}"/>
              </a:ext>
            </a:extLst>
          </p:cNvPr>
          <p:cNvSpPr txBox="1"/>
          <p:nvPr/>
        </p:nvSpPr>
        <p:spPr>
          <a:xfrm>
            <a:off x="3375524" y="3964470"/>
            <a:ext cx="2228524" cy="246221"/>
          </a:xfrm>
          <a:prstGeom prst="rect">
            <a:avLst/>
          </a:prstGeom>
          <a:noFill/>
        </p:spPr>
        <p:txBody>
          <a:bodyPr wrap="square">
            <a:spAutoFit/>
          </a:bodyPr>
          <a:lstStyle/>
          <a:p>
            <a:pPr algn="l" rtl="1"/>
            <a:r>
              <a:rPr lang="en-US" sz="1000" b="1" dirty="0"/>
              <a:t> </a:t>
            </a:r>
            <a:r>
              <a:rPr lang="ar-JO" sz="1000" b="1" dirty="0"/>
              <a:t>لبنان  : مصادر المياه العذبة الداخلية المتجددة</a:t>
            </a:r>
            <a:endParaRPr lang="en-US" sz="1000" b="1" dirty="0"/>
          </a:p>
        </p:txBody>
      </p:sp>
      <p:sp>
        <p:nvSpPr>
          <p:cNvPr id="56" name="TextBox 55">
            <a:extLst>
              <a:ext uri="{FF2B5EF4-FFF2-40B4-BE49-F238E27FC236}">
                <a16:creationId xmlns:a16="http://schemas.microsoft.com/office/drawing/2014/main" id="{75D8AEF6-0ADB-D457-D1A5-454D1FC6AE9D}"/>
              </a:ext>
            </a:extLst>
          </p:cNvPr>
          <p:cNvSpPr txBox="1"/>
          <p:nvPr/>
        </p:nvSpPr>
        <p:spPr>
          <a:xfrm>
            <a:off x="6319733" y="3957793"/>
            <a:ext cx="2228524" cy="246221"/>
          </a:xfrm>
          <a:prstGeom prst="rect">
            <a:avLst/>
          </a:prstGeom>
          <a:noFill/>
        </p:spPr>
        <p:txBody>
          <a:bodyPr wrap="square">
            <a:spAutoFit/>
          </a:bodyPr>
          <a:lstStyle/>
          <a:p>
            <a:pPr algn="l" rtl="1"/>
            <a:r>
              <a:rPr lang="en-US" sz="1000" b="1" dirty="0"/>
              <a:t> </a:t>
            </a:r>
            <a:r>
              <a:rPr lang="ar-JO" sz="1000" b="1" dirty="0"/>
              <a:t>تونس  : مصادر المياه العذبة الداخلية المتجددة</a:t>
            </a:r>
            <a:endParaRPr lang="en-US" sz="1000" b="1" dirty="0"/>
          </a:p>
        </p:txBody>
      </p:sp>
    </p:spTree>
    <p:extLst>
      <p:ext uri="{BB962C8B-B14F-4D97-AF65-F5344CB8AC3E}">
        <p14:creationId xmlns:p14="http://schemas.microsoft.com/office/powerpoint/2010/main" val="11493989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983151"/>
            <a:ext cx="8229600" cy="5089843"/>
          </a:xfrm>
          <a:prstGeom prst="rect">
            <a:avLst/>
          </a:prstGeom>
        </p:spPr>
        <p:txBody>
          <a:bodyPr>
            <a:normAutofit/>
          </a:bodyPr>
          <a:lstStyle/>
          <a:p>
            <a:pPr marL="0" indent="0" algn="r" rtl="1">
              <a:buNone/>
            </a:pPr>
            <a:r>
              <a:rPr lang="ar-JO" sz="2400" b="1" u="sng" dirty="0">
                <a:latin typeface="Calibri" panose="020F0502020204030204" pitchFamily="34" charset="0"/>
                <a:cs typeface="Calibri" panose="020F0502020204030204" pitchFamily="34" charset="0"/>
              </a:rPr>
              <a:t>مؤشر</a:t>
            </a:r>
            <a:endParaRPr lang="en-US" sz="2400" b="1" i="1" dirty="0">
              <a:latin typeface="Calibri" panose="020F0502020204030204" pitchFamily="34" charset="0"/>
              <a:cs typeface="Calibri" panose="020F0502020204030204" pitchFamily="34" charset="0"/>
            </a:endParaRPr>
          </a:p>
          <a:p>
            <a:pPr marL="0" indent="0">
              <a:buNone/>
            </a:pPr>
            <a:endParaRPr lang="it-IT" sz="2000" b="1" dirty="0">
              <a:latin typeface="Calibri" panose="020F0502020204030204" pitchFamily="34" charset="0"/>
              <a:cs typeface="Calibri" panose="020F0502020204030204" pitchFamily="34" charset="0"/>
            </a:endParaRPr>
          </a:p>
          <a:p>
            <a:pPr marL="0" indent="0">
              <a:buNone/>
            </a:pPr>
            <a:endParaRPr lang="it-IT" sz="10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42030" y="6538144"/>
            <a:ext cx="2133600" cy="365125"/>
          </a:xfrm>
        </p:spPr>
        <p:txBody>
          <a:bodyPr/>
          <a:lstStyle/>
          <a:p>
            <a:fld id="{243FB592-B9A9-49AA-A86F-4031F7B97808}" type="slidenum">
              <a:rPr lang="en-US" smtClean="0"/>
              <a:t>7</a:t>
            </a:fld>
            <a:endParaRPr lang="en-US"/>
          </a:p>
        </p:txBody>
      </p:sp>
      <p:graphicFrame>
        <p:nvGraphicFramePr>
          <p:cNvPr id="6" name="Tabella 9">
            <a:extLst>
              <a:ext uri="{FF2B5EF4-FFF2-40B4-BE49-F238E27FC236}">
                <a16:creationId xmlns:a16="http://schemas.microsoft.com/office/drawing/2014/main" id="{BA4E60F0-E0CB-4A0A-A9CF-6E5B38912F25}"/>
              </a:ext>
            </a:extLst>
          </p:cNvPr>
          <p:cNvGraphicFramePr>
            <a:graphicFrameLocks noGrp="1"/>
          </p:cNvGraphicFramePr>
          <p:nvPr>
            <p:extLst>
              <p:ext uri="{D42A27DB-BD31-4B8C-83A1-F6EECF244321}">
                <p14:modId xmlns:p14="http://schemas.microsoft.com/office/powerpoint/2010/main" val="1174486319"/>
              </p:ext>
            </p:extLst>
          </p:nvPr>
        </p:nvGraphicFramePr>
        <p:xfrm>
          <a:off x="457200" y="1968513"/>
          <a:ext cx="8229600" cy="1342840"/>
        </p:xfrm>
        <a:graphic>
          <a:graphicData uri="http://schemas.openxmlformats.org/drawingml/2006/table">
            <a:tbl>
              <a:tblPr firstRow="1" bandRow="1">
                <a:tableStyleId>{F5AB1C69-6EDB-4FF4-983F-18BD219EF322}</a:tableStyleId>
              </a:tblPr>
              <a:tblGrid>
                <a:gridCol w="2871216">
                  <a:extLst>
                    <a:ext uri="{9D8B030D-6E8A-4147-A177-3AD203B41FA5}">
                      <a16:colId xmlns:a16="http://schemas.microsoft.com/office/drawing/2014/main" val="338152859"/>
                    </a:ext>
                  </a:extLst>
                </a:gridCol>
                <a:gridCol w="2426208">
                  <a:extLst>
                    <a:ext uri="{9D8B030D-6E8A-4147-A177-3AD203B41FA5}">
                      <a16:colId xmlns:a16="http://schemas.microsoft.com/office/drawing/2014/main" val="125890587"/>
                    </a:ext>
                  </a:extLst>
                </a:gridCol>
                <a:gridCol w="2932176">
                  <a:extLst>
                    <a:ext uri="{9D8B030D-6E8A-4147-A177-3AD203B41FA5}">
                      <a16:colId xmlns:a16="http://schemas.microsoft.com/office/drawing/2014/main" val="1306176470"/>
                    </a:ext>
                  </a:extLst>
                </a:gridCol>
              </a:tblGrid>
              <a:tr h="370840">
                <a:tc>
                  <a:txBody>
                    <a:bodyPr/>
                    <a:lstStyle/>
                    <a:p>
                      <a:pPr algn="ctr"/>
                      <a:r>
                        <a:rPr lang="ar-JO" dirty="0"/>
                        <a:t>مؤشر</a:t>
                      </a:r>
                      <a:endParaRPr lang="it-IT" dirty="0"/>
                    </a:p>
                  </a:txBody>
                  <a:tcPr/>
                </a:tc>
                <a:tc>
                  <a:txBody>
                    <a:bodyPr/>
                    <a:lstStyle/>
                    <a:p>
                      <a:pPr algn="ctr"/>
                      <a:r>
                        <a:rPr lang="ar-JO" dirty="0"/>
                        <a:t>الوحدة</a:t>
                      </a:r>
                      <a:endParaRPr lang="it-IT" dirty="0"/>
                    </a:p>
                  </a:txBody>
                  <a:tcPr/>
                </a:tc>
                <a:tc>
                  <a:txBody>
                    <a:bodyPr/>
                    <a:lstStyle/>
                    <a:p>
                      <a:pPr algn="ctr"/>
                      <a:r>
                        <a:rPr lang="ar-JO" dirty="0"/>
                        <a:t>مصدر البيانات</a:t>
                      </a:r>
                      <a:endParaRPr lang="it-IT" dirty="0"/>
                    </a:p>
                  </a:txBody>
                  <a:tcPr/>
                </a:tc>
                <a:extLst>
                  <a:ext uri="{0D108BD9-81ED-4DB2-BD59-A6C34878D82A}">
                    <a16:rowId xmlns:a16="http://schemas.microsoft.com/office/drawing/2014/main" val="3467756336"/>
                  </a:ext>
                </a:extLst>
              </a:tr>
              <a:tr h="972000">
                <a:tc>
                  <a:txBody>
                    <a:bodyPr/>
                    <a:lstStyle/>
                    <a:p>
                      <a:pPr algn="r" rtl="1"/>
                      <a:r>
                        <a:rPr lang="ar-JO" sz="1800" dirty="0"/>
                        <a:t>الاستهلاك السنوي للمياه الصالحة للشرب لكل راكب</a:t>
                      </a:r>
                      <a:endParaRPr lang="it-IT" sz="1800" dirty="0"/>
                    </a:p>
                  </a:txBody>
                  <a:tcPr anchor="ctr"/>
                </a:tc>
                <a:tc>
                  <a:txBody>
                    <a:bodyPr/>
                    <a:lstStyle/>
                    <a:p>
                      <a:pPr algn="ctr"/>
                      <a:r>
                        <a:rPr lang="ar-JO" sz="1800" kern="1200" dirty="0">
                          <a:solidFill>
                            <a:schemeClr val="tx1"/>
                          </a:solidFill>
                          <a:effectLst/>
                        </a:rPr>
                        <a:t>لتر / راكب / سنة</a:t>
                      </a:r>
                      <a:endParaRPr lang="en-US" sz="1800" kern="1200" dirty="0">
                        <a:effectLst/>
                      </a:endParaRPr>
                    </a:p>
                  </a:txBody>
                  <a:tcPr anchor="ctr"/>
                </a:tc>
                <a:tc>
                  <a:txBody>
                    <a:bodyPr/>
                    <a:lstStyle/>
                    <a:p>
                      <a:pPr algn="ctr"/>
                      <a:r>
                        <a:rPr lang="ar-JO" dirty="0"/>
                        <a:t>البيانات المقننة</a:t>
                      </a:r>
                      <a:endParaRPr lang="it-IT" dirty="0"/>
                    </a:p>
                  </a:txBody>
                  <a:tcPr anchor="ctr"/>
                </a:tc>
                <a:extLst>
                  <a:ext uri="{0D108BD9-81ED-4DB2-BD59-A6C34878D82A}">
                    <a16:rowId xmlns:a16="http://schemas.microsoft.com/office/drawing/2014/main" val="2222151201"/>
                  </a:ext>
                </a:extLst>
              </a:tr>
            </a:tbl>
          </a:graphicData>
        </a:graphic>
      </p:graphicFrame>
      <p:sp>
        <p:nvSpPr>
          <p:cNvPr id="7" name="Rectangle 6">
            <a:extLst>
              <a:ext uri="{FF2B5EF4-FFF2-40B4-BE49-F238E27FC236}">
                <a16:creationId xmlns:a16="http://schemas.microsoft.com/office/drawing/2014/main" id="{47BAD058-3D97-4709-B5C4-1F0DE0E7A40F}"/>
              </a:ext>
            </a:extLst>
          </p:cNvPr>
          <p:cNvSpPr/>
          <p:nvPr/>
        </p:nvSpPr>
        <p:spPr>
          <a:xfrm>
            <a:off x="625255" y="3811428"/>
            <a:ext cx="8061545" cy="1615827"/>
          </a:xfrm>
          <a:prstGeom prst="rect">
            <a:avLst/>
          </a:prstGeom>
        </p:spPr>
        <p:txBody>
          <a:bodyPr wrap="square">
            <a:spAutoFit/>
          </a:bodyPr>
          <a:lstStyle/>
          <a:p>
            <a:pPr algn="r" rtl="1">
              <a:lnSpc>
                <a:spcPct val="150000"/>
              </a:lnSpc>
            </a:pPr>
            <a:endParaRPr lang="en-GB" dirty="0"/>
          </a:p>
          <a:p>
            <a:pPr algn="r" rtl="1">
              <a:lnSpc>
                <a:spcPct val="150000"/>
              </a:lnSpc>
            </a:pPr>
            <a:r>
              <a:rPr lang="ar-JO" dirty="0"/>
              <a:t>في حالة عدم توفر البيانات المحسوبة ، يتم استخدام البيانات المقدرة.تُستخدم البيانات المقدرة لتقييم سيناريوهات التعديل التحديثي في عمليات التخطيط واتخاذ القرار</a:t>
            </a:r>
            <a:endParaRPr lang="en-GB" sz="800" b="1" dirty="0"/>
          </a:p>
          <a:p>
            <a:pPr algn="r" rtl="1"/>
            <a:r>
              <a:rPr lang="ar-JO" b="1" dirty="0"/>
              <a:t>يجب دائمًا الإعلان عن مصدر البيانات بوضوح.</a:t>
            </a:r>
            <a:endParaRPr lang="en-GB" dirty="0"/>
          </a:p>
        </p:txBody>
      </p:sp>
      <p:pic>
        <p:nvPicPr>
          <p:cNvPr id="9"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12433" y="3752001"/>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1514" y="875644"/>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olo 1">
            <a:extLst>
              <a:ext uri="{FF2B5EF4-FFF2-40B4-BE49-F238E27FC236}">
                <a16:creationId xmlns:a16="http://schemas.microsoft.com/office/drawing/2014/main" id="{8674FBC8-197D-6F55-DA66-178A60A5C7C4}"/>
              </a:ext>
            </a:extLst>
          </p:cNvPr>
          <p:cNvSpPr>
            <a:spLocks noGrp="1"/>
          </p:cNvSpPr>
          <p:nvPr>
            <p:ph type="title"/>
          </p:nvPr>
        </p:nvSpPr>
        <p:spPr>
          <a:xfrm>
            <a:off x="0" y="0"/>
            <a:ext cx="9144000" cy="709613"/>
          </a:xfrm>
        </p:spPr>
        <p:txBody>
          <a:bodyPr>
            <a:noAutofit/>
          </a:bodyPr>
          <a:lstStyle/>
          <a:p>
            <a:pPr rtl="1"/>
            <a:r>
              <a:rPr lang="ar-JO" sz="2800" dirty="0"/>
              <a:t>ج .2.3- استهلاك المياه الصالحة للشرب في المباني السكنية</a:t>
            </a:r>
            <a:endParaRPr lang="it-IT" sz="2800" b="1" dirty="0">
              <a:solidFill>
                <a:srgbClr val="00B050"/>
              </a:solidFill>
            </a:endParaRPr>
          </a:p>
        </p:txBody>
      </p:sp>
      <p:sp>
        <p:nvSpPr>
          <p:cNvPr id="4" name="Rectangle 3">
            <a:extLst>
              <a:ext uri="{FF2B5EF4-FFF2-40B4-BE49-F238E27FC236}">
                <a16:creationId xmlns:a16="http://schemas.microsoft.com/office/drawing/2014/main" id="{46B6625F-C635-F106-3006-6CA23BD38E24}"/>
              </a:ext>
            </a:extLst>
          </p:cNvPr>
          <p:cNvSpPr/>
          <p:nvPr/>
        </p:nvSpPr>
        <p:spPr>
          <a:xfrm>
            <a:off x="2153265" y="6072994"/>
            <a:ext cx="6659221" cy="465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194EAFB-27D9-530E-7C05-7BACFE913D0D}"/>
              </a:ext>
            </a:extLst>
          </p:cNvPr>
          <p:cNvSpPr/>
          <p:nvPr/>
        </p:nvSpPr>
        <p:spPr>
          <a:xfrm>
            <a:off x="2331971"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13" name="Rectangle 12">
            <a:extLst>
              <a:ext uri="{FF2B5EF4-FFF2-40B4-BE49-F238E27FC236}">
                <a16:creationId xmlns:a16="http://schemas.microsoft.com/office/drawing/2014/main" id="{F496DE86-4EC5-87EE-C141-B515FA5A943D}"/>
              </a:ext>
            </a:extLst>
          </p:cNvPr>
          <p:cNvSpPr/>
          <p:nvPr/>
        </p:nvSpPr>
        <p:spPr>
          <a:xfrm>
            <a:off x="1789700" y="6272073"/>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spTree>
    <p:extLst>
      <p:ext uri="{BB962C8B-B14F-4D97-AF65-F5344CB8AC3E}">
        <p14:creationId xmlns:p14="http://schemas.microsoft.com/office/powerpoint/2010/main" val="29110546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62712" y="1121664"/>
            <a:ext cx="8418576" cy="4482465"/>
          </a:xfrm>
          <a:prstGeom prst="rect">
            <a:avLst/>
          </a:prstGeom>
        </p:spPr>
        <p:txBody>
          <a:bodyPr>
            <a:normAutofit/>
          </a:bodyPr>
          <a:lstStyle/>
          <a:p>
            <a:pPr marL="0" indent="0" algn="r" rtl="1">
              <a:buNone/>
            </a:pPr>
            <a:r>
              <a:rPr lang="ar-JO" sz="2400" b="1" u="sng" dirty="0">
                <a:latin typeface="Calibri" panose="020F0502020204030204" pitchFamily="34" charset="0"/>
                <a:cs typeface="Calibri" panose="020F0502020204030204" pitchFamily="34" charset="0"/>
              </a:rPr>
              <a:t>الهدف</a:t>
            </a:r>
            <a:endParaRPr lang="en-US" sz="2400" b="1" u="sng" dirty="0">
              <a:latin typeface="Calibri" panose="020F0502020204030204" pitchFamily="34" charset="0"/>
              <a:cs typeface="Calibri" panose="020F0502020204030204" pitchFamily="34" charset="0"/>
            </a:endParaRPr>
          </a:p>
          <a:p>
            <a:pPr marL="0" indent="0">
              <a:buNone/>
            </a:pPr>
            <a:r>
              <a:rPr lang="en-US" b="1" dirty="0">
                <a:latin typeface="Calibri" panose="020F0502020204030204" pitchFamily="34" charset="0"/>
                <a:cs typeface="Calibri" panose="020F0502020204030204" pitchFamily="34" charset="0"/>
              </a:rPr>
              <a:t> </a:t>
            </a:r>
            <a:r>
              <a:rPr lang="en-US" sz="2400" dirty="0">
                <a:latin typeface="Calibri" panose="020F0502020204030204" pitchFamily="34" charset="0"/>
                <a:cs typeface="Calibri" panose="020F0502020204030204" pitchFamily="34" charset="0"/>
              </a:rPr>
              <a:t> </a:t>
            </a:r>
          </a:p>
          <a:p>
            <a:pPr marL="0" indent="0" algn="r" rtl="1">
              <a:lnSpc>
                <a:spcPct val="80000"/>
              </a:lnSpc>
              <a:buNone/>
            </a:pPr>
            <a:r>
              <a:rPr lang="ar-JO" sz="2400" dirty="0"/>
              <a:t>الاستفادة من الموارد المائية بكفاءة</a:t>
            </a: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24959"/>
            <a:ext cx="2133600" cy="365125"/>
          </a:xfrm>
        </p:spPr>
        <p:txBody>
          <a:bodyPr/>
          <a:lstStyle/>
          <a:p>
            <a:fld id="{243FB592-B9A9-49AA-A86F-4031F7B97808}" type="slidenum">
              <a:rPr lang="en-US" smtClean="0"/>
              <a:t>8</a:t>
            </a:fld>
            <a:endParaRPr lang="en-US"/>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24789" y="2873825"/>
            <a:ext cx="1466850" cy="1485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p:cNvSpPr/>
          <p:nvPr/>
        </p:nvSpPr>
        <p:spPr>
          <a:xfrm>
            <a:off x="6499706" y="4546808"/>
            <a:ext cx="1906291" cy="261610"/>
          </a:xfrm>
          <a:prstGeom prst="rect">
            <a:avLst/>
          </a:prstGeom>
        </p:spPr>
        <p:txBody>
          <a:bodyPr wrap="none">
            <a:spAutoFit/>
          </a:bodyPr>
          <a:lstStyle/>
          <a:p>
            <a:r>
              <a:rPr lang="en-US" sz="1100" dirty="0"/>
              <a:t>https://www.right2water.eu/</a:t>
            </a:r>
            <a:r>
              <a:rPr lang="el-GR" sz="1100" dirty="0"/>
              <a:t> </a:t>
            </a:r>
            <a:endParaRPr lang="en-US" sz="1100" dirty="0"/>
          </a:p>
        </p:txBody>
      </p:sp>
      <p:sp>
        <p:nvSpPr>
          <p:cNvPr id="11" name="Rectangle 10"/>
          <p:cNvSpPr/>
          <p:nvPr/>
        </p:nvSpPr>
        <p:spPr>
          <a:xfrm>
            <a:off x="1347537" y="3238777"/>
            <a:ext cx="4876800" cy="1120948"/>
          </a:xfrm>
          <a:prstGeom prst="rect">
            <a:avLst/>
          </a:prstGeom>
        </p:spPr>
        <p:txBody>
          <a:bodyPr wrap="square">
            <a:spAutoFit/>
          </a:bodyPr>
          <a:lstStyle/>
          <a:p>
            <a:pPr algn="r" rtl="1">
              <a:lnSpc>
                <a:spcPct val="200000"/>
              </a:lnSpc>
            </a:pPr>
            <a:r>
              <a:rPr lang="ar-JO" dirty="0"/>
              <a:t>الحق في الماء هو مبادرة للمواطنين الأوروبيين تم إطلاقها لضمان بقاء المياه خدمة عامة ومنفعة عامة.</a:t>
            </a:r>
            <a:endParaRPr lang="en-US" i="0" dirty="0">
              <a:effectLst/>
            </a:endParaRPr>
          </a:p>
        </p:txBody>
      </p:sp>
      <p:pic>
        <p:nvPicPr>
          <p:cNvPr id="12"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0677" y="1121664"/>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a:extLst>
              <a:ext uri="{FF2B5EF4-FFF2-40B4-BE49-F238E27FC236}">
                <a16:creationId xmlns:a16="http://schemas.microsoft.com/office/drawing/2014/main" id="{6CFA6B62-6AFD-17CD-099B-52F10A079474}"/>
              </a:ext>
            </a:extLst>
          </p:cNvPr>
          <p:cNvSpPr/>
          <p:nvPr/>
        </p:nvSpPr>
        <p:spPr>
          <a:xfrm>
            <a:off x="2163097" y="6096000"/>
            <a:ext cx="5289755" cy="4289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BA36AC3B-7DC0-2D22-529D-A66F3979364F}"/>
              </a:ext>
            </a:extLst>
          </p:cNvPr>
          <p:cNvSpPr/>
          <p:nvPr/>
        </p:nvSpPr>
        <p:spPr>
          <a:xfrm>
            <a:off x="1789700" y="6272073"/>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sp>
        <p:nvSpPr>
          <p:cNvPr id="15" name="Rectangle 14">
            <a:extLst>
              <a:ext uri="{FF2B5EF4-FFF2-40B4-BE49-F238E27FC236}">
                <a16:creationId xmlns:a16="http://schemas.microsoft.com/office/drawing/2014/main" id="{1A247A27-D41B-99AF-409B-3AD79DE04A15}"/>
              </a:ext>
            </a:extLst>
          </p:cNvPr>
          <p:cNvSpPr/>
          <p:nvPr/>
        </p:nvSpPr>
        <p:spPr>
          <a:xfrm>
            <a:off x="2331971"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16" name="Titolo 1">
            <a:extLst>
              <a:ext uri="{FF2B5EF4-FFF2-40B4-BE49-F238E27FC236}">
                <a16:creationId xmlns:a16="http://schemas.microsoft.com/office/drawing/2014/main" id="{8A0CFC70-8618-8DF7-8C7F-612E51FF76D1}"/>
              </a:ext>
            </a:extLst>
          </p:cNvPr>
          <p:cNvSpPr>
            <a:spLocks noGrp="1"/>
          </p:cNvSpPr>
          <p:nvPr>
            <p:ph type="title"/>
          </p:nvPr>
        </p:nvSpPr>
        <p:spPr>
          <a:xfrm>
            <a:off x="0" y="0"/>
            <a:ext cx="9144000" cy="709613"/>
          </a:xfrm>
        </p:spPr>
        <p:txBody>
          <a:bodyPr>
            <a:noAutofit/>
          </a:bodyPr>
          <a:lstStyle/>
          <a:p>
            <a:pPr rtl="1"/>
            <a:r>
              <a:rPr lang="ar-JO" sz="2800" dirty="0"/>
              <a:t>ج .2.3- استهلاك المياه الصالحة للشرب في المباني السكنية</a:t>
            </a:r>
            <a:endParaRPr lang="it-IT" sz="2800" b="1" dirty="0">
              <a:solidFill>
                <a:srgbClr val="00B050"/>
              </a:solidFill>
            </a:endParaRPr>
          </a:p>
        </p:txBody>
      </p:sp>
    </p:spTree>
    <p:extLst>
      <p:ext uri="{BB962C8B-B14F-4D97-AF65-F5344CB8AC3E}">
        <p14:creationId xmlns:p14="http://schemas.microsoft.com/office/powerpoint/2010/main" val="24173910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121664"/>
            <a:ext cx="8583168" cy="4630649"/>
          </a:xfrm>
          <a:prstGeom prst="rect">
            <a:avLst/>
          </a:prstGeom>
        </p:spPr>
        <p:txBody>
          <a:bodyPr>
            <a:normAutofit/>
          </a:bodyPr>
          <a:lstStyle/>
          <a:p>
            <a:pPr marL="0" indent="0" algn="r" rtl="1">
              <a:buNone/>
            </a:pPr>
            <a:r>
              <a:rPr lang="ar-JO" sz="2400" b="1" u="sng" dirty="0">
                <a:latin typeface="Calibri" panose="020F0502020204030204" pitchFamily="34" charset="0"/>
                <a:cs typeface="Calibri" panose="020F0502020204030204" pitchFamily="34" charset="0"/>
              </a:rPr>
              <a:t>وصف</a:t>
            </a:r>
          </a:p>
          <a:p>
            <a:pPr marL="0" indent="0" algn="r" rtl="1">
              <a:buNone/>
            </a:pPr>
            <a:endParaRPr lang="ar-JO" sz="2400" b="1" u="sng" dirty="0">
              <a:latin typeface="Calibri" panose="020F0502020204030204" pitchFamily="34" charset="0"/>
              <a:cs typeface="Calibri" panose="020F0502020204030204" pitchFamily="34" charset="0"/>
            </a:endParaRPr>
          </a:p>
          <a:p>
            <a:pPr marL="0" indent="0" algn="just" rtl="1">
              <a:lnSpc>
                <a:spcPct val="200000"/>
              </a:lnSpc>
              <a:buNone/>
            </a:pPr>
            <a:r>
              <a:rPr lang="ar-JO" sz="2400" dirty="0"/>
              <a:t>يقيس المؤشر استهلاك المياه الصالحة للشرب للتركيبات / الأجهزة الصحية والأجهزة المستهلكة للمياه من قبل السكان.</a:t>
            </a: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42030" y="6530009"/>
            <a:ext cx="2133600" cy="327991"/>
          </a:xfrm>
        </p:spPr>
        <p:txBody>
          <a:bodyPr/>
          <a:lstStyle/>
          <a:p>
            <a:fld id="{243FB592-B9A9-49AA-A86F-4031F7B97808}" type="slidenum">
              <a:rPr lang="en-US" smtClean="0"/>
              <a:t>9</a:t>
            </a:fld>
            <a:endParaRPr lang="en-US"/>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8494" y="1121664"/>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21763" y="3350094"/>
            <a:ext cx="1705003" cy="17326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
        <p:nvSpPr>
          <p:cNvPr id="2" name="Rectangle 1">
            <a:extLst>
              <a:ext uri="{FF2B5EF4-FFF2-40B4-BE49-F238E27FC236}">
                <a16:creationId xmlns:a16="http://schemas.microsoft.com/office/drawing/2014/main" id="{ED8B452A-8BFF-5F8F-96BD-CE0F7D3F0340}"/>
              </a:ext>
            </a:extLst>
          </p:cNvPr>
          <p:cNvSpPr/>
          <p:nvPr/>
        </p:nvSpPr>
        <p:spPr>
          <a:xfrm>
            <a:off x="2222090" y="6096000"/>
            <a:ext cx="5240594" cy="4340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43AB05EC-696C-AED1-2B49-10D9EA140AE3}"/>
              </a:ext>
            </a:extLst>
          </p:cNvPr>
          <p:cNvSpPr/>
          <p:nvPr/>
        </p:nvSpPr>
        <p:spPr>
          <a:xfrm>
            <a:off x="1789700" y="6272073"/>
            <a:ext cx="6239691" cy="369332"/>
          </a:xfrm>
          <a:prstGeom prst="rect">
            <a:avLst/>
          </a:prstGeom>
        </p:spPr>
        <p:txBody>
          <a:bodyPr wrap="square">
            <a:spAutoFit/>
          </a:bodyPr>
          <a:lstStyle/>
          <a:p>
            <a:pPr algn="r" rtl="1"/>
            <a:r>
              <a:rPr lang="ar-JO" b="1" dirty="0"/>
              <a:t>برنامج العمل رقم </a:t>
            </a:r>
            <a:r>
              <a:rPr lang="en-US" b="1" dirty="0"/>
              <a:t>5</a:t>
            </a:r>
            <a:r>
              <a:rPr lang="ar-JO" b="1" dirty="0"/>
              <a:t> - النشاط </a:t>
            </a:r>
            <a:r>
              <a:rPr lang="en-US" b="1" dirty="0"/>
              <a:t>5-1</a:t>
            </a:r>
            <a:r>
              <a:rPr lang="ar-JO" b="1" dirty="0"/>
              <a:t> نظام تدريب المدن المتوسطة المستدامة</a:t>
            </a:r>
            <a:endParaRPr lang="fr-FR" b="1" dirty="0"/>
          </a:p>
        </p:txBody>
      </p:sp>
      <p:sp>
        <p:nvSpPr>
          <p:cNvPr id="9" name="Rectangle 8">
            <a:extLst>
              <a:ext uri="{FF2B5EF4-FFF2-40B4-BE49-F238E27FC236}">
                <a16:creationId xmlns:a16="http://schemas.microsoft.com/office/drawing/2014/main" id="{BFA3C539-1797-ECF3-9F66-20FF8A305F07}"/>
              </a:ext>
            </a:extLst>
          </p:cNvPr>
          <p:cNvSpPr/>
          <p:nvPr/>
        </p:nvSpPr>
        <p:spPr>
          <a:xfrm>
            <a:off x="2331971"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a:t> </a:t>
            </a:r>
            <a:r>
              <a:rPr lang="ar-JO" dirty="0"/>
              <a:t>مدن</a:t>
            </a:r>
            <a:r>
              <a:rPr lang="ar-SA" dirty="0"/>
              <a:t> </a:t>
            </a:r>
            <a:r>
              <a:rPr lang="ar-JO" dirty="0"/>
              <a:t> البحر المتوسط   المستدام</a:t>
            </a:r>
            <a:endParaRPr lang="fr-FR" dirty="0"/>
          </a:p>
        </p:txBody>
      </p:sp>
      <p:sp>
        <p:nvSpPr>
          <p:cNvPr id="10" name="Titolo 1">
            <a:extLst>
              <a:ext uri="{FF2B5EF4-FFF2-40B4-BE49-F238E27FC236}">
                <a16:creationId xmlns:a16="http://schemas.microsoft.com/office/drawing/2014/main" id="{4150928B-FB7A-7FC5-B3CC-94CC93658597}"/>
              </a:ext>
            </a:extLst>
          </p:cNvPr>
          <p:cNvSpPr>
            <a:spLocks noGrp="1"/>
          </p:cNvSpPr>
          <p:nvPr>
            <p:ph type="title"/>
          </p:nvPr>
        </p:nvSpPr>
        <p:spPr>
          <a:xfrm>
            <a:off x="0" y="0"/>
            <a:ext cx="9144000" cy="709613"/>
          </a:xfrm>
        </p:spPr>
        <p:txBody>
          <a:bodyPr>
            <a:noAutofit/>
          </a:bodyPr>
          <a:lstStyle/>
          <a:p>
            <a:pPr rtl="1"/>
            <a:r>
              <a:rPr lang="ar-JO" sz="2800" dirty="0"/>
              <a:t>ج .2.3- استهلاك المياه الصالحة للشرب في المباني السكنية</a:t>
            </a:r>
            <a:endParaRPr lang="it-IT" sz="2800" b="1" dirty="0">
              <a:solidFill>
                <a:srgbClr val="00B050"/>
              </a:solidFill>
            </a:endParaRPr>
          </a:p>
        </p:txBody>
      </p:sp>
    </p:spTree>
    <p:extLst>
      <p:ext uri="{BB962C8B-B14F-4D97-AF65-F5344CB8AC3E}">
        <p14:creationId xmlns:p14="http://schemas.microsoft.com/office/powerpoint/2010/main" val="881076327"/>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6" ma:contentTypeDescription="Create a new document." ma:contentTypeScope="" ma:versionID="505b0f4edb0f730a3a9d3a3cbed1a0c1">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2fcacb4bb21bb6c65f33364ee5758aab"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33F05D78-1CF9-410D-9B25-C321D8D66596}"/>
</file>

<file path=customXml/itemProps2.xml><?xml version="1.0" encoding="utf-8"?>
<ds:datastoreItem xmlns:ds="http://schemas.openxmlformats.org/officeDocument/2006/customXml" ds:itemID="{48FD9180-E41C-401D-BD7D-34FE6D6640F1}"/>
</file>

<file path=customXml/itemProps3.xml><?xml version="1.0" encoding="utf-8"?>
<ds:datastoreItem xmlns:ds="http://schemas.openxmlformats.org/officeDocument/2006/customXml" ds:itemID="{BABCF530-7319-4A75-A2C9-CC21093AFB87}"/>
</file>

<file path=docProps/app.xml><?xml version="1.0" encoding="utf-8"?>
<Properties xmlns="http://schemas.openxmlformats.org/officeDocument/2006/extended-properties" xmlns:vt="http://schemas.openxmlformats.org/officeDocument/2006/docPropsVTypes">
  <TotalTime>20994</TotalTime>
  <Words>2355</Words>
  <Application>Microsoft Office PowerPoint</Application>
  <PresentationFormat>On-screen Show (4:3)</PresentationFormat>
  <Paragraphs>320</Paragraphs>
  <Slides>25</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Arial</vt:lpstr>
      <vt:lpstr>Arial Narrow</vt:lpstr>
      <vt:lpstr>Calibri</vt:lpstr>
      <vt:lpstr>Courier New</vt:lpstr>
      <vt:lpstr>Times New Roman</vt:lpstr>
      <vt:lpstr>Wingdings</vt:lpstr>
      <vt:lpstr>Larissa</vt:lpstr>
      <vt:lpstr>PowerPoint Presentation</vt:lpstr>
      <vt:lpstr>ج .2.3- استهلاك المياه الصالحة للشرب في المباني السكنية</vt:lpstr>
      <vt:lpstr>ج .2.3- استهلاك المياه الصالحة للشرب في المباني السكنية</vt:lpstr>
      <vt:lpstr>ج .2.3- استهلاك المياه الصالحة للشرب في المباني السكنية</vt:lpstr>
      <vt:lpstr>ج .2.3- استهلاك المياه الصالحة للشرب في المباني السكنية</vt:lpstr>
      <vt:lpstr>ج .2.3- استهلاك المياه الصالحة للشرب في المباني السكنية</vt:lpstr>
      <vt:lpstr>ج .2.3- استهلاك المياه الصالحة للشرب في المباني السكنية</vt:lpstr>
      <vt:lpstr>ج .2.3- استهلاك المياه الصالحة للشرب في المباني السكنية</vt:lpstr>
      <vt:lpstr>ج .2.3- استهلاك المياه الصالحة للشرب في المباني السكنية</vt:lpstr>
      <vt:lpstr>ج .2.3- استهلاك المياه الصالحة للشرب في المباني السكنية</vt:lpstr>
      <vt:lpstr>ج .2.3- استهلاك المياه الصالحة للشرب في المباني السكنية</vt:lpstr>
      <vt:lpstr>ج .2.3- استهلاك المياه الصالحة للشرب في المباني السكنية</vt:lpstr>
      <vt:lpstr>ج .2.3- استهلاك المياه الصالحة للشرب في المباني السكنية</vt:lpstr>
      <vt:lpstr>ج .2.3- استهلاك المياه الصالحة للشرب في المباني السكنية</vt:lpstr>
      <vt:lpstr>ج .2.3- استهلاك المياه الصالحة للشرب في المباني السكنية</vt:lpstr>
      <vt:lpstr>ج .2.3- استهلاك المياه الصالحة للشرب في المباني السكنية</vt:lpstr>
      <vt:lpstr>ج .2.3- استهلاك المياه الصالحة للشرب في المباني السكنية</vt:lpstr>
      <vt:lpstr>ج .2.3- استهلاك المياه الصالحة للشرب في المباني السكنية</vt:lpstr>
      <vt:lpstr>ج .2.3- استهلاك المياه الصالحة للشرب في المباني السكنية</vt:lpstr>
      <vt:lpstr>ج .2.3- استهلاك المياه الصالحة للشرب في المباني السكنية</vt:lpstr>
      <vt:lpstr>ج .2.3- استهلاك المياه الصالحة للشرب في المباني السكنية</vt:lpstr>
      <vt:lpstr>ج .2.3- استهلاك المياه الصالحة للشرب في المباني السكنية</vt:lpstr>
      <vt:lpstr>ج .2.3- استهلاك المياه الصالحة للشرب في المباني السكنية</vt:lpstr>
      <vt:lpstr>ج .2.3- استهلاك المياه الصالحة للشرب في المباني السكنية</vt:lpstr>
      <vt:lpstr>ج .2.3- استهلاك المياه الصالحة للشرب في المباني السكنية</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NOA</dc:creator>
  <cp:lastModifiedBy>DELL</cp:lastModifiedBy>
  <cp:revision>350</cp:revision>
  <dcterms:created xsi:type="dcterms:W3CDTF">2017-01-09T10:20:00Z</dcterms:created>
  <dcterms:modified xsi:type="dcterms:W3CDTF">2023-04-24T19:56:03Z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