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s/slide25.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2.xml" ContentType="application/vnd.openxmlformats-officedocument.presentationml.slide+xml"/>
  <Override PartName="/ppt/slides/slide26.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15.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Masters/notesMaster1.xml" ContentType="application/vnd.openxmlformats-officedocument.presentationml.notesMaster+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handoutMasterIdLst>
    <p:handoutMasterId r:id="rId29"/>
  </p:handoutMasterIdLst>
  <p:sldIdLst>
    <p:sldId id="379" r:id="rId2"/>
    <p:sldId id="258" r:id="rId3"/>
    <p:sldId id="342" r:id="rId4"/>
    <p:sldId id="301" r:id="rId5"/>
    <p:sldId id="299" r:id="rId6"/>
    <p:sldId id="300" r:id="rId7"/>
    <p:sldId id="305" r:id="rId8"/>
    <p:sldId id="331" r:id="rId9"/>
    <p:sldId id="375" r:id="rId10"/>
    <p:sldId id="369" r:id="rId11"/>
    <p:sldId id="370" r:id="rId12"/>
    <p:sldId id="347" r:id="rId13"/>
    <p:sldId id="372" r:id="rId14"/>
    <p:sldId id="373" r:id="rId15"/>
    <p:sldId id="374" r:id="rId16"/>
    <p:sldId id="376" r:id="rId17"/>
    <p:sldId id="314" r:id="rId18"/>
    <p:sldId id="367" r:id="rId19"/>
    <p:sldId id="319" r:id="rId20"/>
    <p:sldId id="320" r:id="rId21"/>
    <p:sldId id="321" r:id="rId22"/>
    <p:sldId id="353" r:id="rId23"/>
    <p:sldId id="377" r:id="rId24"/>
    <p:sldId id="329" r:id="rId25"/>
    <p:sldId id="354" r:id="rId26"/>
    <p:sldId id="378"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Πόπη Δρούτσα" initials="ΠΔ" lastIdx="1" clrIdx="0">
    <p:extLst>
      <p:ext uri="{19B8F6BF-5375-455C-9EA6-DF929625EA0E}">
        <p15:presenceInfo xmlns:p15="http://schemas.microsoft.com/office/powerpoint/2012/main" userId="3733f162fa8092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68" autoAdjust="0"/>
    <p:restoredTop sz="96187" autoAdjust="0"/>
  </p:normalViewPr>
  <p:slideViewPr>
    <p:cSldViewPr snapToGrid="0" showGuides="1">
      <p:cViewPr varScale="1">
        <p:scale>
          <a:sx n="108" d="100"/>
          <a:sy n="108" d="100"/>
        </p:scale>
        <p:origin x="1854" y="1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37"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35"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03.05.2023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‹N°›</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5/3/2023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‹N°›</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209551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7</a:t>
            </a:fld>
            <a:endParaRPr lang="en-US"/>
          </a:p>
        </p:txBody>
      </p:sp>
    </p:spTree>
    <p:extLst>
      <p:ext uri="{BB962C8B-B14F-4D97-AF65-F5344CB8AC3E}">
        <p14:creationId xmlns:p14="http://schemas.microsoft.com/office/powerpoint/2010/main" val="123836230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5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4136150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27727278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70016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3657635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89867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1397389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200" b="1" kern="1200" dirty="0">
                <a:solidFill>
                  <a:schemeClr val="tx1">
                    <a:lumMod val="50000"/>
                    <a:lumOff val="50000"/>
                  </a:schemeClr>
                </a:solidFill>
                <a:latin typeface="+mn-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2100715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12649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856300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3174364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275881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‹N°›</a:t>
            </a:fld>
            <a:endParaRPr lang="en-US"/>
          </a:p>
        </p:txBody>
      </p:sp>
    </p:spTree>
    <p:extLst>
      <p:ext uri="{BB962C8B-B14F-4D97-AF65-F5344CB8AC3E}">
        <p14:creationId xmlns:p14="http://schemas.microsoft.com/office/powerpoint/2010/main" val="2029249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B.</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3</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7</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 – SHARE OF RENEWABLE ENERGY ON-SITE, ON TOTAL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PRIMARY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ENERGY CONSUMPTION FOR BUILDINGS OPERATION</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smtClean="0"/>
              <a:t> </a:t>
            </a:r>
            <a:r>
              <a:rPr lang="en-US" sz="1200" dirty="0" smtClean="0"/>
              <a:t>4</a:t>
            </a:r>
            <a:r>
              <a:rPr lang="it-IT" sz="1200" dirty="0"/>
              <a:t/>
            </a:r>
            <a:br>
              <a:rPr lang="it-IT" sz="1200" dirty="0"/>
            </a:br>
            <a:r>
              <a:rPr lang="en-US" sz="1200" dirty="0"/>
              <a:t>THE ASSESSMENT CRITERIA OF </a:t>
            </a:r>
            <a:r>
              <a:rPr lang="en-US" sz="1200" dirty="0" smtClean="0"/>
              <a:t>SNTOOL </a:t>
            </a:r>
            <a:r>
              <a:rPr lang="en-US" sz="1200" dirty="0"/>
              <a:t>– </a:t>
            </a:r>
            <a:r>
              <a:rPr lang="en-US" sz="1200" dirty="0" smtClean="0"/>
              <a:t>NEIGHBOURHOOD </a:t>
            </a:r>
            <a:r>
              <a:rPr lang="en-US" sz="1200" dirty="0"/>
              <a:t>SCALE</a:t>
            </a:r>
            <a:endParaRPr lang="it-IT" dirty="0"/>
          </a:p>
        </p:txBody>
      </p:sp>
      <p:pic>
        <p:nvPicPr>
          <p:cNvPr id="10" name="Imatge 14"/>
          <p:cNvPicPr/>
          <p:nvPr userDrawn="1"/>
        </p:nvPicPr>
        <p:blipFill>
          <a:blip r:embed="rId17"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48732"/>
            <a:ext cx="6154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fld id="{243FB592-B9A9-49AA-A86F-4031F7B97808}" type="slidenum">
              <a:rPr lang="en-US" smtClean="0"/>
              <a:pPr/>
              <a:t>‹N°›</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86" r:id="rId4"/>
    <p:sldLayoutId id="2147483687" r:id="rId5"/>
    <p:sldLayoutId id="2147483688" r:id="rId6"/>
    <p:sldLayoutId id="2147483692" r:id="rId7"/>
    <p:sldLayoutId id="2147483694" r:id="rId8"/>
    <p:sldLayoutId id="2147483701" r:id="rId9"/>
    <p:sldLayoutId id="2147483706" r:id="rId10"/>
    <p:sldLayoutId id="2147483707" r:id="rId11"/>
    <p:sldLayoutId id="2147483708" r:id="rId12"/>
    <p:sldLayoutId id="2147483716" r:id="rId13"/>
    <p:sldLayoutId id="2147483730" r:id="rId14"/>
    <p:sldLayoutId id="2147483731" r:id="rId15"/>
  </p:sldLayoutIdLst>
  <p:hf hdr="0" ftr="0"/>
  <p:txStyles>
    <p:titleStyle>
      <a:lvl1pPr algn="ctr" defTabSz="914400" rtl="0" eaLnBrk="1" latinLnBrk="0" hangingPunct="1">
        <a:spcBef>
          <a:spcPct val="0"/>
        </a:spcBef>
        <a:buNone/>
        <a:defRPr sz="2400" b="1" kern="1200">
          <a:solidFill>
            <a:schemeClr val="tx1">
              <a:lumMod val="50000"/>
              <a:lumOff val="50000"/>
            </a:schemeClr>
          </a:solidFill>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6.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8.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40.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8.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9.xml"/><Relationship Id="rId4" Type="http://schemas.openxmlformats.org/officeDocument/2006/relationships/image" Target="../media/image40.tif"/></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8" Type="http://schemas.openxmlformats.org/officeDocument/2006/relationships/hyperlink" Target="https://ec.europa.eu/energy/en/topics/energy-strategy-and-energy-union/clean-energy-all-europeans" TargetMode="External"/><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jpeg"/><Relationship Id="rId10" Type="http://schemas.openxmlformats.org/officeDocument/2006/relationships/image" Target="../media/image18.png"/><Relationship Id="rId4" Type="http://schemas.openxmlformats.org/officeDocument/2006/relationships/image" Target="../media/image13.png"/><Relationship Id="rId9" Type="http://schemas.openxmlformats.org/officeDocument/2006/relationships/image" Target="../media/image17.png"/></Relationships>
</file>

<file path=ppt/slides/_rels/slide2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5.xml"/><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0298" y="6026330"/>
            <a:ext cx="5442857" cy="5224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p:cNvSpPr/>
          <p:nvPr/>
        </p:nvSpPr>
        <p:spPr>
          <a:xfrm>
            <a:off x="523185" y="6102864"/>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5" name="Rectangle 4"/>
          <p:cNvSpPr/>
          <p:nvPr/>
        </p:nvSpPr>
        <p:spPr>
          <a:xfrm>
            <a:off x="666457" y="2778068"/>
            <a:ext cx="3331028" cy="1938992"/>
          </a:xfrm>
          <a:prstGeom prst="rect">
            <a:avLst/>
          </a:prstGeom>
        </p:spPr>
        <p:txBody>
          <a:bodyPr wrap="square">
            <a:spAutoFit/>
          </a:bodyPr>
          <a:lstStyle/>
          <a:p>
            <a:pPr algn="r" rtl="1">
              <a:lnSpc>
                <a:spcPct val="200000"/>
              </a:lnSpc>
            </a:pPr>
            <a:r>
              <a:rPr lang="ar-JO" sz="2400" b="1" dirty="0">
                <a:solidFill>
                  <a:schemeClr val="tx2">
                    <a:lumMod val="60000"/>
                    <a:lumOff val="40000"/>
                  </a:schemeClr>
                </a:solidFill>
                <a:latin typeface="Times New Roman" panose="02020603050405020304" pitchFamily="18" charset="0"/>
                <a:cs typeface="Times New Roman" panose="02020603050405020304" pitchFamily="18" charset="0"/>
              </a:rPr>
              <a:t>وحدة </a:t>
            </a:r>
            <a:r>
              <a:rPr lang="ar-JO" sz="2400" b="1" dirty="0" smtClean="0">
                <a:solidFill>
                  <a:schemeClr val="tx2">
                    <a:lumMod val="60000"/>
                    <a:lumOff val="40000"/>
                  </a:schemeClr>
                </a:solidFill>
                <a:latin typeface="Times New Roman" panose="02020603050405020304" pitchFamily="18" charset="0"/>
                <a:cs typeface="Times New Roman" panose="02020603050405020304" pitchFamily="18" charset="0"/>
              </a:rPr>
              <a:t>التدريب</a:t>
            </a:r>
            <a:r>
              <a:rPr lang="en-US" sz="2400" b="1" dirty="0" smtClean="0">
                <a:solidFill>
                  <a:schemeClr val="tx2">
                    <a:lumMod val="60000"/>
                    <a:lumOff val="40000"/>
                  </a:schemeClr>
                </a:solidFill>
                <a:latin typeface="Times New Roman" panose="02020603050405020304" pitchFamily="18" charset="0"/>
                <a:cs typeface="Times New Roman" panose="02020603050405020304" pitchFamily="18" charset="0"/>
              </a:rPr>
              <a:t>    : 4</a:t>
            </a:r>
            <a:r>
              <a:rPr lang="en-US" sz="2400" b="1" dirty="0" smtClean="0">
                <a:latin typeface="Times New Roman" panose="02020603050405020304" pitchFamily="18" charset="0"/>
                <a:cs typeface="Times New Roman" panose="02020603050405020304" pitchFamily="18" charset="0"/>
              </a:rPr>
              <a:t> </a:t>
            </a:r>
          </a:p>
          <a:p>
            <a:pPr algn="r" rtl="1">
              <a:lnSpc>
                <a:spcPct val="200000"/>
              </a:lnSpc>
            </a:pPr>
            <a:r>
              <a:rPr lang="ar-JO" b="1" dirty="0">
                <a:latin typeface="Times New Roman" panose="02020603050405020304" pitchFamily="18" charset="0"/>
                <a:cs typeface="Times New Roman" panose="02020603050405020304" pitchFamily="18" charset="0"/>
              </a:rPr>
              <a:t>حساب معايير التقييم لأداة الحي المستدام - مقياس الجوار</a:t>
            </a:r>
            <a:endParaRPr lang="en-US" b="1" dirty="0" smtClean="0">
              <a:cs typeface="+mj-cs"/>
            </a:endParaRPr>
          </a:p>
        </p:txBody>
      </p:sp>
      <p:sp>
        <p:nvSpPr>
          <p:cNvPr id="4" name="Rectangle 3"/>
          <p:cNvSpPr/>
          <p:nvPr/>
        </p:nvSpPr>
        <p:spPr>
          <a:xfrm>
            <a:off x="2497016" y="6625265"/>
            <a:ext cx="4325815" cy="23273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Tree>
    <p:extLst>
      <p:ext uri="{BB962C8B-B14F-4D97-AF65-F5344CB8AC3E}">
        <p14:creationId xmlns:p14="http://schemas.microsoft.com/office/powerpoint/2010/main" val="25309083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81092" y="2963964"/>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600825"/>
            <a:ext cx="2133600" cy="257175"/>
          </a:xfrm>
        </p:spPr>
        <p:txBody>
          <a:bodyPr/>
          <a:lstStyle/>
          <a:p>
            <a:fld id="{243FB592-B9A9-49AA-A86F-4031F7B97808}" type="slidenum">
              <a:rPr lang="en-US" smtClean="0">
                <a:solidFill>
                  <a:schemeClr val="bg1"/>
                </a:solidFill>
              </a:rPr>
              <a:pPr/>
              <a:t>10</a:t>
            </a:fld>
            <a:endParaRPr lang="en-US" dirty="0">
              <a:solidFill>
                <a:schemeClr val="bg1"/>
              </a:solidFill>
            </a:endParaRPr>
          </a:p>
        </p:txBody>
      </p:sp>
      <p:sp>
        <p:nvSpPr>
          <p:cNvPr id="6"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5341268"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b="1" u="sng" dirty="0">
                <a:latin typeface="Calibri" panose="020F0502020204030204" pitchFamily="34" charset="0"/>
                <a:cs typeface="Calibri" panose="020F0502020204030204" pitchFamily="34" charset="0"/>
              </a:rPr>
              <a:t>طريقة التقييم</a:t>
            </a:r>
            <a:endParaRPr lang="it-IT" dirty="0"/>
          </a:p>
        </p:txBody>
      </p:sp>
      <p:pic>
        <p:nvPicPr>
          <p:cNvPr id="9"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Segnaposto contenuto 2">
            <a:extLst>
              <a:ext uri="{FF2B5EF4-FFF2-40B4-BE49-F238E27FC236}">
                <a16:creationId xmlns="" xmlns:a16="http://schemas.microsoft.com/office/drawing/2014/main" id="{86F2EB93-A63A-4210-B86A-E5FCAD7D8D7F}"/>
              </a:ext>
            </a:extLst>
          </p:cNvPr>
          <p:cNvSpPr txBox="1">
            <a:spLocks/>
          </p:cNvSpPr>
          <p:nvPr/>
        </p:nvSpPr>
        <p:spPr>
          <a:xfrm>
            <a:off x="246744" y="1530630"/>
            <a:ext cx="5812496" cy="129494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rtl="1">
              <a:lnSpc>
                <a:spcPct val="150000"/>
              </a:lnSpc>
              <a:buNone/>
            </a:pPr>
            <a:r>
              <a:rPr lang="ar-JO" sz="2400" dirty="0"/>
              <a:t>عادة ما تتم مراقبة (قياس) الكهرباء الفعلية المنتجة والمستخدمة في الموقع من مصادر متجددة (مثل الطاقة الشمسية باستخدام الطاقة الكهروضوئية وطاقة الرياح باستخدام </a:t>
            </a:r>
            <a:r>
              <a:rPr lang="ar-JO" sz="2400" dirty="0" err="1"/>
              <a:t>التوربينات</a:t>
            </a:r>
            <a:r>
              <a:rPr lang="ar-JO" sz="2400" dirty="0"/>
              <a:t>) بواسطة طاقة مخصصة أو عدادات ذكية. </a:t>
            </a:r>
            <a:endParaRPr lang="en-US" sz="1000" b="1" dirty="0"/>
          </a:p>
        </p:txBody>
      </p:sp>
      <p:sp>
        <p:nvSpPr>
          <p:cNvPr id="18" name="Rectangle 17"/>
          <p:cNvSpPr/>
          <p:nvPr/>
        </p:nvSpPr>
        <p:spPr>
          <a:xfrm>
            <a:off x="740229" y="4146758"/>
            <a:ext cx="8403771" cy="1200329"/>
          </a:xfrm>
          <a:prstGeom prst="rect">
            <a:avLst/>
          </a:prstGeom>
          <a:noFill/>
        </p:spPr>
        <p:txBody>
          <a:bodyPr wrap="square">
            <a:spAutoFit/>
          </a:bodyPr>
          <a:lstStyle/>
          <a:p>
            <a:pPr algn="r" rtl="1">
              <a:spcBef>
                <a:spcPts val="1200"/>
              </a:spcBef>
            </a:pPr>
            <a:r>
              <a:rPr lang="en-US" sz="2200" dirty="0" smtClean="0"/>
              <a:t>                         </a:t>
            </a:r>
            <a:r>
              <a:rPr lang="ar-JO" sz="2200" dirty="0" smtClean="0"/>
              <a:t>بيانات </a:t>
            </a:r>
            <a:r>
              <a:rPr lang="ar-JO" sz="2200" dirty="0"/>
              <a:t>الاستخدام الفعلي للطاقة من 12 شهرًا متتاليًا على الأقل ضرورية.</a:t>
            </a:r>
            <a:endParaRPr lang="en-US" sz="2000" dirty="0"/>
          </a:p>
          <a:p>
            <a:pPr algn="r" rtl="1">
              <a:spcBef>
                <a:spcPts val="1200"/>
              </a:spcBef>
            </a:pPr>
            <a:r>
              <a:rPr lang="en-US" sz="2000" dirty="0" smtClean="0"/>
              <a:t>             </a:t>
            </a:r>
            <a:r>
              <a:rPr lang="ar-JO" sz="2000" dirty="0" smtClean="0"/>
              <a:t>يُفضل </a:t>
            </a:r>
            <a:r>
              <a:rPr lang="ar-JO" sz="2000" dirty="0"/>
              <a:t>إجراء متوسط على سجلات أطول (مثل بيانات ثلاث سنوات) من أجل إزالة آثار الظروف الجوية المتغيرة ومتوسط التقلبات المتأصلة الأخرى في إشغال المبنى</a:t>
            </a:r>
            <a:r>
              <a:rPr lang="en-US" sz="2000" dirty="0" smtClean="0"/>
              <a:t>.</a:t>
            </a:r>
            <a:endParaRPr lang="en-US" sz="2000" dirty="0"/>
          </a:p>
        </p:txBody>
      </p:sp>
      <p:pic>
        <p:nvPicPr>
          <p:cNvPr id="19"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387286" y="4096922"/>
            <a:ext cx="378512" cy="368806"/>
          </a:xfrm>
          <a:prstGeom prst="rect">
            <a:avLst/>
          </a:prstGeom>
          <a:solidFill>
            <a:srgbClr val="FFFF00"/>
          </a:solidFill>
          <a:ln>
            <a:noFill/>
          </a:ln>
        </p:spPr>
      </p:pic>
      <p:pic>
        <p:nvPicPr>
          <p:cNvPr id="20"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414646" y="4580167"/>
            <a:ext cx="378512" cy="368806"/>
          </a:xfrm>
          <a:prstGeom prst="rect">
            <a:avLst/>
          </a:prstGeom>
          <a:solidFill>
            <a:srgbClr val="FFFF00"/>
          </a:solidFill>
          <a:ln>
            <a:noFill/>
          </a:ln>
        </p:spPr>
      </p:pic>
      <p:grpSp>
        <p:nvGrpSpPr>
          <p:cNvPr id="4" name="Group 3"/>
          <p:cNvGrpSpPr/>
          <p:nvPr/>
        </p:nvGrpSpPr>
        <p:grpSpPr>
          <a:xfrm>
            <a:off x="6062518" y="1035538"/>
            <a:ext cx="1906369" cy="2378025"/>
            <a:chOff x="6202461" y="1304995"/>
            <a:chExt cx="1906369" cy="2378025"/>
          </a:xfrm>
        </p:grpSpPr>
        <p:pic>
          <p:nvPicPr>
            <p:cNvPr id="3074" name="Picture 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202461" y="1304995"/>
              <a:ext cx="1906369" cy="19284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Chevron 22"/>
            <p:cNvSpPr/>
            <p:nvPr/>
          </p:nvSpPr>
          <p:spPr>
            <a:xfrm rot="5400000">
              <a:off x="6258178" y="3019424"/>
              <a:ext cx="725714" cy="601477"/>
            </a:xfrm>
            <a:prstGeom prst="chevron">
              <a:avLst/>
            </a:prstGeom>
            <a:solidFill>
              <a:srgbClr val="FFFF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Box 2"/>
            <p:cNvSpPr txBox="1"/>
            <p:nvPr/>
          </p:nvSpPr>
          <p:spPr>
            <a:xfrm>
              <a:off x="6221143" y="2133600"/>
              <a:ext cx="831061" cy="923330"/>
            </a:xfrm>
            <a:prstGeom prst="rect">
              <a:avLst/>
            </a:prstGeom>
            <a:noFill/>
          </p:spPr>
          <p:txBody>
            <a:bodyPr wrap="square" rtlCol="0">
              <a:spAutoFit/>
            </a:bodyPr>
            <a:lstStyle/>
            <a:p>
              <a:pPr algn="ctr"/>
              <a:r>
                <a:rPr lang="ar-JO" b="1" dirty="0">
                  <a:solidFill>
                    <a:srgbClr val="FFFF00"/>
                  </a:solidFill>
                </a:rPr>
                <a:t>من الشبكة الرئيسية</a:t>
              </a:r>
              <a:endParaRPr lang="en-US" b="1" dirty="0">
                <a:solidFill>
                  <a:srgbClr val="FFFF00"/>
                </a:solidFill>
              </a:endParaRPr>
            </a:p>
          </p:txBody>
        </p:sp>
        <p:sp>
          <p:nvSpPr>
            <p:cNvPr id="31" name="TextBox 30"/>
            <p:cNvSpPr txBox="1"/>
            <p:nvPr/>
          </p:nvSpPr>
          <p:spPr>
            <a:xfrm>
              <a:off x="7249205" y="2133600"/>
              <a:ext cx="831061" cy="646331"/>
            </a:xfrm>
            <a:prstGeom prst="rect">
              <a:avLst/>
            </a:prstGeom>
            <a:noFill/>
          </p:spPr>
          <p:txBody>
            <a:bodyPr wrap="square" rtlCol="0">
              <a:spAutoFit/>
            </a:bodyPr>
            <a:lstStyle/>
            <a:p>
              <a:pPr algn="ctr"/>
              <a:r>
                <a:rPr lang="ar-JO" b="1" dirty="0">
                  <a:solidFill>
                    <a:srgbClr val="00CC00"/>
                  </a:solidFill>
                  <a:effectLst>
                    <a:outerShdw blurRad="38100" dist="38100" dir="2700000" algn="tl">
                      <a:srgbClr val="000000">
                        <a:alpha val="43137"/>
                      </a:srgbClr>
                    </a:outerShdw>
                  </a:effectLst>
                </a:rPr>
                <a:t>من </a:t>
              </a:r>
              <a:endParaRPr lang="en-US" b="1" dirty="0" smtClean="0">
                <a:solidFill>
                  <a:srgbClr val="00CC00"/>
                </a:solidFill>
                <a:effectLst>
                  <a:outerShdw blurRad="38100" dist="38100" dir="2700000" algn="tl">
                    <a:srgbClr val="000000">
                      <a:alpha val="43137"/>
                    </a:srgbClr>
                  </a:outerShdw>
                </a:effectLst>
              </a:endParaRPr>
            </a:p>
            <a:p>
              <a:pPr algn="ctr"/>
              <a:r>
                <a:rPr lang="en-US" b="1" dirty="0" smtClean="0">
                  <a:solidFill>
                    <a:srgbClr val="00CC00"/>
                  </a:solidFill>
                  <a:effectLst>
                    <a:outerShdw blurRad="38100" dist="38100" dir="2700000" algn="tl">
                      <a:srgbClr val="000000">
                        <a:alpha val="43137"/>
                      </a:srgbClr>
                    </a:outerShdw>
                  </a:effectLst>
                </a:rPr>
                <a:t>PV</a:t>
              </a:r>
              <a:endParaRPr lang="en-US" b="1" dirty="0">
                <a:solidFill>
                  <a:srgbClr val="00CC00"/>
                </a:solidFill>
                <a:effectLst>
                  <a:outerShdw blurRad="38100" dist="38100" dir="2700000" algn="tl">
                    <a:srgbClr val="000000">
                      <a:alpha val="43137"/>
                    </a:srgbClr>
                  </a:outerShdw>
                </a:effectLst>
              </a:endParaRPr>
            </a:p>
          </p:txBody>
        </p:sp>
        <p:sp>
          <p:nvSpPr>
            <p:cNvPr id="27" name="Chevron 26"/>
            <p:cNvSpPr/>
            <p:nvPr/>
          </p:nvSpPr>
          <p:spPr>
            <a:xfrm rot="5400000">
              <a:off x="7296754" y="2975356"/>
              <a:ext cx="725714" cy="601477"/>
            </a:xfrm>
            <a:prstGeom prst="chevron">
              <a:avLst/>
            </a:prstGeom>
            <a:solidFill>
              <a:srgbClr val="00B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1" name="Groupe 20"/>
          <p:cNvGrpSpPr/>
          <p:nvPr/>
        </p:nvGrpSpPr>
        <p:grpSpPr>
          <a:xfrm>
            <a:off x="1647365" y="6080282"/>
            <a:ext cx="6429835" cy="748254"/>
            <a:chOff x="1537711" y="6067846"/>
            <a:chExt cx="6429835" cy="748254"/>
          </a:xfrm>
        </p:grpSpPr>
        <p:sp>
          <p:nvSpPr>
            <p:cNvPr id="22" name="Rectangle 21"/>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4" name="Groupe 23"/>
            <p:cNvGrpSpPr/>
            <p:nvPr/>
          </p:nvGrpSpPr>
          <p:grpSpPr>
            <a:xfrm>
              <a:off x="1537711" y="6180036"/>
              <a:ext cx="6239691" cy="636064"/>
              <a:chOff x="1537711" y="6180036"/>
              <a:chExt cx="6239691" cy="636064"/>
            </a:xfrm>
          </p:grpSpPr>
          <p:sp>
            <p:nvSpPr>
              <p:cNvPr id="25" name="Rectangle 24"/>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26" name="Rectangle 2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28" name="Rectangle 27"/>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Tree>
    <p:extLst>
      <p:ext uri="{BB962C8B-B14F-4D97-AF65-F5344CB8AC3E}">
        <p14:creationId xmlns:p14="http://schemas.microsoft.com/office/powerpoint/2010/main" val="2302132759"/>
      </p:ext>
    </p:extLst>
  </p:cSld>
  <p:clrMapOvr>
    <a:masterClrMapping/>
  </p:clrMapOvr>
  <p:transition advTm="2889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11</a:t>
            </a:fld>
            <a:endParaRPr lang="en-US" dirty="0">
              <a:solidFill>
                <a:schemeClr val="bg1"/>
              </a:solidFill>
            </a:endParaRPr>
          </a:p>
        </p:txBody>
      </p:sp>
      <p:sp>
        <p:nvSpPr>
          <p:cNvPr id="6"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b="1" u="sng" dirty="0">
                <a:latin typeface="Calibri" panose="020F0502020204030204" pitchFamily="34" charset="0"/>
                <a:cs typeface="Calibri" panose="020F0502020204030204" pitchFamily="34" charset="0"/>
              </a:rPr>
              <a:t>طريقة التقييم</a:t>
            </a:r>
          </a:p>
        </p:txBody>
      </p:sp>
      <p:pic>
        <p:nvPicPr>
          <p:cNvPr id="9" name="Picture 2">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5157" y="833010"/>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Segnaposto contenuto 2">
            <a:extLst>
              <a:ext uri="{FF2B5EF4-FFF2-40B4-BE49-F238E27FC236}">
                <a16:creationId xmlns="" xmlns:a16="http://schemas.microsoft.com/office/drawing/2014/main" id="{86F2EB93-A63A-4210-B86A-E5FCAD7D8D7F}"/>
              </a:ext>
            </a:extLst>
          </p:cNvPr>
          <p:cNvSpPr txBox="1">
            <a:spLocks/>
          </p:cNvSpPr>
          <p:nvPr/>
        </p:nvSpPr>
        <p:spPr>
          <a:xfrm>
            <a:off x="273226" y="1354358"/>
            <a:ext cx="8752439" cy="2830452"/>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sz="2000" dirty="0"/>
              <a:t>يمكن أيضًا مراقبة الاستخدام الفعلي للكهرباء من شبكة الطاقة الرئيسية. إذا كان متاحًا ، يمكن لـ </a:t>
            </a:r>
            <a:r>
              <a:rPr lang="en-US" sz="2000" dirty="0"/>
              <a:t>BEMS </a:t>
            </a:r>
            <a:r>
              <a:rPr lang="ar-JO" sz="2000" dirty="0"/>
              <a:t>أو </a:t>
            </a:r>
            <a:r>
              <a:rPr lang="en-US" sz="2000" dirty="0"/>
              <a:t>BMS </a:t>
            </a:r>
            <a:r>
              <a:rPr lang="ar-JO" sz="2000" dirty="0"/>
              <a:t>توفير بيانات قيمة مع تفصيل لاستخدام الكهرباء الفعلي للتركيبات الفنية المختلفة.</a:t>
            </a:r>
            <a:endParaRPr lang="en-US" sz="2000" dirty="0"/>
          </a:p>
          <a:p>
            <a:pPr algn="r" rtl="1">
              <a:buFont typeface="Courier New" panose="02070309020205020404" pitchFamily="49" charset="0"/>
              <a:buChar char="o"/>
            </a:pPr>
            <a:r>
              <a:rPr lang="ar-JO" sz="1600" dirty="0"/>
              <a:t>يتحكم نظام إدارة الطاقة في المباني </a:t>
            </a:r>
            <a:r>
              <a:rPr lang="en-US" sz="1600" dirty="0" smtClean="0"/>
              <a:t>BEMS</a:t>
            </a:r>
            <a:r>
              <a:rPr lang="en-US" sz="1600" dirty="0"/>
              <a:t>) </a:t>
            </a:r>
            <a:r>
              <a:rPr lang="ar-SA" sz="1600" dirty="0" smtClean="0"/>
              <a:t> ) </a:t>
            </a:r>
            <a:r>
              <a:rPr lang="ar-JO" sz="1600" dirty="0" smtClean="0"/>
              <a:t>ويراقب </a:t>
            </a:r>
            <a:r>
              <a:rPr lang="ar-JO" sz="1600" dirty="0"/>
              <a:t>استخدام الطاقة في التركيبات الفنية المختلفة والظروف البيئية الداخلية</a:t>
            </a:r>
            <a:r>
              <a:rPr lang="ar-JO" sz="1600" dirty="0" smtClean="0"/>
              <a:t>.</a:t>
            </a:r>
            <a:endParaRPr lang="en-US" sz="1600" dirty="0" smtClean="0"/>
          </a:p>
          <a:p>
            <a:pPr algn="r" rtl="1">
              <a:buFont typeface="Courier New" panose="02070309020205020404" pitchFamily="49" charset="0"/>
              <a:buChar char="o"/>
            </a:pPr>
            <a:r>
              <a:rPr lang="ar-JO" sz="1600" dirty="0" smtClean="0"/>
              <a:t>قد </a:t>
            </a:r>
            <a:r>
              <a:rPr lang="ar-JO" sz="1600" dirty="0"/>
              <a:t>يتضمن نظام إدارة المباني (</a:t>
            </a:r>
            <a:r>
              <a:rPr lang="en-US" sz="1600" dirty="0"/>
              <a:t>BMS) </a:t>
            </a:r>
            <a:r>
              <a:rPr lang="ar-SA" sz="1600" dirty="0" smtClean="0"/>
              <a:t> )</a:t>
            </a:r>
            <a:r>
              <a:rPr lang="ar-JO" sz="1600" dirty="0" smtClean="0"/>
              <a:t>بالإضافة </a:t>
            </a:r>
            <a:r>
              <a:rPr lang="ar-JO" sz="1600" dirty="0"/>
              <a:t>إلى ذلك وظائف أخرى (مثل السلامة ، والوصول ، والمصاعد ، والأمن من الحرائق).</a:t>
            </a:r>
            <a:endParaRPr lang="en-US" sz="1600" dirty="0"/>
          </a:p>
        </p:txBody>
      </p:sp>
      <p:sp>
        <p:nvSpPr>
          <p:cNvPr id="11" name="Segnaposto contenuto 2">
            <a:extLst>
              <a:ext uri="{FF2B5EF4-FFF2-40B4-BE49-F238E27FC236}">
                <a16:creationId xmlns="" xmlns:a16="http://schemas.microsoft.com/office/drawing/2014/main" id="{86F2EB93-A63A-4210-B86A-E5FCAD7D8D7F}"/>
              </a:ext>
            </a:extLst>
          </p:cNvPr>
          <p:cNvSpPr txBox="1">
            <a:spLocks/>
          </p:cNvSpPr>
          <p:nvPr/>
        </p:nvSpPr>
        <p:spPr>
          <a:xfrm>
            <a:off x="258370" y="2881784"/>
            <a:ext cx="8752439" cy="661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lnSpc>
                <a:spcPct val="150000"/>
              </a:lnSpc>
              <a:buNone/>
            </a:pPr>
            <a:r>
              <a:rPr lang="ar-JO" sz="2000" dirty="0"/>
              <a:t>كما يتوفر استخدام الكهرباء السنوي الفعلي للمبنى من فواتير الكهرباء أو المرافق. متوسط على فترات أطول (على سبيل المثال سجلات 3 سنوات).</a:t>
            </a:r>
            <a:endParaRPr lang="en-US" sz="2200" dirty="0"/>
          </a:p>
          <a:p>
            <a:pPr marL="0" indent="0">
              <a:buNone/>
            </a:pPr>
            <a:endParaRPr lang="en-US" sz="2200" dirty="0"/>
          </a:p>
        </p:txBody>
      </p:sp>
      <p:sp>
        <p:nvSpPr>
          <p:cNvPr id="12" name="Rectangle 11"/>
          <p:cNvSpPr/>
          <p:nvPr/>
        </p:nvSpPr>
        <p:spPr>
          <a:xfrm>
            <a:off x="740230" y="3972859"/>
            <a:ext cx="8403770" cy="1231106"/>
          </a:xfrm>
          <a:prstGeom prst="rect">
            <a:avLst/>
          </a:prstGeom>
        </p:spPr>
        <p:txBody>
          <a:bodyPr wrap="square">
            <a:spAutoFit/>
          </a:bodyPr>
          <a:lstStyle/>
          <a:p>
            <a:pPr algn="r" rtl="1">
              <a:spcAft>
                <a:spcPts val="1200"/>
              </a:spcAft>
            </a:pPr>
            <a:r>
              <a:rPr lang="ar-JO" sz="1600" dirty="0"/>
              <a:t>تشمل فواتير المرافق إجمالي الطلب على الكهرباء للخدمات الفنية للمبنى (في النطاق هنا) وأحمال التوصيل والطهي وما إلى ذلك (ليس ضمن النطاق هنا</a:t>
            </a:r>
            <a:r>
              <a:rPr lang="ar-JO" sz="1600" dirty="0" smtClean="0"/>
              <a:t>).</a:t>
            </a:r>
            <a:endParaRPr lang="ar-SA" sz="1600" dirty="0" smtClean="0"/>
          </a:p>
          <a:p>
            <a:pPr algn="r" rtl="1">
              <a:spcAft>
                <a:spcPts val="1200"/>
              </a:spcAft>
            </a:pPr>
            <a:r>
              <a:rPr lang="ar-JO" sz="1600" b="1" dirty="0"/>
              <a:t>قم بإلغاء الفصل بين الطلب على الكهرباء للاستخدامات النهائية المختلفة باستخدام محاكاة البناء المُعايرة أو استخدام نتائج المسح من تدقيق الطاقة.</a:t>
            </a:r>
            <a:endParaRPr lang="en-US" sz="1600" dirty="0"/>
          </a:p>
        </p:txBody>
      </p:sp>
      <p:pic>
        <p:nvPicPr>
          <p:cNvPr id="13"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619084" y="3745665"/>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98084" y="4648950"/>
            <a:ext cx="474469" cy="4786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942115" y="5357694"/>
            <a:ext cx="3324949" cy="369332"/>
          </a:xfrm>
          <a:prstGeom prst="rect">
            <a:avLst/>
          </a:prstGeom>
        </p:spPr>
        <p:txBody>
          <a:bodyPr wrap="none">
            <a:spAutoFit/>
          </a:bodyPr>
          <a:lstStyle/>
          <a:p>
            <a:r>
              <a:rPr lang="ar-JO" dirty="0"/>
              <a:t>لمزيد من المعلومات ، انظر المؤشر </a:t>
            </a:r>
            <a:r>
              <a:rPr lang="en-US" dirty="0"/>
              <a:t>B.1.5</a:t>
            </a:r>
          </a:p>
        </p:txBody>
      </p:sp>
      <p:pic>
        <p:nvPicPr>
          <p:cNvPr id="15"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379605" y="5298353"/>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6" name="Groupe 15"/>
          <p:cNvGrpSpPr/>
          <p:nvPr/>
        </p:nvGrpSpPr>
        <p:grpSpPr>
          <a:xfrm>
            <a:off x="1537711" y="6067846"/>
            <a:ext cx="6429835" cy="748254"/>
            <a:chOff x="1537711" y="6067846"/>
            <a:chExt cx="6429835" cy="748254"/>
          </a:xfrm>
        </p:grpSpPr>
        <p:sp>
          <p:nvSpPr>
            <p:cNvPr id="18" name="Rectangle 17"/>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9" name="Groupe 18"/>
            <p:cNvGrpSpPr/>
            <p:nvPr/>
          </p:nvGrpSpPr>
          <p:grpSpPr>
            <a:xfrm>
              <a:off x="1537711" y="6180036"/>
              <a:ext cx="6239691" cy="636064"/>
              <a:chOff x="1537711" y="6180036"/>
              <a:chExt cx="6239691" cy="636064"/>
            </a:xfrm>
          </p:grpSpPr>
          <p:sp>
            <p:nvSpPr>
              <p:cNvPr id="20" name="Rectangle 19"/>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21" name="Rectangle 2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22" name="Rectangle 21"/>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Tree>
    <p:extLst>
      <p:ext uri="{BB962C8B-B14F-4D97-AF65-F5344CB8AC3E}">
        <p14:creationId xmlns:p14="http://schemas.microsoft.com/office/powerpoint/2010/main" val="1163928282"/>
      </p:ext>
    </p:extLst>
  </p:cSld>
  <p:clrMapOvr>
    <a:masterClrMapping/>
  </p:clrMapOvr>
  <p:transition advTm="2855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t>12</a:t>
            </a:fld>
            <a:endParaRPr lang="en-US" dirty="0">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566" y="872324"/>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 xmlns:a16="http://schemas.microsoft.com/office/drawing/2014/main" id="{86F2EB93-A63A-4210-B86A-E5FCAD7D8D7F}"/>
              </a:ext>
            </a:extLst>
          </p:cNvPr>
          <p:cNvSpPr txBox="1">
            <a:spLocks/>
          </p:cNvSpPr>
          <p:nvPr/>
        </p:nvSpPr>
        <p:spPr>
          <a:xfrm>
            <a:off x="243150" y="1296080"/>
            <a:ext cx="8777025" cy="16700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sz="2000" b="1" dirty="0">
                <a:solidFill>
                  <a:schemeClr val="tx1">
                    <a:lumMod val="50000"/>
                    <a:lumOff val="50000"/>
                  </a:schemeClr>
                </a:solidFill>
              </a:rPr>
              <a:t>خطوات الحساب كالتالي:</a:t>
            </a:r>
            <a:r>
              <a:rPr lang="en-US" sz="2000" dirty="0"/>
              <a:t> </a:t>
            </a:r>
            <a:endParaRPr lang="it-IT" sz="2000" dirty="0"/>
          </a:p>
          <a:p>
            <a:pPr marL="457200" indent="-457200" algn="r" rtl="1">
              <a:buFont typeface="+mj-lt"/>
              <a:buAutoNum type="arabicPeriod"/>
            </a:pPr>
            <a:r>
              <a:rPr lang="ar-JO" sz="2000" dirty="0"/>
              <a:t>لكل عمارة في الحي (سكني وغير سكني) اجمع / احسب:</a:t>
            </a:r>
            <a:endParaRPr lang="ar-SA" sz="2000" dirty="0"/>
          </a:p>
          <a:p>
            <a:pPr indent="284163" algn="r" rtl="1">
              <a:buFont typeface="+mj-lt"/>
              <a:buAutoNum type="alphaLcParenR"/>
            </a:pPr>
            <a:r>
              <a:rPr lang="ar-JO" sz="2000" dirty="0" smtClean="0"/>
              <a:t>إجمالي </a:t>
            </a:r>
            <a:r>
              <a:rPr lang="ar-JO" sz="2000" dirty="0"/>
              <a:t>الطاقة الحرارية المتجددة السنوية المنتجة في الموقع ، </a:t>
            </a:r>
            <a:r>
              <a:rPr lang="ar-SA" sz="2000" dirty="0" smtClean="0"/>
              <a:t>  </a:t>
            </a:r>
            <a:r>
              <a:rPr lang="en-US" sz="2000" dirty="0" smtClean="0"/>
              <a:t>kWh </a:t>
            </a:r>
            <a:r>
              <a:rPr lang="en-US" sz="2000" dirty="0"/>
              <a:t>/ a] </a:t>
            </a:r>
            <a:r>
              <a:rPr lang="ar-SA" sz="2000" dirty="0"/>
              <a:t>](</a:t>
            </a:r>
            <a:r>
              <a:rPr lang="ar-JO" sz="2000" dirty="0" smtClean="0"/>
              <a:t>كما </a:t>
            </a:r>
            <a:r>
              <a:rPr lang="ar-JO" sz="2000" dirty="0"/>
              <a:t>هو موصوف في </a:t>
            </a:r>
            <a:r>
              <a:rPr lang="en-US" sz="2000" dirty="0"/>
              <a:t>B.1.4 - </a:t>
            </a:r>
            <a:r>
              <a:rPr lang="ar-JO" sz="2000" dirty="0"/>
              <a:t>الطاقة من المصادر المتجددة في إجمالي استهلاك الطاقة الحرارية)</a:t>
            </a:r>
            <a:endParaRPr lang="ar-SA" sz="2000" dirty="0"/>
          </a:p>
          <a:p>
            <a:pPr indent="284163">
              <a:buFont typeface="+mj-lt"/>
              <a:buAutoNum type="alphaLcParenR"/>
            </a:pPr>
            <a:endParaRPr lang="en-US" sz="2000" dirty="0" smtClean="0"/>
          </a:p>
          <a:p>
            <a:pPr indent="284163" algn="just" rtl="1">
              <a:buFont typeface="+mj-lt"/>
              <a:buAutoNum type="alphaLcParenR"/>
            </a:pPr>
            <a:r>
              <a:rPr lang="ar-JO" sz="2000" dirty="0"/>
              <a:t>إجمالي الطاقة الكهربائية المتجددة السنوية المنتجة في الموقع ، [</a:t>
            </a:r>
            <a:r>
              <a:rPr lang="en-US" sz="2000" dirty="0"/>
              <a:t>kWh / a] (</a:t>
            </a:r>
            <a:r>
              <a:rPr lang="ar-JO" sz="2000" dirty="0"/>
              <a:t>كما هو موضح في </a:t>
            </a:r>
            <a:r>
              <a:rPr lang="en-US" sz="2000" dirty="0"/>
              <a:t>B.1.5 - </a:t>
            </a:r>
            <a:r>
              <a:rPr lang="ar-JO" sz="2000" dirty="0"/>
              <a:t>الطاقة من المصادر المتجددة في إجمالي استهلاك الطاقة الكهربائية</a:t>
            </a:r>
            <a:r>
              <a:rPr lang="ar-JO" sz="2000" dirty="0" smtClean="0"/>
              <a:t>)</a:t>
            </a:r>
            <a:endParaRPr lang="ar-SA" sz="2000" dirty="0" smtClean="0"/>
          </a:p>
          <a:p>
            <a:pPr indent="284163">
              <a:buFont typeface="+mj-lt"/>
              <a:buAutoNum type="alphaLcParenR"/>
            </a:pPr>
            <a:endParaRPr lang="ar-SA" sz="2000" dirty="0"/>
          </a:p>
          <a:p>
            <a:pPr indent="284163" algn="r" rtl="1">
              <a:buFont typeface="+mj-lt"/>
              <a:buAutoNum type="alphaLcParenR"/>
            </a:pPr>
            <a:r>
              <a:rPr lang="ar-JO" sz="2000" dirty="0"/>
              <a:t>الاستهلاك السنوي النهائي للطاقة الحرارية لعمليات البناء لكل ناقل طاقة على حدة ، [</a:t>
            </a:r>
            <a:r>
              <a:rPr lang="en-US" sz="2000" dirty="0"/>
              <a:t>kWh / a] (</a:t>
            </a:r>
            <a:r>
              <a:rPr lang="ar-JO" sz="2000" dirty="0"/>
              <a:t>على النحو الموصوف في </a:t>
            </a:r>
            <a:r>
              <a:rPr lang="en-US" sz="2000" dirty="0"/>
              <a:t>B.1.2 - </a:t>
            </a:r>
            <a:r>
              <a:rPr lang="ar-JO" sz="2000" dirty="0"/>
              <a:t>الطلب على الطاقة الحرارية المسلمة)</a:t>
            </a:r>
            <a:endParaRPr lang="ar-SA" sz="2000" dirty="0"/>
          </a:p>
          <a:p>
            <a:pPr indent="284163">
              <a:buFont typeface="+mj-lt"/>
              <a:buAutoNum type="alphaLcParenR"/>
            </a:pPr>
            <a:endParaRPr lang="en-US" sz="2000" dirty="0" smtClean="0"/>
          </a:p>
          <a:p>
            <a:pPr indent="284163" algn="r" rtl="1">
              <a:buFont typeface="+mj-lt"/>
              <a:buAutoNum type="alphaLcParenR"/>
            </a:pPr>
            <a:r>
              <a:rPr lang="ar-JO" sz="2000" dirty="0"/>
              <a:t>الاستهلاك النهائي السنوي للطاقة الكهربائية لعمليات البناء من النطاق ، [</a:t>
            </a:r>
            <a:r>
              <a:rPr lang="en-US" sz="2000" dirty="0"/>
              <a:t>kWh / a] (</a:t>
            </a:r>
            <a:r>
              <a:rPr lang="ar-JO" sz="2000" dirty="0"/>
              <a:t>على النحو الموصوف في </a:t>
            </a:r>
            <a:r>
              <a:rPr lang="en-US" sz="2000" dirty="0"/>
              <a:t>B.1.3 - </a:t>
            </a:r>
            <a:r>
              <a:rPr lang="ar-JO" sz="2000" dirty="0"/>
              <a:t>الطلب على الطاقة الكهربائية التي تم تسليمها)</a:t>
            </a:r>
            <a:endParaRPr lang="en-US" sz="2000" dirty="0"/>
          </a:p>
        </p:txBody>
      </p:sp>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800097" y="910456"/>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u="sng" dirty="0"/>
          </a:p>
        </p:txBody>
      </p:sp>
      <p:grpSp>
        <p:nvGrpSpPr>
          <p:cNvPr id="9" name="Groupe 8"/>
          <p:cNvGrpSpPr/>
          <p:nvPr/>
        </p:nvGrpSpPr>
        <p:grpSpPr>
          <a:xfrm>
            <a:off x="1537711" y="6067846"/>
            <a:ext cx="6429835" cy="748254"/>
            <a:chOff x="1537711" y="6067846"/>
            <a:chExt cx="6429835" cy="748254"/>
          </a:xfrm>
        </p:grpSpPr>
        <p:sp>
          <p:nvSpPr>
            <p:cNvPr id="10" name="Rectangle 9"/>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e 10"/>
            <p:cNvGrpSpPr/>
            <p:nvPr/>
          </p:nvGrpSpPr>
          <p:grpSpPr>
            <a:xfrm>
              <a:off x="1537711" y="6180036"/>
              <a:ext cx="6239691" cy="636064"/>
              <a:chOff x="1537711" y="6180036"/>
              <a:chExt cx="6239691" cy="636064"/>
            </a:xfrm>
          </p:grpSpPr>
          <p:sp>
            <p:nvSpPr>
              <p:cNvPr id="13" name="Rectangle 12"/>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4" name="Rectangle 13"/>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5" name="Rectangle 14"/>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
        <p:nvSpPr>
          <p:cNvPr id="16" name="Segnaposto contenuto 2">
            <a:extLst>
              <a:ext uri="{FF2B5EF4-FFF2-40B4-BE49-F238E27FC236}">
                <a16:creationId xmlns="" xmlns:a16="http://schemas.microsoft.com/office/drawing/2014/main" id="{86F2EB93-A63A-4210-B86A-E5FCAD7D8D7F}"/>
              </a:ext>
            </a:extLst>
          </p:cNvPr>
          <p:cNvSpPr txBox="1">
            <a:spLocks/>
          </p:cNvSpPr>
          <p:nvPr/>
        </p:nvSpPr>
        <p:spPr>
          <a:xfrm>
            <a:off x="476593" y="887574"/>
            <a:ext cx="8310138"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b="1" u="sng" dirty="0">
                <a:latin typeface="Calibri" panose="020F0502020204030204" pitchFamily="34" charset="0"/>
                <a:cs typeface="Calibri" panose="020F0502020204030204" pitchFamily="34" charset="0"/>
              </a:rPr>
              <a:t>طريقة التقييم</a:t>
            </a:r>
          </a:p>
        </p:txBody>
      </p:sp>
    </p:spTree>
    <p:extLst>
      <p:ext uri="{BB962C8B-B14F-4D97-AF65-F5344CB8AC3E}">
        <p14:creationId xmlns:p14="http://schemas.microsoft.com/office/powerpoint/2010/main" val="2027903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t>13</a:t>
            </a:fld>
            <a:endParaRPr lang="en-US" dirty="0">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985" y="769280"/>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u="sng" dirty="0"/>
          </a:p>
        </p:txBody>
      </p:sp>
      <p:grpSp>
        <p:nvGrpSpPr>
          <p:cNvPr id="7" name="Groupe 6"/>
          <p:cNvGrpSpPr/>
          <p:nvPr/>
        </p:nvGrpSpPr>
        <p:grpSpPr>
          <a:xfrm>
            <a:off x="1537711" y="6067846"/>
            <a:ext cx="6429835" cy="748254"/>
            <a:chOff x="1537711" y="6067846"/>
            <a:chExt cx="6429835" cy="748254"/>
          </a:xfrm>
        </p:grpSpPr>
        <p:sp>
          <p:nvSpPr>
            <p:cNvPr id="9" name="Rectangle 8"/>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0" name="Groupe 9"/>
            <p:cNvGrpSpPr/>
            <p:nvPr/>
          </p:nvGrpSpPr>
          <p:grpSpPr>
            <a:xfrm>
              <a:off x="1537711" y="6180036"/>
              <a:ext cx="6239691" cy="636064"/>
              <a:chOff x="1537711" y="6180036"/>
              <a:chExt cx="6239691" cy="636064"/>
            </a:xfrm>
          </p:grpSpPr>
          <p:sp>
            <p:nvSpPr>
              <p:cNvPr id="11" name="Rectangle 10"/>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3" name="Rectangle 1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4" name="Rectangle 13"/>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
        <p:nvSpPr>
          <p:cNvPr id="15" name="Segnaposto contenuto 2">
            <a:extLst>
              <a:ext uri="{FF2B5EF4-FFF2-40B4-BE49-F238E27FC236}">
                <a16:creationId xmlns="" xmlns:a16="http://schemas.microsoft.com/office/drawing/2014/main" id="{86F2EB93-A63A-4210-B86A-E5FCAD7D8D7F}"/>
              </a:ext>
            </a:extLst>
          </p:cNvPr>
          <p:cNvSpPr txBox="1">
            <a:spLocks/>
          </p:cNvSpPr>
          <p:nvPr/>
        </p:nvSpPr>
        <p:spPr>
          <a:xfrm>
            <a:off x="476593" y="887574"/>
            <a:ext cx="8310138"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b="1" u="sng" dirty="0">
                <a:latin typeface="Calibri" panose="020F0502020204030204" pitchFamily="34" charset="0"/>
                <a:cs typeface="Calibri" panose="020F0502020204030204" pitchFamily="34" charset="0"/>
              </a:rPr>
              <a:t>طريقة التقييم</a:t>
            </a:r>
          </a:p>
        </p:txBody>
      </p:sp>
      <p:sp>
        <p:nvSpPr>
          <p:cNvPr id="4" name="Rectangle 3"/>
          <p:cNvSpPr/>
          <p:nvPr/>
        </p:nvSpPr>
        <p:spPr>
          <a:xfrm>
            <a:off x="6282519" y="1470117"/>
            <a:ext cx="2504212" cy="369332"/>
          </a:xfrm>
          <a:prstGeom prst="rect">
            <a:avLst/>
          </a:prstGeom>
        </p:spPr>
        <p:txBody>
          <a:bodyPr wrap="none">
            <a:spAutoFit/>
          </a:bodyPr>
          <a:lstStyle/>
          <a:p>
            <a:r>
              <a:rPr lang="ar-JO" dirty="0"/>
              <a:t>لجميع المباني في الحي تلخيص:</a:t>
            </a:r>
            <a:endParaRPr lang="fr-FR" dirty="0"/>
          </a:p>
        </p:txBody>
      </p:sp>
      <p:sp>
        <p:nvSpPr>
          <p:cNvPr id="16" name="Rectangle 15"/>
          <p:cNvSpPr/>
          <p:nvPr/>
        </p:nvSpPr>
        <p:spPr>
          <a:xfrm>
            <a:off x="764931" y="1839449"/>
            <a:ext cx="8021800" cy="646331"/>
          </a:xfrm>
          <a:prstGeom prst="rect">
            <a:avLst/>
          </a:prstGeom>
        </p:spPr>
        <p:txBody>
          <a:bodyPr wrap="square">
            <a:spAutoFit/>
          </a:bodyPr>
          <a:lstStyle/>
          <a:p>
            <a:pPr algn="r" rtl="1"/>
            <a:r>
              <a:rPr lang="ar-JO" dirty="0"/>
              <a:t>أ) إجمالي الطاقة الحرارية المتجددة السنوية لكل ناقل طاقة منتَج في الموقع ، لحساب إجمالي الطاقة الحرارية المتجددة لكل ناقل طاقة منتَج في الموقع ، </a:t>
            </a:r>
            <a:r>
              <a:rPr lang="fr-FR" dirty="0" err="1"/>
              <a:t>ERen</a:t>
            </a:r>
            <a:r>
              <a:rPr lang="fr-FR" dirty="0"/>
              <a:t> ، th ، [kWh / a]</a:t>
            </a:r>
          </a:p>
        </p:txBody>
      </p:sp>
      <p:sp>
        <p:nvSpPr>
          <p:cNvPr id="17" name="Rectangle 16"/>
          <p:cNvSpPr/>
          <p:nvPr/>
        </p:nvSpPr>
        <p:spPr>
          <a:xfrm>
            <a:off x="633046" y="2679257"/>
            <a:ext cx="8317524" cy="646331"/>
          </a:xfrm>
          <a:prstGeom prst="rect">
            <a:avLst/>
          </a:prstGeom>
        </p:spPr>
        <p:txBody>
          <a:bodyPr wrap="square">
            <a:spAutoFit/>
          </a:bodyPr>
          <a:lstStyle/>
          <a:p>
            <a:pPr algn="r" rtl="1"/>
            <a:r>
              <a:rPr lang="ar-JO" dirty="0"/>
              <a:t>ب) إجمالي الطاقة الكهربائية المتجددة السنوية المنتجة في الموقع ، لحساب الطاقة الكهربائية المتجددة المجمعة المنتجة في الموقع ، </a:t>
            </a:r>
            <a:r>
              <a:rPr lang="fr-FR" dirty="0" err="1"/>
              <a:t>ERen</a:t>
            </a:r>
            <a:r>
              <a:rPr lang="fr-FR" dirty="0"/>
              <a:t> ، el [kWh / a]</a:t>
            </a:r>
          </a:p>
        </p:txBody>
      </p:sp>
      <p:sp>
        <p:nvSpPr>
          <p:cNvPr id="18" name="Rectangle 17"/>
          <p:cNvSpPr/>
          <p:nvPr/>
        </p:nvSpPr>
        <p:spPr>
          <a:xfrm>
            <a:off x="764931" y="3521185"/>
            <a:ext cx="8124092" cy="646331"/>
          </a:xfrm>
          <a:prstGeom prst="rect">
            <a:avLst/>
          </a:prstGeom>
        </p:spPr>
        <p:txBody>
          <a:bodyPr wrap="square">
            <a:spAutoFit/>
          </a:bodyPr>
          <a:lstStyle/>
          <a:p>
            <a:pPr algn="r" rtl="1"/>
            <a:r>
              <a:rPr lang="ar-JO" dirty="0"/>
              <a:t>ج) الاستهلاك السنوي النهائي للطاقة الحرارية لعمليات البناء لكل ناقل طاقة ، لحساب إجمالي استهلاك الطاقة الحرارية لكل ناقل طاقة ، </a:t>
            </a:r>
            <a:r>
              <a:rPr lang="fr-FR" dirty="0" err="1"/>
              <a:t>Eth</a:t>
            </a:r>
            <a:r>
              <a:rPr lang="fr-FR" dirty="0"/>
              <a:t> [kWh / a]</a:t>
            </a:r>
          </a:p>
        </p:txBody>
      </p:sp>
      <p:sp>
        <p:nvSpPr>
          <p:cNvPr id="19" name="Rectangle 18"/>
          <p:cNvSpPr/>
          <p:nvPr/>
        </p:nvSpPr>
        <p:spPr>
          <a:xfrm>
            <a:off x="633046" y="4302587"/>
            <a:ext cx="8255977" cy="646331"/>
          </a:xfrm>
          <a:prstGeom prst="rect">
            <a:avLst/>
          </a:prstGeom>
        </p:spPr>
        <p:txBody>
          <a:bodyPr wrap="square">
            <a:spAutoFit/>
          </a:bodyPr>
          <a:lstStyle/>
          <a:p>
            <a:pPr algn="r" rtl="1"/>
            <a:r>
              <a:rPr lang="ar-JO" dirty="0"/>
              <a:t>د) الاستهلاك السنوي النهائي للطاقة الكهربائية ، لحساب إجمالي استهلاك الطاقة الكهربائية ، ثعبان البحر [</a:t>
            </a:r>
            <a:r>
              <a:rPr lang="fr-FR" dirty="0"/>
              <a:t>kWh / a]</a:t>
            </a:r>
          </a:p>
        </p:txBody>
      </p:sp>
    </p:spTree>
    <p:extLst>
      <p:ext uri="{BB962C8B-B14F-4D97-AF65-F5344CB8AC3E}">
        <p14:creationId xmlns:p14="http://schemas.microsoft.com/office/powerpoint/2010/main" val="4254874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t>14</a:t>
            </a:fld>
            <a:endParaRPr lang="en-US" dirty="0">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985" y="854810"/>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u="sng" dirty="0"/>
          </a:p>
        </p:txBody>
      </p:sp>
      <p:sp>
        <p:nvSpPr>
          <p:cNvPr id="3" name="Rectangle 2"/>
          <p:cNvSpPr/>
          <p:nvPr/>
        </p:nvSpPr>
        <p:spPr>
          <a:xfrm>
            <a:off x="268224" y="1507777"/>
            <a:ext cx="8644956" cy="4185761"/>
          </a:xfrm>
          <a:prstGeom prst="rect">
            <a:avLst/>
          </a:prstGeom>
        </p:spPr>
        <p:txBody>
          <a:bodyPr wrap="square">
            <a:spAutoFit/>
          </a:bodyPr>
          <a:lstStyle/>
          <a:p>
            <a:pPr marL="457200" lvl="0" indent="-457200" algn="r" rtl="1">
              <a:buFont typeface="+mj-lt"/>
              <a:buAutoNum type="arabicPeriod" startAt="3"/>
            </a:pPr>
            <a:r>
              <a:rPr lang="ar-JO" dirty="0"/>
              <a:t>احسب إجمالي استهلاك الطاقة الحرارية المتجددة للطاقة الأولية ، ، </a:t>
            </a:r>
            <a:r>
              <a:rPr lang="en-US" dirty="0" err="1"/>
              <a:t>Ren</a:t>
            </a:r>
            <a:r>
              <a:rPr lang="en-US" dirty="0"/>
              <a:t> ، </a:t>
            </a:r>
            <a:r>
              <a:rPr lang="en-US" dirty="0" err="1"/>
              <a:t>th</a:t>
            </a:r>
            <a:r>
              <a:rPr lang="en-US" dirty="0"/>
              <a:t> ، </a:t>
            </a:r>
            <a:r>
              <a:rPr lang="ar-JO" dirty="0"/>
              <a:t>تلخيصًا للطاقة الحرارية المتجددة المجمعة لكل ناقل طاقة (</a:t>
            </a:r>
            <a:r>
              <a:rPr lang="en-US" dirty="0" err="1"/>
              <a:t>i</a:t>
            </a:r>
            <a:r>
              <a:rPr lang="en-US" dirty="0"/>
              <a:t>) </a:t>
            </a:r>
            <a:r>
              <a:rPr lang="ar-JO" dirty="0"/>
              <a:t>مضروبًا في عامل الطاقة الأولية المناسب</a:t>
            </a:r>
            <a:endParaRPr lang="ar-SA" dirty="0" smtClean="0"/>
          </a:p>
          <a:p>
            <a:pPr marL="457200" lvl="0" indent="-457200">
              <a:buFont typeface="+mj-lt"/>
              <a:buAutoNum type="arabicPeriod" startAt="3"/>
            </a:pPr>
            <a:endParaRPr lang="ar-SA" sz="2800" dirty="0" smtClean="0"/>
          </a:p>
          <a:p>
            <a:pPr marL="457200" lvl="0" indent="-457200" algn="r" rtl="1">
              <a:buFont typeface="+mj-lt"/>
              <a:buAutoNum type="arabicPeriod" startAt="3"/>
            </a:pPr>
            <a:r>
              <a:rPr lang="ar-JO" dirty="0" smtClean="0"/>
              <a:t>احسب </a:t>
            </a:r>
            <a:r>
              <a:rPr lang="ar-JO" dirty="0"/>
              <a:t>إجمالي استهلاك الطاقة الكهربائية المتجددة الأولية ، ، </a:t>
            </a:r>
            <a:r>
              <a:rPr lang="en-GB" dirty="0" err="1"/>
              <a:t>Ren</a:t>
            </a:r>
            <a:r>
              <a:rPr lang="en-GB" dirty="0"/>
              <a:t> ، el ، </a:t>
            </a:r>
            <a:r>
              <a:rPr lang="ar-JO" dirty="0"/>
              <a:t>تلخيصًا لاستهلاك الطاقة الكهربائية الكلي مضروبًا في عامل الطاقة الأولية </a:t>
            </a:r>
            <a:r>
              <a:rPr lang="ar-JO" dirty="0" smtClean="0"/>
              <a:t>المناسب</a:t>
            </a:r>
            <a:endParaRPr lang="ar-SA" dirty="0" smtClean="0"/>
          </a:p>
          <a:p>
            <a:pPr marL="457200" lvl="0" indent="-457200" algn="r" rtl="1">
              <a:buFont typeface="+mj-lt"/>
              <a:buAutoNum type="arabicPeriod" startAt="3"/>
            </a:pPr>
            <a:endParaRPr lang="en-US" dirty="0" smtClean="0"/>
          </a:p>
          <a:p>
            <a:pPr marL="457200" indent="-457200" algn="r" rtl="1">
              <a:buFont typeface="+mj-lt"/>
              <a:buAutoNum type="arabicPeriod" startAt="3"/>
            </a:pPr>
            <a:r>
              <a:rPr lang="ar-JO" sz="1400" dirty="0"/>
              <a:t>احسب إجمالي استهلاك الطاقة الحرارية الأولية ، ، عشر ، مع تلخيص إجمالي استهلاك الطاقة الحرارية لكل ناقل طاقة (1) مضروبًا في عامل الطاقة الأساسي </a:t>
            </a:r>
            <a:r>
              <a:rPr lang="ar-JO" sz="1400" dirty="0" smtClean="0"/>
              <a:t>المناسب</a:t>
            </a:r>
            <a:endParaRPr lang="ar-SA" sz="1400" dirty="0" smtClean="0"/>
          </a:p>
          <a:p>
            <a:pPr marL="457200" indent="-457200" algn="r" rtl="1">
              <a:buFont typeface="+mj-lt"/>
              <a:buAutoNum type="arabicPeriod" startAt="3"/>
            </a:pPr>
            <a:endParaRPr lang="en-US" sz="2000" dirty="0" smtClean="0"/>
          </a:p>
          <a:p>
            <a:pPr marL="457200" lvl="0" indent="-457200">
              <a:buFont typeface="+mj-lt"/>
              <a:buAutoNum type="arabicPeriod" startAt="3"/>
            </a:pPr>
            <a:endParaRPr lang="en-GB" sz="2000" dirty="0"/>
          </a:p>
          <a:p>
            <a:pPr marL="457200" lvl="0" indent="-457200" algn="r" rtl="1">
              <a:buFont typeface="+mj-lt"/>
              <a:buAutoNum type="arabicPeriod" startAt="3"/>
            </a:pPr>
            <a:r>
              <a:rPr lang="ar-JO" sz="2000" dirty="0"/>
              <a:t>احسب إجمالي استهلاك الطاقة الكهربائية الأولية ، ، </a:t>
            </a:r>
            <a:r>
              <a:rPr lang="en-US" sz="2000" dirty="0"/>
              <a:t>el ، </a:t>
            </a:r>
            <a:r>
              <a:rPr lang="ar-JO" sz="2000" dirty="0"/>
              <a:t>مع تلخيص إجمالي استهلاك الطاقة الكهربائية مضروبًا في عامل الطاقة الأساسي المناسب</a:t>
            </a:r>
            <a:r>
              <a:rPr lang="en-US" sz="2000" dirty="0" smtClean="0"/>
              <a:t> </a:t>
            </a:r>
            <a:endParaRPr lang="en-US" sz="2000" dirty="0"/>
          </a:p>
          <a:p>
            <a:pPr marL="446088"/>
            <a:r>
              <a:rPr lang="en-US" sz="2000" dirty="0" smtClean="0"/>
              <a:t> </a:t>
            </a:r>
            <a:endParaRPr lang="en-GB" sz="2000" dirty="0"/>
          </a:p>
          <a:p>
            <a:pPr marL="457200" indent="-457200">
              <a:buFont typeface="Courier New" panose="02070309020205020404" pitchFamily="49" charset="0"/>
              <a:buChar char="o"/>
            </a:pPr>
            <a:endParaRPr lang="en-US" sz="2000" dirty="0" smtClean="0"/>
          </a:p>
        </p:txBody>
      </p:sp>
      <mc:AlternateContent xmlns:mc="http://schemas.openxmlformats.org/markup-compatibility/2006" xmlns:a14="http://schemas.microsoft.com/office/drawing/2010/main">
        <mc:Choice Requires="a14">
          <p:sp>
            <p:nvSpPr>
              <p:cNvPr id="9" name="TextBox 8">
                <a:extLst>
                  <a:ext uri="{FF2B5EF4-FFF2-40B4-BE49-F238E27FC236}">
                    <a16:creationId xmlns="" xmlns:a16="http://schemas.microsoft.com/office/drawing/2014/main" id="{4B9FC405-A3B5-4DEE-B43C-06FF1A1968D9}"/>
                  </a:ext>
                </a:extLst>
              </p:cNvPr>
              <p:cNvSpPr txBox="1"/>
              <p:nvPr/>
            </p:nvSpPr>
            <p:spPr>
              <a:xfrm>
                <a:off x="3763109" y="3611761"/>
                <a:ext cx="3086100" cy="67223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0000CC"/>
                              </a:solidFill>
                              <a:latin typeface="Cambria Math" panose="02040503050406030204" pitchFamily="18" charset="0"/>
                            </a:rPr>
                          </m:ctrlPr>
                        </m:sSubPr>
                        <m:e>
                          <m:r>
                            <a:rPr lang="hr-HR" i="1">
                              <a:solidFill>
                                <a:srgbClr val="0000CC"/>
                              </a:solidFill>
                              <a:latin typeface="Cambria Math" panose="02040503050406030204" pitchFamily="18" charset="0"/>
                            </a:rPr>
                            <m:t>𝐸</m:t>
                          </m:r>
                        </m:e>
                        <m:sub>
                          <m:r>
                            <a:rPr lang="el-GR" b="0" i="1" smtClean="0">
                              <a:solidFill>
                                <a:srgbClr val="0000CC"/>
                              </a:solidFill>
                              <a:latin typeface="Cambria Math" panose="02040503050406030204" pitchFamily="18" charset="0"/>
                            </a:rPr>
                            <m:t>𝑝</m:t>
                          </m:r>
                          <m:r>
                            <a:rPr lang="hr-HR">
                              <a:solidFill>
                                <a:srgbClr val="0000CC"/>
                              </a:solidFill>
                              <a:latin typeface="Cambria Math" panose="02040503050406030204" pitchFamily="18" charset="0"/>
                            </a:rPr>
                            <m:t>,</m:t>
                          </m:r>
                          <m:r>
                            <m:rPr>
                              <m:sty m:val="p"/>
                            </m:rPr>
                            <a:rPr lang="hr-HR">
                              <a:solidFill>
                                <a:srgbClr val="0000CC"/>
                              </a:solidFill>
                              <a:latin typeface="Cambria Math" panose="02040503050406030204" pitchFamily="18" charset="0"/>
                            </a:rPr>
                            <m:t>th</m:t>
                          </m:r>
                        </m:sub>
                      </m:sSub>
                      <m:r>
                        <a:rPr lang="en-US" b="0" i="1" smtClean="0">
                          <a:solidFill>
                            <a:srgbClr val="0000CC"/>
                          </a:solidFill>
                          <a:latin typeface="Cambria Math" panose="02040503050406030204" pitchFamily="18" charset="0"/>
                        </a:rPr>
                        <m:t>=</m:t>
                      </m:r>
                      <m:nary>
                        <m:naryPr>
                          <m:chr m:val="∑"/>
                          <m:supHide m:val="on"/>
                          <m:ctrlPr>
                            <a:rPr lang="en-US" i="1">
                              <a:solidFill>
                                <a:srgbClr val="0000CC"/>
                              </a:solidFill>
                              <a:latin typeface="Cambria Math" panose="02040503050406030204" pitchFamily="18" charset="0"/>
                            </a:rPr>
                          </m:ctrlPr>
                        </m:naryPr>
                        <m:sub>
                          <m:r>
                            <m:rPr>
                              <m:brk m:alnAt="7"/>
                            </m:rPr>
                            <a:rPr lang="en-US" i="1">
                              <a:solidFill>
                                <a:srgbClr val="0000CC"/>
                              </a:solidFill>
                              <a:latin typeface="Cambria Math" panose="02040503050406030204" pitchFamily="18" charset="0"/>
                            </a:rPr>
                            <m:t>𝑖</m:t>
                          </m:r>
                        </m:sub>
                        <m:sup/>
                        <m:e>
                          <m:r>
                            <a:rPr lang="en-US" i="1">
                              <a:solidFill>
                                <a:srgbClr val="0000CC"/>
                              </a:solidFill>
                              <a:latin typeface="Cambria Math" panose="02040503050406030204" pitchFamily="18" charset="0"/>
                            </a:rPr>
                            <m:t>(</m:t>
                          </m:r>
                          <m:sSub>
                            <m:sSubPr>
                              <m:ctrlPr>
                                <a:rPr lang="en-US" i="1">
                                  <a:solidFill>
                                    <a:srgbClr val="0000CC"/>
                                  </a:solidFill>
                                  <a:latin typeface="Cambria Math" panose="02040503050406030204" pitchFamily="18" charset="0"/>
                                </a:rPr>
                              </m:ctrlPr>
                            </m:sSubPr>
                            <m:e>
                              <m:r>
                                <a:rPr lang="en-US" i="1">
                                  <a:solidFill>
                                    <a:srgbClr val="0000CC"/>
                                  </a:solidFill>
                                  <a:latin typeface="Cambria Math" panose="02040503050406030204" pitchFamily="18" charset="0"/>
                                </a:rPr>
                                <m:t>𝐸</m:t>
                              </m:r>
                            </m:e>
                            <m:sub>
                              <m:r>
                                <a:rPr lang="en-US" i="1">
                                  <a:solidFill>
                                    <a:srgbClr val="0000CC"/>
                                  </a:solidFill>
                                  <a:latin typeface="Cambria Math" panose="02040503050406030204" pitchFamily="18" charset="0"/>
                                </a:rPr>
                                <m:t>𝑡</m:t>
                              </m:r>
                              <m:r>
                                <a:rPr lang="en-US" i="1">
                                  <a:solidFill>
                                    <a:srgbClr val="0000CC"/>
                                  </a:solidFill>
                                  <a:latin typeface="Cambria Math" panose="02040503050406030204" pitchFamily="18" charset="0"/>
                                </a:rPr>
                                <m:t>h</m:t>
                              </m:r>
                              <m:r>
                                <a:rPr lang="en-US" i="1">
                                  <a:solidFill>
                                    <a:srgbClr val="0000CC"/>
                                  </a:solidFill>
                                  <a:latin typeface="Cambria Math" panose="02040503050406030204" pitchFamily="18" charset="0"/>
                                </a:rPr>
                                <m:t>(</m:t>
                              </m:r>
                              <m:r>
                                <a:rPr lang="en-US" i="1">
                                  <a:solidFill>
                                    <a:srgbClr val="0000CC"/>
                                  </a:solidFill>
                                  <a:latin typeface="Cambria Math" panose="02040503050406030204" pitchFamily="18" charset="0"/>
                                </a:rPr>
                                <m:t>𝑖</m:t>
                              </m:r>
                              <m:r>
                                <a:rPr lang="en-US" i="1">
                                  <a:solidFill>
                                    <a:srgbClr val="0000CC"/>
                                  </a:solidFill>
                                  <a:latin typeface="Cambria Math" panose="02040503050406030204" pitchFamily="18" charset="0"/>
                                </a:rPr>
                                <m:t>)</m:t>
                              </m:r>
                            </m:sub>
                          </m:sSub>
                          <m:r>
                            <a:rPr lang="en-GB">
                              <a:latin typeface="Cambria Math" panose="02040503050406030204" pitchFamily="18" charset="0"/>
                              <a:ea typeface="Cambria Math" panose="02040503050406030204" pitchFamily="18" charset="0"/>
                            </a:rPr>
                            <m:t>∙</m:t>
                          </m:r>
                          <m:sSub>
                            <m:sSubPr>
                              <m:ctrlPr>
                                <a:rPr lang="en-GB" i="1">
                                  <a:solidFill>
                                    <a:srgbClr val="0000CC"/>
                                  </a:solidFill>
                                  <a:latin typeface="Cambria Math" panose="02040503050406030204" pitchFamily="18" charset="0"/>
                                  <a:ea typeface="Cambria Math" panose="02040503050406030204" pitchFamily="18" charset="0"/>
                                </a:rPr>
                              </m:ctrlPr>
                            </m:sSubPr>
                            <m:e>
                              <m:r>
                                <a:rPr lang="hr-HR" i="1">
                                  <a:solidFill>
                                    <a:srgbClr val="0000CC"/>
                                  </a:solidFill>
                                  <a:latin typeface="Cambria Math" panose="02040503050406030204" pitchFamily="18" charset="0"/>
                                  <a:ea typeface="Cambria Math" panose="02040503050406030204" pitchFamily="18" charset="0"/>
                                </a:rPr>
                                <m:t>𝑓</m:t>
                              </m:r>
                            </m:e>
                            <m:sub>
                              <m:r>
                                <m:rPr>
                                  <m:sty m:val="p"/>
                                </m:rPr>
                                <a:rPr lang="hr-HR">
                                  <a:solidFill>
                                    <a:srgbClr val="0000CC"/>
                                  </a:solidFill>
                                  <a:latin typeface="Cambria Math" panose="02040503050406030204" pitchFamily="18" charset="0"/>
                                  <a:ea typeface="Cambria Math" panose="02040503050406030204" pitchFamily="18" charset="0"/>
                                </a:rPr>
                                <m:t>th</m:t>
                              </m:r>
                              <m:r>
                                <a:rPr lang="en-US">
                                  <a:solidFill>
                                    <a:srgbClr val="0000CC"/>
                                  </a:solidFill>
                                  <a:latin typeface="Cambria Math" panose="02040503050406030204" pitchFamily="18" charset="0"/>
                                  <a:ea typeface="Cambria Math" panose="02040503050406030204" pitchFamily="18" charset="0"/>
                                </a:rPr>
                                <m:t>(</m:t>
                              </m:r>
                              <m:r>
                                <m:rPr>
                                  <m:sty m:val="p"/>
                                </m:rPr>
                                <a:rPr lang="en-US">
                                  <a:solidFill>
                                    <a:srgbClr val="0000CC"/>
                                  </a:solidFill>
                                  <a:latin typeface="Cambria Math" panose="02040503050406030204" pitchFamily="18" charset="0"/>
                                  <a:ea typeface="Cambria Math" panose="02040503050406030204" pitchFamily="18" charset="0"/>
                                </a:rPr>
                                <m:t>i</m:t>
                              </m:r>
                              <m:r>
                                <a:rPr lang="en-US">
                                  <a:solidFill>
                                    <a:srgbClr val="0000CC"/>
                                  </a:solidFill>
                                  <a:latin typeface="Cambria Math" panose="02040503050406030204" pitchFamily="18" charset="0"/>
                                  <a:ea typeface="Cambria Math" panose="02040503050406030204" pitchFamily="18" charset="0"/>
                                </a:rPr>
                                <m:t>)</m:t>
                              </m:r>
                            </m:sub>
                          </m:sSub>
                          <m:r>
                            <a:rPr lang="en-US" i="1">
                              <a:solidFill>
                                <a:srgbClr val="0000CC"/>
                              </a:solidFill>
                              <a:latin typeface="Cambria Math" panose="02040503050406030204" pitchFamily="18" charset="0"/>
                              <a:ea typeface="Cambria Math" panose="02040503050406030204" pitchFamily="18" charset="0"/>
                            </a:rPr>
                            <m:t>)</m:t>
                          </m:r>
                        </m:e>
                      </m:nary>
                    </m:oMath>
                  </m:oMathPara>
                </a14:m>
                <a:endParaRPr lang="en-GB" dirty="0"/>
              </a:p>
            </p:txBody>
          </p:sp>
        </mc:Choice>
        <mc:Fallback xmlns="">
          <p:sp>
            <p:nvSpPr>
              <p:cNvPr id="9" name="TextBox 8">
                <a:extLst>
                  <a:ext uri="{FF2B5EF4-FFF2-40B4-BE49-F238E27FC236}">
                    <a16:creationId xmlns:a16="http://schemas.microsoft.com/office/drawing/2014/main" xmlns:a14="http://schemas.microsoft.com/office/drawing/2010/main" xmlns="" id="{4B9FC405-A3B5-4DEE-B43C-06FF1A1968D9}"/>
                  </a:ext>
                </a:extLst>
              </p:cNvPr>
              <p:cNvSpPr txBox="1">
                <a:spLocks noRot="1" noChangeAspect="1" noMove="1" noResize="1" noEditPoints="1" noAdjustHandles="1" noChangeArrowheads="1" noChangeShapeType="1" noTextEdit="1"/>
              </p:cNvSpPr>
              <p:nvPr/>
            </p:nvSpPr>
            <p:spPr>
              <a:xfrm>
                <a:off x="3763109" y="3611761"/>
                <a:ext cx="3086100" cy="672235"/>
              </a:xfrm>
              <a:prstGeom prst="rect">
                <a:avLst/>
              </a:prstGeom>
              <a:blipFill rotWithShape="0">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 xmlns:a16="http://schemas.microsoft.com/office/drawing/2014/main" id="{4B9FC405-A3B5-4DEE-B43C-06FF1A1968D9}"/>
                  </a:ext>
                </a:extLst>
              </p:cNvPr>
              <p:cNvSpPr txBox="1"/>
              <p:nvPr/>
            </p:nvSpPr>
            <p:spPr>
              <a:xfrm>
                <a:off x="243149" y="1859978"/>
                <a:ext cx="3102867" cy="67223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0000CC"/>
                              </a:solidFill>
                              <a:latin typeface="Cambria Math" panose="02040503050406030204" pitchFamily="18" charset="0"/>
                            </a:rPr>
                          </m:ctrlPr>
                        </m:sSubPr>
                        <m:e>
                          <m:r>
                            <a:rPr lang="hr-HR" i="1">
                              <a:solidFill>
                                <a:srgbClr val="0000CC"/>
                              </a:solidFill>
                              <a:latin typeface="Cambria Math" panose="02040503050406030204" pitchFamily="18" charset="0"/>
                            </a:rPr>
                            <m:t>𝐸</m:t>
                          </m:r>
                        </m:e>
                        <m:sub>
                          <m:r>
                            <a:rPr lang="el-GR" b="0" i="1" smtClean="0">
                              <a:solidFill>
                                <a:srgbClr val="0000CC"/>
                              </a:solidFill>
                              <a:latin typeface="Cambria Math" panose="02040503050406030204" pitchFamily="18" charset="0"/>
                            </a:rPr>
                            <m:t>𝑝</m:t>
                          </m:r>
                          <m:r>
                            <a:rPr lang="hr-HR">
                              <a:solidFill>
                                <a:srgbClr val="0000CC"/>
                              </a:solidFill>
                              <a:latin typeface="Cambria Math" panose="02040503050406030204" pitchFamily="18" charset="0"/>
                            </a:rPr>
                            <m:t>,</m:t>
                          </m:r>
                          <m:r>
                            <m:rPr>
                              <m:sty m:val="p"/>
                            </m:rPr>
                            <a:rPr lang="en-US" b="0" i="0" smtClean="0">
                              <a:solidFill>
                                <a:srgbClr val="0000CC"/>
                              </a:solidFill>
                              <a:latin typeface="Cambria Math" panose="02040503050406030204" pitchFamily="18" charset="0"/>
                            </a:rPr>
                            <m:t>Ren</m:t>
                          </m:r>
                          <m:r>
                            <a:rPr lang="en-US" b="0" i="0" smtClean="0">
                              <a:solidFill>
                                <a:srgbClr val="0000CC"/>
                              </a:solidFill>
                              <a:latin typeface="Cambria Math" panose="02040503050406030204" pitchFamily="18" charset="0"/>
                            </a:rPr>
                            <m:t>,  </m:t>
                          </m:r>
                          <m:r>
                            <m:rPr>
                              <m:sty m:val="p"/>
                            </m:rPr>
                            <a:rPr lang="hr-HR">
                              <a:solidFill>
                                <a:srgbClr val="0000CC"/>
                              </a:solidFill>
                              <a:latin typeface="Cambria Math" panose="02040503050406030204" pitchFamily="18" charset="0"/>
                            </a:rPr>
                            <m:t>th</m:t>
                          </m:r>
                        </m:sub>
                      </m:sSub>
                      <m:r>
                        <a:rPr lang="en-US" b="0" i="1" smtClean="0">
                          <a:solidFill>
                            <a:srgbClr val="0000CC"/>
                          </a:solidFill>
                          <a:latin typeface="Cambria Math" panose="02040503050406030204" pitchFamily="18" charset="0"/>
                        </a:rPr>
                        <m:t>=</m:t>
                      </m:r>
                      <m:nary>
                        <m:naryPr>
                          <m:chr m:val="∑"/>
                          <m:supHide m:val="on"/>
                          <m:ctrlPr>
                            <a:rPr lang="en-US" i="1">
                              <a:solidFill>
                                <a:srgbClr val="0000CC"/>
                              </a:solidFill>
                              <a:latin typeface="Cambria Math" panose="02040503050406030204" pitchFamily="18" charset="0"/>
                            </a:rPr>
                          </m:ctrlPr>
                        </m:naryPr>
                        <m:sub>
                          <m:r>
                            <m:rPr>
                              <m:brk m:alnAt="7"/>
                            </m:rPr>
                            <a:rPr lang="en-US" i="1">
                              <a:solidFill>
                                <a:srgbClr val="0000CC"/>
                              </a:solidFill>
                              <a:latin typeface="Cambria Math" panose="02040503050406030204" pitchFamily="18" charset="0"/>
                            </a:rPr>
                            <m:t>𝑖</m:t>
                          </m:r>
                        </m:sub>
                        <m:sup/>
                        <m:e>
                          <m:r>
                            <a:rPr lang="en-US" i="1">
                              <a:solidFill>
                                <a:srgbClr val="0000CC"/>
                              </a:solidFill>
                              <a:latin typeface="Cambria Math" panose="02040503050406030204" pitchFamily="18" charset="0"/>
                            </a:rPr>
                            <m:t>(</m:t>
                          </m:r>
                          <m:sSub>
                            <m:sSubPr>
                              <m:ctrlPr>
                                <a:rPr lang="en-US" i="1">
                                  <a:solidFill>
                                    <a:srgbClr val="0000CC"/>
                                  </a:solidFill>
                                  <a:latin typeface="Cambria Math" panose="02040503050406030204" pitchFamily="18" charset="0"/>
                                </a:rPr>
                              </m:ctrlPr>
                            </m:sSubPr>
                            <m:e>
                              <m:r>
                                <a:rPr lang="en-US" i="1">
                                  <a:solidFill>
                                    <a:srgbClr val="0000CC"/>
                                  </a:solidFill>
                                  <a:latin typeface="Cambria Math" panose="02040503050406030204" pitchFamily="18" charset="0"/>
                                </a:rPr>
                                <m:t>𝐸</m:t>
                              </m:r>
                            </m:e>
                            <m:sub>
                              <m:r>
                                <a:rPr lang="en-US" b="0" i="1" smtClean="0">
                                  <a:solidFill>
                                    <a:srgbClr val="0000CC"/>
                                  </a:solidFill>
                                  <a:latin typeface="Cambria Math" panose="02040503050406030204" pitchFamily="18" charset="0"/>
                                </a:rPr>
                                <m:t>𝑅𝑒𝑛</m:t>
                              </m:r>
                              <m:r>
                                <a:rPr lang="en-US" b="0" i="1" smtClean="0">
                                  <a:solidFill>
                                    <a:srgbClr val="0000CC"/>
                                  </a:solidFill>
                                  <a:latin typeface="Cambria Math" panose="02040503050406030204" pitchFamily="18" charset="0"/>
                                </a:rPr>
                                <m:t>,</m:t>
                              </m:r>
                              <m:r>
                                <a:rPr lang="en-US" i="1">
                                  <a:solidFill>
                                    <a:srgbClr val="0000CC"/>
                                  </a:solidFill>
                                  <a:latin typeface="Cambria Math" panose="02040503050406030204" pitchFamily="18" charset="0"/>
                                </a:rPr>
                                <m:t>𝑡</m:t>
                              </m:r>
                              <m:r>
                                <a:rPr lang="en-US" i="1">
                                  <a:solidFill>
                                    <a:srgbClr val="0000CC"/>
                                  </a:solidFill>
                                  <a:latin typeface="Cambria Math" panose="02040503050406030204" pitchFamily="18" charset="0"/>
                                </a:rPr>
                                <m:t>h</m:t>
                              </m:r>
                              <m:r>
                                <a:rPr lang="en-US" i="1">
                                  <a:solidFill>
                                    <a:srgbClr val="0000CC"/>
                                  </a:solidFill>
                                  <a:latin typeface="Cambria Math" panose="02040503050406030204" pitchFamily="18" charset="0"/>
                                </a:rPr>
                                <m:t>(</m:t>
                              </m:r>
                              <m:r>
                                <a:rPr lang="en-US" i="1">
                                  <a:solidFill>
                                    <a:srgbClr val="0000CC"/>
                                  </a:solidFill>
                                  <a:latin typeface="Cambria Math" panose="02040503050406030204" pitchFamily="18" charset="0"/>
                                </a:rPr>
                                <m:t>𝑖</m:t>
                              </m:r>
                              <m:r>
                                <a:rPr lang="en-US" i="1">
                                  <a:solidFill>
                                    <a:srgbClr val="0000CC"/>
                                  </a:solidFill>
                                  <a:latin typeface="Cambria Math" panose="02040503050406030204" pitchFamily="18" charset="0"/>
                                </a:rPr>
                                <m:t>)</m:t>
                              </m:r>
                            </m:sub>
                          </m:sSub>
                          <m:r>
                            <a:rPr lang="en-GB">
                              <a:latin typeface="Cambria Math" panose="02040503050406030204" pitchFamily="18" charset="0"/>
                              <a:ea typeface="Cambria Math" panose="02040503050406030204" pitchFamily="18" charset="0"/>
                            </a:rPr>
                            <m:t>∙</m:t>
                          </m:r>
                          <m:sSub>
                            <m:sSubPr>
                              <m:ctrlPr>
                                <a:rPr lang="en-GB" i="1">
                                  <a:solidFill>
                                    <a:srgbClr val="0000CC"/>
                                  </a:solidFill>
                                  <a:latin typeface="Cambria Math" panose="02040503050406030204" pitchFamily="18" charset="0"/>
                                  <a:ea typeface="Cambria Math" panose="02040503050406030204" pitchFamily="18" charset="0"/>
                                </a:rPr>
                              </m:ctrlPr>
                            </m:sSubPr>
                            <m:e>
                              <m:r>
                                <a:rPr lang="hr-HR" i="1">
                                  <a:solidFill>
                                    <a:srgbClr val="0000CC"/>
                                  </a:solidFill>
                                  <a:latin typeface="Cambria Math" panose="02040503050406030204" pitchFamily="18" charset="0"/>
                                  <a:ea typeface="Cambria Math" panose="02040503050406030204" pitchFamily="18" charset="0"/>
                                </a:rPr>
                                <m:t>𝑓</m:t>
                              </m:r>
                            </m:e>
                            <m:sub>
                              <m:r>
                                <m:rPr>
                                  <m:sty m:val="p"/>
                                </m:rPr>
                                <a:rPr lang="hr-HR">
                                  <a:solidFill>
                                    <a:srgbClr val="0000CC"/>
                                  </a:solidFill>
                                  <a:latin typeface="Cambria Math" panose="02040503050406030204" pitchFamily="18" charset="0"/>
                                  <a:ea typeface="Cambria Math" panose="02040503050406030204" pitchFamily="18" charset="0"/>
                                </a:rPr>
                                <m:t>th</m:t>
                              </m:r>
                              <m:r>
                                <a:rPr lang="en-US">
                                  <a:solidFill>
                                    <a:srgbClr val="0000CC"/>
                                  </a:solidFill>
                                  <a:latin typeface="Cambria Math" panose="02040503050406030204" pitchFamily="18" charset="0"/>
                                  <a:ea typeface="Cambria Math" panose="02040503050406030204" pitchFamily="18" charset="0"/>
                                </a:rPr>
                                <m:t>(</m:t>
                              </m:r>
                              <m:r>
                                <m:rPr>
                                  <m:sty m:val="p"/>
                                </m:rPr>
                                <a:rPr lang="en-US">
                                  <a:solidFill>
                                    <a:srgbClr val="0000CC"/>
                                  </a:solidFill>
                                  <a:latin typeface="Cambria Math" panose="02040503050406030204" pitchFamily="18" charset="0"/>
                                  <a:ea typeface="Cambria Math" panose="02040503050406030204" pitchFamily="18" charset="0"/>
                                </a:rPr>
                                <m:t>i</m:t>
                              </m:r>
                              <m:r>
                                <a:rPr lang="en-US">
                                  <a:solidFill>
                                    <a:srgbClr val="0000CC"/>
                                  </a:solidFill>
                                  <a:latin typeface="Cambria Math" panose="02040503050406030204" pitchFamily="18" charset="0"/>
                                  <a:ea typeface="Cambria Math" panose="02040503050406030204" pitchFamily="18" charset="0"/>
                                </a:rPr>
                                <m:t>)</m:t>
                              </m:r>
                            </m:sub>
                          </m:sSub>
                          <m:r>
                            <a:rPr lang="en-US" i="1">
                              <a:solidFill>
                                <a:srgbClr val="0000CC"/>
                              </a:solidFill>
                              <a:latin typeface="Cambria Math" panose="02040503050406030204" pitchFamily="18" charset="0"/>
                              <a:ea typeface="Cambria Math" panose="02040503050406030204" pitchFamily="18" charset="0"/>
                            </a:rPr>
                            <m:t>)</m:t>
                          </m:r>
                        </m:e>
                      </m:nary>
                    </m:oMath>
                  </m:oMathPara>
                </a14:m>
                <a:endParaRPr lang="en-GB" dirty="0"/>
              </a:p>
            </p:txBody>
          </p:sp>
        </mc:Choice>
        <mc:Fallback xmlns="">
          <p:sp>
            <p:nvSpPr>
              <p:cNvPr id="10" name="TextBox 9">
                <a:extLst>
                  <a:ext uri="{FF2B5EF4-FFF2-40B4-BE49-F238E27FC236}">
                    <a16:creationId xmlns:a16="http://schemas.microsoft.com/office/drawing/2014/main" xmlns:a14="http://schemas.microsoft.com/office/drawing/2010/main" xmlns="" id="{4B9FC405-A3B5-4DEE-B43C-06FF1A1968D9}"/>
                  </a:ext>
                </a:extLst>
              </p:cNvPr>
              <p:cNvSpPr txBox="1">
                <a:spLocks noRot="1" noChangeAspect="1" noMove="1" noResize="1" noEditPoints="1" noAdjustHandles="1" noChangeArrowheads="1" noChangeShapeType="1" noTextEdit="1"/>
              </p:cNvSpPr>
              <p:nvPr/>
            </p:nvSpPr>
            <p:spPr>
              <a:xfrm>
                <a:off x="243149" y="1859978"/>
                <a:ext cx="3102867" cy="672235"/>
              </a:xfrm>
              <a:prstGeom prst="rect">
                <a:avLst/>
              </a:prstGeom>
              <a:blipFill rotWithShape="0">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 xmlns:a16="http://schemas.microsoft.com/office/drawing/2014/main" id="{4B9FC405-A3B5-4DEE-B43C-06FF1A1968D9}"/>
                  </a:ext>
                </a:extLst>
              </p:cNvPr>
              <p:cNvSpPr txBox="1"/>
              <p:nvPr/>
            </p:nvSpPr>
            <p:spPr>
              <a:xfrm>
                <a:off x="2239751" y="2821590"/>
                <a:ext cx="2212529" cy="303673"/>
              </a:xfrm>
              <a:prstGeom prst="rect">
                <a:avLst/>
              </a:prstGeom>
              <a:noFill/>
            </p:spPr>
            <p:txBody>
              <a:bodyPr wrap="none" lIns="0" tIns="0" rIns="0" bIns="0" rtlCol="0">
                <a:spAutoFit/>
              </a:bodyPr>
              <a:lstStyle/>
              <a:p>
                <a14:m>
                  <m:oMath xmlns:m="http://schemas.openxmlformats.org/officeDocument/2006/math">
                    <m:sSub>
                      <m:sSubPr>
                        <m:ctrlPr>
                          <a:rPr lang="en-GB" i="1" smtClean="0">
                            <a:solidFill>
                              <a:srgbClr val="0000CC"/>
                            </a:solidFill>
                            <a:latin typeface="Cambria Math" panose="02040503050406030204" pitchFamily="18" charset="0"/>
                          </a:rPr>
                        </m:ctrlPr>
                      </m:sSubPr>
                      <m:e>
                        <m:r>
                          <a:rPr lang="hr-HR" i="1">
                            <a:solidFill>
                              <a:srgbClr val="0000CC"/>
                            </a:solidFill>
                            <a:latin typeface="Cambria Math" panose="02040503050406030204" pitchFamily="18" charset="0"/>
                          </a:rPr>
                          <m:t>𝐸</m:t>
                        </m:r>
                      </m:e>
                      <m:sub>
                        <m:r>
                          <a:rPr lang="el-GR" b="0" i="1" smtClean="0">
                            <a:solidFill>
                              <a:srgbClr val="0000CC"/>
                            </a:solidFill>
                            <a:latin typeface="Cambria Math" panose="02040503050406030204" pitchFamily="18" charset="0"/>
                          </a:rPr>
                          <m:t>𝑝</m:t>
                        </m:r>
                        <m:r>
                          <a:rPr lang="hr-HR">
                            <a:solidFill>
                              <a:srgbClr val="0000CC"/>
                            </a:solidFill>
                            <a:latin typeface="Cambria Math" panose="02040503050406030204" pitchFamily="18" charset="0"/>
                          </a:rPr>
                          <m:t>,</m:t>
                        </m:r>
                        <m:r>
                          <m:rPr>
                            <m:sty m:val="p"/>
                          </m:rPr>
                          <a:rPr lang="en-US" b="0" i="0" smtClean="0">
                            <a:solidFill>
                              <a:srgbClr val="0000CC"/>
                            </a:solidFill>
                            <a:latin typeface="Cambria Math" panose="02040503050406030204" pitchFamily="18" charset="0"/>
                          </a:rPr>
                          <m:t>Ren</m:t>
                        </m:r>
                        <m:r>
                          <a:rPr lang="en-US" b="0" i="0" smtClean="0">
                            <a:solidFill>
                              <a:srgbClr val="0000CC"/>
                            </a:solidFill>
                            <a:latin typeface="Cambria Math" panose="02040503050406030204" pitchFamily="18" charset="0"/>
                          </a:rPr>
                          <m:t>,  </m:t>
                        </m:r>
                        <m:r>
                          <m:rPr>
                            <m:sty m:val="p"/>
                          </m:rPr>
                          <a:rPr lang="en-US" b="0" i="0" smtClean="0">
                            <a:solidFill>
                              <a:srgbClr val="0000CC"/>
                            </a:solidFill>
                            <a:latin typeface="Cambria Math" panose="02040503050406030204" pitchFamily="18" charset="0"/>
                          </a:rPr>
                          <m:t>el</m:t>
                        </m:r>
                      </m:sub>
                    </m:sSub>
                    <m:r>
                      <a:rPr lang="en-US" b="0" i="1" smtClean="0">
                        <a:solidFill>
                          <a:srgbClr val="0000CC"/>
                        </a:solidFill>
                        <a:latin typeface="Cambria Math" panose="02040503050406030204" pitchFamily="18" charset="0"/>
                      </a:rPr>
                      <m:t>=</m:t>
                    </m:r>
                  </m:oMath>
                </a14:m>
                <a:r>
                  <a:rPr lang="en-GB" dirty="0" smtClean="0"/>
                  <a:t> </a:t>
                </a:r>
                <a14:m>
                  <m:oMath xmlns:m="http://schemas.openxmlformats.org/officeDocument/2006/math">
                    <m:sSub>
                      <m:sSubPr>
                        <m:ctrlPr>
                          <a:rPr lang="en-US" i="1">
                            <a:solidFill>
                              <a:srgbClr val="0000CC"/>
                            </a:solidFill>
                            <a:latin typeface="Cambria Math" panose="02040503050406030204" pitchFamily="18" charset="0"/>
                          </a:rPr>
                        </m:ctrlPr>
                      </m:sSubPr>
                      <m:e>
                        <m:r>
                          <a:rPr lang="en-US" i="1">
                            <a:solidFill>
                              <a:srgbClr val="0000CC"/>
                            </a:solidFill>
                            <a:latin typeface="Cambria Math" panose="02040503050406030204" pitchFamily="18" charset="0"/>
                          </a:rPr>
                          <m:t>𝐸</m:t>
                        </m:r>
                      </m:e>
                      <m:sub>
                        <m:r>
                          <a:rPr lang="en-US" i="1">
                            <a:solidFill>
                              <a:srgbClr val="0000CC"/>
                            </a:solidFill>
                            <a:latin typeface="Cambria Math" panose="02040503050406030204" pitchFamily="18" charset="0"/>
                          </a:rPr>
                          <m:t>𝑅𝑒𝑛</m:t>
                        </m:r>
                        <m:r>
                          <a:rPr lang="en-US" i="1">
                            <a:solidFill>
                              <a:srgbClr val="0000CC"/>
                            </a:solidFill>
                            <a:latin typeface="Cambria Math" panose="02040503050406030204" pitchFamily="18" charset="0"/>
                          </a:rPr>
                          <m:t>,</m:t>
                        </m:r>
                        <m:r>
                          <a:rPr lang="en-US" b="0" i="1" smtClean="0">
                            <a:solidFill>
                              <a:srgbClr val="0000CC"/>
                            </a:solidFill>
                            <a:latin typeface="Cambria Math" panose="02040503050406030204" pitchFamily="18" charset="0"/>
                          </a:rPr>
                          <m:t>𝑒𝑙</m:t>
                        </m:r>
                      </m:sub>
                    </m:sSub>
                    <m:r>
                      <a:rPr lang="en-GB">
                        <a:latin typeface="Cambria Math" panose="02040503050406030204" pitchFamily="18" charset="0"/>
                        <a:ea typeface="Cambria Math" panose="02040503050406030204" pitchFamily="18" charset="0"/>
                      </a:rPr>
                      <m:t>∙</m:t>
                    </m:r>
                    <m:sSub>
                      <m:sSubPr>
                        <m:ctrlPr>
                          <a:rPr lang="en-GB" i="1">
                            <a:solidFill>
                              <a:srgbClr val="0000CC"/>
                            </a:solidFill>
                            <a:latin typeface="Cambria Math" panose="02040503050406030204" pitchFamily="18" charset="0"/>
                            <a:ea typeface="Cambria Math" panose="02040503050406030204" pitchFamily="18" charset="0"/>
                          </a:rPr>
                        </m:ctrlPr>
                      </m:sSubPr>
                      <m:e>
                        <m:r>
                          <a:rPr lang="hr-HR" i="1">
                            <a:solidFill>
                              <a:srgbClr val="0000CC"/>
                            </a:solidFill>
                            <a:latin typeface="Cambria Math" panose="02040503050406030204" pitchFamily="18" charset="0"/>
                            <a:ea typeface="Cambria Math" panose="02040503050406030204" pitchFamily="18" charset="0"/>
                          </a:rPr>
                          <m:t>𝑓</m:t>
                        </m:r>
                      </m:e>
                      <m:sub>
                        <m:r>
                          <a:rPr lang="en-US" b="0" i="1" smtClean="0">
                            <a:solidFill>
                              <a:srgbClr val="0000CC"/>
                            </a:solidFill>
                            <a:latin typeface="Cambria Math" panose="02040503050406030204" pitchFamily="18" charset="0"/>
                            <a:ea typeface="Cambria Math" panose="02040503050406030204" pitchFamily="18" charset="0"/>
                          </a:rPr>
                          <m:t>𝑒𝑙</m:t>
                        </m:r>
                      </m:sub>
                    </m:sSub>
                  </m:oMath>
                </a14:m>
                <a:endParaRPr lang="en-GB" dirty="0"/>
              </a:p>
            </p:txBody>
          </p:sp>
        </mc:Choice>
        <mc:Fallback xmlns="">
          <p:sp>
            <p:nvSpPr>
              <p:cNvPr id="11" name="TextBox 10">
                <a:extLst>
                  <a:ext uri="{FF2B5EF4-FFF2-40B4-BE49-F238E27FC236}">
                    <a16:creationId xmlns:a16="http://schemas.microsoft.com/office/drawing/2014/main" xmlns:a14="http://schemas.microsoft.com/office/drawing/2010/main" xmlns="" id="{4B9FC405-A3B5-4DEE-B43C-06FF1A1968D9}"/>
                  </a:ext>
                </a:extLst>
              </p:cNvPr>
              <p:cNvSpPr txBox="1">
                <a:spLocks noRot="1" noChangeAspect="1" noMove="1" noResize="1" noEditPoints="1" noAdjustHandles="1" noChangeArrowheads="1" noChangeShapeType="1" noTextEdit="1"/>
              </p:cNvSpPr>
              <p:nvPr/>
            </p:nvSpPr>
            <p:spPr>
              <a:xfrm>
                <a:off x="2239751" y="2821590"/>
                <a:ext cx="2212529" cy="303673"/>
              </a:xfrm>
              <a:prstGeom prst="rect">
                <a:avLst/>
              </a:prstGeom>
              <a:blipFill rotWithShape="0">
                <a:blip r:embed="rId6"/>
                <a:stretch>
                  <a:fillRect l="-3581" b="-24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 xmlns:a16="http://schemas.microsoft.com/office/drawing/2014/main" id="{4B9FC405-A3B5-4DEE-B43C-06FF1A1968D9}"/>
                  </a:ext>
                </a:extLst>
              </p:cNvPr>
              <p:cNvSpPr txBox="1"/>
              <p:nvPr/>
            </p:nvSpPr>
            <p:spPr>
              <a:xfrm>
                <a:off x="2017012" y="4784946"/>
                <a:ext cx="1443408" cy="298415"/>
              </a:xfrm>
              <a:prstGeom prst="rect">
                <a:avLst/>
              </a:prstGeom>
              <a:noFill/>
            </p:spPr>
            <p:txBody>
              <a:bodyPr wrap="none" lIns="0" tIns="0" rIns="0" bIns="0" rtlCol="0">
                <a:spAutoFit/>
              </a:bodyPr>
              <a:lstStyle/>
              <a:p>
                <a14:m>
                  <m:oMath xmlns:m="http://schemas.openxmlformats.org/officeDocument/2006/math">
                    <m:sSub>
                      <m:sSubPr>
                        <m:ctrlPr>
                          <a:rPr lang="en-GB" i="1" smtClean="0">
                            <a:solidFill>
                              <a:srgbClr val="0000CC"/>
                            </a:solidFill>
                            <a:latin typeface="Cambria Math" panose="02040503050406030204" pitchFamily="18" charset="0"/>
                          </a:rPr>
                        </m:ctrlPr>
                      </m:sSubPr>
                      <m:e>
                        <m:r>
                          <a:rPr lang="hr-HR" i="1">
                            <a:solidFill>
                              <a:srgbClr val="0000CC"/>
                            </a:solidFill>
                            <a:latin typeface="Cambria Math" panose="02040503050406030204" pitchFamily="18" charset="0"/>
                          </a:rPr>
                          <m:t>𝐸</m:t>
                        </m:r>
                      </m:e>
                      <m:sub>
                        <m:r>
                          <a:rPr lang="el-GR" b="0" i="1" smtClean="0">
                            <a:solidFill>
                              <a:srgbClr val="0000CC"/>
                            </a:solidFill>
                            <a:latin typeface="Cambria Math" panose="02040503050406030204" pitchFamily="18" charset="0"/>
                          </a:rPr>
                          <m:t>𝑝</m:t>
                        </m:r>
                        <m:r>
                          <a:rPr lang="hr-HR">
                            <a:solidFill>
                              <a:srgbClr val="0000CC"/>
                            </a:solidFill>
                            <a:latin typeface="Cambria Math" panose="02040503050406030204" pitchFamily="18" charset="0"/>
                          </a:rPr>
                          <m:t>,</m:t>
                        </m:r>
                        <m:r>
                          <a:rPr lang="en-US" b="0" i="0" smtClean="0">
                            <a:solidFill>
                              <a:srgbClr val="0000CC"/>
                            </a:solidFill>
                            <a:latin typeface="Cambria Math" panose="02040503050406030204" pitchFamily="18" charset="0"/>
                          </a:rPr>
                          <m:t>  </m:t>
                        </m:r>
                        <m:r>
                          <m:rPr>
                            <m:sty m:val="p"/>
                          </m:rPr>
                          <a:rPr lang="en-US" b="0" i="0" smtClean="0">
                            <a:solidFill>
                              <a:srgbClr val="0000CC"/>
                            </a:solidFill>
                            <a:latin typeface="Cambria Math" panose="02040503050406030204" pitchFamily="18" charset="0"/>
                          </a:rPr>
                          <m:t>el</m:t>
                        </m:r>
                      </m:sub>
                    </m:sSub>
                    <m:r>
                      <a:rPr lang="en-US" b="0" i="1" smtClean="0">
                        <a:solidFill>
                          <a:srgbClr val="0000CC"/>
                        </a:solidFill>
                        <a:latin typeface="Cambria Math" panose="02040503050406030204" pitchFamily="18" charset="0"/>
                      </a:rPr>
                      <m:t>=</m:t>
                    </m:r>
                  </m:oMath>
                </a14:m>
                <a:r>
                  <a:rPr lang="en-GB" dirty="0" smtClean="0"/>
                  <a:t> </a:t>
                </a:r>
                <a14:m>
                  <m:oMath xmlns:m="http://schemas.openxmlformats.org/officeDocument/2006/math">
                    <m:sSub>
                      <m:sSubPr>
                        <m:ctrlPr>
                          <a:rPr lang="en-US" i="1">
                            <a:solidFill>
                              <a:srgbClr val="0000CC"/>
                            </a:solidFill>
                            <a:latin typeface="Cambria Math" panose="02040503050406030204" pitchFamily="18" charset="0"/>
                          </a:rPr>
                        </m:ctrlPr>
                      </m:sSubPr>
                      <m:e>
                        <m:r>
                          <a:rPr lang="en-US" i="1">
                            <a:solidFill>
                              <a:srgbClr val="0000CC"/>
                            </a:solidFill>
                            <a:latin typeface="Cambria Math" panose="02040503050406030204" pitchFamily="18" charset="0"/>
                          </a:rPr>
                          <m:t>𝐸</m:t>
                        </m:r>
                      </m:e>
                      <m:sub>
                        <m:r>
                          <a:rPr lang="en-US" b="0" i="1" smtClean="0">
                            <a:solidFill>
                              <a:srgbClr val="0000CC"/>
                            </a:solidFill>
                            <a:latin typeface="Cambria Math" panose="02040503050406030204" pitchFamily="18" charset="0"/>
                          </a:rPr>
                          <m:t>𝑒𝑙</m:t>
                        </m:r>
                      </m:sub>
                    </m:sSub>
                    <m:r>
                      <a:rPr lang="en-GB">
                        <a:latin typeface="Cambria Math" panose="02040503050406030204" pitchFamily="18" charset="0"/>
                        <a:ea typeface="Cambria Math" panose="02040503050406030204" pitchFamily="18" charset="0"/>
                      </a:rPr>
                      <m:t>∙</m:t>
                    </m:r>
                    <m:sSub>
                      <m:sSubPr>
                        <m:ctrlPr>
                          <a:rPr lang="en-GB" i="1">
                            <a:solidFill>
                              <a:srgbClr val="0000CC"/>
                            </a:solidFill>
                            <a:latin typeface="Cambria Math" panose="02040503050406030204" pitchFamily="18" charset="0"/>
                            <a:ea typeface="Cambria Math" panose="02040503050406030204" pitchFamily="18" charset="0"/>
                          </a:rPr>
                        </m:ctrlPr>
                      </m:sSubPr>
                      <m:e>
                        <m:r>
                          <a:rPr lang="hr-HR" i="1">
                            <a:solidFill>
                              <a:srgbClr val="0000CC"/>
                            </a:solidFill>
                            <a:latin typeface="Cambria Math" panose="02040503050406030204" pitchFamily="18" charset="0"/>
                            <a:ea typeface="Cambria Math" panose="02040503050406030204" pitchFamily="18" charset="0"/>
                          </a:rPr>
                          <m:t>𝑓</m:t>
                        </m:r>
                      </m:e>
                      <m:sub>
                        <m:r>
                          <a:rPr lang="en-US" b="0" i="1" smtClean="0">
                            <a:solidFill>
                              <a:srgbClr val="0000CC"/>
                            </a:solidFill>
                            <a:latin typeface="Cambria Math" panose="02040503050406030204" pitchFamily="18" charset="0"/>
                            <a:ea typeface="Cambria Math" panose="02040503050406030204" pitchFamily="18" charset="0"/>
                          </a:rPr>
                          <m:t>𝑒𝑙</m:t>
                        </m:r>
                      </m:sub>
                    </m:sSub>
                  </m:oMath>
                </a14:m>
                <a:endParaRPr lang="en-GB" dirty="0"/>
              </a:p>
            </p:txBody>
          </p:sp>
        </mc:Choice>
        <mc:Fallback xmlns="">
          <p:sp>
            <p:nvSpPr>
              <p:cNvPr id="13" name="TextBox 12">
                <a:extLst>
                  <a:ext uri="{FF2B5EF4-FFF2-40B4-BE49-F238E27FC236}">
                    <a16:creationId xmlns:a16="http://schemas.microsoft.com/office/drawing/2014/main" xmlns:a14="http://schemas.microsoft.com/office/drawing/2010/main" xmlns="" id="{4B9FC405-A3B5-4DEE-B43C-06FF1A1968D9}"/>
                  </a:ext>
                </a:extLst>
              </p:cNvPr>
              <p:cNvSpPr txBox="1">
                <a:spLocks noRot="1" noChangeAspect="1" noMove="1" noResize="1" noEditPoints="1" noAdjustHandles="1" noChangeArrowheads="1" noChangeShapeType="1" noTextEdit="1"/>
              </p:cNvSpPr>
              <p:nvPr/>
            </p:nvSpPr>
            <p:spPr>
              <a:xfrm>
                <a:off x="2017012" y="4784946"/>
                <a:ext cx="1443408" cy="298415"/>
              </a:xfrm>
              <a:prstGeom prst="rect">
                <a:avLst/>
              </a:prstGeom>
              <a:blipFill rotWithShape="0">
                <a:blip r:embed="rId7"/>
                <a:stretch>
                  <a:fillRect l="-5907" r="-2532" b="-26531"/>
                </a:stretch>
              </a:blipFill>
            </p:spPr>
            <p:txBody>
              <a:bodyPr/>
              <a:lstStyle/>
              <a:p>
                <a:r>
                  <a:rPr lang="fr-FR">
                    <a:noFill/>
                  </a:rPr>
                  <a:t> </a:t>
                </a:r>
              </a:p>
            </p:txBody>
          </p:sp>
        </mc:Fallback>
      </mc:AlternateContent>
      <p:sp>
        <p:nvSpPr>
          <p:cNvPr id="14" name="Rectangle 13"/>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
        <p:nvSpPr>
          <p:cNvPr id="15" name="Segnaposto contenuto 2">
            <a:extLst>
              <a:ext uri="{FF2B5EF4-FFF2-40B4-BE49-F238E27FC236}">
                <a16:creationId xmlns="" xmlns:a16="http://schemas.microsoft.com/office/drawing/2014/main" id="{86F2EB93-A63A-4210-B86A-E5FCAD7D8D7F}"/>
              </a:ext>
            </a:extLst>
          </p:cNvPr>
          <p:cNvSpPr txBox="1">
            <a:spLocks/>
          </p:cNvSpPr>
          <p:nvPr/>
        </p:nvSpPr>
        <p:spPr>
          <a:xfrm>
            <a:off x="476593" y="887574"/>
            <a:ext cx="8310138"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b="1" u="sng" dirty="0">
                <a:latin typeface="Calibri" panose="020F0502020204030204" pitchFamily="34" charset="0"/>
                <a:cs typeface="Calibri" panose="020F0502020204030204" pitchFamily="34" charset="0"/>
              </a:rPr>
              <a:t>طريقة التقييم</a:t>
            </a:r>
          </a:p>
        </p:txBody>
      </p:sp>
      <p:grpSp>
        <p:nvGrpSpPr>
          <p:cNvPr id="16" name="Groupe 15"/>
          <p:cNvGrpSpPr/>
          <p:nvPr/>
        </p:nvGrpSpPr>
        <p:grpSpPr>
          <a:xfrm>
            <a:off x="1537711" y="6067846"/>
            <a:ext cx="6429835" cy="748254"/>
            <a:chOff x="1537711" y="6067846"/>
            <a:chExt cx="6429835" cy="748254"/>
          </a:xfrm>
        </p:grpSpPr>
        <p:sp>
          <p:nvSpPr>
            <p:cNvPr id="17" name="Rectangle 16"/>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8" name="Groupe 17"/>
            <p:cNvGrpSpPr/>
            <p:nvPr/>
          </p:nvGrpSpPr>
          <p:grpSpPr>
            <a:xfrm>
              <a:off x="1537711" y="6180036"/>
              <a:ext cx="6239691" cy="636064"/>
              <a:chOff x="1537711" y="6180036"/>
              <a:chExt cx="6239691" cy="636064"/>
            </a:xfrm>
          </p:grpSpPr>
          <p:sp>
            <p:nvSpPr>
              <p:cNvPr id="19" name="Rectangle 18"/>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20" name="Rectangle 19"/>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Tree>
    <p:extLst>
      <p:ext uri="{BB962C8B-B14F-4D97-AF65-F5344CB8AC3E}">
        <p14:creationId xmlns:p14="http://schemas.microsoft.com/office/powerpoint/2010/main" val="387523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t>15</a:t>
            </a:fld>
            <a:endParaRPr lang="en-US" dirty="0">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745" y="807755"/>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algn="r" rtl="1"/>
            <a:r>
              <a:rPr lang="en-US" sz="2600" dirty="0">
                <a:solidFill>
                  <a:prstClr val="black">
                    <a:lumMod val="50000"/>
                    <a:lumOff val="50000"/>
                  </a:prstClr>
                </a:solidFill>
              </a:rPr>
              <a:t>B.3.7 - </a:t>
            </a:r>
            <a:r>
              <a:rPr lang="ar-JO" sz="2600" dirty="0">
                <a:solidFill>
                  <a:prstClr val="black">
                    <a:lumMod val="50000"/>
                    <a:lumOff val="50000"/>
                  </a:prstClr>
                </a:solidFill>
              </a:rPr>
              <a:t>حصة الطاقة المتجددة في الموقع ، في إجمالي استهلاك الطاقة الأولية لعمليات البناء</a:t>
            </a:r>
            <a:endParaRPr lang="it-IT" sz="2400" b="1" u="sng" dirty="0">
              <a:solidFill>
                <a:srgbClr val="1A965E"/>
              </a:solidFill>
            </a:endParaRPr>
          </a:p>
        </p:txBody>
      </p:sp>
      <p:sp>
        <p:nvSpPr>
          <p:cNvPr id="3" name="Rectangle 2"/>
          <p:cNvSpPr/>
          <p:nvPr/>
        </p:nvSpPr>
        <p:spPr>
          <a:xfrm>
            <a:off x="243150" y="1349369"/>
            <a:ext cx="8644956" cy="3539430"/>
          </a:xfrm>
          <a:prstGeom prst="rect">
            <a:avLst/>
          </a:prstGeom>
        </p:spPr>
        <p:txBody>
          <a:bodyPr wrap="square">
            <a:spAutoFit/>
          </a:bodyPr>
          <a:lstStyle/>
          <a:p>
            <a:pPr marL="457200" lvl="0" indent="-457200" algn="r" rtl="1">
              <a:buFont typeface="+mj-lt"/>
              <a:buAutoNum type="arabicPeriod" startAt="7"/>
            </a:pPr>
            <a:r>
              <a:rPr lang="ar-JO" sz="2000" dirty="0"/>
              <a:t>احسب إجمالي الطاقة الأولية السنوية من مصادر الطاقة المتجددة ، ، </a:t>
            </a:r>
            <a:r>
              <a:rPr lang="en-US" sz="2000" dirty="0" err="1"/>
              <a:t>Ren</a:t>
            </a:r>
            <a:r>
              <a:rPr lang="en-US" sz="2000" dirty="0"/>
              <a:t> ، </a:t>
            </a:r>
            <a:r>
              <a:rPr lang="ar-JO" sz="2000" dirty="0"/>
              <a:t>إضافة إجمالي استهلاك الطاقة الحرارية المتجددة للطاقة الأولية وإجمالي استهلاك الطاقة الكهربائية المتجددة الأولية</a:t>
            </a:r>
            <a:endParaRPr lang="ar-SA" sz="2000" dirty="0"/>
          </a:p>
          <a:p>
            <a:pPr marL="457200" lvl="0" indent="-457200">
              <a:buFont typeface="+mj-lt"/>
              <a:buAutoNum type="arabicPeriod" startAt="7"/>
            </a:pPr>
            <a:endParaRPr lang="en-US" sz="2000" dirty="0" smtClean="0"/>
          </a:p>
          <a:p>
            <a:pPr marL="457200" lvl="0" indent="-457200">
              <a:buFont typeface="+mj-lt"/>
              <a:buAutoNum type="arabicPeriod" startAt="7"/>
            </a:pPr>
            <a:endParaRPr lang="en-US" sz="2400" b="1" dirty="0"/>
          </a:p>
          <a:p>
            <a:pPr marL="457200" lvl="0" indent="-457200" algn="r" rtl="1">
              <a:buFont typeface="+mj-lt"/>
              <a:buAutoNum type="arabicPeriod" startAt="7"/>
            </a:pPr>
            <a:r>
              <a:rPr lang="ar-JO" sz="2000" dirty="0" smtClean="0"/>
              <a:t>احسب </a:t>
            </a:r>
            <a:r>
              <a:rPr lang="ar-JO" sz="2000" dirty="0"/>
              <a:t>إجمالي استهلاك الطاقة الأولية السنوي ، مع إضافة إجمالي استهلاك الطاقة الحرارية الأولية وإجمالي استهلاك الطاقة الكهربائية الأولية</a:t>
            </a:r>
            <a:endParaRPr lang="en-US" sz="2000" dirty="0" smtClean="0"/>
          </a:p>
          <a:p>
            <a:pPr marL="457200" lvl="0" indent="-457200">
              <a:buFont typeface="+mj-lt"/>
              <a:buAutoNum type="arabicPeriod" startAt="7"/>
            </a:pPr>
            <a:endParaRPr lang="en-US" sz="2000" dirty="0"/>
          </a:p>
          <a:p>
            <a:pPr marL="457200" lvl="0" indent="-457200" algn="just" rtl="1">
              <a:buFont typeface="+mj-lt"/>
              <a:buAutoNum type="arabicPeriod" startAt="7"/>
            </a:pPr>
            <a:r>
              <a:rPr lang="ar-JO" sz="2000" dirty="0"/>
              <a:t>احسب قيمة المؤشر كنسبة مئوية من إجمالي الطاقة الأولية السنوية من مصادر الطاقة المتجددة في الموقع إلى مجموع إجمالي استهلاك الطاقة الأولية السنوي إجمالي استهلاك الطاقة الأولية السنوي من مصادر الطاقة المتجددة</a:t>
            </a:r>
            <a:r>
              <a:rPr lang="en-US" sz="2000" dirty="0" smtClean="0"/>
              <a:t> </a:t>
            </a:r>
            <a:endParaRPr lang="en-GB" sz="2000" dirty="0"/>
          </a:p>
          <a:p>
            <a:pPr marL="457200" indent="-457200">
              <a:buFont typeface="Courier New" panose="02070309020205020404" pitchFamily="49" charset="0"/>
              <a:buChar char="o"/>
            </a:pPr>
            <a:endParaRPr lang="en-US" sz="2000" dirty="0" smtClean="0"/>
          </a:p>
        </p:txBody>
      </p:sp>
      <mc:AlternateContent xmlns:mc="http://schemas.openxmlformats.org/markup-compatibility/2006" xmlns:a14="http://schemas.microsoft.com/office/drawing/2010/main">
        <mc:Choice Requires="a14">
          <p:sp>
            <p:nvSpPr>
              <p:cNvPr id="10" name="TextBox 9">
                <a:extLst>
                  <a:ext uri="{FF2B5EF4-FFF2-40B4-BE49-F238E27FC236}">
                    <a16:creationId xmlns="" xmlns:a16="http://schemas.microsoft.com/office/drawing/2014/main" id="{4B9FC405-A3B5-4DEE-B43C-06FF1A1968D9}"/>
                  </a:ext>
                </a:extLst>
              </p:cNvPr>
              <p:cNvSpPr txBox="1"/>
              <p:nvPr/>
            </p:nvSpPr>
            <p:spPr>
              <a:xfrm>
                <a:off x="5001457" y="2107151"/>
                <a:ext cx="2916761" cy="2984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0000CC"/>
                              </a:solidFill>
                              <a:latin typeface="Cambria Math" panose="02040503050406030204" pitchFamily="18" charset="0"/>
                            </a:rPr>
                          </m:ctrlPr>
                        </m:sSubPr>
                        <m:e>
                          <m:r>
                            <a:rPr lang="hr-HR" i="1">
                              <a:solidFill>
                                <a:srgbClr val="0000CC"/>
                              </a:solidFill>
                              <a:latin typeface="Cambria Math" panose="02040503050406030204" pitchFamily="18" charset="0"/>
                            </a:rPr>
                            <m:t>𝐸</m:t>
                          </m:r>
                        </m:e>
                        <m:sub>
                          <m:r>
                            <a:rPr lang="el-GR" b="0" i="1" smtClean="0">
                              <a:solidFill>
                                <a:srgbClr val="0000CC"/>
                              </a:solidFill>
                              <a:latin typeface="Cambria Math" panose="02040503050406030204" pitchFamily="18" charset="0"/>
                            </a:rPr>
                            <m:t>𝑝</m:t>
                          </m:r>
                          <m:r>
                            <a:rPr lang="hr-HR">
                              <a:solidFill>
                                <a:srgbClr val="0000CC"/>
                              </a:solidFill>
                              <a:latin typeface="Cambria Math" panose="02040503050406030204" pitchFamily="18" charset="0"/>
                            </a:rPr>
                            <m:t>,</m:t>
                          </m:r>
                          <m:r>
                            <m:rPr>
                              <m:sty m:val="p"/>
                            </m:rPr>
                            <a:rPr lang="en-US" b="0" i="0" smtClean="0">
                              <a:solidFill>
                                <a:srgbClr val="0000CC"/>
                              </a:solidFill>
                              <a:latin typeface="Cambria Math" panose="02040503050406030204" pitchFamily="18" charset="0"/>
                            </a:rPr>
                            <m:t>Ren</m:t>
                          </m:r>
                        </m:sub>
                      </m:sSub>
                      <m:r>
                        <a:rPr lang="en-US" b="0" i="1" smtClean="0">
                          <a:solidFill>
                            <a:srgbClr val="0000CC"/>
                          </a:solidFill>
                          <a:latin typeface="Cambria Math" panose="02040503050406030204" pitchFamily="18" charset="0"/>
                        </a:rPr>
                        <m:t>=</m:t>
                      </m:r>
                      <m:sSub>
                        <m:sSubPr>
                          <m:ctrlPr>
                            <a:rPr lang="en-GB" i="1">
                              <a:solidFill>
                                <a:srgbClr val="0000CC"/>
                              </a:solidFill>
                              <a:latin typeface="Cambria Math" panose="02040503050406030204" pitchFamily="18" charset="0"/>
                            </a:rPr>
                          </m:ctrlPr>
                        </m:sSubPr>
                        <m:e>
                          <m:r>
                            <a:rPr lang="hr-HR" i="1">
                              <a:solidFill>
                                <a:srgbClr val="0000CC"/>
                              </a:solidFill>
                              <a:latin typeface="Cambria Math" panose="02040503050406030204" pitchFamily="18" charset="0"/>
                            </a:rPr>
                            <m:t>𝐸</m:t>
                          </m:r>
                        </m:e>
                        <m:sub>
                          <m:r>
                            <a:rPr lang="el-GR" i="1">
                              <a:solidFill>
                                <a:srgbClr val="0000CC"/>
                              </a:solidFill>
                              <a:latin typeface="Cambria Math" panose="02040503050406030204" pitchFamily="18" charset="0"/>
                            </a:rPr>
                            <m:t>𝑝</m:t>
                          </m:r>
                          <m:r>
                            <a:rPr lang="hr-HR">
                              <a:solidFill>
                                <a:srgbClr val="0000CC"/>
                              </a:solidFill>
                              <a:latin typeface="Cambria Math" panose="02040503050406030204" pitchFamily="18" charset="0"/>
                            </a:rPr>
                            <m:t>,</m:t>
                          </m:r>
                          <m:r>
                            <m:rPr>
                              <m:sty m:val="p"/>
                            </m:rPr>
                            <a:rPr lang="en-US">
                              <a:solidFill>
                                <a:srgbClr val="0000CC"/>
                              </a:solidFill>
                              <a:latin typeface="Cambria Math" panose="02040503050406030204" pitchFamily="18" charset="0"/>
                            </a:rPr>
                            <m:t>Ren</m:t>
                          </m:r>
                          <m:r>
                            <a:rPr lang="en-US">
                              <a:solidFill>
                                <a:srgbClr val="0000CC"/>
                              </a:solidFill>
                              <a:latin typeface="Cambria Math" panose="02040503050406030204" pitchFamily="18" charset="0"/>
                            </a:rPr>
                            <m:t>,  </m:t>
                          </m:r>
                          <m:r>
                            <m:rPr>
                              <m:sty m:val="p"/>
                            </m:rPr>
                            <a:rPr lang="hr-HR">
                              <a:solidFill>
                                <a:srgbClr val="0000CC"/>
                              </a:solidFill>
                              <a:latin typeface="Cambria Math" panose="02040503050406030204" pitchFamily="18" charset="0"/>
                            </a:rPr>
                            <m:t>th</m:t>
                          </m:r>
                        </m:sub>
                      </m:sSub>
                      <m:r>
                        <a:rPr lang="en-US" b="0" i="1" smtClean="0">
                          <a:solidFill>
                            <a:srgbClr val="0000CC"/>
                          </a:solidFill>
                          <a:latin typeface="Cambria Math" panose="02040503050406030204" pitchFamily="18" charset="0"/>
                        </a:rPr>
                        <m:t>+</m:t>
                      </m:r>
                      <m:sSub>
                        <m:sSubPr>
                          <m:ctrlPr>
                            <a:rPr lang="en-GB" i="1">
                              <a:solidFill>
                                <a:srgbClr val="0000CC"/>
                              </a:solidFill>
                              <a:latin typeface="Cambria Math" panose="02040503050406030204" pitchFamily="18" charset="0"/>
                            </a:rPr>
                          </m:ctrlPr>
                        </m:sSubPr>
                        <m:e>
                          <m:r>
                            <a:rPr lang="hr-HR" i="1">
                              <a:solidFill>
                                <a:srgbClr val="0000CC"/>
                              </a:solidFill>
                              <a:latin typeface="Cambria Math" panose="02040503050406030204" pitchFamily="18" charset="0"/>
                            </a:rPr>
                            <m:t>𝐸</m:t>
                          </m:r>
                        </m:e>
                        <m:sub>
                          <m:r>
                            <a:rPr lang="el-GR" i="1">
                              <a:solidFill>
                                <a:srgbClr val="0000CC"/>
                              </a:solidFill>
                              <a:latin typeface="Cambria Math" panose="02040503050406030204" pitchFamily="18" charset="0"/>
                            </a:rPr>
                            <m:t>𝑝</m:t>
                          </m:r>
                          <m:r>
                            <a:rPr lang="hr-HR">
                              <a:solidFill>
                                <a:srgbClr val="0000CC"/>
                              </a:solidFill>
                              <a:latin typeface="Cambria Math" panose="02040503050406030204" pitchFamily="18" charset="0"/>
                            </a:rPr>
                            <m:t>,</m:t>
                          </m:r>
                          <m:r>
                            <m:rPr>
                              <m:sty m:val="p"/>
                            </m:rPr>
                            <a:rPr lang="en-US">
                              <a:solidFill>
                                <a:srgbClr val="0000CC"/>
                              </a:solidFill>
                              <a:latin typeface="Cambria Math" panose="02040503050406030204" pitchFamily="18" charset="0"/>
                            </a:rPr>
                            <m:t>Ren</m:t>
                          </m:r>
                          <m:r>
                            <a:rPr lang="en-US">
                              <a:solidFill>
                                <a:srgbClr val="0000CC"/>
                              </a:solidFill>
                              <a:latin typeface="Cambria Math" panose="02040503050406030204" pitchFamily="18" charset="0"/>
                            </a:rPr>
                            <m:t>,  </m:t>
                          </m:r>
                          <m:r>
                            <m:rPr>
                              <m:sty m:val="p"/>
                            </m:rPr>
                            <a:rPr lang="en-US" b="0" i="0" smtClean="0">
                              <a:solidFill>
                                <a:srgbClr val="0000CC"/>
                              </a:solidFill>
                              <a:latin typeface="Cambria Math" panose="02040503050406030204" pitchFamily="18" charset="0"/>
                            </a:rPr>
                            <m:t>el</m:t>
                          </m:r>
                        </m:sub>
                      </m:sSub>
                    </m:oMath>
                  </m:oMathPara>
                </a14:m>
                <a:endParaRPr lang="en-GB" dirty="0"/>
              </a:p>
            </p:txBody>
          </p:sp>
        </mc:Choice>
        <mc:Fallback xmlns="">
          <p:sp>
            <p:nvSpPr>
              <p:cNvPr id="10" name="TextBox 9">
                <a:extLst>
                  <a:ext uri="{FF2B5EF4-FFF2-40B4-BE49-F238E27FC236}">
                    <a16:creationId xmlns:a16="http://schemas.microsoft.com/office/drawing/2014/main" xmlns:a14="http://schemas.microsoft.com/office/drawing/2010/main" xmlns="" id="{4B9FC405-A3B5-4DEE-B43C-06FF1A1968D9}"/>
                  </a:ext>
                </a:extLst>
              </p:cNvPr>
              <p:cNvSpPr txBox="1">
                <a:spLocks noRot="1" noChangeAspect="1" noMove="1" noResize="1" noEditPoints="1" noAdjustHandles="1" noChangeArrowheads="1" noChangeShapeType="1" noTextEdit="1"/>
              </p:cNvSpPr>
              <p:nvPr/>
            </p:nvSpPr>
            <p:spPr>
              <a:xfrm>
                <a:off x="5001457" y="2107151"/>
                <a:ext cx="2916761" cy="298415"/>
              </a:xfrm>
              <a:prstGeom prst="rect">
                <a:avLst/>
              </a:prstGeom>
              <a:blipFill rotWithShape="0">
                <a:blip r:embed="rId4"/>
                <a:stretch>
                  <a:fillRect b="-20408"/>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 xmlns:a16="http://schemas.microsoft.com/office/drawing/2014/main" id="{4B9FC405-A3B5-4DEE-B43C-06FF1A1968D9}"/>
                  </a:ext>
                </a:extLst>
              </p:cNvPr>
              <p:cNvSpPr txBox="1"/>
              <p:nvPr/>
            </p:nvSpPr>
            <p:spPr>
              <a:xfrm>
                <a:off x="2939255" y="3128446"/>
                <a:ext cx="1799467" cy="2984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0000CC"/>
                              </a:solidFill>
                              <a:latin typeface="Cambria Math" panose="02040503050406030204" pitchFamily="18" charset="0"/>
                            </a:rPr>
                          </m:ctrlPr>
                        </m:sSubPr>
                        <m:e>
                          <m:r>
                            <a:rPr lang="hr-HR" i="1">
                              <a:solidFill>
                                <a:srgbClr val="0000CC"/>
                              </a:solidFill>
                              <a:latin typeface="Cambria Math" panose="02040503050406030204" pitchFamily="18" charset="0"/>
                            </a:rPr>
                            <m:t>𝐸</m:t>
                          </m:r>
                        </m:e>
                        <m:sub>
                          <m:r>
                            <a:rPr lang="el-GR" b="0" i="1" smtClean="0">
                              <a:solidFill>
                                <a:srgbClr val="0000CC"/>
                              </a:solidFill>
                              <a:latin typeface="Cambria Math" panose="02040503050406030204" pitchFamily="18" charset="0"/>
                            </a:rPr>
                            <m:t>𝑝</m:t>
                          </m:r>
                        </m:sub>
                      </m:sSub>
                      <m:r>
                        <a:rPr lang="en-US" b="0" i="1" smtClean="0">
                          <a:solidFill>
                            <a:srgbClr val="0000CC"/>
                          </a:solidFill>
                          <a:latin typeface="Cambria Math" panose="02040503050406030204" pitchFamily="18" charset="0"/>
                        </a:rPr>
                        <m:t>=</m:t>
                      </m:r>
                      <m:sSub>
                        <m:sSubPr>
                          <m:ctrlPr>
                            <a:rPr lang="en-GB" i="1">
                              <a:solidFill>
                                <a:srgbClr val="0000CC"/>
                              </a:solidFill>
                              <a:latin typeface="Cambria Math" panose="02040503050406030204" pitchFamily="18" charset="0"/>
                            </a:rPr>
                          </m:ctrlPr>
                        </m:sSubPr>
                        <m:e>
                          <m:r>
                            <a:rPr lang="hr-HR" i="1">
                              <a:solidFill>
                                <a:srgbClr val="0000CC"/>
                              </a:solidFill>
                              <a:latin typeface="Cambria Math" panose="02040503050406030204" pitchFamily="18" charset="0"/>
                            </a:rPr>
                            <m:t>𝐸</m:t>
                          </m:r>
                        </m:e>
                        <m:sub>
                          <m:r>
                            <a:rPr lang="el-GR" i="1">
                              <a:solidFill>
                                <a:srgbClr val="0000CC"/>
                              </a:solidFill>
                              <a:latin typeface="Cambria Math" panose="02040503050406030204" pitchFamily="18" charset="0"/>
                            </a:rPr>
                            <m:t>𝑝</m:t>
                          </m:r>
                          <m:r>
                            <a:rPr lang="en-US">
                              <a:solidFill>
                                <a:srgbClr val="0000CC"/>
                              </a:solidFill>
                              <a:latin typeface="Cambria Math" panose="02040503050406030204" pitchFamily="18" charset="0"/>
                            </a:rPr>
                            <m:t>,  </m:t>
                          </m:r>
                          <m:r>
                            <m:rPr>
                              <m:sty m:val="p"/>
                            </m:rPr>
                            <a:rPr lang="hr-HR">
                              <a:solidFill>
                                <a:srgbClr val="0000CC"/>
                              </a:solidFill>
                              <a:latin typeface="Cambria Math" panose="02040503050406030204" pitchFamily="18" charset="0"/>
                            </a:rPr>
                            <m:t>th</m:t>
                          </m:r>
                        </m:sub>
                      </m:sSub>
                      <m:r>
                        <a:rPr lang="en-US" b="0" i="1" smtClean="0">
                          <a:solidFill>
                            <a:srgbClr val="0000CC"/>
                          </a:solidFill>
                          <a:latin typeface="Cambria Math" panose="02040503050406030204" pitchFamily="18" charset="0"/>
                        </a:rPr>
                        <m:t>+</m:t>
                      </m:r>
                      <m:sSub>
                        <m:sSubPr>
                          <m:ctrlPr>
                            <a:rPr lang="en-GB" i="1">
                              <a:solidFill>
                                <a:srgbClr val="0000CC"/>
                              </a:solidFill>
                              <a:latin typeface="Cambria Math" panose="02040503050406030204" pitchFamily="18" charset="0"/>
                            </a:rPr>
                          </m:ctrlPr>
                        </m:sSubPr>
                        <m:e>
                          <m:r>
                            <a:rPr lang="hr-HR" i="1">
                              <a:solidFill>
                                <a:srgbClr val="0000CC"/>
                              </a:solidFill>
                              <a:latin typeface="Cambria Math" panose="02040503050406030204" pitchFamily="18" charset="0"/>
                            </a:rPr>
                            <m:t>𝐸</m:t>
                          </m:r>
                        </m:e>
                        <m:sub>
                          <m:r>
                            <a:rPr lang="el-GR" i="1">
                              <a:solidFill>
                                <a:srgbClr val="0000CC"/>
                              </a:solidFill>
                              <a:latin typeface="Cambria Math" panose="02040503050406030204" pitchFamily="18" charset="0"/>
                            </a:rPr>
                            <m:t>𝑝</m:t>
                          </m:r>
                          <m:r>
                            <a:rPr lang="hr-HR">
                              <a:solidFill>
                                <a:srgbClr val="0000CC"/>
                              </a:solidFill>
                              <a:latin typeface="Cambria Math" panose="02040503050406030204" pitchFamily="18" charset="0"/>
                            </a:rPr>
                            <m:t>,</m:t>
                          </m:r>
                          <m:r>
                            <a:rPr lang="en-US">
                              <a:solidFill>
                                <a:srgbClr val="0000CC"/>
                              </a:solidFill>
                              <a:latin typeface="Cambria Math" panose="02040503050406030204" pitchFamily="18" charset="0"/>
                            </a:rPr>
                            <m:t>  </m:t>
                          </m:r>
                          <m:r>
                            <m:rPr>
                              <m:sty m:val="p"/>
                            </m:rPr>
                            <a:rPr lang="en-US" b="0" i="0" smtClean="0">
                              <a:solidFill>
                                <a:srgbClr val="0000CC"/>
                              </a:solidFill>
                              <a:latin typeface="Cambria Math" panose="02040503050406030204" pitchFamily="18" charset="0"/>
                            </a:rPr>
                            <m:t>el</m:t>
                          </m:r>
                        </m:sub>
                      </m:sSub>
                    </m:oMath>
                  </m:oMathPara>
                </a14:m>
                <a:endParaRPr lang="en-GB" dirty="0"/>
              </a:p>
            </p:txBody>
          </p:sp>
        </mc:Choice>
        <mc:Fallback xmlns="">
          <p:sp>
            <p:nvSpPr>
              <p:cNvPr id="14" name="TextBox 13">
                <a:extLst>
                  <a:ext uri="{FF2B5EF4-FFF2-40B4-BE49-F238E27FC236}">
                    <a16:creationId xmlns:a16="http://schemas.microsoft.com/office/drawing/2014/main" xmlns:a14="http://schemas.microsoft.com/office/drawing/2010/main" xmlns="" id="{4B9FC405-A3B5-4DEE-B43C-06FF1A1968D9}"/>
                  </a:ext>
                </a:extLst>
              </p:cNvPr>
              <p:cNvSpPr txBox="1">
                <a:spLocks noRot="1" noChangeAspect="1" noMove="1" noResize="1" noEditPoints="1" noAdjustHandles="1" noChangeArrowheads="1" noChangeShapeType="1" noTextEdit="1"/>
              </p:cNvSpPr>
              <p:nvPr/>
            </p:nvSpPr>
            <p:spPr>
              <a:xfrm>
                <a:off x="2939255" y="3128446"/>
                <a:ext cx="1799467" cy="298415"/>
              </a:xfrm>
              <a:prstGeom prst="rect">
                <a:avLst/>
              </a:prstGeom>
              <a:blipFill rotWithShape="0">
                <a:blip r:embed="rId5"/>
                <a:stretch>
                  <a:fillRect l="-1356" r="-678" b="-20408"/>
                </a:stretch>
              </a:blipFill>
            </p:spPr>
            <p:txBody>
              <a:bodyPr/>
              <a:lstStyle/>
              <a:p>
                <a:r>
                  <a:rPr lang="fr-FR">
                    <a:noFill/>
                  </a:rPr>
                  <a:t> </a:t>
                </a:r>
              </a:p>
            </p:txBody>
          </p:sp>
        </mc:Fallback>
      </mc:AlternateContent>
      <p:pic>
        <p:nvPicPr>
          <p:cNvPr id="9" name="Picture 8"/>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23393" y="4702706"/>
            <a:ext cx="1901554" cy="1256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 Box 2"/>
          <p:cNvSpPr txBox="1">
            <a:spLocks noChangeArrowheads="1"/>
          </p:cNvSpPr>
          <p:nvPr/>
        </p:nvSpPr>
        <p:spPr bwMode="auto">
          <a:xfrm>
            <a:off x="7010400" y="5160618"/>
            <a:ext cx="152754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defTabSz="457200" eaLnBrk="1" fontAlgn="base" hangingPunct="1">
              <a:spcBef>
                <a:spcPct val="0"/>
              </a:spcBef>
              <a:spcAft>
                <a:spcPct val="0"/>
              </a:spcAft>
              <a:defRPr/>
            </a:pPr>
            <a:r>
              <a:rPr lang="en-US" sz="2800" b="1" kern="0" spc="50" dirty="0" smtClean="0">
                <a:ln w="11430"/>
                <a:solidFill>
                  <a:srgbClr val="FF0000"/>
                </a:solidFill>
                <a:effectLst>
                  <a:outerShdw blurRad="76200" dist="50800" dir="5400000" algn="tl" rotWithShape="0">
                    <a:srgbClr val="000000">
                      <a:alpha val="65000"/>
                    </a:srgbClr>
                  </a:outerShdw>
                </a:effectLst>
                <a:latin typeface="Arial Black" pitchFamily="34" charset="0"/>
                <a:cs typeface="Arial" charset="0"/>
              </a:rPr>
              <a:t>%</a:t>
            </a:r>
            <a:endParaRPr lang="el-GR" sz="2800" b="1" kern="0" spc="50" baseline="30000" dirty="0" smtClean="0">
              <a:ln w="11430"/>
              <a:solidFill>
                <a:srgbClr val="FF0000"/>
              </a:solidFill>
              <a:effectLst>
                <a:outerShdw blurRad="76200" dist="50800" dir="5400000" algn="tl" rotWithShape="0">
                  <a:srgbClr val="000000">
                    <a:alpha val="65000"/>
                  </a:srgbClr>
                </a:outerShdw>
              </a:effectLst>
              <a:latin typeface="Arial Black" pitchFamily="34" charset="0"/>
              <a:cs typeface="Arial" charset="0"/>
            </a:endParaRPr>
          </a:p>
        </p:txBody>
      </p:sp>
      <mc:AlternateContent xmlns:mc="http://schemas.openxmlformats.org/markup-compatibility/2006" xmlns:a14="http://schemas.microsoft.com/office/drawing/2010/main">
        <mc:Choice Requires="a14">
          <p:sp>
            <p:nvSpPr>
              <p:cNvPr id="2" name="Rectangle 1"/>
              <p:cNvSpPr/>
              <p:nvPr/>
            </p:nvSpPr>
            <p:spPr>
              <a:xfrm>
                <a:off x="4738722" y="4258313"/>
                <a:ext cx="1361335" cy="69519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i="1" smtClean="0">
                              <a:solidFill>
                                <a:srgbClr val="0000CC"/>
                              </a:solidFill>
                              <a:latin typeface="Cambria Math" panose="02040503050406030204" pitchFamily="18" charset="0"/>
                            </a:rPr>
                          </m:ctrlPr>
                        </m:fPr>
                        <m:num>
                          <m:sSub>
                            <m:sSubPr>
                              <m:ctrlPr>
                                <a:rPr lang="en-GB" i="1">
                                  <a:solidFill>
                                    <a:srgbClr val="0000CC"/>
                                  </a:solidFill>
                                  <a:latin typeface="Cambria Math" panose="02040503050406030204" pitchFamily="18" charset="0"/>
                                </a:rPr>
                              </m:ctrlPr>
                            </m:sSubPr>
                            <m:e>
                              <m:r>
                                <a:rPr lang="hr-HR" i="1">
                                  <a:solidFill>
                                    <a:srgbClr val="0000CC"/>
                                  </a:solidFill>
                                  <a:latin typeface="Cambria Math" panose="02040503050406030204" pitchFamily="18" charset="0"/>
                                </a:rPr>
                                <m:t>𝐸</m:t>
                              </m:r>
                            </m:e>
                            <m:sub>
                              <m:r>
                                <a:rPr lang="el-GR" i="1">
                                  <a:solidFill>
                                    <a:srgbClr val="0000CC"/>
                                  </a:solidFill>
                                  <a:latin typeface="Cambria Math" panose="02040503050406030204" pitchFamily="18" charset="0"/>
                                </a:rPr>
                                <m:t>𝑝</m:t>
                              </m:r>
                              <m:r>
                                <a:rPr lang="hr-HR">
                                  <a:solidFill>
                                    <a:srgbClr val="0000CC"/>
                                  </a:solidFill>
                                  <a:latin typeface="Cambria Math" panose="02040503050406030204" pitchFamily="18" charset="0"/>
                                </a:rPr>
                                <m:t>,</m:t>
                              </m:r>
                              <m:r>
                                <m:rPr>
                                  <m:sty m:val="p"/>
                                </m:rPr>
                                <a:rPr lang="en-US">
                                  <a:solidFill>
                                    <a:srgbClr val="0000CC"/>
                                  </a:solidFill>
                                  <a:latin typeface="Cambria Math" panose="02040503050406030204" pitchFamily="18" charset="0"/>
                                </a:rPr>
                                <m:t>Ren</m:t>
                              </m:r>
                            </m:sub>
                          </m:sSub>
                        </m:num>
                        <m:den>
                          <m:sSub>
                            <m:sSubPr>
                              <m:ctrlPr>
                                <a:rPr lang="en-GB" i="1">
                                  <a:solidFill>
                                    <a:srgbClr val="0000CC"/>
                                  </a:solidFill>
                                  <a:latin typeface="Cambria Math" panose="02040503050406030204" pitchFamily="18" charset="0"/>
                                </a:rPr>
                              </m:ctrlPr>
                            </m:sSubPr>
                            <m:e>
                              <m:sSub>
                                <m:sSubPr>
                                  <m:ctrlPr>
                                    <a:rPr lang="en-GB" i="1">
                                      <a:solidFill>
                                        <a:srgbClr val="0000CC"/>
                                      </a:solidFill>
                                      <a:latin typeface="Cambria Math" panose="02040503050406030204" pitchFamily="18" charset="0"/>
                                    </a:rPr>
                                  </m:ctrlPr>
                                </m:sSubPr>
                                <m:e>
                                  <m:r>
                                    <a:rPr lang="hr-HR" i="1">
                                      <a:solidFill>
                                        <a:srgbClr val="0000CC"/>
                                      </a:solidFill>
                                      <a:latin typeface="Cambria Math" panose="02040503050406030204" pitchFamily="18" charset="0"/>
                                    </a:rPr>
                                    <m:t>𝐸</m:t>
                                  </m:r>
                                </m:e>
                                <m:sub>
                                  <m:r>
                                    <a:rPr lang="el-GR" i="1">
                                      <a:solidFill>
                                        <a:srgbClr val="0000CC"/>
                                      </a:solidFill>
                                      <a:latin typeface="Cambria Math" panose="02040503050406030204" pitchFamily="18" charset="0"/>
                                    </a:rPr>
                                    <m:t>𝑝</m:t>
                                  </m:r>
                                </m:sub>
                              </m:sSub>
                              <m:r>
                                <a:rPr lang="en-US" b="0" i="1" smtClean="0">
                                  <a:solidFill>
                                    <a:srgbClr val="0000CC"/>
                                  </a:solidFill>
                                  <a:latin typeface="Cambria Math" panose="02040503050406030204" pitchFamily="18" charset="0"/>
                                </a:rPr>
                                <m:t>+</m:t>
                              </m:r>
                              <m:r>
                                <a:rPr lang="hr-HR" i="1">
                                  <a:solidFill>
                                    <a:srgbClr val="0000CC"/>
                                  </a:solidFill>
                                  <a:latin typeface="Cambria Math" panose="02040503050406030204" pitchFamily="18" charset="0"/>
                                </a:rPr>
                                <m:t>𝐸</m:t>
                              </m:r>
                            </m:e>
                            <m:sub>
                              <m:r>
                                <a:rPr lang="el-GR" i="1">
                                  <a:solidFill>
                                    <a:srgbClr val="0000CC"/>
                                  </a:solidFill>
                                  <a:latin typeface="Cambria Math" panose="02040503050406030204" pitchFamily="18" charset="0"/>
                                </a:rPr>
                                <m:t>𝑝</m:t>
                              </m:r>
                              <m:r>
                                <a:rPr lang="hr-HR">
                                  <a:solidFill>
                                    <a:srgbClr val="0000CC"/>
                                  </a:solidFill>
                                  <a:latin typeface="Cambria Math" panose="02040503050406030204" pitchFamily="18" charset="0"/>
                                </a:rPr>
                                <m:t>,</m:t>
                              </m:r>
                              <m:r>
                                <m:rPr>
                                  <m:sty m:val="p"/>
                                </m:rPr>
                                <a:rPr lang="en-US">
                                  <a:solidFill>
                                    <a:srgbClr val="0000CC"/>
                                  </a:solidFill>
                                  <a:latin typeface="Cambria Math" panose="02040503050406030204" pitchFamily="18" charset="0"/>
                                </a:rPr>
                                <m:t>Ren</m:t>
                              </m:r>
                            </m:sub>
                          </m:sSub>
                        </m:den>
                      </m:f>
                    </m:oMath>
                  </m:oMathPara>
                </a14:m>
                <a:endParaRPr lang="en-GB" dirty="0"/>
              </a:p>
            </p:txBody>
          </p:sp>
        </mc:Choice>
        <mc:Fallback xmlns="">
          <p:sp>
            <p:nvSpPr>
              <p:cNvPr id="2" name="Rectangle 1"/>
              <p:cNvSpPr>
                <a:spLocks noRot="1" noChangeAspect="1" noMove="1" noResize="1" noEditPoints="1" noAdjustHandles="1" noChangeArrowheads="1" noChangeShapeType="1" noTextEdit="1"/>
              </p:cNvSpPr>
              <p:nvPr/>
            </p:nvSpPr>
            <p:spPr>
              <a:xfrm>
                <a:off x="4738722" y="4258313"/>
                <a:ext cx="1361335" cy="695190"/>
              </a:xfrm>
              <a:prstGeom prst="rect">
                <a:avLst/>
              </a:prstGeom>
              <a:blipFill rotWithShape="0">
                <a:blip r:embed="rId7"/>
                <a:stretch>
                  <a:fillRect/>
                </a:stretch>
              </a:blipFill>
            </p:spPr>
            <p:txBody>
              <a:bodyPr/>
              <a:lstStyle/>
              <a:p>
                <a:r>
                  <a:rPr lang="fr-FR">
                    <a:noFill/>
                  </a:rPr>
                  <a:t> </a:t>
                </a:r>
              </a:p>
            </p:txBody>
          </p:sp>
        </mc:Fallback>
      </mc:AlternateContent>
      <p:grpSp>
        <p:nvGrpSpPr>
          <p:cNvPr id="13" name="Groupe 12"/>
          <p:cNvGrpSpPr/>
          <p:nvPr/>
        </p:nvGrpSpPr>
        <p:grpSpPr>
          <a:xfrm>
            <a:off x="1537711" y="6067846"/>
            <a:ext cx="6429835" cy="748254"/>
            <a:chOff x="1537711" y="6067846"/>
            <a:chExt cx="6429835" cy="748254"/>
          </a:xfrm>
        </p:grpSpPr>
        <p:sp>
          <p:nvSpPr>
            <p:cNvPr id="15" name="Rectangle 14"/>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6" name="Groupe 15"/>
            <p:cNvGrpSpPr/>
            <p:nvPr/>
          </p:nvGrpSpPr>
          <p:grpSpPr>
            <a:xfrm>
              <a:off x="1537711" y="6180036"/>
              <a:ext cx="6239691" cy="636064"/>
              <a:chOff x="1537711" y="6180036"/>
              <a:chExt cx="6239691" cy="636064"/>
            </a:xfrm>
          </p:grpSpPr>
          <p:sp>
            <p:nvSpPr>
              <p:cNvPr id="17" name="Rectangle 16"/>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8" name="Rectangle 17"/>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9" name="Segnaposto contenuto 2">
            <a:extLst>
              <a:ext uri="{FF2B5EF4-FFF2-40B4-BE49-F238E27FC236}">
                <a16:creationId xmlns="" xmlns:a16="http://schemas.microsoft.com/office/drawing/2014/main" id="{86F2EB93-A63A-4210-B86A-E5FCAD7D8D7F}"/>
              </a:ext>
            </a:extLst>
          </p:cNvPr>
          <p:cNvSpPr txBox="1">
            <a:spLocks/>
          </p:cNvSpPr>
          <p:nvPr/>
        </p:nvSpPr>
        <p:spPr>
          <a:xfrm>
            <a:off x="476593" y="887574"/>
            <a:ext cx="8310138"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b="1" u="sng" dirty="0">
                <a:latin typeface="Calibri" panose="020F0502020204030204" pitchFamily="34" charset="0"/>
                <a:cs typeface="Calibri" panose="020F0502020204030204" pitchFamily="34" charset="0"/>
              </a:rPr>
              <a:t>طريقة التقييم</a:t>
            </a:r>
          </a:p>
        </p:txBody>
      </p:sp>
    </p:spTree>
    <p:extLst>
      <p:ext uri="{BB962C8B-B14F-4D97-AF65-F5344CB8AC3E}">
        <p14:creationId xmlns:p14="http://schemas.microsoft.com/office/powerpoint/2010/main" val="35321684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t>16</a:t>
            </a:fld>
            <a:endParaRPr lang="en-US">
              <a:solidFill>
                <a:schemeClr val="bg1"/>
              </a:solidFill>
            </a:endParaRPr>
          </a:p>
        </p:txBody>
      </p:sp>
      <p:sp>
        <p:nvSpPr>
          <p:cNvPr id="6" name="Segnaposto contenuto 2">
            <a:extLst>
              <a:ext uri="{FF2B5EF4-FFF2-40B4-BE49-F238E27FC236}">
                <a16:creationId xmlns="" xmlns:a16="http://schemas.microsoft.com/office/drawing/2014/main" id="{86F2EB93-A63A-4210-B86A-E5FCAD7D8D7F}"/>
              </a:ext>
            </a:extLst>
          </p:cNvPr>
          <p:cNvSpPr txBox="1">
            <a:spLocks/>
          </p:cNvSpPr>
          <p:nvPr/>
        </p:nvSpPr>
        <p:spPr>
          <a:xfrm>
            <a:off x="6473233" y="852706"/>
            <a:ext cx="2081682"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JO" b="1" u="sng" dirty="0">
                <a:latin typeface="Calibri" panose="020F0502020204030204" pitchFamily="34" charset="0"/>
                <a:cs typeface="Calibri" panose="020F0502020204030204" pitchFamily="34" charset="0"/>
              </a:rPr>
              <a:t>المراجع والمعايير</a:t>
            </a:r>
            <a:endParaRPr lang="it-IT" dirty="0"/>
          </a:p>
        </p:txBody>
      </p:sp>
      <p:sp>
        <p:nvSpPr>
          <p:cNvPr id="9" name="Segnaposto contenuto 2">
            <a:extLst>
              <a:ext uri="{FF2B5EF4-FFF2-40B4-BE49-F238E27FC236}">
                <a16:creationId xmlns="" xmlns:a16="http://schemas.microsoft.com/office/drawing/2014/main" id="{86F2EB93-A63A-4210-B86A-E5FCAD7D8D7F}"/>
              </a:ext>
            </a:extLst>
          </p:cNvPr>
          <p:cNvSpPr txBox="1">
            <a:spLocks/>
          </p:cNvSpPr>
          <p:nvPr/>
        </p:nvSpPr>
        <p:spPr>
          <a:xfrm>
            <a:off x="268224" y="1320800"/>
            <a:ext cx="8855825"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indent="-361950">
              <a:spcBef>
                <a:spcPts val="0"/>
              </a:spcBef>
              <a:buNone/>
            </a:pPr>
            <a:r>
              <a:rPr lang="en-GB" sz="2200" b="1" dirty="0" smtClean="0"/>
              <a:t>RED </a:t>
            </a:r>
            <a:r>
              <a:rPr lang="en-GB" sz="2200" b="1" dirty="0"/>
              <a:t>2018. </a:t>
            </a:r>
            <a:r>
              <a:rPr lang="en-GB" sz="2200" dirty="0"/>
              <a:t>Directive (EU) 2018/2001 of the European Parliament and of the Council of 11 December 2018 on the promotion of the use of energy from renewable sources (recast). Brussels: European Commission</a:t>
            </a:r>
            <a:r>
              <a:rPr lang="en-US" sz="2200" dirty="0" smtClean="0"/>
              <a:t>. </a:t>
            </a:r>
            <a:r>
              <a:rPr lang="en-US" sz="2200" dirty="0"/>
              <a:t>http://data.europa.eu/eli/dir/2018/2001/oj </a:t>
            </a:r>
            <a:endParaRPr lang="en-US" sz="2200" dirty="0" smtClean="0"/>
          </a:p>
          <a:p>
            <a:pPr marL="0" indent="0">
              <a:spcBef>
                <a:spcPts val="0"/>
              </a:spcBef>
              <a:buNone/>
            </a:pPr>
            <a:r>
              <a:rPr lang="en-US" sz="2200" b="1" dirty="0" smtClean="0"/>
              <a:t>2013/114/EU</a:t>
            </a:r>
            <a:r>
              <a:rPr lang="en-US" sz="2200" dirty="0"/>
              <a:t>: Commission Decision of 1 March </a:t>
            </a:r>
            <a:r>
              <a:rPr lang="en-US" sz="2200" dirty="0" smtClean="0"/>
              <a:t>2013</a:t>
            </a:r>
          </a:p>
          <a:p>
            <a:pPr marL="395288" lvl="0" indent="-395288">
              <a:spcBef>
                <a:spcPts val="0"/>
              </a:spcBef>
              <a:buNone/>
            </a:pPr>
            <a:r>
              <a:rPr lang="en-US" sz="2200" b="1" dirty="0" smtClean="0"/>
              <a:t>EN 15603</a:t>
            </a:r>
            <a:r>
              <a:rPr lang="en-US" sz="2200" dirty="0" smtClean="0"/>
              <a:t>:2008 - Energy </a:t>
            </a:r>
            <a:r>
              <a:rPr lang="en-US" sz="2200" dirty="0"/>
              <a:t>performance of buildings. Overall energy use and definition of energy </a:t>
            </a:r>
            <a:r>
              <a:rPr lang="en-US" sz="2200" dirty="0" smtClean="0"/>
              <a:t>ratings. </a:t>
            </a:r>
            <a:r>
              <a:rPr lang="en-US" sz="2200" dirty="0"/>
              <a:t>Brussels: European Committee for Standardization</a:t>
            </a:r>
            <a:r>
              <a:rPr lang="en-US" sz="2200" dirty="0" smtClean="0"/>
              <a:t>.</a:t>
            </a:r>
          </a:p>
          <a:p>
            <a:pPr marL="395288" lvl="0" indent="-395288">
              <a:spcBef>
                <a:spcPts val="0"/>
              </a:spcBef>
              <a:buNone/>
            </a:pPr>
            <a:r>
              <a:rPr lang="en-US" sz="2200" b="1" dirty="0" smtClean="0"/>
              <a:t>EN 13790</a:t>
            </a:r>
            <a:r>
              <a:rPr lang="en-US" sz="2200" dirty="0" smtClean="0"/>
              <a:t>:2008 - Energy </a:t>
            </a:r>
            <a:r>
              <a:rPr lang="en-US" sz="2200" dirty="0"/>
              <a:t>performance of buildings. Calculation of energy use for space heating and </a:t>
            </a:r>
            <a:r>
              <a:rPr lang="en-US" sz="2200" dirty="0" smtClean="0"/>
              <a:t>cooling. Brussels: European Committee for Standardization.</a:t>
            </a:r>
          </a:p>
          <a:p>
            <a:pPr marL="395288" indent="-395288">
              <a:spcBef>
                <a:spcPts val="0"/>
              </a:spcBef>
              <a:buNone/>
            </a:pPr>
            <a:r>
              <a:rPr lang="en-US" sz="2200" b="1" dirty="0" smtClean="0"/>
              <a:t>Level(s</a:t>
            </a:r>
            <a:r>
              <a:rPr lang="en-US" sz="2200" b="1" dirty="0"/>
              <a:t>)</a:t>
            </a:r>
            <a:r>
              <a:rPr lang="en-US" sz="2200" dirty="0"/>
              <a:t> Part 1-2 – Beta version. Brussels: European Commission. https://</a:t>
            </a:r>
            <a:r>
              <a:rPr lang="en-US" sz="2200" dirty="0" smtClean="0"/>
              <a:t>environment.ec.europa.eu/topics/circular-economy/levels_en</a:t>
            </a:r>
          </a:p>
          <a:p>
            <a:pPr marL="395288" indent="-395288">
              <a:spcBef>
                <a:spcPts val="0"/>
              </a:spcBef>
              <a:buNone/>
            </a:pPr>
            <a:endParaRPr lang="it-IT" sz="2200" dirty="0"/>
          </a:p>
          <a:p>
            <a:pPr marL="395288" lvl="0" indent="-395288">
              <a:spcBef>
                <a:spcPts val="0"/>
              </a:spcBef>
              <a:buNone/>
            </a:pPr>
            <a:endParaRPr lang="it-IT" sz="2200" dirty="0"/>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985" y="846615"/>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e 7"/>
          <p:cNvGrpSpPr/>
          <p:nvPr/>
        </p:nvGrpSpPr>
        <p:grpSpPr>
          <a:xfrm>
            <a:off x="1537711" y="6067846"/>
            <a:ext cx="6429835" cy="748254"/>
            <a:chOff x="1537711" y="6067846"/>
            <a:chExt cx="6429835" cy="748254"/>
          </a:xfrm>
        </p:grpSpPr>
        <p:sp>
          <p:nvSpPr>
            <p:cNvPr id="11" name="Rectangle 10"/>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2" name="Groupe 11"/>
            <p:cNvGrpSpPr/>
            <p:nvPr/>
          </p:nvGrpSpPr>
          <p:grpSpPr>
            <a:xfrm>
              <a:off x="1537711" y="6180036"/>
              <a:ext cx="6239691" cy="636064"/>
              <a:chOff x="1537711" y="6180036"/>
              <a:chExt cx="6239691" cy="636064"/>
            </a:xfrm>
          </p:grpSpPr>
          <p:sp>
            <p:nvSpPr>
              <p:cNvPr id="13" name="Rectangle 12"/>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4" name="Rectangle 13"/>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5" name="Rectangle 14"/>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Tree>
    <p:extLst>
      <p:ext uri="{BB962C8B-B14F-4D97-AF65-F5344CB8AC3E}">
        <p14:creationId xmlns:p14="http://schemas.microsoft.com/office/powerpoint/2010/main" val="1464456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t>17</a:t>
            </a:fld>
            <a:endParaRPr lang="en-US">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2982" y="890028"/>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 xmlns:a16="http://schemas.microsoft.com/office/drawing/2014/main" id="{86F2EB93-A63A-4210-B86A-E5FCAD7D8D7F}"/>
              </a:ext>
            </a:extLst>
          </p:cNvPr>
          <p:cNvSpPr txBox="1">
            <a:spLocks/>
          </p:cNvSpPr>
          <p:nvPr/>
        </p:nvSpPr>
        <p:spPr>
          <a:xfrm>
            <a:off x="6440424" y="825708"/>
            <a:ext cx="1965022"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JO" b="1" u="sng" dirty="0">
                <a:latin typeface="Calibri" panose="020F0502020204030204" pitchFamily="34" charset="0"/>
                <a:cs typeface="Calibri" panose="020F0502020204030204" pitchFamily="34" charset="0"/>
              </a:rPr>
              <a:t>المراجع والمعايير</a:t>
            </a:r>
            <a:endParaRPr lang="it-IT" dirty="0"/>
          </a:p>
        </p:txBody>
      </p:sp>
      <p:sp>
        <p:nvSpPr>
          <p:cNvPr id="10" name="Rectangle 9"/>
          <p:cNvSpPr/>
          <p:nvPr/>
        </p:nvSpPr>
        <p:spPr>
          <a:xfrm>
            <a:off x="352982" y="1431985"/>
            <a:ext cx="8791017" cy="1015663"/>
          </a:xfrm>
          <a:prstGeom prst="rect">
            <a:avLst/>
          </a:prstGeom>
        </p:spPr>
        <p:txBody>
          <a:bodyPr wrap="square">
            <a:spAutoFit/>
          </a:bodyPr>
          <a:lstStyle/>
          <a:p>
            <a:r>
              <a:rPr lang="en-US" sz="2000" dirty="0"/>
              <a:t>https://</a:t>
            </a:r>
            <a:r>
              <a:rPr lang="en-US" sz="2000" dirty="0" smtClean="0"/>
              <a:t>ec.europa.eu/energy/en/topics/energy-strategy-and-energy-union/clean-energy-all-europeans</a:t>
            </a:r>
          </a:p>
          <a:p>
            <a:endParaRPr lang="en-US" sz="2000"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3470" y="1811815"/>
            <a:ext cx="4505324" cy="4163683"/>
          </a:xfrm>
          <a:prstGeom prst="rect">
            <a:avLst/>
          </a:prstGeom>
        </p:spPr>
      </p:pic>
      <p:sp>
        <p:nvSpPr>
          <p:cNvPr id="11" name="Rectangle 10"/>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grpSp>
        <p:nvGrpSpPr>
          <p:cNvPr id="12" name="Groupe 11"/>
          <p:cNvGrpSpPr/>
          <p:nvPr/>
        </p:nvGrpSpPr>
        <p:grpSpPr>
          <a:xfrm>
            <a:off x="1533572" y="6109746"/>
            <a:ext cx="6429835" cy="748254"/>
            <a:chOff x="1537711" y="6067846"/>
            <a:chExt cx="6429835" cy="748254"/>
          </a:xfrm>
        </p:grpSpPr>
        <p:sp>
          <p:nvSpPr>
            <p:cNvPr id="13" name="Rectangle 12"/>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4" name="Groupe 13"/>
            <p:cNvGrpSpPr/>
            <p:nvPr/>
          </p:nvGrpSpPr>
          <p:grpSpPr>
            <a:xfrm>
              <a:off x="1537711" y="6180036"/>
              <a:ext cx="6239691" cy="636064"/>
              <a:chOff x="1537711" y="6180036"/>
              <a:chExt cx="6239691" cy="636064"/>
            </a:xfrm>
          </p:grpSpPr>
          <p:sp>
            <p:nvSpPr>
              <p:cNvPr id="15" name="Rectangle 14"/>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Tree>
    <p:extLst>
      <p:ext uri="{BB962C8B-B14F-4D97-AF65-F5344CB8AC3E}">
        <p14:creationId xmlns:p14="http://schemas.microsoft.com/office/powerpoint/2010/main" val="37295473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t>18</a:t>
            </a:fld>
            <a:endParaRPr lang="en-US">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566" y="911177"/>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 xmlns:a16="http://schemas.microsoft.com/office/drawing/2014/main" id="{86F2EB93-A63A-4210-B86A-E5FCAD7D8D7F}"/>
              </a:ext>
            </a:extLst>
          </p:cNvPr>
          <p:cNvSpPr txBox="1">
            <a:spLocks/>
          </p:cNvSpPr>
          <p:nvPr/>
        </p:nvSpPr>
        <p:spPr>
          <a:xfrm>
            <a:off x="6194239" y="859691"/>
            <a:ext cx="2351884"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JO" b="1" u="sng" dirty="0">
                <a:latin typeface="Calibri" panose="020F0502020204030204" pitchFamily="34" charset="0"/>
                <a:cs typeface="Calibri" panose="020F0502020204030204" pitchFamily="34" charset="0"/>
              </a:rPr>
              <a:t>المراجع والمعايير</a:t>
            </a:r>
            <a:endParaRPr lang="it-IT" dirty="0"/>
          </a:p>
        </p:txBody>
      </p:sp>
      <p:sp>
        <p:nvSpPr>
          <p:cNvPr id="11" name="Rectangle 10"/>
          <p:cNvSpPr/>
          <p:nvPr/>
        </p:nvSpPr>
        <p:spPr>
          <a:xfrm>
            <a:off x="369590" y="1631512"/>
            <a:ext cx="8774410" cy="4062651"/>
          </a:xfrm>
          <a:prstGeom prst="rect">
            <a:avLst/>
          </a:prstGeom>
        </p:spPr>
        <p:txBody>
          <a:bodyPr wrap="square">
            <a:spAutoFit/>
          </a:bodyPr>
          <a:lstStyle/>
          <a:p>
            <a:r>
              <a:rPr lang="en-US" sz="2000" b="1" dirty="0"/>
              <a:t>Solar Engineering of Thermal </a:t>
            </a:r>
            <a:r>
              <a:rPr lang="en-US" sz="2000" b="1" dirty="0" smtClean="0"/>
              <a:t>Processes </a:t>
            </a:r>
            <a:r>
              <a:rPr lang="en-US" sz="2000" dirty="0" smtClean="0">
                <a:solidFill>
                  <a:prstClr val="black"/>
                </a:solidFill>
                <a:ea typeface="SimSun"/>
                <a:cs typeface="Times New Roman"/>
              </a:rPr>
              <a:t>(4th </a:t>
            </a:r>
            <a:r>
              <a:rPr lang="en-US" sz="2000" dirty="0">
                <a:solidFill>
                  <a:prstClr val="black"/>
                </a:solidFill>
                <a:ea typeface="SimSun"/>
                <a:cs typeface="Times New Roman"/>
              </a:rPr>
              <a:t>ed.)</a:t>
            </a:r>
            <a:r>
              <a:rPr lang="en-US" sz="2000" dirty="0" smtClean="0"/>
              <a:t>, </a:t>
            </a:r>
            <a:r>
              <a:rPr lang="en-US" sz="2000" dirty="0"/>
              <a:t>John A. </a:t>
            </a:r>
            <a:r>
              <a:rPr lang="en-US" sz="2000" dirty="0" err="1"/>
              <a:t>Duffie</a:t>
            </a:r>
            <a:r>
              <a:rPr lang="en-US" sz="2000" dirty="0"/>
              <a:t>, William A. Beckman, </a:t>
            </a:r>
            <a:r>
              <a:rPr lang="en-US" sz="2000" dirty="0" smtClean="0"/>
              <a:t>944 p., ISBN</a:t>
            </a:r>
            <a:r>
              <a:rPr lang="en-US" sz="2000" dirty="0"/>
              <a:t>: </a:t>
            </a:r>
            <a:r>
              <a:rPr lang="en-US" sz="2000" dirty="0" smtClean="0"/>
              <a:t>978-0-470-87366-3</a:t>
            </a:r>
            <a:r>
              <a:rPr lang="en-US" sz="2000" dirty="0"/>
              <a:t>, </a:t>
            </a:r>
            <a:r>
              <a:rPr lang="en-US" sz="2000" dirty="0" smtClean="0"/>
              <a:t>Wiley, 2013</a:t>
            </a:r>
            <a:r>
              <a:rPr lang="en-US" sz="2000" dirty="0"/>
              <a:t>. </a:t>
            </a:r>
            <a:r>
              <a:rPr lang="en-US" sz="1100" dirty="0"/>
              <a:t>https://</a:t>
            </a:r>
            <a:r>
              <a:rPr lang="en-US" sz="1100" dirty="0" smtClean="0"/>
              <a:t>www.wiley.com/en-us/Solar+Engineering+of+Thermal+Processes%2C+4th+Edition-p-9780470873663 </a:t>
            </a:r>
            <a:endParaRPr lang="en-US" sz="1100" dirty="0"/>
          </a:p>
          <a:p>
            <a:endParaRPr lang="en-US" b="1" dirty="0" smtClean="0"/>
          </a:p>
          <a:p>
            <a:r>
              <a:rPr lang="en-US" sz="2000" b="1" dirty="0" smtClean="0"/>
              <a:t>Solar </a:t>
            </a:r>
            <a:r>
              <a:rPr lang="en-US" sz="2000" b="1" dirty="0"/>
              <a:t>Cooling </a:t>
            </a:r>
            <a:r>
              <a:rPr lang="en-US" sz="2000" b="1" dirty="0" smtClean="0"/>
              <a:t>Handbook</a:t>
            </a:r>
            <a:r>
              <a:rPr lang="el-GR" sz="2000" dirty="0" smtClean="0"/>
              <a:t>, </a:t>
            </a:r>
            <a:r>
              <a:rPr lang="en-US" sz="2000" dirty="0" smtClean="0"/>
              <a:t>A </a:t>
            </a:r>
            <a:r>
              <a:rPr lang="en-US" sz="2000" dirty="0" err="1" smtClean="0"/>
              <a:t>Gudie</a:t>
            </a:r>
            <a:r>
              <a:rPr lang="en-US" sz="2000" dirty="0" smtClean="0"/>
              <a:t> to Solar Assisted Cooling and Dehumidification Processes, Hans-Martin Henning</a:t>
            </a:r>
            <a:r>
              <a:rPr lang="el-GR" sz="2000" dirty="0" smtClean="0"/>
              <a:t>, </a:t>
            </a:r>
            <a:r>
              <a:rPr lang="en-US" sz="2000" dirty="0" smtClean="0"/>
              <a:t> Mario Motta, Daniel </a:t>
            </a:r>
            <a:r>
              <a:rPr lang="en-US" sz="2000" dirty="0" err="1" smtClean="0"/>
              <a:t>Mugnier</a:t>
            </a:r>
            <a:r>
              <a:rPr lang="en-US" sz="2000" dirty="0"/>
              <a:t> </a:t>
            </a:r>
            <a:r>
              <a:rPr lang="en-US" sz="2000" dirty="0" smtClean="0"/>
              <a:t>(Editors</a:t>
            </a:r>
            <a:r>
              <a:rPr lang="en-US" sz="2000" dirty="0"/>
              <a:t>), 368 p., ISBN </a:t>
            </a:r>
            <a:r>
              <a:rPr lang="en-US" sz="2000" dirty="0" smtClean="0"/>
              <a:t>978-3990434383, </a:t>
            </a:r>
            <a:r>
              <a:rPr lang="en-US" sz="2000" dirty="0" err="1" smtClean="0"/>
              <a:t>Ambra</a:t>
            </a:r>
            <a:r>
              <a:rPr lang="en-US" sz="2000" dirty="0" smtClean="0"/>
              <a:t> </a:t>
            </a:r>
            <a:r>
              <a:rPr lang="en-US" sz="2000" dirty="0" err="1" smtClean="0"/>
              <a:t>Verlag</a:t>
            </a:r>
            <a:r>
              <a:rPr lang="en-US" sz="2000" dirty="0" smtClean="0"/>
              <a:t>, 2013</a:t>
            </a:r>
            <a:r>
              <a:rPr lang="en-US" sz="2000" dirty="0"/>
              <a:t>. </a:t>
            </a:r>
            <a:endParaRPr lang="en-US" sz="2000" dirty="0" smtClean="0"/>
          </a:p>
          <a:p>
            <a:endParaRPr lang="el-GR" dirty="0"/>
          </a:p>
          <a:p>
            <a:pPr lvl="0" fontAlgn="base">
              <a:spcBef>
                <a:spcPct val="0"/>
              </a:spcBef>
              <a:spcAft>
                <a:spcPct val="0"/>
              </a:spcAft>
              <a:defRPr/>
            </a:pPr>
            <a:r>
              <a:rPr lang="en-US" b="1" kern="0" dirty="0">
                <a:solidFill>
                  <a:prstClr val="black"/>
                </a:solidFill>
              </a:rPr>
              <a:t>ASHRAE </a:t>
            </a:r>
            <a:r>
              <a:rPr lang="en-US" b="1" kern="0" dirty="0" err="1">
                <a:solidFill>
                  <a:prstClr val="black"/>
                </a:solidFill>
              </a:rPr>
              <a:t>GreenGuide</a:t>
            </a:r>
            <a:r>
              <a:rPr lang="en-US" b="1" kern="0" dirty="0">
                <a:solidFill>
                  <a:prstClr val="black"/>
                </a:solidFill>
              </a:rPr>
              <a:t> </a:t>
            </a:r>
            <a:r>
              <a:rPr lang="en-US" kern="0" dirty="0">
                <a:solidFill>
                  <a:prstClr val="black"/>
                </a:solidFill>
              </a:rPr>
              <a:t>(5th ed.), Design, Construction and Operation of Sustainable Buildings, T. Lawrence, A.K. </a:t>
            </a:r>
            <a:r>
              <a:rPr lang="en-US" kern="0" dirty="0" err="1">
                <a:solidFill>
                  <a:prstClr val="black"/>
                </a:solidFill>
              </a:rPr>
              <a:t>Darwich</a:t>
            </a:r>
            <a:r>
              <a:rPr lang="en-US" kern="0" dirty="0">
                <a:solidFill>
                  <a:prstClr val="black"/>
                </a:solidFill>
              </a:rPr>
              <a:t>, J.K. Means, D. </a:t>
            </a:r>
            <a:r>
              <a:rPr lang="en-US" kern="0" dirty="0" err="1">
                <a:solidFill>
                  <a:prstClr val="black"/>
                </a:solidFill>
              </a:rPr>
              <a:t>Macauley</a:t>
            </a:r>
            <a:r>
              <a:rPr lang="en-US" kern="0" dirty="0">
                <a:solidFill>
                  <a:prstClr val="black"/>
                </a:solidFill>
              </a:rPr>
              <a:t> (Editors), 504 p., Atlanta: ASHRAE, 2018. </a:t>
            </a:r>
            <a:r>
              <a:rPr lang="en-US" sz="1050" kern="0" dirty="0">
                <a:solidFill>
                  <a:prstClr val="black"/>
                </a:solidFill>
              </a:rPr>
              <a:t>https://www.ashrae.org/technical-resources/bookstore/ashrae-greenguide-the-design-construction-and-operation-of-sustainable-buildings</a:t>
            </a:r>
            <a:endParaRPr lang="el-GR" sz="1050" kern="0" dirty="0">
              <a:solidFill>
                <a:prstClr val="black"/>
              </a:solidFill>
            </a:endParaRPr>
          </a:p>
          <a:p>
            <a:pPr lvl="0" fontAlgn="base">
              <a:spcBef>
                <a:spcPct val="0"/>
              </a:spcBef>
              <a:spcAft>
                <a:spcPct val="0"/>
              </a:spcAft>
              <a:defRPr/>
            </a:pPr>
            <a:endParaRPr lang="el-GR" kern="0" dirty="0">
              <a:solidFill>
                <a:prstClr val="black"/>
              </a:solidFill>
            </a:endParaRPr>
          </a:p>
          <a:p>
            <a:pPr fontAlgn="base">
              <a:spcBef>
                <a:spcPct val="0"/>
              </a:spcBef>
              <a:spcAft>
                <a:spcPct val="0"/>
              </a:spcAft>
            </a:pPr>
            <a:r>
              <a:rPr lang="en-US" b="1" dirty="0">
                <a:solidFill>
                  <a:prstClr val="black"/>
                </a:solidFill>
                <a:ea typeface="SimSun"/>
                <a:cs typeface="Times New Roman"/>
              </a:rPr>
              <a:t>Handbook of Energy Efficiency in Buildings </a:t>
            </a:r>
            <a:r>
              <a:rPr lang="en-US" dirty="0">
                <a:solidFill>
                  <a:prstClr val="black"/>
                </a:solidFill>
                <a:ea typeface="SimSun"/>
                <a:cs typeface="Times New Roman"/>
              </a:rPr>
              <a:t>(1st ed.), Umberto </a:t>
            </a:r>
            <a:r>
              <a:rPr lang="en-US" dirty="0" err="1">
                <a:solidFill>
                  <a:prstClr val="black"/>
                </a:solidFill>
                <a:ea typeface="SimSun"/>
                <a:cs typeface="Times New Roman"/>
              </a:rPr>
              <a:t>Desideri</a:t>
            </a:r>
            <a:r>
              <a:rPr lang="en-US" dirty="0">
                <a:solidFill>
                  <a:prstClr val="black"/>
                </a:solidFill>
                <a:ea typeface="SimSun"/>
                <a:cs typeface="Times New Roman"/>
              </a:rPr>
              <a:t> and Francesco </a:t>
            </a:r>
            <a:r>
              <a:rPr lang="en-US" dirty="0" err="1">
                <a:solidFill>
                  <a:prstClr val="black"/>
                </a:solidFill>
                <a:ea typeface="SimSun"/>
                <a:cs typeface="Times New Roman"/>
              </a:rPr>
              <a:t>Asdrubali</a:t>
            </a:r>
            <a:r>
              <a:rPr lang="en-US" dirty="0">
                <a:solidFill>
                  <a:prstClr val="black"/>
                </a:solidFill>
                <a:ea typeface="SimSun"/>
                <a:cs typeface="Times New Roman"/>
              </a:rPr>
              <a:t> (Editors), 8</a:t>
            </a:r>
            <a:r>
              <a:rPr lang="el-GR" dirty="0">
                <a:solidFill>
                  <a:prstClr val="black"/>
                </a:solidFill>
                <a:ea typeface="SimSun"/>
                <a:cs typeface="Times New Roman"/>
              </a:rPr>
              <a:t>3</a:t>
            </a:r>
            <a:r>
              <a:rPr lang="en-US" dirty="0">
                <a:solidFill>
                  <a:prstClr val="black"/>
                </a:solidFill>
                <a:ea typeface="SimSun"/>
                <a:cs typeface="Times New Roman"/>
              </a:rPr>
              <a:t>6 p., ISBN 978-0128128176, Butterworth-Heinemann, 2018. </a:t>
            </a:r>
            <a:r>
              <a:rPr lang="en-US" sz="1050" dirty="0">
                <a:solidFill>
                  <a:prstClr val="black"/>
                </a:solidFill>
                <a:ea typeface="SimSun"/>
                <a:cs typeface="Times New Roman"/>
              </a:rPr>
              <a:t>https://www.elsevier.com/books/handbook-of-energy-efficiency-in-buildings/desideri/978-0-12-812817-6</a:t>
            </a:r>
            <a:r>
              <a:rPr lang="el-GR" sz="1050" dirty="0">
                <a:solidFill>
                  <a:prstClr val="black"/>
                </a:solidFill>
                <a:ea typeface="SimSun"/>
                <a:cs typeface="Times New Roman"/>
              </a:rPr>
              <a:t> </a:t>
            </a:r>
            <a:r>
              <a:rPr lang="en-US" sz="1050" dirty="0">
                <a:solidFill>
                  <a:prstClr val="black"/>
                </a:solidFill>
                <a:ea typeface="SimSun"/>
                <a:cs typeface="Times New Roman"/>
              </a:rPr>
              <a:t> </a:t>
            </a:r>
          </a:p>
        </p:txBody>
      </p:sp>
      <p:grpSp>
        <p:nvGrpSpPr>
          <p:cNvPr id="8" name="Groupe 7"/>
          <p:cNvGrpSpPr/>
          <p:nvPr/>
        </p:nvGrpSpPr>
        <p:grpSpPr>
          <a:xfrm>
            <a:off x="1537711" y="6067846"/>
            <a:ext cx="6429835" cy="748254"/>
            <a:chOff x="1537711" y="6067846"/>
            <a:chExt cx="6429835" cy="748254"/>
          </a:xfrm>
        </p:grpSpPr>
        <p:sp>
          <p:nvSpPr>
            <p:cNvPr id="10" name="Rectangle 9"/>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2" name="Groupe 11"/>
            <p:cNvGrpSpPr/>
            <p:nvPr/>
          </p:nvGrpSpPr>
          <p:grpSpPr>
            <a:xfrm>
              <a:off x="1537711" y="6180036"/>
              <a:ext cx="6239691" cy="636064"/>
              <a:chOff x="1537711" y="6180036"/>
              <a:chExt cx="6239691" cy="636064"/>
            </a:xfrm>
          </p:grpSpPr>
          <p:sp>
            <p:nvSpPr>
              <p:cNvPr id="13" name="Rectangle 12"/>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4" name="Rectangle 13"/>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5" name="Rectangle 14"/>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Tree>
    <p:extLst>
      <p:ext uri="{BB962C8B-B14F-4D97-AF65-F5344CB8AC3E}">
        <p14:creationId xmlns:p14="http://schemas.microsoft.com/office/powerpoint/2010/main" val="15887605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19</a:t>
            </a:fld>
            <a:endParaRPr lang="en-US">
              <a:solidFill>
                <a:schemeClr val="bg1"/>
              </a:solidFill>
            </a:endParaRPr>
          </a:p>
        </p:txBody>
      </p:sp>
      <p:sp>
        <p:nvSpPr>
          <p:cNvPr id="20"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SA" b="1" dirty="0" smtClean="0">
                <a:latin typeface="Calibri" panose="020F0502020204030204" pitchFamily="34" charset="0"/>
                <a:cs typeface="Calibri" panose="020F0502020204030204" pitchFamily="34" charset="0"/>
              </a:rPr>
              <a:t>مثال</a:t>
            </a:r>
            <a:endParaRPr lang="it-IT" sz="2400" dirty="0"/>
          </a:p>
        </p:txBody>
      </p:sp>
      <p:grpSp>
        <p:nvGrpSpPr>
          <p:cNvPr id="7" name="Groupe 6"/>
          <p:cNvGrpSpPr/>
          <p:nvPr/>
        </p:nvGrpSpPr>
        <p:grpSpPr>
          <a:xfrm>
            <a:off x="1537711" y="6067846"/>
            <a:ext cx="6429835" cy="748254"/>
            <a:chOff x="1537711" y="6067846"/>
            <a:chExt cx="6429835" cy="748254"/>
          </a:xfrm>
        </p:grpSpPr>
        <p:sp>
          <p:nvSpPr>
            <p:cNvPr id="8" name="Rectangle 7"/>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9" name="Groupe 8"/>
            <p:cNvGrpSpPr/>
            <p:nvPr/>
          </p:nvGrpSpPr>
          <p:grpSpPr>
            <a:xfrm>
              <a:off x="1537711" y="6180036"/>
              <a:ext cx="6239691" cy="636064"/>
              <a:chOff x="1537711" y="6180036"/>
              <a:chExt cx="6239691" cy="636064"/>
            </a:xfrm>
          </p:grpSpPr>
          <p:sp>
            <p:nvSpPr>
              <p:cNvPr id="10" name="Rectangle 9"/>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1" name="Rectangle 10"/>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2" name="Rectangle 11"/>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Tree>
    <p:extLst>
      <p:ext uri="{BB962C8B-B14F-4D97-AF65-F5344CB8AC3E}">
        <p14:creationId xmlns:p14="http://schemas.microsoft.com/office/powerpoint/2010/main" val="949878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338" y="857974"/>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22525" y="6506221"/>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graphicFrame>
        <p:nvGraphicFramePr>
          <p:cNvPr id="13" name="Tabella 8">
            <a:extLst>
              <a:ext uri="{FF2B5EF4-FFF2-40B4-BE49-F238E27FC236}">
                <a16:creationId xmlns="" xmlns:a16="http://schemas.microsoft.com/office/drawing/2014/main" id="{23FE81EE-0185-4235-8C9C-35FFD5C7D471}"/>
              </a:ext>
            </a:extLst>
          </p:cNvPr>
          <p:cNvGraphicFramePr>
            <a:graphicFrameLocks noGrp="1"/>
          </p:cNvGraphicFramePr>
          <p:nvPr>
            <p:extLst>
              <p:ext uri="{D42A27DB-BD31-4B8C-83A1-F6EECF244321}">
                <p14:modId xmlns:p14="http://schemas.microsoft.com/office/powerpoint/2010/main" val="3810693223"/>
              </p:ext>
            </p:extLst>
          </p:nvPr>
        </p:nvGraphicFramePr>
        <p:xfrm>
          <a:off x="513775" y="1776377"/>
          <a:ext cx="8128000" cy="1595120"/>
        </p:xfrm>
        <a:graphic>
          <a:graphicData uri="http://schemas.openxmlformats.org/drawingml/2006/table">
            <a:tbl>
              <a:tblPr firstRow="1" bandRow="1">
                <a:tableStyleId>{F5AB1C69-6EDB-4FF4-983F-18BD219EF322}</a:tableStyleId>
              </a:tblPr>
              <a:tblGrid>
                <a:gridCol w="4052277">
                  <a:extLst>
                    <a:ext uri="{9D8B030D-6E8A-4147-A177-3AD203B41FA5}">
                      <a16:colId xmlns="" xmlns:a16="http://schemas.microsoft.com/office/drawing/2014/main" val="2485450507"/>
                    </a:ext>
                  </a:extLst>
                </a:gridCol>
                <a:gridCol w="4075723">
                  <a:extLst>
                    <a:ext uri="{9D8B030D-6E8A-4147-A177-3AD203B41FA5}">
                      <a16:colId xmlns="" xmlns:a16="http://schemas.microsoft.com/office/drawing/2014/main" val="4179020819"/>
                    </a:ext>
                  </a:extLst>
                </a:gridCol>
              </a:tblGrid>
              <a:tr h="555117">
                <a:tc gridSpan="2">
                  <a:txBody>
                    <a:bodyPr/>
                    <a:lstStyle/>
                    <a:p>
                      <a:pPr algn="ctr" rtl="1">
                        <a:lnSpc>
                          <a:spcPct val="100000"/>
                        </a:lnSpc>
                        <a:spcAft>
                          <a:spcPts val="0"/>
                        </a:spcAft>
                      </a:pPr>
                      <a:r>
                        <a:rPr lang="en-US" sz="2800" dirty="0" smtClean="0"/>
                        <a:t>B.3.7 - </a:t>
                      </a:r>
                      <a:r>
                        <a:rPr lang="ar-JO" sz="2800" dirty="0" smtClean="0"/>
                        <a:t>حصة الطاقة المتجددة في الموقع ، في إجمالي استهلاك الطاقة الأولية لعمليات البناء</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15000"/>
                        </a:lnSpc>
                        <a:spcAft>
                          <a:spcPts val="0"/>
                        </a:spcAft>
                      </a:pP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237205820"/>
                  </a:ext>
                </a:extLst>
              </a:tr>
              <a:tr h="370840">
                <a:tc>
                  <a:txBody>
                    <a:bodyPr/>
                    <a:lstStyle/>
                    <a:p>
                      <a:pPr algn="ctr">
                        <a:lnSpc>
                          <a:spcPct val="115000"/>
                        </a:lnSpc>
                        <a:spcAft>
                          <a:spcPts val="0"/>
                        </a:spcAft>
                      </a:pPr>
                      <a:r>
                        <a:rPr lang="ar-SA" sz="2000" dirty="0" smtClean="0">
                          <a:effectLst/>
                        </a:rPr>
                        <a:t>المشكلة</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ar-SA" sz="2000" dirty="0" smtClean="0">
                          <a:effectLst/>
                        </a:rPr>
                        <a:t>الفئة</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392852143"/>
                  </a:ext>
                </a:extLst>
              </a:tr>
              <a:tr h="370840">
                <a:tc>
                  <a:txBody>
                    <a:bodyPr/>
                    <a:lstStyle/>
                    <a:p>
                      <a:pPr algn="ctr">
                        <a:lnSpc>
                          <a:spcPct val="115000"/>
                        </a:lnSpc>
                        <a:spcAft>
                          <a:spcPts val="0"/>
                        </a:spcAft>
                      </a:pPr>
                      <a:r>
                        <a:rPr lang="ar-SA" sz="2000" dirty="0" smtClean="0">
                          <a:effectLst/>
                        </a:rPr>
                        <a:t>ب - الطاقة</a:t>
                      </a:r>
                      <a:endParaRPr lang="it-IT"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JO" sz="2000" kern="1200" dirty="0" smtClean="0">
                          <a:effectLst/>
                        </a:rPr>
                        <a:t>ب </a:t>
                      </a:r>
                      <a:r>
                        <a:rPr lang="ar-SA" sz="2000" kern="1200" dirty="0" smtClean="0">
                          <a:effectLst/>
                        </a:rPr>
                        <a:t>/</a:t>
                      </a:r>
                      <a:r>
                        <a:rPr lang="en-US" sz="2000" kern="1200" dirty="0" smtClean="0">
                          <a:effectLst/>
                        </a:rPr>
                        <a:t>3</a:t>
                      </a:r>
                      <a:r>
                        <a:rPr lang="ar-SA" sz="2000" kern="1200" dirty="0" smtClean="0">
                          <a:effectLst/>
                        </a:rPr>
                        <a:t> </a:t>
                      </a:r>
                      <a:r>
                        <a:rPr lang="ar-JO" sz="2000" kern="1200" dirty="0" smtClean="0">
                          <a:effectLst/>
                        </a:rPr>
                        <a:t>الطاقة المتجددة</a:t>
                      </a:r>
                      <a:endParaRPr lang="it-IT" sz="2000" i="1"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588392747"/>
                  </a:ext>
                </a:extLst>
              </a:tr>
            </a:tbl>
          </a:graphicData>
        </a:graphic>
      </p:graphicFrame>
      <p:grpSp>
        <p:nvGrpSpPr>
          <p:cNvPr id="28" name="Group 27"/>
          <p:cNvGrpSpPr/>
          <p:nvPr/>
        </p:nvGrpSpPr>
        <p:grpSpPr>
          <a:xfrm>
            <a:off x="4810737" y="3590343"/>
            <a:ext cx="4442496" cy="2168920"/>
            <a:chOff x="4814047" y="3582947"/>
            <a:chExt cx="4442496" cy="2168920"/>
          </a:xfrm>
        </p:grpSpPr>
        <p:sp>
          <p:nvSpPr>
            <p:cNvPr id="29" name="Text Box 2"/>
            <p:cNvSpPr txBox="1">
              <a:spLocks noChangeArrowheads="1"/>
            </p:cNvSpPr>
            <p:nvPr/>
          </p:nvSpPr>
          <p:spPr bwMode="auto">
            <a:xfrm>
              <a:off x="6778968" y="3582947"/>
              <a:ext cx="237715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r" eaLnBrk="1" hangingPunct="1"/>
              <a:r>
                <a:rPr lang="en-US" sz="1800" b="1" dirty="0">
                  <a:solidFill>
                    <a:srgbClr val="000066"/>
                  </a:solidFill>
                  <a:latin typeface="+mn-lt"/>
                </a:rPr>
                <a:t>RED: Renewable Energy Directive 2009/28</a:t>
              </a:r>
            </a:p>
            <a:p>
              <a:pPr algn="r" eaLnBrk="1" hangingPunct="1"/>
              <a:endParaRPr lang="en-US" sz="1800" b="1" dirty="0">
                <a:solidFill>
                  <a:srgbClr val="000066"/>
                </a:solidFill>
                <a:latin typeface="+mn-lt"/>
              </a:endParaRPr>
            </a:p>
          </p:txBody>
        </p:sp>
        <p:pic>
          <p:nvPicPr>
            <p:cNvPr id="30" name="Picture 1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96143" y="3991037"/>
              <a:ext cx="411480" cy="2743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777402" y="4465879"/>
              <a:ext cx="331427" cy="350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213773" y="4477943"/>
              <a:ext cx="780257"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3"/>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705546" y="3904039"/>
              <a:ext cx="917031" cy="912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Rectangle 33"/>
            <p:cNvSpPr/>
            <p:nvPr/>
          </p:nvSpPr>
          <p:spPr>
            <a:xfrm>
              <a:off x="4814047" y="4972522"/>
              <a:ext cx="4442496" cy="523220"/>
            </a:xfrm>
            <a:prstGeom prst="rect">
              <a:avLst/>
            </a:prstGeom>
          </p:spPr>
          <p:txBody>
            <a:bodyPr wrap="square">
              <a:spAutoFit/>
            </a:bodyPr>
            <a:lstStyle/>
            <a:p>
              <a:pPr lvl="0" algn="ctr">
                <a:defRPr/>
              </a:pPr>
              <a:r>
                <a:rPr lang="ar-JO" sz="1400" b="1" kern="0" dirty="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rPr>
                <a:t>حزمة جديدة من 8 مقترحات تشريعية مختلفة </a:t>
              </a:r>
              <a:endParaRPr lang="en-US" sz="1400" b="1" kern="0" dirty="0" smtClean="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endParaRPr>
            </a:p>
            <a:p>
              <a:pPr lvl="0" algn="ctr">
                <a:defRPr/>
              </a:pPr>
              <a:r>
                <a:rPr lang="ar-JO" sz="1400" b="1" kern="0" dirty="0" smtClean="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rPr>
                <a:t>ل«حزمة </a:t>
              </a:r>
              <a:r>
                <a:rPr lang="ar-JO" sz="1400" b="1" kern="0" dirty="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rPr>
                <a:t>الطاقة النظيفة لجميع الأوروبيين»</a:t>
              </a:r>
              <a:endParaRPr kumimoji="0" lang="en-US" sz="1600" b="1" i="0" u="none" strike="noStrike" kern="0" cap="none" spc="0" normalizeH="0" baseline="0" noProof="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uLnTx/>
                <a:uFillTx/>
              </a:endParaRPr>
            </a:p>
          </p:txBody>
        </p:sp>
        <p:sp>
          <p:nvSpPr>
            <p:cNvPr id="35" name="Rectangle 34"/>
            <p:cNvSpPr/>
            <p:nvPr/>
          </p:nvSpPr>
          <p:spPr>
            <a:xfrm>
              <a:off x="4968270" y="5536423"/>
              <a:ext cx="4192173" cy="215444"/>
            </a:xfrm>
            <a:prstGeom prst="rect">
              <a:avLst/>
            </a:prstGeom>
          </p:spPr>
          <p:txBody>
            <a:bodyPr wrap="none">
              <a:spAutoFit/>
            </a:bodyPr>
            <a:lstStyle/>
            <a:p>
              <a:pPr lvl="0" algn="r"/>
              <a:r>
                <a:rPr lang="en-US" sz="800" b="1" dirty="0">
                  <a:solidFill>
                    <a:srgbClr val="006600"/>
                  </a:solidFill>
                  <a:latin typeface="Arial Narrow" panose="020B0606020202030204" pitchFamily="34" charset="0"/>
                  <a:hlinkClick r:id="rId8"/>
                </a:rPr>
                <a:t>https://ec.europa.eu/energy/en/topics/energy-strategy-and-energy-union/clean-energy-all-europeans</a:t>
              </a:r>
              <a:r>
                <a:rPr lang="en-US" sz="800" b="1" dirty="0">
                  <a:solidFill>
                    <a:srgbClr val="006600"/>
                  </a:solidFill>
                  <a:latin typeface="Arial Narrow" panose="020B0606020202030204" pitchFamily="34" charset="0"/>
                </a:rPr>
                <a:t> </a:t>
              </a:r>
            </a:p>
          </p:txBody>
        </p:sp>
      </p:grpSp>
      <p:pic>
        <p:nvPicPr>
          <p:cNvPr id="36" name="Picture 2"/>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84599" y="4020619"/>
            <a:ext cx="4133850" cy="167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8"/>
          <p:cNvPicPr>
            <a:picLocks noChangeAspect="1"/>
          </p:cNvPicPr>
          <p:nvPr/>
        </p:nvPicPr>
        <p:blipFill rotWithShape="1">
          <a:blip r:embed="rId10">
            <a:clrChange>
              <a:clrFrom>
                <a:srgbClr val="FFFFFF"/>
              </a:clrFrom>
              <a:clrTo>
                <a:srgbClr val="FFFFFF">
                  <a:alpha val="0"/>
                </a:srgbClr>
              </a:clrTo>
            </a:clrChange>
          </a:blip>
          <a:srcRect l="63469" t="12738" r="1502" b="8966"/>
          <a:stretch/>
        </p:blipFill>
        <p:spPr>
          <a:xfrm>
            <a:off x="2125572" y="4879318"/>
            <a:ext cx="791090" cy="738983"/>
          </a:xfrm>
          <a:prstGeom prst="rect">
            <a:avLst/>
          </a:prstGeom>
        </p:spPr>
      </p:pic>
      <p:sp>
        <p:nvSpPr>
          <p:cNvPr id="37" name="Rounded Rectangle 36"/>
          <p:cNvSpPr/>
          <p:nvPr/>
        </p:nvSpPr>
        <p:spPr>
          <a:xfrm>
            <a:off x="3121585" y="3991037"/>
            <a:ext cx="1625246" cy="170485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noChangeAspect="1"/>
          </p:cNvPicPr>
          <p:nvPr/>
        </p:nvPicPr>
        <p:blipFill rotWithShape="1">
          <a:blip r:embed="rId10">
            <a:clrChange>
              <a:clrFrom>
                <a:srgbClr val="FFFFFF"/>
              </a:clrFrom>
              <a:clrTo>
                <a:srgbClr val="FFFFFF">
                  <a:alpha val="0"/>
                </a:srgbClr>
              </a:clrTo>
            </a:clrChange>
          </a:blip>
          <a:srcRect l="63469" t="12738" r="1502" b="8966"/>
          <a:stretch/>
        </p:blipFill>
        <p:spPr>
          <a:xfrm>
            <a:off x="2418628" y="5064062"/>
            <a:ext cx="868477" cy="811273"/>
          </a:xfrm>
          <a:prstGeom prst="rect">
            <a:avLst/>
          </a:prstGeom>
        </p:spPr>
      </p:pic>
      <p:grpSp>
        <p:nvGrpSpPr>
          <p:cNvPr id="4" name="Groupe 3"/>
          <p:cNvGrpSpPr/>
          <p:nvPr/>
        </p:nvGrpSpPr>
        <p:grpSpPr>
          <a:xfrm>
            <a:off x="1537711" y="6067846"/>
            <a:ext cx="6429835" cy="748254"/>
            <a:chOff x="1537711" y="6067846"/>
            <a:chExt cx="6429835" cy="748254"/>
          </a:xfrm>
        </p:grpSpPr>
        <p:sp>
          <p:nvSpPr>
            <p:cNvPr id="2" name="Rectangle 1"/>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 name="Groupe 2"/>
            <p:cNvGrpSpPr/>
            <p:nvPr/>
          </p:nvGrpSpPr>
          <p:grpSpPr>
            <a:xfrm>
              <a:off x="1537711" y="6180036"/>
              <a:ext cx="6239691" cy="636064"/>
              <a:chOff x="1537711" y="6180036"/>
              <a:chExt cx="6239691" cy="636064"/>
            </a:xfrm>
          </p:grpSpPr>
          <p:sp>
            <p:nvSpPr>
              <p:cNvPr id="18" name="Rectangle 17"/>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20" name="Rectangle 19"/>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0" name="Rectangle 9"/>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
        <p:nvSpPr>
          <p:cNvPr id="11" name="Rectangle 10"/>
          <p:cNvSpPr/>
          <p:nvPr/>
        </p:nvSpPr>
        <p:spPr>
          <a:xfrm>
            <a:off x="923192" y="5310554"/>
            <a:ext cx="1055077" cy="3077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a:t>الشبكة الرئيسية</a:t>
            </a:r>
            <a:endParaRPr lang="fr-FR"/>
          </a:p>
        </p:txBody>
      </p:sp>
      <p:sp>
        <p:nvSpPr>
          <p:cNvPr id="12" name="Rectangle 11"/>
          <p:cNvSpPr/>
          <p:nvPr/>
        </p:nvSpPr>
        <p:spPr>
          <a:xfrm>
            <a:off x="665846" y="5381354"/>
            <a:ext cx="1285929" cy="369332"/>
          </a:xfrm>
          <a:prstGeom prst="rect">
            <a:avLst/>
          </a:prstGeom>
        </p:spPr>
        <p:txBody>
          <a:bodyPr wrap="none">
            <a:spAutoFit/>
          </a:bodyPr>
          <a:lstStyle/>
          <a:p>
            <a:r>
              <a:rPr lang="ar-JO" dirty="0"/>
              <a:t>الشبكة الرئيسية</a:t>
            </a:r>
            <a:endParaRPr lang="fr-FR" dirty="0"/>
          </a:p>
        </p:txBody>
      </p:sp>
      <p:sp>
        <p:nvSpPr>
          <p:cNvPr id="14" name="Rectangle 13"/>
          <p:cNvSpPr/>
          <p:nvPr/>
        </p:nvSpPr>
        <p:spPr>
          <a:xfrm>
            <a:off x="3393775" y="5362121"/>
            <a:ext cx="1124674" cy="2840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a:t>الطاقة المتجددة</a:t>
            </a:r>
            <a:endParaRPr lang="fr-FR"/>
          </a:p>
        </p:txBody>
      </p:sp>
      <p:sp>
        <p:nvSpPr>
          <p:cNvPr id="15" name="Rectangle 14"/>
          <p:cNvSpPr/>
          <p:nvPr/>
        </p:nvSpPr>
        <p:spPr>
          <a:xfrm>
            <a:off x="3351011" y="5327871"/>
            <a:ext cx="1269899" cy="369332"/>
          </a:xfrm>
          <a:prstGeom prst="rect">
            <a:avLst/>
          </a:prstGeom>
        </p:spPr>
        <p:txBody>
          <a:bodyPr wrap="none">
            <a:spAutoFit/>
          </a:bodyPr>
          <a:lstStyle/>
          <a:p>
            <a:r>
              <a:rPr lang="ar-JO" dirty="0"/>
              <a:t>الطاقة المتجددة</a:t>
            </a:r>
            <a:endParaRPr lang="fr-FR" dirty="0"/>
          </a:p>
        </p:txBody>
      </p:sp>
      <p:sp>
        <p:nvSpPr>
          <p:cNvPr id="16" name="Rectangle 15"/>
          <p:cNvSpPr/>
          <p:nvPr/>
        </p:nvSpPr>
        <p:spPr>
          <a:xfrm>
            <a:off x="7483817" y="3658591"/>
            <a:ext cx="1660183" cy="7691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a:t>توجيه الطاقة المتجددة 2009/28</a:t>
            </a:r>
            <a:endParaRPr lang="fr-FR"/>
          </a:p>
        </p:txBody>
      </p:sp>
      <p:sp>
        <p:nvSpPr>
          <p:cNvPr id="17" name="Rectangle 16"/>
          <p:cNvSpPr/>
          <p:nvPr/>
        </p:nvSpPr>
        <p:spPr>
          <a:xfrm>
            <a:off x="7388267" y="3683412"/>
            <a:ext cx="1754006" cy="646331"/>
          </a:xfrm>
          <a:prstGeom prst="rect">
            <a:avLst/>
          </a:prstGeom>
        </p:spPr>
        <p:txBody>
          <a:bodyPr wrap="none">
            <a:spAutoFit/>
          </a:bodyPr>
          <a:lstStyle/>
          <a:p>
            <a:r>
              <a:rPr lang="ar-JO" dirty="0"/>
              <a:t>توجيه الطاقة </a:t>
            </a:r>
            <a:r>
              <a:rPr lang="ar-JO" dirty="0" smtClean="0"/>
              <a:t>المتجددة</a:t>
            </a:r>
            <a:endParaRPr lang="en-US" dirty="0" smtClean="0"/>
          </a:p>
          <a:p>
            <a:r>
              <a:rPr lang="ar-JO" dirty="0" smtClean="0"/>
              <a:t> </a:t>
            </a:r>
            <a:r>
              <a:rPr lang="ar-JO" dirty="0"/>
              <a:t>2009/28</a:t>
            </a:r>
            <a:endParaRPr lang="fr-FR" dirty="0"/>
          </a:p>
        </p:txBody>
      </p:sp>
    </p:spTree>
    <p:extLst>
      <p:ext uri="{BB962C8B-B14F-4D97-AF65-F5344CB8AC3E}">
        <p14:creationId xmlns:p14="http://schemas.microsoft.com/office/powerpoint/2010/main" val="2237638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20</a:t>
            </a:fld>
            <a:endParaRPr lang="en-US">
              <a:solidFill>
                <a:schemeClr val="bg1"/>
              </a:solidFill>
            </a:endParaRPr>
          </a:p>
        </p:txBody>
      </p:sp>
      <p:sp>
        <p:nvSpPr>
          <p:cNvPr id="7"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314960" y="905222"/>
            <a:ext cx="8686800" cy="2273794"/>
          </a:xfrm>
          <a:prstGeom prst="rect">
            <a:avLst/>
          </a:prstGeom>
          <a:noFill/>
        </p:spPr>
        <p:txBody>
          <a:bodyPr>
            <a:noAutofit/>
          </a:bodyPr>
          <a:lstStyle/>
          <a:p>
            <a:pPr marL="0" indent="0" algn="just" rtl="1">
              <a:lnSpc>
                <a:spcPct val="150000"/>
              </a:lnSpc>
              <a:spcBef>
                <a:spcPts val="600"/>
              </a:spcBef>
              <a:spcAft>
                <a:spcPts val="1200"/>
              </a:spcAft>
              <a:buNone/>
            </a:pPr>
            <a:r>
              <a:rPr lang="ar-JO" sz="2200" dirty="0">
                <a:cs typeface="Calibri" panose="020F0502020204030204" pitchFamily="34" charset="0"/>
              </a:rPr>
              <a:t>يوجد في الحي الحالي 20 منزلاً فرديًا وقاعة رياضية واحدة ومدرسة واحدة للمبتدئين. جميع المباني موصولة بشبكة الكهرباء الرئيسية وجميعها باستثناء المدرسة بشبكة الغاز الطبيعي المركزية. تحتوي المدرسة على غلاية مركزية للكتلة الحيوية لتدفئة المساحات. تحتوي الصالة الرياضية وبعض المنازل على مجمعات شمسية لـ </a:t>
            </a:r>
            <a:r>
              <a:rPr lang="en-US" sz="2200" dirty="0">
                <a:cs typeface="Calibri" panose="020F0502020204030204" pitchFamily="34" charset="0"/>
              </a:rPr>
              <a:t>DHW ، </a:t>
            </a:r>
            <a:r>
              <a:rPr lang="ar-JO" sz="2200" dirty="0">
                <a:cs typeface="Calibri" panose="020F0502020204030204" pitchFamily="34" charset="0"/>
              </a:rPr>
              <a:t>بينما تحتوي الصالة الرياضية على ألواح كهروضوئية مدمجة على غلافها لتغطية متطلبات التبريد والإضاءة جزئيًا</a:t>
            </a:r>
            <a:r>
              <a:rPr lang="ar-JO" sz="2200" dirty="0" smtClean="0">
                <a:cs typeface="Calibri" panose="020F0502020204030204" pitchFamily="34" charset="0"/>
              </a:rPr>
              <a:t>.</a:t>
            </a:r>
            <a:endParaRPr lang="ar-SA" sz="2200" dirty="0" smtClean="0">
              <a:cs typeface="Calibri" panose="020F0502020204030204" pitchFamily="34" charset="0"/>
            </a:endParaRPr>
          </a:p>
          <a:p>
            <a:pPr marL="0" indent="0" algn="r" rtl="1">
              <a:spcBef>
                <a:spcPts val="600"/>
              </a:spcBef>
              <a:spcAft>
                <a:spcPts val="1200"/>
              </a:spcAft>
              <a:buNone/>
            </a:pPr>
            <a:r>
              <a:rPr lang="ar-JO" sz="2200" b="1" i="1" dirty="0">
                <a:cs typeface="Calibri" panose="020F0502020204030204" pitchFamily="34" charset="0"/>
              </a:rPr>
              <a:t>البيانات المتوفرة: إجمالي الطاقة المتجددة في الموقع وإجمالي استهلاك الطاقة الحرارية والكهربائية لجميع مباني الحي</a:t>
            </a:r>
            <a:endParaRPr lang="en-US" sz="2200" dirty="0">
              <a:cs typeface="Calibri" panose="020F0502020204030204" pitchFamily="34" charset="0"/>
            </a:endParaRPr>
          </a:p>
        </p:txBody>
      </p:sp>
      <p:grpSp>
        <p:nvGrpSpPr>
          <p:cNvPr id="9" name="Group 8"/>
          <p:cNvGrpSpPr/>
          <p:nvPr/>
        </p:nvGrpSpPr>
        <p:grpSpPr>
          <a:xfrm>
            <a:off x="314960" y="4452112"/>
            <a:ext cx="8520696" cy="1145373"/>
            <a:chOff x="340512" y="3584452"/>
            <a:chExt cx="8520696" cy="1145373"/>
          </a:xfrm>
        </p:grpSpPr>
        <p:sp>
          <p:nvSpPr>
            <p:cNvPr id="10" name="Segnaposto contenuto 2">
              <a:extLst>
                <a:ext uri="{FF2B5EF4-FFF2-40B4-BE49-F238E27FC236}">
                  <a16:creationId xmlns="" xmlns:a16="http://schemas.microsoft.com/office/drawing/2014/main" id="{86F2EB93-A63A-4210-B86A-E5FCAD7D8D7F}"/>
                </a:ext>
              </a:extLst>
            </p:cNvPr>
            <p:cNvSpPr txBox="1">
              <a:spLocks/>
            </p:cNvSpPr>
            <p:nvPr/>
          </p:nvSpPr>
          <p:spPr>
            <a:xfrm>
              <a:off x="340512" y="3584452"/>
              <a:ext cx="8520696"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en-US" sz="2000" b="1" dirty="0"/>
                <a:t>	</a:t>
              </a:r>
              <a:r>
                <a:rPr lang="ar-JO" sz="2000" b="1" dirty="0"/>
                <a:t>احسب النسبة المئوية للطاقة المتجددة في الموقع ، بشكل إجمالي                 استهلاك الطاقة الأولية (</a:t>
              </a:r>
              <a:r>
                <a:rPr lang="en-US" sz="2000" b="1" dirty="0"/>
                <a:t>RES &amp; </a:t>
              </a:r>
              <a:r>
                <a:rPr lang="ar-JO" sz="2000" b="1" dirty="0"/>
                <a:t>التقليدية)</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1045" y="4064142"/>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8" name="Groupe 7"/>
          <p:cNvGrpSpPr/>
          <p:nvPr/>
        </p:nvGrpSpPr>
        <p:grpSpPr>
          <a:xfrm>
            <a:off x="1537711" y="6067846"/>
            <a:ext cx="6429835" cy="748254"/>
            <a:chOff x="1537711" y="6067846"/>
            <a:chExt cx="6429835" cy="748254"/>
          </a:xfrm>
        </p:grpSpPr>
        <p:sp>
          <p:nvSpPr>
            <p:cNvPr id="12" name="Rectangle 11"/>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3" name="Groupe 12"/>
            <p:cNvGrpSpPr/>
            <p:nvPr/>
          </p:nvGrpSpPr>
          <p:grpSpPr>
            <a:xfrm>
              <a:off x="1537711" y="6180036"/>
              <a:ext cx="6239691" cy="636064"/>
              <a:chOff x="1537711" y="6180036"/>
              <a:chExt cx="6239691" cy="636064"/>
            </a:xfrm>
          </p:grpSpPr>
          <p:sp>
            <p:nvSpPr>
              <p:cNvPr id="14" name="Rectangle 13"/>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5" name="Rectangle 14"/>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6" name="Rectangle 15"/>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Tree>
    <p:extLst>
      <p:ext uri="{BB962C8B-B14F-4D97-AF65-F5344CB8AC3E}">
        <p14:creationId xmlns:p14="http://schemas.microsoft.com/office/powerpoint/2010/main" val="10024442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solidFill>
                  <a:schemeClr val="bg1"/>
                </a:solidFill>
              </a:rPr>
              <a:t>21</a:t>
            </a:fld>
            <a:endParaRPr lang="en-US">
              <a:solidFill>
                <a:schemeClr val="bg1"/>
              </a:solidFill>
            </a:endParaRPr>
          </a:p>
        </p:txBody>
      </p:sp>
      <p:sp>
        <p:nvSpPr>
          <p:cNvPr id="19" name="Rectangle 18"/>
          <p:cNvSpPr/>
          <p:nvPr/>
        </p:nvSpPr>
        <p:spPr>
          <a:xfrm>
            <a:off x="-80165" y="5651239"/>
            <a:ext cx="8658437" cy="338554"/>
          </a:xfrm>
          <a:prstGeom prst="rect">
            <a:avLst/>
          </a:prstGeom>
        </p:spPr>
        <p:txBody>
          <a:bodyPr wrap="square">
            <a:spAutoFit/>
          </a:bodyPr>
          <a:lstStyle/>
          <a:p>
            <a:pPr lvl="0" algn="r" rtl="1">
              <a:spcBef>
                <a:spcPts val="600"/>
              </a:spcBef>
              <a:spcAft>
                <a:spcPts val="1200"/>
              </a:spcAft>
            </a:pPr>
            <a:r>
              <a:rPr lang="ar-JO" sz="1600" dirty="0">
                <a:solidFill>
                  <a:prstClr val="black"/>
                </a:solidFill>
                <a:cs typeface="Calibri" panose="020F0502020204030204" pitchFamily="34" charset="0"/>
              </a:rPr>
              <a:t>* بالنسبة للمنازل الفردية ، يتم تقديم الاستهلاك كقيمة إجمالية </a:t>
            </a:r>
            <a:r>
              <a:rPr lang="ar-JO" sz="1600" dirty="0" err="1">
                <a:solidFill>
                  <a:prstClr val="black"/>
                </a:solidFill>
                <a:cs typeface="Calibri" panose="020F0502020204030204" pitchFamily="34" charset="0"/>
              </a:rPr>
              <a:t>إجمالية</a:t>
            </a:r>
            <a:r>
              <a:rPr lang="ar-JO" sz="1600" dirty="0">
                <a:solidFill>
                  <a:prstClr val="black"/>
                </a:solidFill>
                <a:cs typeface="Calibri" panose="020F0502020204030204" pitchFamily="34" charset="0"/>
              </a:rPr>
              <a:t> لجميع المباني</a:t>
            </a:r>
            <a:endParaRPr lang="en-US" sz="1600" dirty="0">
              <a:solidFill>
                <a:prstClr val="black"/>
              </a:solidFill>
              <a:cs typeface="Calibri" panose="020F0502020204030204" pitchFamily="34" charset="0"/>
            </a:endParaRPr>
          </a:p>
        </p:txBody>
      </p:sp>
      <p:sp>
        <p:nvSpPr>
          <p:cNvPr id="14" name="Rectangle 13"/>
          <p:cNvSpPr/>
          <p:nvPr/>
        </p:nvSpPr>
        <p:spPr>
          <a:xfrm>
            <a:off x="184053" y="820521"/>
            <a:ext cx="1832553"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JO" sz="2400" b="1" i="1" dirty="0">
                <a:cs typeface="Calibri" panose="020F0502020204030204" pitchFamily="34" charset="0"/>
              </a:rPr>
              <a:t>البيانات المتاحة</a:t>
            </a:r>
            <a:endParaRPr lang="el-GR" sz="2400" dirty="0"/>
          </a:p>
        </p:txBody>
      </p:sp>
      <p:sp>
        <p:nvSpPr>
          <p:cNvPr id="22" name="Rectangle 21"/>
          <p:cNvSpPr/>
          <p:nvPr/>
        </p:nvSpPr>
        <p:spPr>
          <a:xfrm>
            <a:off x="7352482" y="820520"/>
            <a:ext cx="144943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algn="r" rtl="1"/>
            <a:r>
              <a:rPr lang="ar-SA" sz="2400" b="1" i="1" dirty="0" smtClean="0">
                <a:cs typeface="Calibri" panose="020F0502020204030204" pitchFamily="34" charset="0"/>
              </a:rPr>
              <a:t>الخطوة </a:t>
            </a:r>
            <a:r>
              <a:rPr lang="en-US" sz="2400" b="1" i="1" dirty="0" smtClean="0">
                <a:cs typeface="Calibri" panose="020F0502020204030204" pitchFamily="34" charset="0"/>
              </a:rPr>
              <a:t>1-2</a:t>
            </a:r>
            <a:endParaRPr lang="el-GR" sz="2400" dirty="0"/>
          </a:p>
        </p:txBody>
      </p:sp>
      <p:graphicFrame>
        <p:nvGraphicFramePr>
          <p:cNvPr id="10" name="Table 9"/>
          <p:cNvGraphicFramePr>
            <a:graphicFrameLocks noGrp="1"/>
          </p:cNvGraphicFramePr>
          <p:nvPr>
            <p:extLst>
              <p:ext uri="{D42A27DB-BD31-4B8C-83A1-F6EECF244321}">
                <p14:modId xmlns:p14="http://schemas.microsoft.com/office/powerpoint/2010/main" val="1508796357"/>
              </p:ext>
            </p:extLst>
          </p:nvPr>
        </p:nvGraphicFramePr>
        <p:xfrm>
          <a:off x="373309" y="1411338"/>
          <a:ext cx="8541196" cy="4114800"/>
        </p:xfrm>
        <a:graphic>
          <a:graphicData uri="http://schemas.openxmlformats.org/drawingml/2006/table">
            <a:tbl>
              <a:tblPr firstRow="1" bandRow="1">
                <a:tableStyleId>{1FECB4D8-DB02-4DC6-A0A2-4F2EBAE1DC90}</a:tableStyleId>
              </a:tblPr>
              <a:tblGrid>
                <a:gridCol w="2167872">
                  <a:extLst>
                    <a:ext uri="{9D8B030D-6E8A-4147-A177-3AD203B41FA5}">
                      <a16:colId xmlns="" xmlns:a16="http://schemas.microsoft.com/office/drawing/2014/main" val="20000"/>
                    </a:ext>
                  </a:extLst>
                </a:gridCol>
                <a:gridCol w="1637414">
                  <a:extLst>
                    <a:ext uri="{9D8B030D-6E8A-4147-A177-3AD203B41FA5}">
                      <a16:colId xmlns="" xmlns:a16="http://schemas.microsoft.com/office/drawing/2014/main" val="20001"/>
                    </a:ext>
                  </a:extLst>
                </a:gridCol>
                <a:gridCol w="1639518">
                  <a:extLst>
                    <a:ext uri="{9D8B030D-6E8A-4147-A177-3AD203B41FA5}">
                      <a16:colId xmlns="" xmlns:a16="http://schemas.microsoft.com/office/drawing/2014/main" val="20002"/>
                    </a:ext>
                  </a:extLst>
                </a:gridCol>
                <a:gridCol w="1890492">
                  <a:extLst>
                    <a:ext uri="{9D8B030D-6E8A-4147-A177-3AD203B41FA5}">
                      <a16:colId xmlns="" xmlns:a16="http://schemas.microsoft.com/office/drawing/2014/main" val="20003"/>
                    </a:ext>
                  </a:extLst>
                </a:gridCol>
                <a:gridCol w="1205900">
                  <a:extLst>
                    <a:ext uri="{9D8B030D-6E8A-4147-A177-3AD203B41FA5}">
                      <a16:colId xmlns="" xmlns:a16="http://schemas.microsoft.com/office/drawing/2014/main" val="3262455109"/>
                    </a:ext>
                  </a:extLst>
                </a:gridCol>
              </a:tblGrid>
              <a:tr h="370840">
                <a:tc>
                  <a:txBody>
                    <a:bodyPr/>
                    <a:lstStyle/>
                    <a:p>
                      <a:r>
                        <a:rPr lang="ar-JO" sz="1800" b="1" dirty="0" smtClean="0">
                          <a:cs typeface="Calibri" panose="020F0502020204030204" pitchFamily="34" charset="0"/>
                        </a:rPr>
                        <a:t>استهلاك الطاقة السنوي المحسوب</a:t>
                      </a:r>
                      <a:endParaRPr lang="en-US" dirty="0"/>
                    </a:p>
                  </a:txBody>
                  <a:tcPr/>
                </a:tc>
                <a:tc>
                  <a:txBody>
                    <a:bodyPr/>
                    <a:lstStyle/>
                    <a:p>
                      <a:pPr algn="ctr"/>
                      <a:r>
                        <a:rPr lang="ar-JO" sz="1800" dirty="0" smtClean="0"/>
                        <a:t>صالة رياضية</a:t>
                      </a:r>
                      <a:endParaRPr lang="en-US" sz="1800" dirty="0"/>
                    </a:p>
                  </a:txBody>
                  <a:tcPr anchor="ctr"/>
                </a:tc>
                <a:tc>
                  <a:txBody>
                    <a:bodyPr/>
                    <a:lstStyle/>
                    <a:p>
                      <a:pPr algn="ctr"/>
                      <a:r>
                        <a:rPr lang="ar-JO" sz="1800" dirty="0" smtClean="0"/>
                        <a:t>مدرسة</a:t>
                      </a:r>
                      <a:endParaRPr lang="en-US" sz="1800" baseline="0" dirty="0">
                        <a:solidFill>
                          <a:schemeClr val="bg1"/>
                        </a:solidFill>
                      </a:endParaRPr>
                    </a:p>
                  </a:txBody>
                  <a:tcPr anchor="ctr"/>
                </a:tc>
                <a:tc>
                  <a:txBody>
                    <a:bodyPr/>
                    <a:lstStyle/>
                    <a:p>
                      <a:pPr algn="ctr"/>
                      <a:endParaRPr lang="en-US" sz="1800" dirty="0" smtClean="0"/>
                    </a:p>
                    <a:p>
                      <a:pPr algn="ctr"/>
                      <a:r>
                        <a:rPr lang="ar-JO" sz="1800" dirty="0" smtClean="0"/>
                        <a:t>منازل فردية</a:t>
                      </a:r>
                      <a:r>
                        <a:rPr lang="en-US" sz="1800" dirty="0" smtClean="0"/>
                        <a:t>(20)*</a:t>
                      </a:r>
                      <a:endParaRPr lang="en-US" sz="1800" dirty="0"/>
                    </a:p>
                  </a:txBody>
                  <a:tcPr anchor="ctr"/>
                </a:tc>
                <a:tc>
                  <a:txBody>
                    <a:bodyPr/>
                    <a:lstStyle/>
                    <a:p>
                      <a:pPr algn="ctr"/>
                      <a:r>
                        <a:rPr lang="ar-JO" sz="1800" dirty="0" smtClean="0"/>
                        <a:t>المجموع</a:t>
                      </a:r>
                      <a:endParaRPr lang="en-US" sz="1800" dirty="0"/>
                    </a:p>
                  </a:txBody>
                  <a:tcPr anchor="ctr"/>
                </a:tc>
                <a:extLst>
                  <a:ext uri="{0D108BD9-81ED-4DB2-BD59-A6C34878D82A}">
                    <a16:rowId xmlns=""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JO" sz="1600" b="1" dirty="0" smtClean="0">
                          <a:cs typeface="Calibri" panose="020F0502020204030204" pitchFamily="34" charset="0"/>
                        </a:rPr>
                        <a:t>الطاقة الحرارية (الغاز الطبيعي) (كيلو وات ساعة)</a:t>
                      </a:r>
                      <a:endParaRPr lang="en-US" sz="1600" b="1" baseline="0" dirty="0" smtClean="0">
                        <a:solidFill>
                          <a:schemeClr val="bg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800" dirty="0" smtClean="0">
                          <a:latin typeface="+mn-lt"/>
                        </a:rPr>
                        <a:t>108100</a:t>
                      </a:r>
                      <a:endParaRPr lang="en-US" sz="1800" dirty="0" smtClean="0">
                        <a:latin typeface="+mn-lt"/>
                      </a:endParaRPr>
                    </a:p>
                  </a:txBody>
                  <a:tcPr anchor="ctr"/>
                </a:tc>
                <a:tc>
                  <a:txBody>
                    <a:bodyPr/>
                    <a:lstStyle/>
                    <a:p>
                      <a:pPr algn="ctr"/>
                      <a:endParaRPr lang="en-US" sz="1800" dirty="0">
                        <a:solidFill>
                          <a:schemeClr val="tx1"/>
                        </a:solidFill>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800" dirty="0" smtClean="0">
                          <a:latin typeface="+mn-lt"/>
                        </a:rPr>
                        <a:t>295324</a:t>
                      </a:r>
                      <a:endParaRPr lang="en-US" sz="1800" dirty="0" smtClean="0">
                        <a:latin typeface="+mn-lt"/>
                      </a:endParaRPr>
                    </a:p>
                  </a:txBody>
                  <a:tcPr anchor="ctr"/>
                </a:tc>
                <a:tc>
                  <a:txBody>
                    <a:bodyPr/>
                    <a:lstStyle/>
                    <a:p>
                      <a:pPr algn="ctr" fontAlgn="b"/>
                      <a:r>
                        <a:rPr lang="en-GB" sz="1800" b="0" i="0" u="none" strike="noStrike" dirty="0">
                          <a:solidFill>
                            <a:srgbClr val="000000"/>
                          </a:solidFill>
                          <a:effectLst/>
                          <a:latin typeface="+mn-lt"/>
                        </a:rPr>
                        <a:t>403424</a:t>
                      </a:r>
                    </a:p>
                  </a:txBody>
                  <a:tcPr marL="6350" marR="6350" marT="6350" marB="0" anchor="ctr"/>
                </a:tc>
                <a:extLst>
                  <a:ext uri="{0D108BD9-81ED-4DB2-BD59-A6C34878D82A}">
                    <a16:rowId xmlns=""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JO" sz="1600" b="1" dirty="0" smtClean="0">
                          <a:cs typeface="Calibri" panose="020F0502020204030204" pitchFamily="34" charset="0"/>
                        </a:rPr>
                        <a:t>الطاقة الكهربائية من الشبكة </a:t>
                      </a:r>
                      <a:r>
                        <a:rPr lang="en-US" sz="1600" b="1" dirty="0" smtClean="0">
                          <a:cs typeface="Calibri" panose="020F0502020204030204" pitchFamily="34" charset="0"/>
                        </a:rPr>
                        <a:t>(kWhe</a:t>
                      </a:r>
                      <a:r>
                        <a:rPr lang="en-US" sz="1600" b="1" dirty="0" smtClean="0">
                          <a:cs typeface="Calibri" panose="020F0502020204030204" pitchFamily="34" charset="0"/>
                        </a:rPr>
                        <a:t>)</a:t>
                      </a:r>
                      <a:endParaRPr lang="en-US" sz="1600" b="1" baseline="0" dirty="0" smtClean="0">
                        <a:solidFill>
                          <a:schemeClr val="bg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800" dirty="0" smtClean="0">
                          <a:latin typeface="+mn-lt"/>
                        </a:rPr>
                        <a:t>45564</a:t>
                      </a:r>
                      <a:endParaRPr lang="en-US" sz="1800"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800" dirty="0" smtClean="0">
                          <a:latin typeface="+mn-lt"/>
                        </a:rPr>
                        <a:t>51347</a:t>
                      </a:r>
                      <a:endParaRPr lang="en-US" sz="1800" dirty="0" smtClean="0">
                        <a:latin typeface="+mn-lt"/>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800" dirty="0" smtClean="0">
                          <a:latin typeface="+mn-lt"/>
                        </a:rPr>
                        <a:t>128466</a:t>
                      </a:r>
                      <a:endParaRPr lang="en-US" sz="1800" dirty="0" smtClean="0">
                        <a:latin typeface="+mn-lt"/>
                      </a:endParaRPr>
                    </a:p>
                  </a:txBody>
                  <a:tcPr anchor="ctr"/>
                </a:tc>
                <a:tc>
                  <a:txBody>
                    <a:bodyPr/>
                    <a:lstStyle/>
                    <a:p>
                      <a:pPr algn="ctr" fontAlgn="b"/>
                      <a:r>
                        <a:rPr lang="en-GB" sz="1800" b="0" i="0" u="none" strike="noStrike" dirty="0">
                          <a:solidFill>
                            <a:srgbClr val="000000"/>
                          </a:solidFill>
                          <a:effectLst/>
                          <a:latin typeface="+mn-lt"/>
                        </a:rPr>
                        <a:t>225377</a:t>
                      </a:r>
                    </a:p>
                  </a:txBody>
                  <a:tcPr marL="6350" marR="6350" marT="6350" marB="0" anchor="ctr"/>
                </a:tc>
                <a:extLst>
                  <a:ext uri="{0D108BD9-81ED-4DB2-BD59-A6C34878D82A}">
                    <a16:rowId xmlns=""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JO" sz="1600" b="1" dirty="0" smtClean="0">
                          <a:cs typeface="Calibri" panose="020F0502020204030204" pitchFamily="34" charset="0"/>
                        </a:rPr>
                        <a:t>الطاقة الحرارية من </a:t>
                      </a:r>
                      <a:r>
                        <a:rPr lang="en-US" sz="1600" b="1" dirty="0" smtClean="0">
                          <a:cs typeface="Calibri" panose="020F0502020204030204" pitchFamily="34" charset="0"/>
                        </a:rPr>
                        <a:t>RES (kWhth ، RES)</a:t>
                      </a:r>
                      <a:endParaRPr lang="en-US" sz="1600" b="1" baseline="0" dirty="0" smtClean="0">
                        <a:solidFill>
                          <a:schemeClr val="bg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800" dirty="0" smtClean="0">
                          <a:latin typeface="+mn-lt"/>
                        </a:rPr>
                        <a:t>30900</a:t>
                      </a:r>
                      <a:endParaRPr lang="en-US" sz="1800"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800" dirty="0" smtClean="0">
                          <a:latin typeface="+mn-lt"/>
                        </a:rPr>
                        <a:t>46432</a:t>
                      </a:r>
                      <a:endParaRPr lang="en-US" sz="1800" dirty="0" smtClean="0">
                        <a:latin typeface="+mn-lt"/>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800" dirty="0" smtClean="0">
                          <a:latin typeface="+mn-lt"/>
                        </a:rPr>
                        <a:t>21411</a:t>
                      </a:r>
                      <a:endParaRPr lang="en-US" sz="1800" dirty="0" smtClean="0">
                        <a:latin typeface="+mn-lt"/>
                      </a:endParaRPr>
                    </a:p>
                  </a:txBody>
                  <a:tcPr anchor="ctr"/>
                </a:tc>
                <a:tc>
                  <a:txBody>
                    <a:bodyPr/>
                    <a:lstStyle/>
                    <a:p>
                      <a:pPr algn="ctr" fontAlgn="b"/>
                      <a:r>
                        <a:rPr lang="en-GB" sz="1800" b="0" i="0" u="none" strike="noStrike" dirty="0">
                          <a:solidFill>
                            <a:srgbClr val="000000"/>
                          </a:solidFill>
                          <a:effectLst/>
                          <a:latin typeface="+mn-lt"/>
                        </a:rPr>
                        <a:t>98743</a:t>
                      </a:r>
                    </a:p>
                  </a:txBody>
                  <a:tcPr marL="6350" marR="6350" marT="6350" marB="0" anchor="ctr"/>
                </a:tc>
                <a:extLst>
                  <a:ext uri="{0D108BD9-81ED-4DB2-BD59-A6C34878D82A}">
                    <a16:rowId xmlns=""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JO" sz="1600" b="1" dirty="0" smtClean="0">
                          <a:cs typeface="Calibri" panose="020F0502020204030204" pitchFamily="34" charset="0"/>
                        </a:rPr>
                        <a:t>الطاقة الكهربائية من </a:t>
                      </a:r>
                      <a:r>
                        <a:rPr lang="en-US" sz="1600" b="1" dirty="0" smtClean="0">
                          <a:cs typeface="Calibri" panose="020F0502020204030204" pitchFamily="34" charset="0"/>
                        </a:rPr>
                        <a:t>RES (kWhth ، RES)</a:t>
                      </a:r>
                      <a:endParaRPr lang="en-US" sz="1600" b="1" baseline="0" dirty="0" smtClean="0">
                        <a:solidFill>
                          <a:schemeClr val="bg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800" dirty="0" smtClean="0">
                          <a:solidFill>
                            <a:schemeClr val="tx1"/>
                          </a:solidFill>
                          <a:latin typeface="+mn-lt"/>
                        </a:rPr>
                        <a:t>12605</a:t>
                      </a:r>
                      <a:endParaRPr lang="en-US" sz="1800" dirty="0" smtClean="0">
                        <a:solidFill>
                          <a:schemeClr val="tx1"/>
                        </a:solidFill>
                        <a:latin typeface="+mn-lt"/>
                      </a:endParaRPr>
                    </a:p>
                  </a:txBody>
                  <a:tcPr anchor="ctr"/>
                </a:tc>
                <a:tc>
                  <a:txBody>
                    <a:bodyPr/>
                    <a:lstStyle/>
                    <a:p>
                      <a:pPr algn="ctr"/>
                      <a:endParaRPr lang="en-US" sz="1800" dirty="0">
                        <a:latin typeface="+mn-lt"/>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dirty="0">
                        <a:solidFill>
                          <a:schemeClr val="tx1"/>
                        </a:solidFill>
                        <a:latin typeface="+mn-lt"/>
                      </a:endParaRPr>
                    </a:p>
                  </a:txBody>
                  <a:tcPr anchor="ctr"/>
                </a:tc>
                <a:tc>
                  <a:txBody>
                    <a:bodyPr/>
                    <a:lstStyle/>
                    <a:p>
                      <a:pPr algn="ctr" fontAlgn="b"/>
                      <a:r>
                        <a:rPr lang="en-GB" sz="1800" b="0" i="0" u="none" strike="noStrike" dirty="0">
                          <a:solidFill>
                            <a:srgbClr val="000000"/>
                          </a:solidFill>
                          <a:effectLst/>
                          <a:latin typeface="+mn-lt"/>
                        </a:rPr>
                        <a:t>12605</a:t>
                      </a:r>
                    </a:p>
                  </a:txBody>
                  <a:tcPr marL="6350" marR="6350" marT="6350" marB="0" anchor="ctr"/>
                </a:tc>
                <a:extLst>
                  <a:ext uri="{0D108BD9-81ED-4DB2-BD59-A6C34878D82A}">
                    <a16:rowId xmlns="" xmlns:a16="http://schemas.microsoft.com/office/drawing/2014/main" val="2865399616"/>
                  </a:ext>
                </a:extLst>
              </a:tr>
              <a:tr h="370840">
                <a:tc>
                  <a:txBody>
                    <a:bodyPr/>
                    <a:lstStyle/>
                    <a:p>
                      <a:pPr algn="l"/>
                      <a:r>
                        <a:rPr lang="ar-JO" sz="1600" b="1" dirty="0" smtClean="0"/>
                        <a:t>أنظمة التكييف(تدفئة ، تبريد ، ماء ساخن منزلي)</a:t>
                      </a:r>
                      <a:endParaRPr lang="en-US" sz="1600" b="1" baseline="0" dirty="0" smtClean="0">
                        <a:solidFill>
                          <a:schemeClr val="bg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JO" sz="1400" dirty="0" smtClean="0"/>
                        <a:t>غلاية غاز طبيعي مركزي للتدفئة. </a:t>
                      </a:r>
                      <a:r>
                        <a:rPr lang="ar-JO" sz="1400" dirty="0" err="1" smtClean="0"/>
                        <a:t>مركزى</a:t>
                      </a:r>
                      <a:r>
                        <a:rPr lang="ar-JO" sz="1400" dirty="0" smtClean="0"/>
                        <a:t> </a:t>
                      </a:r>
                      <a:r>
                        <a:rPr lang="en-US" sz="1400" dirty="0" smtClean="0"/>
                        <a:t>HP </a:t>
                      </a:r>
                      <a:r>
                        <a:rPr lang="ar-JO" sz="1400" dirty="0" smtClean="0"/>
                        <a:t>للتبريد. مجمعات الطاقة الشمسية للمياه الساخنة المنزلية.</a:t>
                      </a:r>
                      <a:endParaRPr lang="en-US" sz="14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JO" sz="1400" u="none" strike="noStrike" kern="1200" cap="none" spc="0" normalizeH="0" baseline="0" noProof="0" dirty="0" smtClean="0">
                          <a:ln>
                            <a:noFill/>
                          </a:ln>
                          <a:effectLst/>
                          <a:uLnTx/>
                          <a:uFillTx/>
                        </a:rPr>
                        <a:t>غلاية الكتلة الحيوية المركزية للتدفئة. </a:t>
                      </a:r>
                      <a:r>
                        <a:rPr kumimoji="0" lang="en-US" sz="1400" u="none" strike="noStrike" kern="1200" cap="none" spc="0" normalizeH="0" baseline="0" noProof="0" dirty="0" smtClean="0">
                          <a:ln>
                            <a:noFill/>
                          </a:ln>
                          <a:effectLst/>
                          <a:uLnTx/>
                          <a:uFillTx/>
                        </a:rPr>
                        <a:t>HP </a:t>
                      </a:r>
                      <a:r>
                        <a:rPr kumimoji="0" lang="ar-JO" sz="1400" u="none" strike="noStrike" kern="1200" cap="none" spc="0" normalizeH="0" baseline="0" noProof="0" dirty="0" smtClean="0">
                          <a:ln>
                            <a:noFill/>
                          </a:ln>
                          <a:effectLst/>
                          <a:uLnTx/>
                          <a:uFillTx/>
                        </a:rPr>
                        <a:t>المحلي لتبريد المساحة. سخانات كهربائية للمياه الساخنة المنزلية</a:t>
                      </a:r>
                      <a:r>
                        <a:rPr lang="en-US" sz="1400" dirty="0" smtClean="0"/>
                        <a:t>.</a:t>
                      </a: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JO" sz="1400" u="none" strike="noStrike" kern="1200" cap="none" spc="0" normalizeH="0" baseline="0" noProof="0" dirty="0" smtClean="0">
                          <a:ln>
                            <a:noFill/>
                          </a:ln>
                          <a:effectLst/>
                          <a:uLnTx/>
                          <a:uFillTx/>
                        </a:rPr>
                        <a:t>غلاية الغاز الطبيعي المركزية للتدفئة والماء الساخن المنزلي. </a:t>
                      </a:r>
                      <a:r>
                        <a:rPr kumimoji="0" lang="en-US" sz="1400" u="none" strike="noStrike" kern="1200" cap="none" spc="0" normalizeH="0" baseline="0" noProof="0" dirty="0" smtClean="0">
                          <a:ln>
                            <a:noFill/>
                          </a:ln>
                          <a:effectLst/>
                          <a:uLnTx/>
                          <a:uFillTx/>
                        </a:rPr>
                        <a:t>HP </a:t>
                      </a:r>
                      <a:r>
                        <a:rPr kumimoji="0" lang="ar-JO" sz="1400" u="none" strike="noStrike" kern="1200" cap="none" spc="0" normalizeH="0" baseline="0" noProof="0" dirty="0" smtClean="0">
                          <a:ln>
                            <a:noFill/>
                          </a:ln>
                          <a:effectLst/>
                          <a:uLnTx/>
                          <a:uFillTx/>
                        </a:rPr>
                        <a:t>المحلي لتبريد المساحة. مجمعات الطاقة الشمسية للمياه الساخنة المنزلية.</a:t>
                      </a:r>
                      <a:endParaRPr lang="en-US" sz="1400" dirty="0" smtClean="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400" dirty="0" smtClean="0">
                        <a:solidFill>
                          <a:schemeClr val="tx1"/>
                        </a:solidFill>
                      </a:endParaRPr>
                    </a:p>
                  </a:txBody>
                  <a:tcPr anchor="ctr"/>
                </a:tc>
                <a:extLst>
                  <a:ext uri="{0D108BD9-81ED-4DB2-BD59-A6C34878D82A}">
                    <a16:rowId xmlns="" xmlns:a16="http://schemas.microsoft.com/office/drawing/2014/main" val="971352744"/>
                  </a:ext>
                </a:extLst>
              </a:tr>
            </a:tbl>
          </a:graphicData>
        </a:graphic>
      </p:graphicFrame>
      <p:grpSp>
        <p:nvGrpSpPr>
          <p:cNvPr id="8" name="Groupe 7"/>
          <p:cNvGrpSpPr/>
          <p:nvPr/>
        </p:nvGrpSpPr>
        <p:grpSpPr>
          <a:xfrm>
            <a:off x="1537711" y="6067846"/>
            <a:ext cx="6429835" cy="748254"/>
            <a:chOff x="1537711" y="6067846"/>
            <a:chExt cx="6429835" cy="748254"/>
          </a:xfrm>
        </p:grpSpPr>
        <p:sp>
          <p:nvSpPr>
            <p:cNvPr id="9" name="Rectangle 8"/>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e 10"/>
            <p:cNvGrpSpPr/>
            <p:nvPr/>
          </p:nvGrpSpPr>
          <p:grpSpPr>
            <a:xfrm>
              <a:off x="1537711" y="6180036"/>
              <a:ext cx="6239691" cy="636064"/>
              <a:chOff x="1537711" y="6180036"/>
              <a:chExt cx="6239691" cy="636064"/>
            </a:xfrm>
          </p:grpSpPr>
          <p:sp>
            <p:nvSpPr>
              <p:cNvPr id="13" name="Rectangle 12"/>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5" name="Rectangle 14"/>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6" name="Rectangle 15"/>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Tree>
    <p:extLst>
      <p:ext uri="{BB962C8B-B14F-4D97-AF65-F5344CB8AC3E}">
        <p14:creationId xmlns:p14="http://schemas.microsoft.com/office/powerpoint/2010/main" val="36921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22</a:t>
            </a:fld>
            <a:endParaRPr lang="en-US">
              <a:solidFill>
                <a:schemeClr val="bg1"/>
              </a:solidFill>
            </a:endParaRPr>
          </a:p>
        </p:txBody>
      </p:sp>
      <p:sp>
        <p:nvSpPr>
          <p:cNvPr id="27" name="Rectangle 26"/>
          <p:cNvSpPr/>
          <p:nvPr/>
        </p:nvSpPr>
        <p:spPr>
          <a:xfrm>
            <a:off x="7896651" y="765234"/>
            <a:ext cx="119936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algn="r" rtl="1"/>
            <a:r>
              <a:rPr lang="ar-SA" sz="2400" b="1" i="1" dirty="0" smtClean="0">
                <a:cs typeface="Calibri" panose="020F0502020204030204" pitchFamily="34" charset="0"/>
              </a:rPr>
              <a:t>الخطوة </a:t>
            </a:r>
            <a:r>
              <a:rPr lang="en-US" sz="2400" b="1" i="1" dirty="0" smtClean="0">
                <a:cs typeface="Calibri" panose="020F0502020204030204" pitchFamily="34" charset="0"/>
              </a:rPr>
              <a:t>3</a:t>
            </a:r>
            <a:endParaRPr lang="el-GR" sz="2400" dirty="0"/>
          </a:p>
        </p:txBody>
      </p:sp>
      <p:sp>
        <p:nvSpPr>
          <p:cNvPr id="2" name="Rectangle 1"/>
          <p:cNvSpPr/>
          <p:nvPr/>
        </p:nvSpPr>
        <p:spPr>
          <a:xfrm>
            <a:off x="1652" y="880390"/>
            <a:ext cx="7830958" cy="1015663"/>
          </a:xfrm>
          <a:prstGeom prst="rect">
            <a:avLst/>
          </a:prstGeom>
        </p:spPr>
        <p:txBody>
          <a:bodyPr wrap="square">
            <a:spAutoFit/>
          </a:bodyPr>
          <a:lstStyle/>
          <a:p>
            <a:pPr algn="r" rtl="1"/>
            <a:r>
              <a:rPr lang="ar-JO" sz="2000" b="1" dirty="0">
                <a:cs typeface="Calibri" panose="020F0502020204030204" pitchFamily="34" charset="0"/>
              </a:rPr>
              <a:t>احسب إجمالي استهلاك الطاقة الحرارية المتجددة للطاقة الأولية لجميع ناقلات الطاقة في جميع المباني في الحي</a:t>
            </a:r>
            <a:endParaRPr lang="en-US" sz="2000" dirty="0"/>
          </a:p>
          <a:p>
            <a:endParaRPr lang="en-US" sz="2000" b="1" dirty="0">
              <a:cs typeface="Calibri" panose="020F0502020204030204" pitchFamily="34" charset="0"/>
            </a:endParaRPr>
          </a:p>
        </p:txBody>
      </p:sp>
      <p:sp>
        <p:nvSpPr>
          <p:cNvPr id="29" name="Rectangle 28"/>
          <p:cNvSpPr/>
          <p:nvPr/>
        </p:nvSpPr>
        <p:spPr>
          <a:xfrm>
            <a:off x="7896650" y="2905989"/>
            <a:ext cx="119936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algn="r" rtl="1"/>
            <a:r>
              <a:rPr lang="ar-SA" sz="2400" b="1" i="1" dirty="0" smtClean="0">
                <a:cs typeface="Calibri" panose="020F0502020204030204" pitchFamily="34" charset="0"/>
              </a:rPr>
              <a:t>الخطوة </a:t>
            </a:r>
            <a:r>
              <a:rPr lang="en-US" sz="2400" b="1" i="1" dirty="0" smtClean="0">
                <a:cs typeface="Calibri" panose="020F0502020204030204" pitchFamily="34" charset="0"/>
              </a:rPr>
              <a:t>4</a:t>
            </a:r>
            <a:endParaRPr lang="el-GR" sz="2400" dirty="0"/>
          </a:p>
        </p:txBody>
      </p:sp>
      <p:sp>
        <p:nvSpPr>
          <p:cNvPr id="30" name="Rectangle 29"/>
          <p:cNvSpPr/>
          <p:nvPr/>
        </p:nvSpPr>
        <p:spPr>
          <a:xfrm>
            <a:off x="156276" y="2964168"/>
            <a:ext cx="7740375" cy="707886"/>
          </a:xfrm>
          <a:prstGeom prst="rect">
            <a:avLst/>
          </a:prstGeom>
        </p:spPr>
        <p:txBody>
          <a:bodyPr wrap="square">
            <a:spAutoFit/>
          </a:bodyPr>
          <a:lstStyle/>
          <a:p>
            <a:pPr algn="r" rtl="1"/>
            <a:r>
              <a:rPr lang="ar-JO" sz="2000" b="1" dirty="0">
                <a:cs typeface="Calibri" panose="020F0502020204030204" pitchFamily="34" charset="0"/>
              </a:rPr>
              <a:t>احسب إجمالي استهلاك الطاقة الكهربائية المتجددة الأولية لجميع المباني في الحي</a:t>
            </a:r>
            <a:endParaRPr lang="en-US" sz="2000" dirty="0"/>
          </a:p>
          <a:p>
            <a:endParaRPr lang="en-US" sz="2000" b="1" dirty="0">
              <a:cs typeface="Calibri" panose="020F0502020204030204" pitchFamily="34" charset="0"/>
            </a:endParaRPr>
          </a:p>
        </p:txBody>
      </p:sp>
      <p:sp>
        <p:nvSpPr>
          <p:cNvPr id="31" name="Rectangle 30"/>
          <p:cNvSpPr/>
          <p:nvPr/>
        </p:nvSpPr>
        <p:spPr>
          <a:xfrm>
            <a:off x="7928400" y="4310559"/>
            <a:ext cx="1200970"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algn="r" rtl="1"/>
            <a:r>
              <a:rPr lang="ar-SA" sz="2400" b="1" i="1" dirty="0" smtClean="0">
                <a:cs typeface="Calibri" panose="020F0502020204030204" pitchFamily="34" charset="0"/>
              </a:rPr>
              <a:t>الخطوة </a:t>
            </a:r>
            <a:r>
              <a:rPr lang="en-US" sz="2400" b="1" i="1" dirty="0" smtClean="0">
                <a:cs typeface="Calibri" panose="020F0502020204030204" pitchFamily="34" charset="0"/>
              </a:rPr>
              <a:t>5</a:t>
            </a:r>
            <a:endParaRPr lang="el-GR" sz="2400" dirty="0"/>
          </a:p>
        </p:txBody>
      </p:sp>
      <p:sp>
        <p:nvSpPr>
          <p:cNvPr id="6" name="Rectangle 5"/>
          <p:cNvSpPr/>
          <p:nvPr/>
        </p:nvSpPr>
        <p:spPr>
          <a:xfrm>
            <a:off x="-519991" y="4386571"/>
            <a:ext cx="7908258" cy="400110"/>
          </a:xfrm>
          <a:prstGeom prst="rect">
            <a:avLst/>
          </a:prstGeom>
        </p:spPr>
        <p:txBody>
          <a:bodyPr wrap="square">
            <a:spAutoFit/>
          </a:bodyPr>
          <a:lstStyle/>
          <a:p>
            <a:pPr algn="r" rtl="1">
              <a:spcAft>
                <a:spcPts val="600"/>
              </a:spcAft>
            </a:pPr>
            <a:r>
              <a:rPr lang="ar-JO" sz="2000" b="1" dirty="0"/>
              <a:t>احسب إجمالي استهلاك الطاقة الحرارية الأولية</a:t>
            </a:r>
            <a:endParaRPr lang="el-GR" sz="2000" dirty="0"/>
          </a:p>
        </p:txBody>
      </p:sp>
      <p:grpSp>
        <p:nvGrpSpPr>
          <p:cNvPr id="10" name="Group 9"/>
          <p:cNvGrpSpPr/>
          <p:nvPr/>
        </p:nvGrpSpPr>
        <p:grpSpPr>
          <a:xfrm>
            <a:off x="748260" y="1657030"/>
            <a:ext cx="3361262" cy="923330"/>
            <a:chOff x="440529" y="1760063"/>
            <a:chExt cx="3361262" cy="923330"/>
          </a:xfrm>
        </p:grpSpPr>
        <p:sp>
          <p:nvSpPr>
            <p:cNvPr id="13" name="Rounded Rectangle 12"/>
            <p:cNvSpPr/>
            <p:nvPr/>
          </p:nvSpPr>
          <p:spPr>
            <a:xfrm>
              <a:off x="1716886" y="1868074"/>
              <a:ext cx="2084905" cy="6840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ar-JO" b="1" dirty="0"/>
                <a:t>عامل التحويل الوطني</a:t>
              </a:r>
              <a:endParaRPr lang="en-US" b="1" dirty="0"/>
            </a:p>
          </p:txBody>
        </p:sp>
        <p:sp>
          <p:nvSpPr>
            <p:cNvPr id="14" name="Rectangle 13"/>
            <p:cNvSpPr/>
            <p:nvPr/>
          </p:nvSpPr>
          <p:spPr>
            <a:xfrm>
              <a:off x="1182070" y="1760063"/>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5" name="Rectangle 14"/>
            <p:cNvSpPr/>
            <p:nvPr/>
          </p:nvSpPr>
          <p:spPr>
            <a:xfrm>
              <a:off x="440529" y="2021673"/>
              <a:ext cx="756937"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JO"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الوقود</a:t>
              </a:r>
              <a:r>
                <a:rPr lang="el-GR"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en-US"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
        <p:nvSpPr>
          <p:cNvPr id="17" name="Rectangle 16"/>
          <p:cNvSpPr/>
          <p:nvPr/>
        </p:nvSpPr>
        <p:spPr>
          <a:xfrm>
            <a:off x="5384488" y="1597315"/>
            <a:ext cx="3759512" cy="400110"/>
          </a:xfrm>
          <a:prstGeom prst="rect">
            <a:avLst/>
          </a:prstGeom>
        </p:spPr>
        <p:txBody>
          <a:bodyPr wrap="square">
            <a:spAutoFit/>
          </a:bodyPr>
          <a:lstStyle/>
          <a:p>
            <a:r>
              <a:rPr lang="en-US" sz="2000" b="1" dirty="0" smtClean="0">
                <a:solidFill>
                  <a:prstClr val="black"/>
                </a:solidFill>
              </a:rPr>
              <a:t>52311</a:t>
            </a:r>
            <a:r>
              <a:rPr lang="en-US" sz="2000" dirty="0" smtClean="0">
                <a:solidFill>
                  <a:prstClr val="black"/>
                </a:solidFill>
              </a:rPr>
              <a:t> x </a:t>
            </a:r>
            <a:r>
              <a:rPr lang="en-US" sz="2000" b="1" dirty="0" smtClean="0">
                <a:solidFill>
                  <a:prstClr val="black"/>
                </a:solidFill>
                <a:sym typeface="Wingdings"/>
              </a:rPr>
              <a:t>1.</a:t>
            </a:r>
            <a:r>
              <a:rPr lang="el-GR" sz="2000" b="1" dirty="0" smtClean="0">
                <a:solidFill>
                  <a:prstClr val="black"/>
                </a:solidFill>
                <a:sym typeface="Wingdings"/>
              </a:rPr>
              <a:t>05</a:t>
            </a:r>
            <a:r>
              <a:rPr lang="en-US" sz="2000" b="1" dirty="0" smtClean="0">
                <a:solidFill>
                  <a:prstClr val="black"/>
                </a:solidFill>
                <a:sym typeface="Wingdings"/>
              </a:rPr>
              <a:t> </a:t>
            </a:r>
            <a:r>
              <a:rPr lang="en-US" sz="2000" b="1" dirty="0">
                <a:solidFill>
                  <a:prstClr val="black"/>
                </a:solidFill>
                <a:sym typeface="Wingdings"/>
              </a:rPr>
              <a:t>= </a:t>
            </a:r>
            <a:r>
              <a:rPr lang="en-US" sz="2000" b="1" u="sng" dirty="0" smtClean="0">
                <a:solidFill>
                  <a:prstClr val="black"/>
                </a:solidFill>
                <a:sym typeface="Wingdings"/>
              </a:rPr>
              <a:t>54927</a:t>
            </a:r>
            <a:r>
              <a:rPr lang="en-US" sz="2000" b="1" dirty="0" smtClean="0">
                <a:solidFill>
                  <a:prstClr val="black"/>
                </a:solidFill>
                <a:sym typeface="Wingdings"/>
              </a:rPr>
              <a:t> </a:t>
            </a:r>
            <a:r>
              <a:rPr lang="en-US" sz="2000" dirty="0" smtClean="0">
                <a:solidFill>
                  <a:prstClr val="black"/>
                </a:solidFill>
              </a:rPr>
              <a:t>kWh</a:t>
            </a:r>
            <a:r>
              <a:rPr lang="en-US" sz="2000" baseline="-25000" dirty="0" smtClean="0">
                <a:solidFill>
                  <a:prstClr val="black"/>
                </a:solidFill>
              </a:rPr>
              <a:t>th</a:t>
            </a:r>
            <a:endParaRPr lang="el-GR" sz="2000" dirty="0"/>
          </a:p>
        </p:txBody>
      </p:sp>
      <p:grpSp>
        <p:nvGrpSpPr>
          <p:cNvPr id="11" name="Group 10"/>
          <p:cNvGrpSpPr/>
          <p:nvPr/>
        </p:nvGrpSpPr>
        <p:grpSpPr>
          <a:xfrm>
            <a:off x="395123" y="3501835"/>
            <a:ext cx="3595705" cy="923330"/>
            <a:chOff x="501296" y="3609731"/>
            <a:chExt cx="3595705" cy="923330"/>
          </a:xfrm>
        </p:grpSpPr>
        <p:sp>
          <p:nvSpPr>
            <p:cNvPr id="18" name="Rounded Rectangle 17"/>
            <p:cNvSpPr/>
            <p:nvPr/>
          </p:nvSpPr>
          <p:spPr>
            <a:xfrm>
              <a:off x="2142627" y="3729396"/>
              <a:ext cx="1954374" cy="684000"/>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ar-JO" b="1" dirty="0">
                  <a:effectLst>
                    <a:outerShdw blurRad="38100" dist="38100" dir="2700000" algn="tl">
                      <a:srgbClr val="000000">
                        <a:alpha val="43137"/>
                      </a:srgbClr>
                    </a:outerShdw>
                  </a:effectLst>
                </a:rPr>
                <a:t>عامل التحويل الوطني</a:t>
              </a:r>
              <a:endParaRPr lang="en-US" b="1" dirty="0">
                <a:effectLst>
                  <a:outerShdw blurRad="38100" dist="38100" dir="2700000" algn="tl">
                    <a:srgbClr val="000000">
                      <a:alpha val="43137"/>
                    </a:srgbClr>
                  </a:outerShdw>
                </a:effectLst>
              </a:endParaRPr>
            </a:p>
          </p:txBody>
        </p:sp>
        <p:sp>
          <p:nvSpPr>
            <p:cNvPr id="19" name="Rectangle 18"/>
            <p:cNvSpPr/>
            <p:nvPr/>
          </p:nvSpPr>
          <p:spPr>
            <a:xfrm>
              <a:off x="1496621" y="3609731"/>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0" name="Rectangle 19"/>
            <p:cNvSpPr/>
            <p:nvPr/>
          </p:nvSpPr>
          <p:spPr>
            <a:xfrm>
              <a:off x="501296" y="3871341"/>
              <a:ext cx="753732"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JO"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كهرباء</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mc:AlternateContent xmlns:mc="http://schemas.openxmlformats.org/markup-compatibility/2006" xmlns:a14="http://schemas.microsoft.com/office/drawing/2010/main">
        <mc:Choice Requires="a14">
          <p:sp>
            <p:nvSpPr>
              <p:cNvPr id="21" name="Rectangle 20"/>
              <p:cNvSpPr/>
              <p:nvPr/>
            </p:nvSpPr>
            <p:spPr>
              <a:xfrm>
                <a:off x="4010169" y="3763445"/>
                <a:ext cx="4221428" cy="423770"/>
              </a:xfrm>
              <a:prstGeom prst="rect">
                <a:avLst/>
              </a:prstGeom>
            </p:spPr>
            <p:txBody>
              <a:bodyPr wrap="square">
                <a:spAutoFit/>
              </a:bodyPr>
              <a:lstStyle/>
              <a:p>
                <a14:m>
                  <m:oMath xmlns:m="http://schemas.openxmlformats.org/officeDocument/2006/math">
                    <m:sSub>
                      <m:sSubPr>
                        <m:ctrlPr>
                          <a:rPr lang="en-GB" sz="2000" i="1" smtClean="0">
                            <a:solidFill>
                              <a:schemeClr val="tx1"/>
                            </a:solidFill>
                            <a:latin typeface="Cambria Math" panose="02040503050406030204" pitchFamily="18" charset="0"/>
                          </a:rPr>
                        </m:ctrlPr>
                      </m:sSubPr>
                      <m:e>
                        <m:r>
                          <a:rPr lang="hr-HR" sz="2000" i="1">
                            <a:solidFill>
                              <a:schemeClr val="tx1"/>
                            </a:solidFill>
                            <a:latin typeface="Cambria Math" panose="02040503050406030204" pitchFamily="18" charset="0"/>
                          </a:rPr>
                          <m:t>𝐸</m:t>
                        </m:r>
                      </m:e>
                      <m:sub>
                        <m:r>
                          <a:rPr lang="el-GR" sz="2000" i="1">
                            <a:solidFill>
                              <a:schemeClr val="tx1"/>
                            </a:solidFill>
                            <a:latin typeface="Cambria Math" panose="02040503050406030204" pitchFamily="18" charset="0"/>
                          </a:rPr>
                          <m:t>𝑝</m:t>
                        </m:r>
                        <m:r>
                          <a:rPr lang="hr-HR" sz="2000">
                            <a:solidFill>
                              <a:schemeClr val="tx1"/>
                            </a:solidFill>
                            <a:latin typeface="Cambria Math" panose="02040503050406030204" pitchFamily="18" charset="0"/>
                          </a:rPr>
                          <m:t>,</m:t>
                        </m:r>
                        <m:r>
                          <m:rPr>
                            <m:sty m:val="p"/>
                          </m:rPr>
                          <a:rPr lang="en-US" sz="2000">
                            <a:solidFill>
                              <a:schemeClr val="tx1"/>
                            </a:solidFill>
                            <a:latin typeface="Cambria Math" panose="02040503050406030204" pitchFamily="18" charset="0"/>
                          </a:rPr>
                          <m:t>Ren</m:t>
                        </m:r>
                        <m:r>
                          <a:rPr lang="en-US" sz="2000">
                            <a:solidFill>
                              <a:schemeClr val="tx1"/>
                            </a:solidFill>
                            <a:latin typeface="Cambria Math" panose="02040503050406030204" pitchFamily="18" charset="0"/>
                          </a:rPr>
                          <m:t>,  </m:t>
                        </m:r>
                        <m:r>
                          <m:rPr>
                            <m:sty m:val="p"/>
                          </m:rPr>
                          <a:rPr lang="en-US" sz="2000">
                            <a:solidFill>
                              <a:schemeClr val="tx1"/>
                            </a:solidFill>
                            <a:latin typeface="Cambria Math" panose="02040503050406030204" pitchFamily="18" charset="0"/>
                          </a:rPr>
                          <m:t>el</m:t>
                        </m:r>
                      </m:sub>
                    </m:sSub>
                  </m:oMath>
                </a14:m>
                <a:r>
                  <a:rPr lang="en-US" sz="2000" b="1" dirty="0" smtClean="0">
                    <a:solidFill>
                      <a:prstClr val="black"/>
                    </a:solidFill>
                  </a:rPr>
                  <a:t>= 12605 </a:t>
                </a:r>
                <a:r>
                  <a:rPr lang="en-US" sz="2000" dirty="0" smtClean="0">
                    <a:solidFill>
                      <a:prstClr val="black"/>
                    </a:solidFill>
                  </a:rPr>
                  <a:t>x </a:t>
                </a:r>
                <a:r>
                  <a:rPr lang="en-US" sz="2000" b="1" dirty="0" smtClean="0">
                    <a:solidFill>
                      <a:prstClr val="black"/>
                    </a:solidFill>
                    <a:sym typeface="Wingdings"/>
                  </a:rPr>
                  <a:t>2.9 = </a:t>
                </a:r>
                <a:r>
                  <a:rPr lang="en-US" sz="2000" b="1" u="sng" dirty="0" smtClean="0">
                    <a:solidFill>
                      <a:prstClr val="black"/>
                    </a:solidFill>
                    <a:sym typeface="Wingdings"/>
                  </a:rPr>
                  <a:t>36555 </a:t>
                </a:r>
                <a:r>
                  <a:rPr lang="en-US" sz="2000" dirty="0" smtClean="0">
                    <a:solidFill>
                      <a:prstClr val="black"/>
                    </a:solidFill>
                  </a:rPr>
                  <a:t>kWh</a:t>
                </a:r>
                <a:endParaRPr lang="el-GR" sz="2000" dirty="0"/>
              </a:p>
            </p:txBody>
          </p:sp>
        </mc:Choice>
        <mc:Fallback xmlns="">
          <p:sp>
            <p:nvSpPr>
              <p:cNvPr id="21" name="Rectangle 20"/>
              <p:cNvSpPr>
                <a:spLocks noRot="1" noChangeAspect="1" noMove="1" noResize="1" noEditPoints="1" noAdjustHandles="1" noChangeArrowheads="1" noChangeShapeType="1" noTextEdit="1"/>
              </p:cNvSpPr>
              <p:nvPr/>
            </p:nvSpPr>
            <p:spPr>
              <a:xfrm>
                <a:off x="4010169" y="3763445"/>
                <a:ext cx="4221428" cy="423770"/>
              </a:xfrm>
              <a:prstGeom prst="rect">
                <a:avLst/>
              </a:prstGeom>
              <a:blipFill>
                <a:blip r:embed="rId2"/>
                <a:stretch>
                  <a:fillRect t="-5714" b="-20000"/>
                </a:stretch>
              </a:blipFill>
            </p:spPr>
            <p:txBody>
              <a:bodyPr/>
              <a:lstStyle/>
              <a:p>
                <a:r>
                  <a:rPr lang="en-GB">
                    <a:noFill/>
                  </a:rPr>
                  <a:t> </a:t>
                </a:r>
              </a:p>
            </p:txBody>
          </p:sp>
        </mc:Fallback>
      </mc:AlternateContent>
      <p:sp>
        <p:nvSpPr>
          <p:cNvPr id="24" name="Rectangle 23"/>
          <p:cNvSpPr/>
          <p:nvPr/>
        </p:nvSpPr>
        <p:spPr>
          <a:xfrm>
            <a:off x="5384488" y="2139097"/>
            <a:ext cx="3759512" cy="400110"/>
          </a:xfrm>
          <a:prstGeom prst="rect">
            <a:avLst/>
          </a:prstGeom>
        </p:spPr>
        <p:txBody>
          <a:bodyPr wrap="square">
            <a:spAutoFit/>
          </a:bodyPr>
          <a:lstStyle/>
          <a:p>
            <a:r>
              <a:rPr lang="en-US" sz="2000" b="1" dirty="0" smtClean="0">
                <a:solidFill>
                  <a:prstClr val="black"/>
                </a:solidFill>
              </a:rPr>
              <a:t>46432 </a:t>
            </a:r>
            <a:r>
              <a:rPr lang="en-US" sz="2000" dirty="0" smtClean="0">
                <a:solidFill>
                  <a:prstClr val="black"/>
                </a:solidFill>
              </a:rPr>
              <a:t> x </a:t>
            </a:r>
            <a:r>
              <a:rPr lang="en-US" sz="2000" b="1" dirty="0" smtClean="0">
                <a:solidFill>
                  <a:prstClr val="black"/>
                </a:solidFill>
                <a:sym typeface="Wingdings"/>
              </a:rPr>
              <a:t>1.</a:t>
            </a:r>
            <a:r>
              <a:rPr lang="el-GR" sz="2000" b="1" dirty="0" smtClean="0">
                <a:solidFill>
                  <a:prstClr val="black"/>
                </a:solidFill>
                <a:sym typeface="Wingdings"/>
              </a:rPr>
              <a:t>0</a:t>
            </a:r>
            <a:r>
              <a:rPr lang="en-US" sz="2000" b="1" dirty="0" smtClean="0">
                <a:solidFill>
                  <a:prstClr val="black"/>
                </a:solidFill>
                <a:sym typeface="Wingdings"/>
              </a:rPr>
              <a:t>0 </a:t>
            </a:r>
            <a:r>
              <a:rPr lang="en-US" sz="2000" b="1" dirty="0">
                <a:solidFill>
                  <a:prstClr val="black"/>
                </a:solidFill>
                <a:sym typeface="Wingdings"/>
              </a:rPr>
              <a:t>= </a:t>
            </a:r>
            <a:r>
              <a:rPr lang="el-GR" sz="2000" b="1" u="sng" dirty="0" smtClean="0"/>
              <a:t>46432</a:t>
            </a:r>
            <a:r>
              <a:rPr lang="en-US" sz="2000" dirty="0" smtClean="0"/>
              <a:t> </a:t>
            </a:r>
            <a:r>
              <a:rPr lang="en-US" sz="2000" dirty="0" smtClean="0">
                <a:solidFill>
                  <a:prstClr val="black"/>
                </a:solidFill>
              </a:rPr>
              <a:t>kWh</a:t>
            </a:r>
            <a:r>
              <a:rPr lang="en-US" sz="2000" baseline="-25000" dirty="0" smtClean="0">
                <a:solidFill>
                  <a:prstClr val="black"/>
                </a:solidFill>
              </a:rPr>
              <a:t>th</a:t>
            </a:r>
            <a:endParaRPr lang="el-GR" sz="2000" dirty="0"/>
          </a:p>
        </p:txBody>
      </p:sp>
      <p:sp>
        <p:nvSpPr>
          <p:cNvPr id="7" name="Rectangle 6"/>
          <p:cNvSpPr/>
          <p:nvPr/>
        </p:nvSpPr>
        <p:spPr>
          <a:xfrm>
            <a:off x="4267033" y="1641273"/>
            <a:ext cx="989373" cy="369332"/>
          </a:xfrm>
          <a:prstGeom prst="rect">
            <a:avLst/>
          </a:prstGeom>
        </p:spPr>
        <p:txBody>
          <a:bodyPr wrap="none">
            <a:spAutoFit/>
          </a:bodyPr>
          <a:lstStyle/>
          <a:p>
            <a:pPr algn="ctr"/>
            <a:r>
              <a:rPr lang="ar-JO"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غاز طبيعي</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Rectangle 7"/>
          <p:cNvSpPr/>
          <p:nvPr/>
        </p:nvSpPr>
        <p:spPr>
          <a:xfrm>
            <a:off x="4025364" y="2154486"/>
            <a:ext cx="1199367" cy="369332"/>
          </a:xfrm>
          <a:prstGeom prst="rect">
            <a:avLst/>
          </a:prstGeom>
        </p:spPr>
        <p:txBody>
          <a:bodyPr wrap="none">
            <a:spAutoFit/>
          </a:bodyPr>
          <a:lstStyle/>
          <a:p>
            <a:pPr algn="ctr"/>
            <a:r>
              <a:rPr lang="ar-JO"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الكتلة الحيوية</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6" name="Rectangle 25"/>
          <p:cNvSpPr/>
          <p:nvPr/>
        </p:nvSpPr>
        <p:spPr>
          <a:xfrm>
            <a:off x="4447636" y="1737775"/>
            <a:ext cx="403701"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mc:AlternateContent xmlns:mc="http://schemas.openxmlformats.org/markup-compatibility/2006" xmlns:a14="http://schemas.microsoft.com/office/drawing/2010/main">
        <mc:Choice Requires="a14">
          <p:sp>
            <p:nvSpPr>
              <p:cNvPr id="9" name="Rectangle 8"/>
              <p:cNvSpPr/>
              <p:nvPr/>
            </p:nvSpPr>
            <p:spPr>
              <a:xfrm>
                <a:off x="5865357" y="2523818"/>
                <a:ext cx="2641300" cy="400110"/>
              </a:xfrm>
              <a:prstGeom prst="rect">
                <a:avLst/>
              </a:prstGeom>
            </p:spPr>
            <p:txBody>
              <a:bodyPr wrap="none">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hr-HR" i="1">
                            <a:solidFill>
                              <a:schemeClr val="tx1"/>
                            </a:solidFill>
                            <a:latin typeface="Cambria Math" panose="02040503050406030204" pitchFamily="18" charset="0"/>
                          </a:rPr>
                          <m:t>𝐸</m:t>
                        </m:r>
                      </m:e>
                      <m:sub>
                        <m:r>
                          <a:rPr lang="el-GR" i="1">
                            <a:solidFill>
                              <a:schemeClr val="tx1"/>
                            </a:solidFill>
                            <a:latin typeface="Cambria Math" panose="02040503050406030204" pitchFamily="18" charset="0"/>
                          </a:rPr>
                          <m:t>𝑝</m:t>
                        </m:r>
                        <m:r>
                          <a:rPr lang="hr-HR">
                            <a:solidFill>
                              <a:schemeClr val="tx1"/>
                            </a:solidFill>
                            <a:latin typeface="Cambria Math" panose="02040503050406030204" pitchFamily="18" charset="0"/>
                          </a:rPr>
                          <m:t>,</m:t>
                        </m:r>
                        <m:r>
                          <m:rPr>
                            <m:sty m:val="p"/>
                          </m:rPr>
                          <a:rPr lang="en-US">
                            <a:solidFill>
                              <a:schemeClr val="tx1"/>
                            </a:solidFill>
                            <a:latin typeface="Cambria Math" panose="02040503050406030204" pitchFamily="18" charset="0"/>
                          </a:rPr>
                          <m:t>Ren</m:t>
                        </m:r>
                        <m:r>
                          <a:rPr lang="en-US">
                            <a:solidFill>
                              <a:schemeClr val="tx1"/>
                            </a:solidFill>
                            <a:latin typeface="Cambria Math" panose="02040503050406030204" pitchFamily="18" charset="0"/>
                          </a:rPr>
                          <m:t>,  </m:t>
                        </m:r>
                        <m:r>
                          <m:rPr>
                            <m:sty m:val="p"/>
                          </m:rPr>
                          <a:rPr lang="hr-HR">
                            <a:solidFill>
                              <a:schemeClr val="tx1"/>
                            </a:solidFill>
                            <a:latin typeface="Cambria Math" panose="02040503050406030204" pitchFamily="18" charset="0"/>
                          </a:rPr>
                          <m:t>th</m:t>
                        </m:r>
                      </m:sub>
                    </m:sSub>
                  </m:oMath>
                </a14:m>
                <a:r>
                  <a:rPr lang="en-GB" dirty="0" smtClean="0"/>
                  <a:t> = </a:t>
                </a:r>
                <a:r>
                  <a:rPr lang="en-GB" sz="2000" b="1" u="sng" dirty="0" smtClean="0"/>
                  <a:t>101359 </a:t>
                </a:r>
                <a:r>
                  <a:rPr lang="en-US" sz="2000" dirty="0">
                    <a:solidFill>
                      <a:prstClr val="black"/>
                    </a:solidFill>
                  </a:rPr>
                  <a:t>kWh</a:t>
                </a:r>
                <a:r>
                  <a:rPr lang="en-GB" sz="2000" b="1" dirty="0" smtClean="0"/>
                  <a:t>  </a:t>
                </a:r>
                <a:endParaRPr lang="en-GB" sz="2000" b="1" dirty="0"/>
              </a:p>
            </p:txBody>
          </p:sp>
        </mc:Choice>
        <mc:Fallback xmlns="">
          <p:sp>
            <p:nvSpPr>
              <p:cNvPr id="9" name="Rectangle 8"/>
              <p:cNvSpPr>
                <a:spLocks noRot="1" noChangeAspect="1" noMove="1" noResize="1" noEditPoints="1" noAdjustHandles="1" noChangeArrowheads="1" noChangeShapeType="1" noTextEdit="1"/>
              </p:cNvSpPr>
              <p:nvPr/>
            </p:nvSpPr>
            <p:spPr>
              <a:xfrm>
                <a:off x="5865357" y="2523818"/>
                <a:ext cx="2641300" cy="400110"/>
              </a:xfrm>
              <a:prstGeom prst="rect">
                <a:avLst/>
              </a:prstGeom>
              <a:blipFill>
                <a:blip r:embed="rId3"/>
                <a:stretch>
                  <a:fillRect t="-9091" b="-24242"/>
                </a:stretch>
              </a:blipFill>
            </p:spPr>
            <p:txBody>
              <a:bodyPr/>
              <a:lstStyle/>
              <a:p>
                <a:r>
                  <a:rPr lang="en-GB">
                    <a:noFill/>
                  </a:rPr>
                  <a:t> </a:t>
                </a:r>
              </a:p>
            </p:txBody>
          </p:sp>
        </mc:Fallback>
      </mc:AlternateContent>
      <p:sp>
        <p:nvSpPr>
          <p:cNvPr id="32" name="Rectangle 31"/>
          <p:cNvSpPr/>
          <p:nvPr/>
        </p:nvSpPr>
        <p:spPr>
          <a:xfrm>
            <a:off x="3110567" y="4736124"/>
            <a:ext cx="4179515" cy="400110"/>
          </a:xfrm>
          <a:prstGeom prst="rect">
            <a:avLst/>
          </a:prstGeom>
        </p:spPr>
        <p:txBody>
          <a:bodyPr wrap="square">
            <a:spAutoFit/>
          </a:bodyPr>
          <a:lstStyle/>
          <a:p>
            <a:r>
              <a:rPr lang="en-US" sz="2000" dirty="0"/>
              <a:t>𝐸</a:t>
            </a:r>
            <a:r>
              <a:rPr lang="en-US" sz="2000" baseline="-25000" dirty="0"/>
              <a:t>𝑝,</a:t>
            </a:r>
            <a:r>
              <a:rPr lang="en-US" sz="2000" baseline="-25000" dirty="0" err="1"/>
              <a:t>th</a:t>
            </a:r>
            <a:r>
              <a:rPr lang="en-US" sz="2000" dirty="0"/>
              <a:t> </a:t>
            </a:r>
            <a:r>
              <a:rPr lang="en-US" sz="2000" dirty="0" smtClean="0"/>
              <a:t>= </a:t>
            </a:r>
            <a:r>
              <a:rPr lang="en-US" sz="2000" b="1" dirty="0" smtClean="0">
                <a:solidFill>
                  <a:prstClr val="black"/>
                </a:solidFill>
              </a:rPr>
              <a:t>403424 </a:t>
            </a:r>
            <a:r>
              <a:rPr lang="en-US" sz="2000" dirty="0" smtClean="0">
                <a:solidFill>
                  <a:prstClr val="black"/>
                </a:solidFill>
              </a:rPr>
              <a:t>x </a:t>
            </a:r>
            <a:r>
              <a:rPr lang="en-US" sz="2000" b="1" dirty="0" smtClean="0">
                <a:solidFill>
                  <a:prstClr val="black"/>
                </a:solidFill>
                <a:sym typeface="Wingdings"/>
              </a:rPr>
              <a:t>1.</a:t>
            </a:r>
            <a:r>
              <a:rPr lang="el-GR" sz="2000" b="1" dirty="0" smtClean="0">
                <a:solidFill>
                  <a:prstClr val="black"/>
                </a:solidFill>
                <a:sym typeface="Wingdings"/>
              </a:rPr>
              <a:t>05</a:t>
            </a:r>
            <a:r>
              <a:rPr lang="en-US" sz="2000" b="1" dirty="0" smtClean="0">
                <a:solidFill>
                  <a:prstClr val="black"/>
                </a:solidFill>
                <a:sym typeface="Wingdings"/>
              </a:rPr>
              <a:t> </a:t>
            </a:r>
            <a:r>
              <a:rPr lang="en-US" sz="2000" b="1" dirty="0">
                <a:solidFill>
                  <a:prstClr val="black"/>
                </a:solidFill>
                <a:sym typeface="Wingdings"/>
              </a:rPr>
              <a:t>= </a:t>
            </a:r>
            <a:r>
              <a:rPr lang="en-US" sz="2000" b="1" u="sng" dirty="0" smtClean="0">
                <a:solidFill>
                  <a:prstClr val="black"/>
                </a:solidFill>
                <a:sym typeface="Wingdings"/>
              </a:rPr>
              <a:t>423595 </a:t>
            </a:r>
            <a:r>
              <a:rPr lang="en-US" sz="2000" dirty="0" smtClean="0">
                <a:solidFill>
                  <a:prstClr val="black"/>
                </a:solidFill>
              </a:rPr>
              <a:t>kWh</a:t>
            </a:r>
            <a:endParaRPr lang="el-GR" sz="2000" dirty="0"/>
          </a:p>
        </p:txBody>
      </p:sp>
      <p:sp>
        <p:nvSpPr>
          <p:cNvPr id="33" name="Rectangle 32"/>
          <p:cNvSpPr/>
          <p:nvPr/>
        </p:nvSpPr>
        <p:spPr>
          <a:xfrm>
            <a:off x="1930402" y="4772224"/>
            <a:ext cx="989373" cy="369332"/>
          </a:xfrm>
          <a:prstGeom prst="rect">
            <a:avLst/>
          </a:prstGeom>
        </p:spPr>
        <p:txBody>
          <a:bodyPr wrap="none">
            <a:spAutoFit/>
          </a:bodyPr>
          <a:lstStyle/>
          <a:p>
            <a:pPr algn="ctr"/>
            <a:r>
              <a:rPr lang="ar-JO"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غاز طبيعي</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5" name="Rectangle 34"/>
          <p:cNvSpPr/>
          <p:nvPr/>
        </p:nvSpPr>
        <p:spPr>
          <a:xfrm>
            <a:off x="-644014" y="5323811"/>
            <a:ext cx="7908258" cy="400110"/>
          </a:xfrm>
          <a:prstGeom prst="rect">
            <a:avLst/>
          </a:prstGeom>
        </p:spPr>
        <p:txBody>
          <a:bodyPr wrap="square">
            <a:spAutoFit/>
          </a:bodyPr>
          <a:lstStyle/>
          <a:p>
            <a:pPr algn="r" rtl="1">
              <a:spcAft>
                <a:spcPts val="600"/>
              </a:spcAft>
            </a:pPr>
            <a:r>
              <a:rPr lang="ar-JO" sz="2000" b="1" dirty="0"/>
              <a:t>احسب إجمالي استهلاك الطاقة الكهربائية الأولية</a:t>
            </a:r>
            <a:endParaRPr lang="el-GR" sz="2000" dirty="0"/>
          </a:p>
        </p:txBody>
      </p:sp>
      <p:sp>
        <p:nvSpPr>
          <p:cNvPr id="36" name="Rectangle 35"/>
          <p:cNvSpPr/>
          <p:nvPr/>
        </p:nvSpPr>
        <p:spPr>
          <a:xfrm>
            <a:off x="3110567" y="5677399"/>
            <a:ext cx="4179515" cy="400110"/>
          </a:xfrm>
          <a:prstGeom prst="rect">
            <a:avLst/>
          </a:prstGeom>
        </p:spPr>
        <p:txBody>
          <a:bodyPr wrap="square">
            <a:spAutoFit/>
          </a:bodyPr>
          <a:lstStyle/>
          <a:p>
            <a:r>
              <a:rPr lang="en-US" sz="2000" dirty="0"/>
              <a:t>𝐸</a:t>
            </a:r>
            <a:r>
              <a:rPr lang="en-US" sz="2000" baseline="-25000" dirty="0"/>
              <a:t>𝑝</a:t>
            </a:r>
            <a:r>
              <a:rPr lang="en-US" sz="2000" baseline="-25000" dirty="0" smtClean="0"/>
              <a:t>,el</a:t>
            </a:r>
            <a:r>
              <a:rPr lang="en-US" sz="2000" dirty="0" smtClean="0"/>
              <a:t> = </a:t>
            </a:r>
            <a:r>
              <a:rPr lang="en-US" sz="2000" b="1" dirty="0" smtClean="0">
                <a:solidFill>
                  <a:prstClr val="black"/>
                </a:solidFill>
              </a:rPr>
              <a:t>225377 </a:t>
            </a:r>
            <a:r>
              <a:rPr lang="en-US" sz="2000" dirty="0" smtClean="0">
                <a:solidFill>
                  <a:prstClr val="black"/>
                </a:solidFill>
              </a:rPr>
              <a:t>x </a:t>
            </a:r>
            <a:r>
              <a:rPr lang="en-US" sz="2000" b="1" dirty="0" smtClean="0">
                <a:solidFill>
                  <a:prstClr val="black"/>
                </a:solidFill>
                <a:sym typeface="Wingdings"/>
              </a:rPr>
              <a:t>2.9= </a:t>
            </a:r>
            <a:r>
              <a:rPr lang="en-US" sz="2000" b="1" u="sng" dirty="0" smtClean="0">
                <a:solidFill>
                  <a:prstClr val="black"/>
                </a:solidFill>
                <a:sym typeface="Wingdings"/>
              </a:rPr>
              <a:t>653593 </a:t>
            </a:r>
            <a:r>
              <a:rPr lang="en-US" sz="2000" dirty="0" smtClean="0">
                <a:solidFill>
                  <a:prstClr val="black"/>
                </a:solidFill>
              </a:rPr>
              <a:t>kWh</a:t>
            </a:r>
            <a:endParaRPr lang="el-GR" sz="2000" dirty="0"/>
          </a:p>
        </p:txBody>
      </p:sp>
      <p:sp>
        <p:nvSpPr>
          <p:cNvPr id="37" name="Rectangle 36"/>
          <p:cNvSpPr/>
          <p:nvPr/>
        </p:nvSpPr>
        <p:spPr>
          <a:xfrm>
            <a:off x="2109555" y="5692788"/>
            <a:ext cx="697627" cy="369332"/>
          </a:xfrm>
          <a:prstGeom prst="rect">
            <a:avLst/>
          </a:prstGeom>
        </p:spPr>
        <p:txBody>
          <a:bodyPr wrap="none">
            <a:spAutoFit/>
          </a:bodyPr>
          <a:lstStyle/>
          <a:p>
            <a:pPr algn="ctr"/>
            <a:r>
              <a:rPr lang="ar-JO"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كهرباء</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38" name="Groupe 37"/>
          <p:cNvGrpSpPr/>
          <p:nvPr/>
        </p:nvGrpSpPr>
        <p:grpSpPr>
          <a:xfrm>
            <a:off x="1537711" y="6067846"/>
            <a:ext cx="6429835" cy="748254"/>
            <a:chOff x="1537711" y="6067846"/>
            <a:chExt cx="6429835" cy="748254"/>
          </a:xfrm>
        </p:grpSpPr>
        <p:sp>
          <p:nvSpPr>
            <p:cNvPr id="39" name="Rectangle 38"/>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40" name="Groupe 39"/>
            <p:cNvGrpSpPr/>
            <p:nvPr/>
          </p:nvGrpSpPr>
          <p:grpSpPr>
            <a:xfrm>
              <a:off x="1537711" y="6180036"/>
              <a:ext cx="6239691" cy="636064"/>
              <a:chOff x="1537711" y="6180036"/>
              <a:chExt cx="6239691" cy="636064"/>
            </a:xfrm>
          </p:grpSpPr>
          <p:sp>
            <p:nvSpPr>
              <p:cNvPr id="41" name="Rectangle 40"/>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42" name="Rectangle 41"/>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43" name="Rectangle 42"/>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
        <p:nvSpPr>
          <p:cNvPr id="44" name="Rectangle 43"/>
          <p:cNvSpPr/>
          <p:nvPr/>
        </p:nvSpPr>
        <p:spPr>
          <a:xfrm>
            <a:off x="7895047" y="5189202"/>
            <a:ext cx="1200970"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algn="r" rtl="1"/>
            <a:r>
              <a:rPr lang="ar-SA" sz="2400" b="1" i="1" dirty="0" smtClean="0">
                <a:cs typeface="Calibri" panose="020F0502020204030204" pitchFamily="34" charset="0"/>
              </a:rPr>
              <a:t>الخطوة </a:t>
            </a:r>
            <a:r>
              <a:rPr lang="en-US" sz="2400" b="1" i="1" dirty="0" smtClean="0">
                <a:cs typeface="Calibri" panose="020F0502020204030204" pitchFamily="34" charset="0"/>
              </a:rPr>
              <a:t>6</a:t>
            </a:r>
            <a:endParaRPr lang="el-GR" sz="2400" dirty="0"/>
          </a:p>
        </p:txBody>
      </p:sp>
    </p:spTree>
    <p:extLst>
      <p:ext uri="{BB962C8B-B14F-4D97-AF65-F5344CB8AC3E}">
        <p14:creationId xmlns:p14="http://schemas.microsoft.com/office/powerpoint/2010/main" val="39967723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60234" y="3833005"/>
            <a:ext cx="2295068" cy="1517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23</a:t>
            </a:fld>
            <a:endParaRPr lang="en-US">
              <a:solidFill>
                <a:schemeClr val="bg1"/>
              </a:solidFill>
            </a:endParaRPr>
          </a:p>
        </p:txBody>
      </p:sp>
      <p:sp>
        <p:nvSpPr>
          <p:cNvPr id="2" name="Rectangle 1"/>
          <p:cNvSpPr/>
          <p:nvPr/>
        </p:nvSpPr>
        <p:spPr>
          <a:xfrm>
            <a:off x="-243879" y="1050886"/>
            <a:ext cx="7830958" cy="400110"/>
          </a:xfrm>
          <a:prstGeom prst="rect">
            <a:avLst/>
          </a:prstGeom>
        </p:spPr>
        <p:txBody>
          <a:bodyPr wrap="square">
            <a:spAutoFit/>
          </a:bodyPr>
          <a:lstStyle/>
          <a:p>
            <a:pPr algn="r" rtl="1"/>
            <a:r>
              <a:rPr lang="ar-JO" sz="2000" b="1" dirty="0">
                <a:cs typeface="Calibri" panose="020F0502020204030204" pitchFamily="34" charset="0"/>
              </a:rPr>
              <a:t>احسب إجمالي الطاقة الأولية السنوية من مصادر الطاقة المتجددة</a:t>
            </a:r>
            <a:r>
              <a:rPr lang="en-US" sz="2000" b="1" dirty="0" smtClean="0"/>
              <a:t>, </a:t>
            </a:r>
            <a:endParaRPr lang="en-US" sz="2000" dirty="0"/>
          </a:p>
        </p:txBody>
      </p:sp>
      <p:sp>
        <p:nvSpPr>
          <p:cNvPr id="3" name="Rectangle 2"/>
          <p:cNvSpPr/>
          <p:nvPr/>
        </p:nvSpPr>
        <p:spPr>
          <a:xfrm>
            <a:off x="1654157" y="1528887"/>
            <a:ext cx="4540154" cy="400110"/>
          </a:xfrm>
          <a:prstGeom prst="rect">
            <a:avLst/>
          </a:prstGeom>
        </p:spPr>
        <p:txBody>
          <a:bodyPr wrap="none">
            <a:spAutoFit/>
          </a:bodyPr>
          <a:lstStyle/>
          <a:p>
            <a:pPr>
              <a:spcAft>
                <a:spcPts val="600"/>
              </a:spcAft>
            </a:pPr>
            <a:r>
              <a:rPr lang="en-US" sz="2000" dirty="0"/>
              <a:t>𝐸</a:t>
            </a:r>
            <a:r>
              <a:rPr lang="en-US" sz="2000" baseline="-25000" dirty="0"/>
              <a:t>𝑝,</a:t>
            </a:r>
            <a:r>
              <a:rPr lang="en-US" sz="2000" baseline="-25000" dirty="0" smtClean="0"/>
              <a:t>Ren</a:t>
            </a:r>
            <a:r>
              <a:rPr lang="en-US" sz="2000" dirty="0" smtClean="0"/>
              <a:t> =</a:t>
            </a:r>
            <a:r>
              <a:rPr lang="en-US" sz="2000" b="1" dirty="0" smtClean="0"/>
              <a:t> </a:t>
            </a:r>
            <a:r>
              <a:rPr lang="el-GR" sz="2000" dirty="0" smtClean="0">
                <a:cs typeface="Calibri" panose="020F0502020204030204" pitchFamily="34" charset="0"/>
              </a:rPr>
              <a:t>(</a:t>
            </a:r>
            <a:r>
              <a:rPr lang="en-GB" sz="2000" dirty="0"/>
              <a:t>101359 </a:t>
            </a:r>
            <a:r>
              <a:rPr lang="el-GR" sz="2000" dirty="0" smtClean="0">
                <a:cs typeface="Calibri" panose="020F0502020204030204" pitchFamily="34" charset="0"/>
              </a:rPr>
              <a:t>+</a:t>
            </a:r>
            <a:r>
              <a:rPr lang="en-US" sz="2000" dirty="0">
                <a:solidFill>
                  <a:prstClr val="black"/>
                </a:solidFill>
                <a:sym typeface="Wingdings"/>
              </a:rPr>
              <a:t> 36555</a:t>
            </a:r>
            <a:r>
              <a:rPr lang="el-GR" sz="2000" dirty="0" smtClean="0">
                <a:cs typeface="Calibri" panose="020F0502020204030204" pitchFamily="34" charset="0"/>
              </a:rPr>
              <a:t>) </a:t>
            </a:r>
            <a:r>
              <a:rPr lang="el-GR" sz="2000" dirty="0">
                <a:cs typeface="Calibri" panose="020F0502020204030204" pitchFamily="34" charset="0"/>
              </a:rPr>
              <a:t>= </a:t>
            </a:r>
            <a:r>
              <a:rPr lang="en-US" sz="2000" b="1" u="sng" dirty="0" smtClean="0">
                <a:cs typeface="Calibri" panose="020F0502020204030204" pitchFamily="34" charset="0"/>
              </a:rPr>
              <a:t>137913</a:t>
            </a:r>
            <a:r>
              <a:rPr lang="el-GR" sz="2000" u="sng" dirty="0" smtClean="0">
                <a:cs typeface="Calibri" panose="020F0502020204030204" pitchFamily="34" charset="0"/>
              </a:rPr>
              <a:t> </a:t>
            </a:r>
            <a:r>
              <a:rPr lang="en-US" sz="2000" dirty="0" smtClean="0">
                <a:cs typeface="Calibri" panose="020F0502020204030204" pitchFamily="34" charset="0"/>
              </a:rPr>
              <a:t>kWh</a:t>
            </a:r>
            <a:endParaRPr lang="el-GR" sz="2000" baseline="-25000" dirty="0">
              <a:cs typeface="Calibri" panose="020F0502020204030204" pitchFamily="34" charset="0"/>
            </a:endParaRPr>
          </a:p>
        </p:txBody>
      </p:sp>
      <p:sp>
        <p:nvSpPr>
          <p:cNvPr id="30" name="Rectangle 29"/>
          <p:cNvSpPr/>
          <p:nvPr/>
        </p:nvSpPr>
        <p:spPr>
          <a:xfrm>
            <a:off x="347044" y="2317389"/>
            <a:ext cx="7740375" cy="707886"/>
          </a:xfrm>
          <a:prstGeom prst="rect">
            <a:avLst/>
          </a:prstGeom>
        </p:spPr>
        <p:txBody>
          <a:bodyPr wrap="square">
            <a:spAutoFit/>
          </a:bodyPr>
          <a:lstStyle/>
          <a:p>
            <a:pPr algn="ctr" rtl="1"/>
            <a:r>
              <a:rPr lang="ar-JO" sz="2000" b="1" dirty="0">
                <a:cs typeface="Calibri" panose="020F0502020204030204" pitchFamily="34" charset="0"/>
              </a:rPr>
              <a:t>احسب إجمالي استهلاك الطاقة الأولية السنوي 𝐸𝑝</a:t>
            </a:r>
            <a:endParaRPr lang="en-US" sz="2000" dirty="0"/>
          </a:p>
          <a:p>
            <a:endParaRPr lang="en-US" sz="2000" b="1" dirty="0">
              <a:cs typeface="Calibri" panose="020F0502020204030204" pitchFamily="34" charset="0"/>
            </a:endParaRPr>
          </a:p>
        </p:txBody>
      </p:sp>
      <p:sp>
        <p:nvSpPr>
          <p:cNvPr id="6" name="Rectangle 5"/>
          <p:cNvSpPr/>
          <p:nvPr/>
        </p:nvSpPr>
        <p:spPr>
          <a:xfrm>
            <a:off x="167298" y="3490325"/>
            <a:ext cx="8668971" cy="707886"/>
          </a:xfrm>
          <a:prstGeom prst="rect">
            <a:avLst/>
          </a:prstGeom>
        </p:spPr>
        <p:txBody>
          <a:bodyPr wrap="square">
            <a:spAutoFit/>
          </a:bodyPr>
          <a:lstStyle/>
          <a:p>
            <a:pPr algn="r" rtl="1">
              <a:spcAft>
                <a:spcPts val="600"/>
              </a:spcAft>
            </a:pPr>
            <a:r>
              <a:rPr lang="ar-JO" sz="2000" b="1" dirty="0"/>
              <a:t>احسب النسبة المئوية للطاقة المتجددة في الموقع ، بشكل </a:t>
            </a:r>
            <a:r>
              <a:rPr lang="ar-JO" sz="2000" b="1" dirty="0" smtClean="0"/>
              <a:t>إجمالي</a:t>
            </a:r>
            <a:r>
              <a:rPr lang="en-US" sz="2000" b="1" dirty="0" smtClean="0"/>
              <a:t> </a:t>
            </a:r>
            <a:r>
              <a:rPr lang="ar-JO" sz="2000" b="1" dirty="0" smtClean="0"/>
              <a:t>استهلاك </a:t>
            </a:r>
            <a:r>
              <a:rPr lang="ar-JO" sz="2000" b="1" dirty="0"/>
              <a:t>الطاقة الأولية (</a:t>
            </a:r>
            <a:r>
              <a:rPr lang="en-US" sz="2000" b="1" dirty="0"/>
              <a:t>RES &amp; </a:t>
            </a:r>
            <a:r>
              <a:rPr lang="ar-JO" sz="2000" b="1" dirty="0"/>
              <a:t>التقليدية)</a:t>
            </a:r>
            <a:endParaRPr lang="el-GR" sz="2000" dirty="0"/>
          </a:p>
        </p:txBody>
      </p:sp>
      <p:sp>
        <p:nvSpPr>
          <p:cNvPr id="13" name="Rectangle 12"/>
          <p:cNvSpPr/>
          <p:nvPr/>
        </p:nvSpPr>
        <p:spPr>
          <a:xfrm>
            <a:off x="1654157" y="2853766"/>
            <a:ext cx="4439036" cy="461665"/>
          </a:xfrm>
          <a:prstGeom prst="rect">
            <a:avLst/>
          </a:prstGeom>
        </p:spPr>
        <p:txBody>
          <a:bodyPr wrap="none">
            <a:spAutoFit/>
          </a:bodyPr>
          <a:lstStyle/>
          <a:p>
            <a:pPr>
              <a:spcAft>
                <a:spcPts val="600"/>
              </a:spcAft>
            </a:pPr>
            <a:r>
              <a:rPr lang="en-US" sz="2000" dirty="0" smtClean="0"/>
              <a:t>𝐸</a:t>
            </a:r>
            <a:r>
              <a:rPr lang="en-US" sz="2000" baseline="-25000" dirty="0" smtClean="0"/>
              <a:t>𝑝</a:t>
            </a:r>
            <a:r>
              <a:rPr lang="en-US" sz="2000" dirty="0" smtClean="0"/>
              <a:t> =</a:t>
            </a:r>
            <a:r>
              <a:rPr lang="en-US" sz="2000" b="1" dirty="0" smtClean="0"/>
              <a:t> </a:t>
            </a:r>
            <a:r>
              <a:rPr lang="el-GR" sz="2000" dirty="0" smtClean="0">
                <a:cs typeface="Calibri" panose="020F0502020204030204" pitchFamily="34" charset="0"/>
              </a:rPr>
              <a:t>(</a:t>
            </a:r>
            <a:r>
              <a:rPr lang="en-US" sz="2000" dirty="0">
                <a:solidFill>
                  <a:prstClr val="black"/>
                </a:solidFill>
                <a:sym typeface="Wingdings"/>
              </a:rPr>
              <a:t>423595</a:t>
            </a:r>
            <a:r>
              <a:rPr lang="en-GB" sz="2000" dirty="0" smtClean="0"/>
              <a:t> </a:t>
            </a:r>
            <a:r>
              <a:rPr lang="el-GR" sz="2000" dirty="0" smtClean="0">
                <a:cs typeface="Calibri" panose="020F0502020204030204" pitchFamily="34" charset="0"/>
              </a:rPr>
              <a:t>+</a:t>
            </a:r>
            <a:r>
              <a:rPr lang="en-US" sz="2000" dirty="0">
                <a:solidFill>
                  <a:prstClr val="black"/>
                </a:solidFill>
                <a:sym typeface="Wingdings"/>
              </a:rPr>
              <a:t> 653593</a:t>
            </a:r>
            <a:r>
              <a:rPr lang="el-GR" sz="2000" dirty="0" smtClean="0">
                <a:cs typeface="Calibri" panose="020F0502020204030204" pitchFamily="34" charset="0"/>
              </a:rPr>
              <a:t>) </a:t>
            </a:r>
            <a:r>
              <a:rPr lang="el-GR" sz="2000" dirty="0">
                <a:cs typeface="Calibri" panose="020F0502020204030204" pitchFamily="34" charset="0"/>
              </a:rPr>
              <a:t>= </a:t>
            </a:r>
            <a:r>
              <a:rPr lang="en-GB" b="1" u="sng" dirty="0"/>
              <a:t>1077189</a:t>
            </a:r>
            <a:r>
              <a:rPr lang="el-GR" sz="2000" dirty="0" smtClean="0">
                <a:cs typeface="Calibri" panose="020F0502020204030204" pitchFamily="34" charset="0"/>
              </a:rPr>
              <a:t> </a:t>
            </a:r>
            <a:r>
              <a:rPr lang="en-US" sz="2400" dirty="0" smtClean="0">
                <a:cs typeface="Calibri" panose="020F0502020204030204" pitchFamily="34" charset="0"/>
              </a:rPr>
              <a:t>kWh</a:t>
            </a:r>
            <a:endParaRPr lang="el-GR" sz="2400" baseline="-25000" dirty="0">
              <a:cs typeface="Calibri" panose="020F0502020204030204" pitchFamily="34" charset="0"/>
            </a:endParaRPr>
          </a:p>
        </p:txBody>
      </p:sp>
      <p:sp>
        <p:nvSpPr>
          <p:cNvPr id="18" name="Rectangle 17"/>
          <p:cNvSpPr/>
          <p:nvPr/>
        </p:nvSpPr>
        <p:spPr>
          <a:xfrm>
            <a:off x="6452272" y="4496062"/>
            <a:ext cx="1479615"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en-US" sz="2800" b="1" u="sng" dirty="0" smtClean="0">
                <a:solidFill>
                  <a:srgbClr val="FF0000"/>
                </a:solidFill>
                <a:effectLst>
                  <a:outerShdw blurRad="38100" dist="38100" dir="2700000" algn="tl">
                    <a:srgbClr val="000000">
                      <a:alpha val="43137"/>
                    </a:srgbClr>
                  </a:outerShdw>
                </a:effectLst>
              </a:rPr>
              <a:t>11.4 %</a:t>
            </a:r>
            <a:endParaRPr lang="en-US" sz="2800" b="1" u="sng" baseline="30000" dirty="0">
              <a:solidFill>
                <a:srgbClr val="FF0000"/>
              </a:solidFill>
              <a:effectLst>
                <a:outerShdw blurRad="38100" dist="38100" dir="2700000" algn="tl">
                  <a:srgbClr val="000000">
                    <a:alpha val="43137"/>
                  </a:srgbClr>
                </a:outerShdw>
              </a:effectLst>
            </a:endParaRPr>
          </a:p>
        </p:txBody>
      </p:sp>
      <p:sp>
        <p:nvSpPr>
          <p:cNvPr id="23" name="Equal 22"/>
          <p:cNvSpPr/>
          <p:nvPr/>
        </p:nvSpPr>
        <p:spPr>
          <a:xfrm>
            <a:off x="5773625" y="4582981"/>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grpSp>
        <p:nvGrpSpPr>
          <p:cNvPr id="7" name="Group 6"/>
          <p:cNvGrpSpPr/>
          <p:nvPr/>
        </p:nvGrpSpPr>
        <p:grpSpPr>
          <a:xfrm>
            <a:off x="1654157" y="4081293"/>
            <a:ext cx="2733441" cy="1323440"/>
            <a:chOff x="1950864" y="4085191"/>
            <a:chExt cx="2733441" cy="1323440"/>
          </a:xfrm>
        </p:grpSpPr>
        <p:sp>
          <p:nvSpPr>
            <p:cNvPr id="14" name="TextBox 13"/>
            <p:cNvSpPr txBox="1"/>
            <p:nvPr/>
          </p:nvSpPr>
          <p:spPr>
            <a:xfrm>
              <a:off x="2567218" y="4341849"/>
              <a:ext cx="1500732" cy="400110"/>
            </a:xfrm>
            <a:prstGeom prst="rect">
              <a:avLst/>
            </a:prstGeom>
            <a:noFill/>
          </p:spPr>
          <p:txBody>
            <a:bodyPr wrap="none" rtlCol="0">
              <a:spAutoFit/>
            </a:bodyPr>
            <a:lstStyle/>
            <a:p>
              <a:r>
                <a:rPr lang="en-US" sz="2000" b="1" dirty="0">
                  <a:cs typeface="Calibri" panose="020F0502020204030204" pitchFamily="34" charset="0"/>
                </a:rPr>
                <a:t>137913</a:t>
              </a:r>
              <a:r>
                <a:rPr lang="en-US" sz="2000" dirty="0" smtClean="0"/>
                <a:t> kWh</a:t>
              </a:r>
              <a:endParaRPr lang="en-US" sz="2000" baseline="-25000" dirty="0"/>
            </a:p>
          </p:txBody>
        </p:sp>
        <p:sp>
          <p:nvSpPr>
            <p:cNvPr id="17" name="TextBox 16"/>
            <p:cNvSpPr txBox="1"/>
            <p:nvPr/>
          </p:nvSpPr>
          <p:spPr>
            <a:xfrm>
              <a:off x="1950864" y="5008521"/>
              <a:ext cx="2733441" cy="400110"/>
            </a:xfrm>
            <a:prstGeom prst="rect">
              <a:avLst/>
            </a:prstGeom>
            <a:noFill/>
          </p:spPr>
          <p:txBody>
            <a:bodyPr wrap="none" rtlCol="0">
              <a:spAutoFit/>
            </a:bodyPr>
            <a:lstStyle/>
            <a:p>
              <a:r>
                <a:rPr lang="en-GB" sz="2000" b="1" dirty="0" smtClean="0"/>
                <a:t>1077189 + </a:t>
              </a:r>
              <a:r>
                <a:rPr lang="en-US" sz="2000" b="1" dirty="0">
                  <a:cs typeface="Calibri" panose="020F0502020204030204" pitchFamily="34" charset="0"/>
                </a:rPr>
                <a:t>137913</a:t>
              </a:r>
              <a:r>
                <a:rPr lang="en-US" sz="2000" dirty="0" smtClean="0"/>
                <a:t> kWh</a:t>
              </a:r>
              <a:endParaRPr lang="en-US" sz="2000" baseline="30000" dirty="0"/>
            </a:p>
          </p:txBody>
        </p:sp>
        <p:sp>
          <p:nvSpPr>
            <p:cNvPr id="25" name="Rectangle 24"/>
            <p:cNvSpPr/>
            <p:nvPr/>
          </p:nvSpPr>
          <p:spPr>
            <a:xfrm>
              <a:off x="1959036" y="4085191"/>
              <a:ext cx="2717096"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
        <p:nvSpPr>
          <p:cNvPr id="26" name="Rectangle 25"/>
          <p:cNvSpPr/>
          <p:nvPr/>
        </p:nvSpPr>
        <p:spPr>
          <a:xfrm>
            <a:off x="4343359" y="4281348"/>
            <a:ext cx="50206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2" name="Rectangle 31"/>
          <p:cNvSpPr/>
          <p:nvPr/>
        </p:nvSpPr>
        <p:spPr>
          <a:xfrm>
            <a:off x="4845420" y="4512181"/>
            <a:ext cx="651140" cy="461665"/>
          </a:xfrm>
          <a:prstGeom prst="rect">
            <a:avLst/>
          </a:prstGeom>
        </p:spPr>
        <p:txBody>
          <a:bodyPr wrap="none">
            <a:spAutoFit/>
          </a:bodyPr>
          <a:lstStyle/>
          <a:p>
            <a:r>
              <a:rPr lang="en-US" sz="2400" b="1" u="sng" dirty="0" smtClean="0">
                <a:effectLst>
                  <a:outerShdw blurRad="38100" dist="38100" dir="2700000" algn="tl">
                    <a:srgbClr val="000000">
                      <a:alpha val="43137"/>
                    </a:srgbClr>
                  </a:outerShdw>
                </a:effectLst>
              </a:rPr>
              <a:t>100</a:t>
            </a:r>
            <a:endParaRPr lang="en-GB" sz="2400" dirty="0"/>
          </a:p>
        </p:txBody>
      </p:sp>
      <p:grpSp>
        <p:nvGrpSpPr>
          <p:cNvPr id="21" name="Groupe 20"/>
          <p:cNvGrpSpPr/>
          <p:nvPr/>
        </p:nvGrpSpPr>
        <p:grpSpPr>
          <a:xfrm>
            <a:off x="1537711" y="6067846"/>
            <a:ext cx="6429835" cy="748254"/>
            <a:chOff x="1537711" y="6067846"/>
            <a:chExt cx="6429835" cy="748254"/>
          </a:xfrm>
        </p:grpSpPr>
        <p:sp>
          <p:nvSpPr>
            <p:cNvPr id="22" name="Rectangle 21"/>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4" name="Groupe 23"/>
            <p:cNvGrpSpPr/>
            <p:nvPr/>
          </p:nvGrpSpPr>
          <p:grpSpPr>
            <a:xfrm>
              <a:off x="1537711" y="6180036"/>
              <a:ext cx="6239691" cy="636064"/>
              <a:chOff x="1537711" y="6180036"/>
              <a:chExt cx="6239691" cy="636064"/>
            </a:xfrm>
          </p:grpSpPr>
          <p:sp>
            <p:nvSpPr>
              <p:cNvPr id="34" name="Rectangle 33"/>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35" name="Rectangle 34"/>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36" name="Rectangle 35"/>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
        <p:nvSpPr>
          <p:cNvPr id="37" name="Rectangle 36"/>
          <p:cNvSpPr/>
          <p:nvPr/>
        </p:nvSpPr>
        <p:spPr>
          <a:xfrm>
            <a:off x="7816648" y="1048380"/>
            <a:ext cx="119936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algn="r" rtl="1"/>
            <a:r>
              <a:rPr lang="ar-SA" sz="2400" b="1" i="1" dirty="0" smtClean="0">
                <a:cs typeface="Calibri" panose="020F0502020204030204" pitchFamily="34" charset="0"/>
              </a:rPr>
              <a:t>الخطوة </a:t>
            </a:r>
            <a:r>
              <a:rPr lang="en-US" sz="2400" b="1" i="1" dirty="0" smtClean="0">
                <a:cs typeface="Calibri" panose="020F0502020204030204" pitchFamily="34" charset="0"/>
              </a:rPr>
              <a:t>7</a:t>
            </a:r>
            <a:endParaRPr lang="el-GR" sz="2400" dirty="0"/>
          </a:p>
        </p:txBody>
      </p:sp>
      <p:sp>
        <p:nvSpPr>
          <p:cNvPr id="38" name="Rectangle 37"/>
          <p:cNvSpPr/>
          <p:nvPr/>
        </p:nvSpPr>
        <p:spPr>
          <a:xfrm>
            <a:off x="7779117" y="1968135"/>
            <a:ext cx="119936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algn="r" rtl="1"/>
            <a:r>
              <a:rPr lang="ar-SA" sz="2400" b="1" i="1" dirty="0" smtClean="0">
                <a:cs typeface="Calibri" panose="020F0502020204030204" pitchFamily="34" charset="0"/>
              </a:rPr>
              <a:t>الخطوة </a:t>
            </a:r>
            <a:r>
              <a:rPr lang="en-US" sz="2400" b="1" i="1" dirty="0" smtClean="0">
                <a:cs typeface="Calibri" panose="020F0502020204030204" pitchFamily="34" charset="0"/>
              </a:rPr>
              <a:t>8</a:t>
            </a:r>
            <a:endParaRPr lang="el-GR" sz="2400" dirty="0"/>
          </a:p>
        </p:txBody>
      </p:sp>
      <p:sp>
        <p:nvSpPr>
          <p:cNvPr id="39" name="Rectangle 38"/>
          <p:cNvSpPr/>
          <p:nvPr/>
        </p:nvSpPr>
        <p:spPr>
          <a:xfrm>
            <a:off x="7797559" y="2831303"/>
            <a:ext cx="119936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algn="r" rtl="1"/>
            <a:r>
              <a:rPr lang="ar-SA" sz="2400" b="1" i="1" dirty="0" smtClean="0">
                <a:cs typeface="Calibri" panose="020F0502020204030204" pitchFamily="34" charset="0"/>
              </a:rPr>
              <a:t>الخطوة </a:t>
            </a:r>
            <a:r>
              <a:rPr lang="en-US" sz="2400" b="1" i="1" dirty="0" smtClean="0">
                <a:cs typeface="Calibri" panose="020F0502020204030204" pitchFamily="34" charset="0"/>
              </a:rPr>
              <a:t>9</a:t>
            </a:r>
            <a:endParaRPr lang="el-GR" sz="2400" dirty="0"/>
          </a:p>
        </p:txBody>
      </p:sp>
    </p:spTree>
    <p:extLst>
      <p:ext uri="{BB962C8B-B14F-4D97-AF65-F5344CB8AC3E}">
        <p14:creationId xmlns:p14="http://schemas.microsoft.com/office/powerpoint/2010/main" val="29873721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SA" b="1" dirty="0" smtClean="0">
                <a:cs typeface="Calibri" panose="020F0502020204030204" pitchFamily="34" charset="0"/>
              </a:rPr>
              <a:t>المثال</a:t>
            </a:r>
            <a:endParaRPr lang="it-IT" sz="2400" dirty="0"/>
          </a:p>
        </p:txBody>
      </p:sp>
      <p:sp>
        <p:nvSpPr>
          <p:cNvPr id="4"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64580"/>
            <a:ext cx="2133600" cy="293420"/>
          </a:xfrm>
        </p:spPr>
        <p:txBody>
          <a:bodyPr/>
          <a:lstStyle/>
          <a:p>
            <a:fld id="{243FB592-B9A9-49AA-A86F-4031F7B97808}" type="slidenum">
              <a:rPr lang="en-US" smtClean="0">
                <a:solidFill>
                  <a:schemeClr val="bg1"/>
                </a:solidFill>
              </a:rPr>
              <a:t>24</a:t>
            </a:fld>
            <a:endParaRPr lang="en-US" dirty="0">
              <a:solidFill>
                <a:schemeClr val="bg1"/>
              </a:solidFill>
            </a:endParaRPr>
          </a:p>
        </p:txBody>
      </p:sp>
      <p:grpSp>
        <p:nvGrpSpPr>
          <p:cNvPr id="5" name="Groupe 4"/>
          <p:cNvGrpSpPr/>
          <p:nvPr/>
        </p:nvGrpSpPr>
        <p:grpSpPr>
          <a:xfrm>
            <a:off x="1537711" y="6067846"/>
            <a:ext cx="6429835" cy="748254"/>
            <a:chOff x="1537711" y="6067846"/>
            <a:chExt cx="6429835" cy="748254"/>
          </a:xfrm>
        </p:grpSpPr>
        <p:sp>
          <p:nvSpPr>
            <p:cNvPr id="7" name="Rectangle 6"/>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 name="Groupe 7"/>
            <p:cNvGrpSpPr/>
            <p:nvPr/>
          </p:nvGrpSpPr>
          <p:grpSpPr>
            <a:xfrm>
              <a:off x="1537711" y="6180036"/>
              <a:ext cx="6239691" cy="636064"/>
              <a:chOff x="1537711" y="6180036"/>
              <a:chExt cx="6239691" cy="636064"/>
            </a:xfrm>
          </p:grpSpPr>
          <p:sp>
            <p:nvSpPr>
              <p:cNvPr id="9" name="Rectangle 8"/>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0" name="Rectangle 9"/>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1" name="Rectangle 10"/>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Tree>
    <p:extLst>
      <p:ext uri="{BB962C8B-B14F-4D97-AF65-F5344CB8AC3E}">
        <p14:creationId xmlns:p14="http://schemas.microsoft.com/office/powerpoint/2010/main" val="40735237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t>25</a:t>
            </a:fld>
            <a:endParaRPr lang="en-US"/>
          </a:p>
        </p:txBody>
      </p:sp>
      <p:sp>
        <p:nvSpPr>
          <p:cNvPr id="4"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174661" y="1009204"/>
            <a:ext cx="8894911" cy="1050415"/>
          </a:xfrm>
          <a:prstGeom prst="rect">
            <a:avLst/>
          </a:prstGeom>
          <a:noFill/>
        </p:spPr>
        <p:txBody>
          <a:bodyPr>
            <a:noAutofit/>
          </a:bodyPr>
          <a:lstStyle/>
          <a:p>
            <a:pPr marL="0" indent="0" algn="r" rtl="1">
              <a:buNone/>
            </a:pPr>
            <a:r>
              <a:rPr lang="ar-JO" sz="2200" dirty="0">
                <a:cs typeface="Calibri" panose="020F0502020204030204" pitchFamily="34" charset="0"/>
              </a:rPr>
              <a:t>في الحي الحالي ، يوجد 22 منزلًا فرديًا وروضة أطفال ومدرسة واحدة. جميع المباني موصولة بشبكة الكهرباء الرئيسية وجميعها مزودة بغلايات مركزية (غاز طبيعي أو زيت وقود).</a:t>
            </a:r>
            <a:endParaRPr lang="ar-SA" sz="2200" dirty="0">
              <a:cs typeface="Calibri" panose="020F0502020204030204" pitchFamily="34" charset="0"/>
            </a:endParaRPr>
          </a:p>
          <a:p>
            <a:pPr marL="0" indent="0">
              <a:buNone/>
            </a:pPr>
            <a:endParaRPr lang="ar-SA" sz="2200" dirty="0" smtClean="0">
              <a:cs typeface="Calibri" panose="020F0502020204030204" pitchFamily="34" charset="0"/>
            </a:endParaRPr>
          </a:p>
          <a:p>
            <a:pPr marL="0" indent="0">
              <a:buNone/>
            </a:pPr>
            <a:r>
              <a:rPr lang="ar-JO" sz="2200" dirty="0">
                <a:cs typeface="Calibri" panose="020F0502020204030204" pitchFamily="34" charset="0"/>
              </a:rPr>
              <a:t>يتم تغطية المياه الساخنة المنزلية بواسطة مجمعات الطاقة الشمسية في بعض المنازل وفي رياض الأطفال وفي المدرسة</a:t>
            </a:r>
            <a:r>
              <a:rPr lang="ar-JO" sz="2200" dirty="0" smtClean="0">
                <a:cs typeface="Calibri" panose="020F0502020204030204" pitchFamily="34" charset="0"/>
              </a:rPr>
              <a:t>.</a:t>
            </a:r>
            <a:endParaRPr lang="ar-SA" sz="2200" dirty="0" smtClean="0">
              <a:cs typeface="Calibri" panose="020F0502020204030204" pitchFamily="34" charset="0"/>
            </a:endParaRPr>
          </a:p>
          <a:p>
            <a:pPr marL="0" indent="0" algn="r" rtl="1">
              <a:buNone/>
            </a:pPr>
            <a:r>
              <a:rPr lang="ar-JO" sz="2200" dirty="0">
                <a:cs typeface="Calibri" panose="020F0502020204030204" pitchFamily="34" charset="0"/>
              </a:rPr>
              <a:t>تحتوي روضة الأطفال وبعض المنازل على ألواح كهروضوئية مدمجة على غلافها لتغطية متطلبات التبريد والإضاءة جزئيًا.</a:t>
            </a:r>
            <a:endParaRPr lang="en-US" sz="2200" dirty="0">
              <a:cs typeface="Calibri" panose="020F0502020204030204" pitchFamily="34" charset="0"/>
            </a:endParaRPr>
          </a:p>
          <a:p>
            <a:pPr marL="0" indent="0">
              <a:buNone/>
            </a:pPr>
            <a:endParaRPr lang="en-US" sz="2200" i="1" dirty="0"/>
          </a:p>
          <a:p>
            <a:pPr marL="0" indent="0">
              <a:buNone/>
            </a:pPr>
            <a:endParaRPr lang="en-US" sz="2200" i="1" dirty="0" smtClean="0"/>
          </a:p>
          <a:p>
            <a:pPr marL="0" indent="0">
              <a:buNone/>
            </a:pPr>
            <a:endParaRPr lang="en-US" sz="2200" i="1" dirty="0" smtClean="0"/>
          </a:p>
          <a:p>
            <a:pPr marL="0" indent="0" algn="ctr">
              <a:buNone/>
            </a:pPr>
            <a:endParaRPr lang="en-US" sz="2200" i="1" dirty="0"/>
          </a:p>
          <a:p>
            <a:pPr marL="0" indent="0" algn="ctr">
              <a:buNone/>
            </a:pPr>
            <a:endParaRPr lang="en-US" sz="2200" i="1" dirty="0" smtClean="0"/>
          </a:p>
          <a:p>
            <a:pPr marL="0" indent="0" algn="ctr">
              <a:buNone/>
            </a:pPr>
            <a:endParaRPr lang="en-US" sz="2200" i="1" dirty="0"/>
          </a:p>
        </p:txBody>
      </p:sp>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65037" y="3555618"/>
            <a:ext cx="8714158" cy="772853"/>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rtl="1">
              <a:spcBef>
                <a:spcPts val="0"/>
              </a:spcBef>
              <a:spcAft>
                <a:spcPts val="600"/>
              </a:spcAft>
              <a:buNone/>
            </a:pPr>
            <a:r>
              <a:rPr lang="ar-JO" sz="2200" b="1" i="1" dirty="0">
                <a:cs typeface="Calibri" panose="020F0502020204030204" pitchFamily="34" charset="0"/>
              </a:rPr>
              <a:t>البيانات المتوفرة: إجمالي الطاقة المتجددة في الموقع وإجمالي استهلاك الطاقة الحرارية والكهربائية لجميع مباني الحي</a:t>
            </a:r>
            <a:endParaRPr lang="en-US" sz="2200" dirty="0">
              <a:cs typeface="Calibri" panose="020F0502020204030204" pitchFamily="34" charset="0"/>
            </a:endParaRPr>
          </a:p>
        </p:txBody>
      </p:sp>
      <p:grpSp>
        <p:nvGrpSpPr>
          <p:cNvPr id="9" name="Group 8"/>
          <p:cNvGrpSpPr/>
          <p:nvPr/>
        </p:nvGrpSpPr>
        <p:grpSpPr>
          <a:xfrm>
            <a:off x="174661" y="4429149"/>
            <a:ext cx="8514080" cy="1145373"/>
            <a:chOff x="340512" y="3584452"/>
            <a:chExt cx="8514080" cy="1145373"/>
          </a:xfrm>
        </p:grpSpPr>
        <p:sp>
          <p:nvSpPr>
            <p:cNvPr id="10" name="Segnaposto contenuto 2">
              <a:extLst>
                <a:ext uri="{FF2B5EF4-FFF2-40B4-BE49-F238E27FC236}">
                  <a16:creationId xmlns=""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en-US" sz="2000" b="1" dirty="0"/>
                <a:t>	 </a:t>
              </a:r>
              <a:r>
                <a:rPr lang="ar-JO" sz="2000" b="1" dirty="0"/>
                <a:t>احسب النسبة المئوية للطاقة المتجددة في الموقع إلى الإجمالي  </a:t>
              </a:r>
              <a:r>
                <a:rPr lang="ar-JO" sz="2000" b="1" dirty="0" smtClean="0"/>
                <a:t>  </a:t>
              </a:r>
              <a:r>
                <a:rPr lang="ar-JO" sz="2000" b="1" dirty="0"/>
                <a:t>استهلاك الطاقة الأولية (</a:t>
              </a:r>
              <a:r>
                <a:rPr lang="en-US" sz="2000" b="1" dirty="0"/>
                <a:t>RES &amp; </a:t>
              </a:r>
              <a:r>
                <a:rPr lang="ar-JO" sz="2000" b="1" dirty="0"/>
                <a:t>التقليدية)</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0888" y="4065843"/>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2" name="Groupe 11"/>
          <p:cNvGrpSpPr/>
          <p:nvPr/>
        </p:nvGrpSpPr>
        <p:grpSpPr>
          <a:xfrm>
            <a:off x="1537711" y="6067846"/>
            <a:ext cx="6429835" cy="748254"/>
            <a:chOff x="1537711" y="6067846"/>
            <a:chExt cx="6429835" cy="748254"/>
          </a:xfrm>
        </p:grpSpPr>
        <p:sp>
          <p:nvSpPr>
            <p:cNvPr id="13" name="Rectangle 12"/>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4" name="Groupe 13"/>
            <p:cNvGrpSpPr/>
            <p:nvPr/>
          </p:nvGrpSpPr>
          <p:grpSpPr>
            <a:xfrm>
              <a:off x="1537711" y="6180036"/>
              <a:ext cx="6239691" cy="636064"/>
              <a:chOff x="1537711" y="6180036"/>
              <a:chExt cx="6239691" cy="636064"/>
            </a:xfrm>
          </p:grpSpPr>
          <p:sp>
            <p:nvSpPr>
              <p:cNvPr id="15" name="Rectangle 14"/>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7" name="Rectangle 16"/>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Tree>
    <p:extLst>
      <p:ext uri="{BB962C8B-B14F-4D97-AF65-F5344CB8AC3E}">
        <p14:creationId xmlns:p14="http://schemas.microsoft.com/office/powerpoint/2010/main" val="11293820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solidFill>
                  <a:schemeClr val="bg1"/>
                </a:solidFill>
              </a:rPr>
              <a:t>26</a:t>
            </a:fld>
            <a:endParaRPr lang="en-US">
              <a:solidFill>
                <a:schemeClr val="bg1"/>
              </a:solidFill>
            </a:endParaRPr>
          </a:p>
        </p:txBody>
      </p:sp>
      <p:sp>
        <p:nvSpPr>
          <p:cNvPr id="19" name="Rectangle 18"/>
          <p:cNvSpPr/>
          <p:nvPr/>
        </p:nvSpPr>
        <p:spPr>
          <a:xfrm>
            <a:off x="1537711" y="5820516"/>
            <a:ext cx="6858943" cy="338554"/>
          </a:xfrm>
          <a:prstGeom prst="rect">
            <a:avLst/>
          </a:prstGeom>
        </p:spPr>
        <p:txBody>
          <a:bodyPr wrap="square">
            <a:spAutoFit/>
          </a:bodyPr>
          <a:lstStyle/>
          <a:p>
            <a:pPr lvl="0">
              <a:spcBef>
                <a:spcPts val="600"/>
              </a:spcBef>
              <a:spcAft>
                <a:spcPts val="1200"/>
              </a:spcAft>
            </a:pPr>
            <a:r>
              <a:rPr lang="en-US" sz="1600" dirty="0" smtClean="0">
                <a:solidFill>
                  <a:prstClr val="black"/>
                </a:solidFill>
                <a:cs typeface="Calibri" panose="020F0502020204030204" pitchFamily="34" charset="0"/>
              </a:rPr>
              <a:t>* </a:t>
            </a:r>
            <a:r>
              <a:rPr lang="ar-JO" sz="1600" dirty="0">
                <a:solidFill>
                  <a:prstClr val="black"/>
                </a:solidFill>
                <a:cs typeface="Calibri" panose="020F0502020204030204" pitchFamily="34" charset="0"/>
              </a:rPr>
              <a:t>بالنسبة للمنازل الفردية ، يتم تقديم الاستهلاك كقيمة إجمالية مجمعة لجميع المباني</a:t>
            </a:r>
            <a:endParaRPr lang="en-US" sz="1600" dirty="0">
              <a:solidFill>
                <a:prstClr val="black"/>
              </a:solidFill>
              <a:cs typeface="Calibri" panose="020F050202020403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217406949"/>
              </p:ext>
            </p:extLst>
          </p:nvPr>
        </p:nvGraphicFramePr>
        <p:xfrm>
          <a:off x="373309" y="1411338"/>
          <a:ext cx="8541196" cy="4389120"/>
        </p:xfrm>
        <a:graphic>
          <a:graphicData uri="http://schemas.openxmlformats.org/drawingml/2006/table">
            <a:tbl>
              <a:tblPr firstRow="1" bandRow="1">
                <a:tableStyleId>{1FECB4D8-DB02-4DC6-A0A2-4F2EBAE1DC90}</a:tableStyleId>
              </a:tblPr>
              <a:tblGrid>
                <a:gridCol w="2167872">
                  <a:extLst>
                    <a:ext uri="{9D8B030D-6E8A-4147-A177-3AD203B41FA5}">
                      <a16:colId xmlns="" xmlns:a16="http://schemas.microsoft.com/office/drawing/2014/main" val="20000"/>
                    </a:ext>
                  </a:extLst>
                </a:gridCol>
                <a:gridCol w="1755397">
                  <a:extLst>
                    <a:ext uri="{9D8B030D-6E8A-4147-A177-3AD203B41FA5}">
                      <a16:colId xmlns="" xmlns:a16="http://schemas.microsoft.com/office/drawing/2014/main" val="20001"/>
                    </a:ext>
                  </a:extLst>
                </a:gridCol>
                <a:gridCol w="1619480">
                  <a:extLst>
                    <a:ext uri="{9D8B030D-6E8A-4147-A177-3AD203B41FA5}">
                      <a16:colId xmlns="" xmlns:a16="http://schemas.microsoft.com/office/drawing/2014/main" val="20002"/>
                    </a:ext>
                  </a:extLst>
                </a:gridCol>
                <a:gridCol w="2071171">
                  <a:extLst>
                    <a:ext uri="{9D8B030D-6E8A-4147-A177-3AD203B41FA5}">
                      <a16:colId xmlns="" xmlns:a16="http://schemas.microsoft.com/office/drawing/2014/main" val="20003"/>
                    </a:ext>
                  </a:extLst>
                </a:gridCol>
                <a:gridCol w="927276">
                  <a:extLst>
                    <a:ext uri="{9D8B030D-6E8A-4147-A177-3AD203B41FA5}">
                      <a16:colId xmlns="" xmlns:a16="http://schemas.microsoft.com/office/drawing/2014/main" val="3262455109"/>
                    </a:ext>
                  </a:extLst>
                </a:gridCol>
              </a:tblGrid>
              <a:tr h="370840">
                <a:tc>
                  <a:txBody>
                    <a:bodyPr/>
                    <a:lstStyle/>
                    <a:p>
                      <a:r>
                        <a:rPr lang="ar-JO" sz="1800" b="1" dirty="0" smtClean="0">
                          <a:cs typeface="Calibri" panose="020F0502020204030204" pitchFamily="34" charset="0"/>
                        </a:rPr>
                        <a:t>استهلاك الطاقة السنوي المحسوب</a:t>
                      </a:r>
                    </a:p>
                  </a:txBody>
                  <a:tcPr/>
                </a:tc>
                <a:tc>
                  <a:txBody>
                    <a:bodyPr/>
                    <a:lstStyle/>
                    <a:p>
                      <a:pPr algn="ctr"/>
                      <a:r>
                        <a:rPr lang="ar-SA" sz="1800" dirty="0" smtClean="0">
                          <a:cs typeface="Calibri" panose="020F0502020204030204" pitchFamily="34" charset="0"/>
                        </a:rPr>
                        <a:t>روضة الاطفال</a:t>
                      </a:r>
                      <a:endParaRPr lang="en-US" sz="1800" dirty="0"/>
                    </a:p>
                  </a:txBody>
                  <a:tcPr anchor="ctr"/>
                </a:tc>
                <a:tc>
                  <a:txBody>
                    <a:bodyPr/>
                    <a:lstStyle/>
                    <a:p>
                      <a:pPr algn="ctr"/>
                      <a:r>
                        <a:rPr lang="ar-SA" sz="1800" dirty="0" smtClean="0"/>
                        <a:t>مدرسة</a:t>
                      </a:r>
                      <a:endParaRPr lang="en-US" sz="1800" baseline="0" dirty="0">
                        <a:solidFill>
                          <a:schemeClr val="bg1"/>
                        </a:solidFill>
                      </a:endParaRPr>
                    </a:p>
                  </a:txBody>
                  <a:tcPr anchor="ctr"/>
                </a:tc>
                <a:tc>
                  <a:txBody>
                    <a:bodyPr/>
                    <a:lstStyle/>
                    <a:p>
                      <a:pPr algn="ctr"/>
                      <a:r>
                        <a:rPr lang="ar-JO" sz="1800" dirty="0" smtClean="0"/>
                        <a:t>منازل فردية</a:t>
                      </a:r>
                      <a:r>
                        <a:rPr lang="en-US" sz="1800" dirty="0" smtClean="0"/>
                        <a:t>(22)*</a:t>
                      </a:r>
                      <a:endParaRPr lang="en-US" sz="1800" dirty="0"/>
                    </a:p>
                  </a:txBody>
                  <a:tcPr anchor="ctr"/>
                </a:tc>
                <a:tc>
                  <a:txBody>
                    <a:bodyPr/>
                    <a:lstStyle/>
                    <a:p>
                      <a:pPr algn="ctr"/>
                      <a:r>
                        <a:rPr lang="ar-SA" sz="1800" dirty="0" smtClean="0"/>
                        <a:t>المجموع</a:t>
                      </a:r>
                      <a:endParaRPr lang="en-US" sz="1800" dirty="0"/>
                    </a:p>
                  </a:txBody>
                  <a:tcPr anchor="ctr"/>
                </a:tc>
                <a:extLst>
                  <a:ext uri="{0D108BD9-81ED-4DB2-BD59-A6C34878D82A}">
                    <a16:rowId xmlns=""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JO" sz="1600" b="1" dirty="0" smtClean="0">
                          <a:cs typeface="Calibri" panose="020F0502020204030204" pitchFamily="34" charset="0"/>
                        </a:rPr>
                        <a:t>الطاقة الحرارية (كيلوواط ساعة)</a:t>
                      </a:r>
                      <a:endParaRPr lang="en-US" sz="1600" b="1" baseline="0" dirty="0" smtClean="0">
                        <a:solidFill>
                          <a:schemeClr val="bg1"/>
                        </a:solidFill>
                      </a:endParaRPr>
                    </a:p>
                  </a:txBody>
                  <a:tcPr anchor="ctr"/>
                </a:tc>
                <a:tc>
                  <a:txBody>
                    <a:bodyPr/>
                    <a:lstStyle/>
                    <a:p>
                      <a:pPr algn="ctr"/>
                      <a:r>
                        <a:rPr lang="en-US" b="0" dirty="0" smtClean="0"/>
                        <a:t>52470</a:t>
                      </a:r>
                    </a:p>
                    <a:p>
                      <a:pPr algn="ctr"/>
                      <a:r>
                        <a:rPr lang="en-US" sz="1800" b="0" dirty="0" smtClean="0"/>
                        <a:t>(</a:t>
                      </a:r>
                      <a:r>
                        <a:rPr lang="ar-JO" sz="1800" b="0" dirty="0" smtClean="0"/>
                        <a:t>غاز طبيعي</a:t>
                      </a:r>
                      <a:r>
                        <a:rPr lang="el-GR" sz="1800" b="0" dirty="0" smtClean="0"/>
                        <a:t>)</a:t>
                      </a:r>
                      <a:endParaRPr lang="en-US" sz="1800" b="0" dirty="0" smtClean="0"/>
                    </a:p>
                  </a:txBody>
                  <a:tcPr anchor="ctr"/>
                </a:tc>
                <a:tc>
                  <a:txBody>
                    <a:bodyPr/>
                    <a:lstStyle/>
                    <a:p>
                      <a:pPr algn="ctr"/>
                      <a:r>
                        <a:rPr lang="en-US" b="0" dirty="0" smtClean="0"/>
                        <a:t>112929</a:t>
                      </a:r>
                      <a:endParaRPr lang="el-GR" b="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t>(</a:t>
                      </a:r>
                      <a:r>
                        <a:rPr lang="ar-JO" sz="1800" b="0" dirty="0" smtClean="0"/>
                        <a:t>غاز طبيعي</a:t>
                      </a:r>
                      <a:r>
                        <a:rPr lang="el-GR" sz="1800" b="0" dirty="0" smtClean="0"/>
                        <a:t>)</a:t>
                      </a:r>
                      <a:endParaRPr lang="en-US" sz="1800" b="0" dirty="0" smtClean="0"/>
                    </a:p>
                  </a:txBody>
                  <a:tcPr anchor="ctr"/>
                </a:tc>
                <a:tc>
                  <a:txBody>
                    <a:bodyPr/>
                    <a:lstStyle/>
                    <a:p>
                      <a:pPr algn="ctr"/>
                      <a:r>
                        <a:rPr lang="en-US" b="0" dirty="0" smtClean="0"/>
                        <a:t>3</a:t>
                      </a:r>
                      <a:r>
                        <a:rPr lang="el-GR" b="0" dirty="0" smtClean="0"/>
                        <a:t>82765</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t>(</a:t>
                      </a:r>
                      <a:r>
                        <a:rPr lang="ar-JO" sz="1800" b="0" dirty="0" smtClean="0"/>
                        <a:t>زيت الوقود</a:t>
                      </a:r>
                      <a:r>
                        <a:rPr lang="el-GR" sz="1800" b="0" dirty="0" smtClean="0"/>
                        <a:t>)</a:t>
                      </a:r>
                      <a:endParaRPr lang="en-US" sz="1800" b="0" dirty="0" smtClean="0"/>
                    </a:p>
                  </a:txBody>
                  <a:tcPr anchor="ctr"/>
                </a:tc>
                <a:tc>
                  <a:txBody>
                    <a:bodyPr/>
                    <a:lstStyle/>
                    <a:p>
                      <a:pPr algn="ctr" fontAlgn="b"/>
                      <a:endParaRPr lang="en-GB" sz="1800" b="0" i="0" u="none" strike="noStrike" dirty="0">
                        <a:solidFill>
                          <a:srgbClr val="000000"/>
                        </a:solidFill>
                        <a:effectLst/>
                        <a:latin typeface="+mn-lt"/>
                      </a:endParaRPr>
                    </a:p>
                  </a:txBody>
                  <a:tcPr marL="6350" marR="6350" marT="6350" marB="0" anchor="ctr"/>
                </a:tc>
                <a:extLst>
                  <a:ext uri="{0D108BD9-81ED-4DB2-BD59-A6C34878D82A}">
                    <a16:rowId xmlns=""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JO" sz="1600" b="1" dirty="0" smtClean="0">
                          <a:cs typeface="Calibri" panose="020F0502020204030204" pitchFamily="34" charset="0"/>
                        </a:rPr>
                        <a:t>الطاقة الكهربائية من الشبكة </a:t>
                      </a:r>
                      <a:r>
                        <a:rPr lang="en-US" sz="1600" b="1" dirty="0" smtClean="0">
                          <a:cs typeface="Calibri" panose="020F0502020204030204" pitchFamily="34" charset="0"/>
                        </a:rPr>
                        <a:t>(kWhe)</a:t>
                      </a:r>
                      <a:endParaRPr lang="en-US" sz="1600" b="1" baseline="0" dirty="0" smtClean="0">
                        <a:solidFill>
                          <a:schemeClr val="bg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dirty="0" smtClean="0"/>
                        <a:t>45564</a:t>
                      </a:r>
                      <a:endParaRPr lang="en-US" sz="1800"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dirty="0" smtClean="0"/>
                        <a:t>51347</a:t>
                      </a:r>
                      <a:endParaRPr lang="en-US" sz="1800" dirty="0" smtClean="0">
                        <a:latin typeface="+mn-lt"/>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dirty="0" smtClean="0"/>
                        <a:t>128466</a:t>
                      </a:r>
                      <a:endParaRPr lang="en-US" sz="1800" dirty="0" smtClean="0">
                        <a:latin typeface="+mn-lt"/>
                      </a:endParaRPr>
                    </a:p>
                  </a:txBody>
                  <a:tcPr anchor="ctr"/>
                </a:tc>
                <a:tc>
                  <a:txBody>
                    <a:bodyPr/>
                    <a:lstStyle/>
                    <a:p>
                      <a:pPr algn="ctr" fontAlgn="b"/>
                      <a:endParaRPr lang="en-GB" sz="1800" b="0" i="0" u="none" strike="noStrike" dirty="0">
                        <a:solidFill>
                          <a:srgbClr val="000000"/>
                        </a:solidFill>
                        <a:effectLst/>
                        <a:latin typeface="+mn-lt"/>
                      </a:endParaRPr>
                    </a:p>
                  </a:txBody>
                  <a:tcPr marL="6350" marR="6350" marT="6350" marB="0" anchor="ctr"/>
                </a:tc>
                <a:extLst>
                  <a:ext uri="{0D108BD9-81ED-4DB2-BD59-A6C34878D82A}">
                    <a16:rowId xmlns=""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JO" sz="1600" b="1" dirty="0" smtClean="0">
                          <a:cs typeface="Calibri" panose="020F0502020204030204" pitchFamily="34" charset="0"/>
                        </a:rPr>
                        <a:t>الطاقة الحرارية من </a:t>
                      </a:r>
                      <a:r>
                        <a:rPr lang="en-US" sz="1600" b="1" dirty="0" smtClean="0">
                          <a:cs typeface="Calibri" panose="020F0502020204030204" pitchFamily="34" charset="0"/>
                        </a:rPr>
                        <a:t>RES (kWhth ، RES)</a:t>
                      </a:r>
                      <a:endParaRPr lang="en-US" sz="1600" b="1" baseline="0" dirty="0" smtClean="0">
                        <a:solidFill>
                          <a:schemeClr val="bg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dirty="0" smtClean="0"/>
                        <a:t>6297</a:t>
                      </a:r>
                      <a:endParaRPr lang="en-US" sz="1800"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dirty="0" smtClean="0"/>
                        <a:t>4616</a:t>
                      </a:r>
                      <a:endParaRPr lang="en-US" sz="8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dirty="0" smtClean="0"/>
                        <a:t>32621</a:t>
                      </a:r>
                      <a:endParaRPr lang="en-US" sz="800" dirty="0" smtClean="0"/>
                    </a:p>
                  </a:txBody>
                  <a:tcPr anchor="ctr"/>
                </a:tc>
                <a:tc>
                  <a:txBody>
                    <a:bodyPr/>
                    <a:lstStyle/>
                    <a:p>
                      <a:pPr algn="ctr" fontAlgn="b"/>
                      <a:endParaRPr lang="en-GB" sz="1800" b="0" i="0" u="none" strike="noStrike" dirty="0">
                        <a:solidFill>
                          <a:srgbClr val="000000"/>
                        </a:solidFill>
                        <a:effectLst/>
                        <a:latin typeface="+mn-lt"/>
                      </a:endParaRPr>
                    </a:p>
                  </a:txBody>
                  <a:tcPr marL="6350" marR="6350" marT="6350" marB="0" anchor="ctr"/>
                </a:tc>
                <a:extLst>
                  <a:ext uri="{0D108BD9-81ED-4DB2-BD59-A6C34878D82A}">
                    <a16:rowId xmlns=""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JO" sz="1600" b="1" dirty="0" smtClean="0">
                          <a:cs typeface="Calibri" panose="020F0502020204030204" pitchFamily="34" charset="0"/>
                        </a:rPr>
                        <a:t>الطاقة الكهربائية من </a:t>
                      </a:r>
                      <a:r>
                        <a:rPr lang="en-US" sz="1600" b="1" dirty="0" smtClean="0">
                          <a:cs typeface="Calibri" panose="020F0502020204030204" pitchFamily="34" charset="0"/>
                        </a:rPr>
                        <a:t>RES (kWhth ، RES)</a:t>
                      </a:r>
                      <a:endParaRPr lang="en-US" sz="1600" b="1" baseline="0" dirty="0" smtClean="0">
                        <a:solidFill>
                          <a:schemeClr val="bg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dirty="0" smtClean="0">
                          <a:solidFill>
                            <a:schemeClr val="tx1"/>
                          </a:solidFill>
                        </a:rPr>
                        <a:t>12600</a:t>
                      </a:r>
                      <a:endParaRPr lang="en-US" sz="1800" dirty="0" smtClean="0">
                        <a:solidFill>
                          <a:schemeClr val="tx1"/>
                        </a:solidFill>
                        <a:latin typeface="+mn-lt"/>
                      </a:endParaRPr>
                    </a:p>
                  </a:txBody>
                  <a:tcPr anchor="ctr"/>
                </a:tc>
                <a:tc>
                  <a:txBody>
                    <a:bodyPr/>
                    <a:lstStyle/>
                    <a:p>
                      <a:pPr algn="ctr"/>
                      <a:endParaRPr lang="en-US" sz="1800" dirty="0">
                        <a:latin typeface="+mn-lt"/>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66230</a:t>
                      </a:r>
                      <a:endParaRPr lang="en-US" sz="1800" dirty="0">
                        <a:solidFill>
                          <a:schemeClr val="tx1"/>
                        </a:solidFill>
                        <a:latin typeface="+mn-lt"/>
                      </a:endParaRPr>
                    </a:p>
                  </a:txBody>
                  <a:tcPr anchor="ctr"/>
                </a:tc>
                <a:tc>
                  <a:txBody>
                    <a:bodyPr/>
                    <a:lstStyle/>
                    <a:p>
                      <a:pPr algn="ctr" fontAlgn="b"/>
                      <a:endParaRPr lang="en-GB" sz="1800" b="0" i="0" u="none" strike="noStrike" dirty="0">
                        <a:solidFill>
                          <a:srgbClr val="000000"/>
                        </a:solidFill>
                        <a:effectLst/>
                        <a:latin typeface="+mn-lt"/>
                      </a:endParaRPr>
                    </a:p>
                  </a:txBody>
                  <a:tcPr marL="6350" marR="6350" marT="6350" marB="0" anchor="ctr"/>
                </a:tc>
                <a:extLst>
                  <a:ext uri="{0D108BD9-81ED-4DB2-BD59-A6C34878D82A}">
                    <a16:rowId xmlns="" xmlns:a16="http://schemas.microsoft.com/office/drawing/2014/main" val="2865399616"/>
                  </a:ext>
                </a:extLst>
              </a:tr>
              <a:tr h="370840">
                <a:tc>
                  <a:txBody>
                    <a:bodyPr/>
                    <a:lstStyle/>
                    <a:p>
                      <a:pPr algn="l"/>
                      <a:r>
                        <a:rPr lang="ar-JO" sz="1600" b="1" dirty="0" smtClean="0"/>
                        <a:t>أنظمة التكييف(تدفئة ، تبريد ، ماء ساخن منزلي)</a:t>
                      </a:r>
                      <a:endParaRPr lang="en-US" sz="1600" b="1" baseline="0" dirty="0" smtClean="0">
                        <a:solidFill>
                          <a:schemeClr val="bg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400" u="none" strike="noStrike" kern="1200" cap="none" spc="0" normalizeH="0" baseline="0" noProof="0" dirty="0" smtClean="0">
                          <a:ln>
                            <a:noFill/>
                          </a:ln>
                          <a:effectLst/>
                          <a:uLnTx/>
                          <a:uFillTx/>
                        </a:rPr>
                        <a:t>مركز</a:t>
                      </a:r>
                      <a:r>
                        <a:rPr kumimoji="0" lang="ar-JO" sz="1400" u="none" strike="noStrike" kern="1200" cap="none" spc="0" normalizeH="0" baseline="0" noProof="0" dirty="0" smtClean="0">
                          <a:ln>
                            <a:noFill/>
                          </a:ln>
                          <a:effectLst/>
                          <a:uLnTx/>
                          <a:uFillTx/>
                        </a:rPr>
                        <a:t> غاز طبيعي مركزي لتدفئة المساحات. </a:t>
                      </a:r>
                      <a:r>
                        <a:rPr kumimoji="0" lang="en-US" sz="1400" u="none" strike="noStrike" kern="1200" cap="none" spc="0" normalizeH="0" baseline="0" noProof="0" dirty="0" smtClean="0">
                          <a:ln>
                            <a:noFill/>
                          </a:ln>
                          <a:effectLst/>
                          <a:uLnTx/>
                          <a:uFillTx/>
                        </a:rPr>
                        <a:t>HP </a:t>
                      </a:r>
                      <a:r>
                        <a:rPr kumimoji="0" lang="ar-JO" sz="1400" u="none" strike="noStrike" kern="1200" cap="none" spc="0" normalizeH="0" baseline="0" noProof="0" dirty="0" smtClean="0">
                          <a:ln>
                            <a:noFill/>
                          </a:ln>
                          <a:effectLst/>
                          <a:uLnTx/>
                          <a:uFillTx/>
                        </a:rPr>
                        <a:t>المحلي لتبريد المساحة. مجمعات الطاقة الشمسية للمياه الساخنة المنزلية. الألواح الكهروضوئية</a:t>
                      </a:r>
                      <a:endParaRPr lang="en-US" sz="14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SA" sz="1400" u="none" strike="noStrike" kern="1200" cap="none" spc="0" normalizeH="0" baseline="0" noProof="0" dirty="0" smtClean="0">
                          <a:ln>
                            <a:noFill/>
                          </a:ln>
                          <a:effectLst/>
                          <a:uLnTx/>
                          <a:uFillTx/>
                        </a:rPr>
                        <a:t>مركز</a:t>
                      </a:r>
                      <a:r>
                        <a:rPr kumimoji="0" lang="ar-JO" sz="1400" u="none" strike="noStrike" kern="1200" cap="none" spc="0" normalizeH="0" baseline="0" noProof="0" dirty="0" smtClean="0">
                          <a:ln>
                            <a:noFill/>
                          </a:ln>
                          <a:effectLst/>
                          <a:uLnTx/>
                          <a:uFillTx/>
                        </a:rPr>
                        <a:t> غاز طبيعي مركزي لتدفئة المساحات. </a:t>
                      </a:r>
                      <a:r>
                        <a:rPr kumimoji="0" lang="en-US" sz="1400" u="none" strike="noStrike" kern="1200" cap="none" spc="0" normalizeH="0" baseline="0" noProof="0" dirty="0" smtClean="0">
                          <a:ln>
                            <a:noFill/>
                          </a:ln>
                          <a:effectLst/>
                          <a:uLnTx/>
                          <a:uFillTx/>
                        </a:rPr>
                        <a:t>HP </a:t>
                      </a:r>
                      <a:r>
                        <a:rPr kumimoji="0" lang="ar-JO" sz="1400" u="none" strike="noStrike" kern="1200" cap="none" spc="0" normalizeH="0" baseline="0" noProof="0" dirty="0" smtClean="0">
                          <a:ln>
                            <a:noFill/>
                          </a:ln>
                          <a:effectLst/>
                          <a:uLnTx/>
                          <a:uFillTx/>
                        </a:rPr>
                        <a:t>المحلي لتبريد المساحة. مجمعات الطاقة الشمسية للمياه الساخنة المنزلية</a:t>
                      </a: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JO" sz="1400" u="none" strike="noStrike" kern="1200" cap="none" spc="0" normalizeH="0" baseline="0" noProof="0" dirty="0" smtClean="0">
                          <a:ln>
                            <a:noFill/>
                          </a:ln>
                          <a:effectLst/>
                          <a:uLnTx/>
                          <a:uFillTx/>
                        </a:rPr>
                        <a:t>مركزية (زيت وقود) لتدفئة المساحات وتسخين المياه المنزلية. </a:t>
                      </a:r>
                      <a:r>
                        <a:rPr kumimoji="0" lang="en-US" sz="1400" u="none" strike="noStrike" kern="1200" cap="none" spc="0" normalizeH="0" baseline="0" noProof="0" dirty="0" smtClean="0">
                          <a:ln>
                            <a:noFill/>
                          </a:ln>
                          <a:effectLst/>
                          <a:uLnTx/>
                          <a:uFillTx/>
                        </a:rPr>
                        <a:t>HP </a:t>
                      </a:r>
                      <a:r>
                        <a:rPr kumimoji="0" lang="ar-JO" sz="1400" u="none" strike="noStrike" kern="1200" cap="none" spc="0" normalizeH="0" baseline="0" noProof="0" dirty="0" smtClean="0">
                          <a:ln>
                            <a:noFill/>
                          </a:ln>
                          <a:effectLst/>
                          <a:uLnTx/>
                          <a:uFillTx/>
                        </a:rPr>
                        <a:t>المحلي لتبريد المساحة. مجمعات الطاقة الشمسية للمياه الساخنة المنزلية. الألواح الكهروضوئية</a:t>
                      </a:r>
                      <a:endParaRPr kumimoji="0" lang="en-US" sz="1400" b="0" i="0" u="none" strike="noStrike" kern="1200" cap="none" spc="0" normalizeH="0" baseline="0" noProof="0" dirty="0" smtClean="0">
                        <a:ln>
                          <a:noFill/>
                        </a:ln>
                        <a:solidFill>
                          <a:srgbClr val="FF0000"/>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400" dirty="0" smtClean="0">
                        <a:solidFill>
                          <a:schemeClr val="tx1"/>
                        </a:solidFill>
                      </a:endParaRPr>
                    </a:p>
                  </a:txBody>
                  <a:tcPr anchor="ctr"/>
                </a:tc>
                <a:extLst>
                  <a:ext uri="{0D108BD9-81ED-4DB2-BD59-A6C34878D82A}">
                    <a16:rowId xmlns="" xmlns:a16="http://schemas.microsoft.com/office/drawing/2014/main" val="971352744"/>
                  </a:ext>
                </a:extLst>
              </a:tr>
            </a:tbl>
          </a:graphicData>
        </a:graphic>
      </p:graphicFrame>
      <p:grpSp>
        <p:nvGrpSpPr>
          <p:cNvPr id="8" name="Groupe 7"/>
          <p:cNvGrpSpPr/>
          <p:nvPr/>
        </p:nvGrpSpPr>
        <p:grpSpPr>
          <a:xfrm>
            <a:off x="1537711" y="6067846"/>
            <a:ext cx="6429835" cy="748254"/>
            <a:chOff x="1537711" y="6067846"/>
            <a:chExt cx="6429835" cy="748254"/>
          </a:xfrm>
        </p:grpSpPr>
        <p:sp>
          <p:nvSpPr>
            <p:cNvPr id="9" name="Rectangle 8"/>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e 10"/>
            <p:cNvGrpSpPr/>
            <p:nvPr/>
          </p:nvGrpSpPr>
          <p:grpSpPr>
            <a:xfrm>
              <a:off x="1537711" y="6180036"/>
              <a:ext cx="6239691" cy="636064"/>
              <a:chOff x="1537711" y="6180036"/>
              <a:chExt cx="6239691" cy="636064"/>
            </a:xfrm>
          </p:grpSpPr>
          <p:sp>
            <p:nvSpPr>
              <p:cNvPr id="13" name="Rectangle 12"/>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5" name="Rectangle 14"/>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6" name="Rectangle 15"/>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
        <p:nvSpPr>
          <p:cNvPr id="17" name="Rectangle 16"/>
          <p:cNvSpPr/>
          <p:nvPr/>
        </p:nvSpPr>
        <p:spPr>
          <a:xfrm>
            <a:off x="184053" y="820521"/>
            <a:ext cx="1832553"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JO" sz="2400" b="1" i="1" dirty="0">
                <a:cs typeface="Calibri" panose="020F0502020204030204" pitchFamily="34" charset="0"/>
              </a:rPr>
              <a:t>البيانات المتاحة</a:t>
            </a:r>
            <a:endParaRPr lang="el-GR" sz="2400" dirty="0"/>
          </a:p>
        </p:txBody>
      </p:sp>
      <p:sp>
        <p:nvSpPr>
          <p:cNvPr id="18" name="Rectangle 17"/>
          <p:cNvSpPr/>
          <p:nvPr/>
        </p:nvSpPr>
        <p:spPr>
          <a:xfrm>
            <a:off x="7352482" y="820520"/>
            <a:ext cx="144943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algn="r" rtl="1"/>
            <a:r>
              <a:rPr lang="ar-SA" sz="2400" b="1" i="1" dirty="0" smtClean="0">
                <a:cs typeface="Calibri" panose="020F0502020204030204" pitchFamily="34" charset="0"/>
              </a:rPr>
              <a:t>الخطوة </a:t>
            </a:r>
            <a:r>
              <a:rPr lang="en-US" sz="2400" b="1" i="1" dirty="0" smtClean="0">
                <a:cs typeface="Calibri" panose="020F0502020204030204" pitchFamily="34" charset="0"/>
              </a:rPr>
              <a:t>1-2</a:t>
            </a:r>
            <a:endParaRPr lang="el-GR" sz="2400" dirty="0"/>
          </a:p>
        </p:txBody>
      </p:sp>
    </p:spTree>
    <p:extLst>
      <p:ext uri="{BB962C8B-B14F-4D97-AF65-F5344CB8AC3E}">
        <p14:creationId xmlns:p14="http://schemas.microsoft.com/office/powerpoint/2010/main" val="2986791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3</a:t>
            </a:fld>
            <a:endParaRPr lang="en-US">
              <a:solidFill>
                <a:schemeClr val="bg1"/>
              </a:solidFill>
            </a:endParaRPr>
          </a:p>
        </p:txBody>
      </p:sp>
      <p:pic>
        <p:nvPicPr>
          <p:cNvPr id="2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2702" y="972509"/>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Segnaposto contenuto 2">
            <a:extLst>
              <a:ext uri="{FF2B5EF4-FFF2-40B4-BE49-F238E27FC236}">
                <a16:creationId xmlns="" xmlns:a16="http://schemas.microsoft.com/office/drawing/2014/main"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SA" sz="2400" b="1" u="sng" dirty="0" smtClean="0">
                <a:latin typeface="Calibri" panose="020F0502020204030204" pitchFamily="34" charset="0"/>
                <a:cs typeface="Calibri" panose="020F0502020204030204" pitchFamily="34" charset="0"/>
              </a:rPr>
              <a:t>الخلفية</a:t>
            </a:r>
            <a:endParaRPr lang="en-US" sz="2400" b="1" dirty="0" smtClean="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pic>
        <p:nvPicPr>
          <p:cNvPr id="18" name="Picture 17"/>
          <p:cNvPicPr>
            <a:picLocks noChangeAspect="1"/>
          </p:cNvPicPr>
          <p:nvPr/>
        </p:nvPicPr>
        <p:blipFill>
          <a:blip r:embed="rId4"/>
          <a:stretch>
            <a:fillRect/>
          </a:stretch>
        </p:blipFill>
        <p:spPr>
          <a:xfrm>
            <a:off x="5100498" y="2483616"/>
            <a:ext cx="4024019" cy="2930596"/>
          </a:xfrm>
          <a:prstGeom prst="rect">
            <a:avLst/>
          </a:prstGeom>
        </p:spPr>
      </p:pic>
      <p:pic>
        <p:nvPicPr>
          <p:cNvPr id="19" name="Picture 18"/>
          <p:cNvPicPr>
            <a:picLocks noChangeAspect="1"/>
          </p:cNvPicPr>
          <p:nvPr/>
        </p:nvPicPr>
        <p:blipFill>
          <a:blip r:embed="rId5"/>
          <a:stretch>
            <a:fillRect/>
          </a:stretch>
        </p:blipFill>
        <p:spPr>
          <a:xfrm>
            <a:off x="16275" y="2615603"/>
            <a:ext cx="4629717" cy="3046468"/>
          </a:xfrm>
          <a:prstGeom prst="rect">
            <a:avLst/>
          </a:prstGeom>
        </p:spPr>
      </p:pic>
      <p:sp>
        <p:nvSpPr>
          <p:cNvPr id="20" name="TextBox 19"/>
          <p:cNvSpPr txBox="1"/>
          <p:nvPr/>
        </p:nvSpPr>
        <p:spPr>
          <a:xfrm>
            <a:off x="380145" y="1511470"/>
            <a:ext cx="3503486" cy="369332"/>
          </a:xfrm>
          <a:prstGeom prst="rect">
            <a:avLst/>
          </a:prstGeom>
          <a:noFill/>
        </p:spPr>
        <p:txBody>
          <a:bodyPr wrap="square" rtlCol="0">
            <a:spAutoFit/>
          </a:bodyPr>
          <a:lstStyle/>
          <a:p>
            <a:pPr algn="ctr"/>
            <a:r>
              <a:rPr lang="ar-JO" b="1" dirty="0"/>
              <a:t>المنتجات الأولية في الاتحاد الأوروبي</a:t>
            </a:r>
            <a:endParaRPr lang="en-US" b="1" dirty="0"/>
          </a:p>
        </p:txBody>
      </p:sp>
      <p:sp>
        <p:nvSpPr>
          <p:cNvPr id="35" name="TextBox 34"/>
          <p:cNvSpPr txBox="1"/>
          <p:nvPr/>
        </p:nvSpPr>
        <p:spPr>
          <a:xfrm>
            <a:off x="6495157" y="1511470"/>
            <a:ext cx="1988045" cy="369332"/>
          </a:xfrm>
          <a:prstGeom prst="rect">
            <a:avLst/>
          </a:prstGeom>
          <a:noFill/>
        </p:spPr>
        <p:txBody>
          <a:bodyPr wrap="none" rtlCol="0">
            <a:spAutoFit/>
          </a:bodyPr>
          <a:lstStyle/>
          <a:p>
            <a:r>
              <a:rPr lang="ar-JO" b="1" dirty="0"/>
              <a:t>واردات الاتحاد الأوروبي</a:t>
            </a:r>
            <a:endParaRPr lang="en-US" b="1" dirty="0"/>
          </a:p>
        </p:txBody>
      </p:sp>
      <p:sp>
        <p:nvSpPr>
          <p:cNvPr id="36" name="TextBox 35"/>
          <p:cNvSpPr txBox="1"/>
          <p:nvPr/>
        </p:nvSpPr>
        <p:spPr>
          <a:xfrm>
            <a:off x="8157305" y="5275032"/>
            <a:ext cx="861133" cy="215444"/>
          </a:xfrm>
          <a:prstGeom prst="rect">
            <a:avLst/>
          </a:prstGeom>
          <a:noFill/>
        </p:spPr>
        <p:txBody>
          <a:bodyPr wrap="none" rtlCol="0">
            <a:spAutoFit/>
          </a:bodyPr>
          <a:lstStyle/>
          <a:p>
            <a:r>
              <a:rPr lang="ar-SA" sz="800" dirty="0" smtClean="0"/>
              <a:t>المصدر</a:t>
            </a:r>
            <a:r>
              <a:rPr lang="en-US" sz="800" dirty="0" smtClean="0"/>
              <a:t>: Eurostat </a:t>
            </a:r>
            <a:endParaRPr lang="en-US" sz="800" dirty="0"/>
          </a:p>
        </p:txBody>
      </p:sp>
      <p:sp>
        <p:nvSpPr>
          <p:cNvPr id="37" name="Rectangle 36"/>
          <p:cNvSpPr/>
          <p:nvPr/>
        </p:nvSpPr>
        <p:spPr>
          <a:xfrm>
            <a:off x="304324" y="1816026"/>
            <a:ext cx="3825887" cy="430887"/>
          </a:xfrm>
          <a:prstGeom prst="rect">
            <a:avLst/>
          </a:prstGeom>
        </p:spPr>
        <p:txBody>
          <a:bodyPr wrap="square">
            <a:spAutoFit/>
          </a:bodyPr>
          <a:lstStyle/>
          <a:p>
            <a:pPr algn="r" rtl="1"/>
            <a:r>
              <a:rPr lang="ar-JO" sz="1100" dirty="0"/>
              <a:t>استخراج منتجات الطاقة من المصادر الطبيعية إلى شكل صالح للاستخدام. يحدث داخل الإقليم قيد النظر</a:t>
            </a:r>
            <a:endParaRPr lang="en-US" sz="1100" dirty="0"/>
          </a:p>
        </p:txBody>
      </p:sp>
      <p:sp>
        <p:nvSpPr>
          <p:cNvPr id="38" name="TextBox 37"/>
          <p:cNvSpPr txBox="1"/>
          <p:nvPr/>
        </p:nvSpPr>
        <p:spPr>
          <a:xfrm>
            <a:off x="114582" y="5275032"/>
            <a:ext cx="889987" cy="215444"/>
          </a:xfrm>
          <a:prstGeom prst="rect">
            <a:avLst/>
          </a:prstGeom>
          <a:noFill/>
        </p:spPr>
        <p:txBody>
          <a:bodyPr wrap="none" rtlCol="0">
            <a:spAutoFit/>
          </a:bodyPr>
          <a:lstStyle/>
          <a:p>
            <a:r>
              <a:rPr lang="ar-SA" sz="800" dirty="0" smtClean="0"/>
              <a:t> المصدر</a:t>
            </a:r>
            <a:r>
              <a:rPr lang="en-US" sz="800" dirty="0" smtClean="0"/>
              <a:t>: Eurostat </a:t>
            </a:r>
            <a:endParaRPr lang="en-US" sz="800" dirty="0"/>
          </a:p>
        </p:txBody>
      </p:sp>
      <p:sp>
        <p:nvSpPr>
          <p:cNvPr id="39" name="Rectangle 38"/>
          <p:cNvSpPr/>
          <p:nvPr/>
        </p:nvSpPr>
        <p:spPr>
          <a:xfrm>
            <a:off x="5272660" y="1816026"/>
            <a:ext cx="3590523" cy="430887"/>
          </a:xfrm>
          <a:prstGeom prst="rect">
            <a:avLst/>
          </a:prstGeom>
        </p:spPr>
        <p:txBody>
          <a:bodyPr wrap="square">
            <a:spAutoFit/>
          </a:bodyPr>
          <a:lstStyle/>
          <a:p>
            <a:pPr algn="r" rtl="1"/>
            <a:r>
              <a:rPr lang="ar-JO" sz="1100" dirty="0"/>
              <a:t>تغطي الواردات كمية الطاقة المنتجة في الخارج والتي يتم إحضارها إلى المنطقة المعنية للاستهلاك</a:t>
            </a:r>
            <a:endParaRPr lang="en-US" sz="1100" dirty="0"/>
          </a:p>
        </p:txBody>
      </p:sp>
      <p:sp>
        <p:nvSpPr>
          <p:cNvPr id="14" name="Rectangle 13"/>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sp>
        <p:nvSpPr>
          <p:cNvPr id="23" name="Rectangle 22"/>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
        <p:nvSpPr>
          <p:cNvPr id="5" name="Rectangle 4"/>
          <p:cNvSpPr/>
          <p:nvPr/>
        </p:nvSpPr>
        <p:spPr>
          <a:xfrm>
            <a:off x="427464" y="3032293"/>
            <a:ext cx="534255" cy="1867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282458" y="2945585"/>
            <a:ext cx="824265" cy="246221"/>
          </a:xfrm>
          <a:prstGeom prst="rect">
            <a:avLst/>
          </a:prstGeom>
        </p:spPr>
        <p:txBody>
          <a:bodyPr wrap="none">
            <a:spAutoFit/>
          </a:bodyPr>
          <a:lstStyle/>
          <a:p>
            <a:r>
              <a:rPr lang="ar-JO" sz="1000" b="1" dirty="0"/>
              <a:t>الحرارة النووية</a:t>
            </a:r>
            <a:endParaRPr lang="fr-FR" sz="1000" b="1" dirty="0"/>
          </a:p>
        </p:txBody>
      </p:sp>
      <p:sp>
        <p:nvSpPr>
          <p:cNvPr id="7" name="Rectangle 6"/>
          <p:cNvSpPr/>
          <p:nvPr/>
        </p:nvSpPr>
        <p:spPr>
          <a:xfrm>
            <a:off x="2889002" y="2563342"/>
            <a:ext cx="677007" cy="149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2909148" y="2488625"/>
            <a:ext cx="636713" cy="246221"/>
          </a:xfrm>
          <a:prstGeom prst="rect">
            <a:avLst/>
          </a:prstGeom>
        </p:spPr>
        <p:txBody>
          <a:bodyPr wrap="none">
            <a:spAutoFit/>
          </a:bodyPr>
          <a:lstStyle/>
          <a:p>
            <a:r>
              <a:rPr lang="ar-JO" sz="1000" b="1" dirty="0"/>
              <a:t>وقود صلب</a:t>
            </a:r>
            <a:endParaRPr lang="fr-FR" sz="1000" b="1" dirty="0"/>
          </a:p>
        </p:txBody>
      </p:sp>
      <p:sp>
        <p:nvSpPr>
          <p:cNvPr id="9" name="Rectangle 8"/>
          <p:cNvSpPr/>
          <p:nvPr/>
        </p:nvSpPr>
        <p:spPr>
          <a:xfrm>
            <a:off x="3787644" y="3666392"/>
            <a:ext cx="342567" cy="131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3787644" y="3561076"/>
            <a:ext cx="340158" cy="246221"/>
          </a:xfrm>
          <a:prstGeom prst="rect">
            <a:avLst/>
          </a:prstGeom>
        </p:spPr>
        <p:txBody>
          <a:bodyPr wrap="none">
            <a:spAutoFit/>
          </a:bodyPr>
          <a:lstStyle/>
          <a:p>
            <a:r>
              <a:rPr lang="ar-SA" sz="1000" b="1" dirty="0" smtClean="0"/>
              <a:t>غاز</a:t>
            </a:r>
            <a:endParaRPr lang="fr-FR" sz="1000" b="1" dirty="0"/>
          </a:p>
        </p:txBody>
      </p:sp>
      <p:sp>
        <p:nvSpPr>
          <p:cNvPr id="10" name="Rectangle 9"/>
          <p:cNvSpPr/>
          <p:nvPr/>
        </p:nvSpPr>
        <p:spPr>
          <a:xfrm>
            <a:off x="3566009" y="3191806"/>
            <a:ext cx="1167794" cy="1492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النفط والمنتجات البترولية</a:t>
            </a:r>
            <a:endParaRPr lang="fr-FR" dirty="0"/>
          </a:p>
        </p:txBody>
      </p:sp>
      <p:sp>
        <p:nvSpPr>
          <p:cNvPr id="11" name="Rectangle 10"/>
          <p:cNvSpPr/>
          <p:nvPr/>
        </p:nvSpPr>
        <p:spPr>
          <a:xfrm>
            <a:off x="3509509" y="3032190"/>
            <a:ext cx="1263487" cy="246221"/>
          </a:xfrm>
          <a:prstGeom prst="rect">
            <a:avLst/>
          </a:prstGeom>
        </p:spPr>
        <p:txBody>
          <a:bodyPr wrap="none">
            <a:spAutoFit/>
          </a:bodyPr>
          <a:lstStyle/>
          <a:p>
            <a:r>
              <a:rPr lang="ar-JO" sz="1000" b="1" dirty="0"/>
              <a:t>النفط والمنتجات البترولية</a:t>
            </a:r>
            <a:endParaRPr lang="fr-FR" sz="1000" b="1" dirty="0"/>
          </a:p>
        </p:txBody>
      </p:sp>
      <p:sp>
        <p:nvSpPr>
          <p:cNvPr id="12" name="Rectangle 11"/>
          <p:cNvSpPr/>
          <p:nvPr/>
        </p:nvSpPr>
        <p:spPr>
          <a:xfrm>
            <a:off x="2669167" y="5447112"/>
            <a:ext cx="983313" cy="1100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2686816" y="5328174"/>
            <a:ext cx="694421" cy="246221"/>
          </a:xfrm>
          <a:prstGeom prst="rect">
            <a:avLst/>
          </a:prstGeom>
        </p:spPr>
        <p:txBody>
          <a:bodyPr wrap="none">
            <a:spAutoFit/>
          </a:bodyPr>
          <a:lstStyle/>
          <a:p>
            <a:r>
              <a:rPr lang="ar-JO" sz="1000" b="1" dirty="0"/>
              <a:t>طاقة متجددة</a:t>
            </a:r>
            <a:endParaRPr lang="fr-FR" sz="1000" b="1" dirty="0"/>
          </a:p>
        </p:txBody>
      </p:sp>
      <p:sp>
        <p:nvSpPr>
          <p:cNvPr id="17" name="Rectangle 16"/>
          <p:cNvSpPr/>
          <p:nvPr/>
        </p:nvSpPr>
        <p:spPr>
          <a:xfrm>
            <a:off x="67499" y="4540231"/>
            <a:ext cx="738994" cy="1514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p:cNvSpPr/>
          <p:nvPr/>
        </p:nvSpPr>
        <p:spPr>
          <a:xfrm>
            <a:off x="-110729" y="4492846"/>
            <a:ext cx="957313" cy="246221"/>
          </a:xfrm>
          <a:prstGeom prst="rect">
            <a:avLst/>
          </a:prstGeom>
        </p:spPr>
        <p:txBody>
          <a:bodyPr wrap="none">
            <a:spAutoFit/>
          </a:bodyPr>
          <a:lstStyle/>
          <a:p>
            <a:r>
              <a:rPr lang="ar-JO" sz="1000" b="1" dirty="0"/>
              <a:t>نفايات غير متجددة</a:t>
            </a:r>
            <a:endParaRPr lang="fr-FR" sz="1000" b="1" dirty="0"/>
          </a:p>
        </p:txBody>
      </p:sp>
      <p:sp>
        <p:nvSpPr>
          <p:cNvPr id="26" name="Rectangle 25"/>
          <p:cNvSpPr/>
          <p:nvPr/>
        </p:nvSpPr>
        <p:spPr>
          <a:xfrm>
            <a:off x="6189785" y="2483616"/>
            <a:ext cx="615461" cy="797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6333642" y="2280023"/>
            <a:ext cx="471604" cy="246221"/>
          </a:xfrm>
          <a:prstGeom prst="rect">
            <a:avLst/>
          </a:prstGeom>
        </p:spPr>
        <p:txBody>
          <a:bodyPr wrap="none">
            <a:spAutoFit/>
          </a:bodyPr>
          <a:lstStyle/>
          <a:p>
            <a:r>
              <a:rPr lang="ar-JO" sz="1000" b="1" dirty="0"/>
              <a:t>كهرباء</a:t>
            </a:r>
            <a:endParaRPr lang="fr-FR" sz="1000" b="1" dirty="0"/>
          </a:p>
        </p:txBody>
      </p:sp>
      <p:sp>
        <p:nvSpPr>
          <p:cNvPr id="28" name="Rectangle 27"/>
          <p:cNvSpPr/>
          <p:nvPr/>
        </p:nvSpPr>
        <p:spPr>
          <a:xfrm>
            <a:off x="7171941" y="2483616"/>
            <a:ext cx="795605" cy="1040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28"/>
          <p:cNvSpPr/>
          <p:nvPr/>
        </p:nvSpPr>
        <p:spPr>
          <a:xfrm>
            <a:off x="7151509" y="2355952"/>
            <a:ext cx="745717" cy="246221"/>
          </a:xfrm>
          <a:prstGeom prst="rect">
            <a:avLst/>
          </a:prstGeom>
        </p:spPr>
        <p:txBody>
          <a:bodyPr wrap="none">
            <a:spAutoFit/>
          </a:bodyPr>
          <a:lstStyle/>
          <a:p>
            <a:r>
              <a:rPr lang="ar-JO" sz="1000" b="1" dirty="0"/>
              <a:t>الوقود الصلب</a:t>
            </a:r>
            <a:endParaRPr lang="fr-FR" sz="1000" b="1" dirty="0"/>
          </a:p>
        </p:txBody>
      </p:sp>
      <p:sp>
        <p:nvSpPr>
          <p:cNvPr id="30" name="Rectangle 29"/>
          <p:cNvSpPr/>
          <p:nvPr/>
        </p:nvSpPr>
        <p:spPr>
          <a:xfrm>
            <a:off x="5100498" y="2945585"/>
            <a:ext cx="788357" cy="180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a:t>طاقة متجددة</a:t>
            </a:r>
            <a:endParaRPr lang="fr-FR"/>
          </a:p>
        </p:txBody>
      </p:sp>
      <p:sp>
        <p:nvSpPr>
          <p:cNvPr id="31" name="Rectangle 30"/>
          <p:cNvSpPr/>
          <p:nvPr/>
        </p:nvSpPr>
        <p:spPr>
          <a:xfrm>
            <a:off x="5012687" y="2918338"/>
            <a:ext cx="694421" cy="246221"/>
          </a:xfrm>
          <a:prstGeom prst="rect">
            <a:avLst/>
          </a:prstGeom>
        </p:spPr>
        <p:txBody>
          <a:bodyPr wrap="none">
            <a:spAutoFit/>
          </a:bodyPr>
          <a:lstStyle/>
          <a:p>
            <a:r>
              <a:rPr lang="ar-JO" sz="1000" b="1" dirty="0"/>
              <a:t>طاقة متجددة</a:t>
            </a:r>
            <a:endParaRPr lang="fr-FR" sz="1000" b="1" dirty="0"/>
          </a:p>
        </p:txBody>
      </p:sp>
      <p:sp>
        <p:nvSpPr>
          <p:cNvPr id="32" name="Rectangle 31"/>
          <p:cNvSpPr/>
          <p:nvPr/>
        </p:nvSpPr>
        <p:spPr>
          <a:xfrm>
            <a:off x="5100498" y="3341076"/>
            <a:ext cx="394178" cy="806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Rectangle 39"/>
          <p:cNvSpPr/>
          <p:nvPr/>
        </p:nvSpPr>
        <p:spPr>
          <a:xfrm>
            <a:off x="5102581" y="3206162"/>
            <a:ext cx="340158" cy="246221"/>
          </a:xfrm>
          <a:prstGeom prst="rect">
            <a:avLst/>
          </a:prstGeom>
        </p:spPr>
        <p:txBody>
          <a:bodyPr wrap="none">
            <a:spAutoFit/>
          </a:bodyPr>
          <a:lstStyle/>
          <a:p>
            <a:r>
              <a:rPr lang="ar-SA" sz="1000" b="1" dirty="0" smtClean="0"/>
              <a:t>غاز</a:t>
            </a:r>
            <a:endParaRPr lang="fr-FR" sz="1000" b="1" dirty="0"/>
          </a:p>
        </p:txBody>
      </p:sp>
      <p:sp>
        <p:nvSpPr>
          <p:cNvPr id="33" name="Rectangle 32"/>
          <p:cNvSpPr/>
          <p:nvPr/>
        </p:nvSpPr>
        <p:spPr>
          <a:xfrm>
            <a:off x="8157305" y="4862376"/>
            <a:ext cx="967212" cy="1739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Rectangle 40"/>
          <p:cNvSpPr/>
          <p:nvPr/>
        </p:nvSpPr>
        <p:spPr>
          <a:xfrm>
            <a:off x="8009167" y="4786112"/>
            <a:ext cx="1263487" cy="246221"/>
          </a:xfrm>
          <a:prstGeom prst="rect">
            <a:avLst/>
          </a:prstGeom>
        </p:spPr>
        <p:txBody>
          <a:bodyPr wrap="none">
            <a:spAutoFit/>
          </a:bodyPr>
          <a:lstStyle/>
          <a:p>
            <a:r>
              <a:rPr lang="ar-JO" sz="1000" b="1" dirty="0"/>
              <a:t>النفط والمنتجات البترولية</a:t>
            </a:r>
            <a:endParaRPr lang="fr-FR" sz="1000" b="1" dirty="0"/>
          </a:p>
        </p:txBody>
      </p:sp>
    </p:spTree>
    <p:extLst>
      <p:ext uri="{BB962C8B-B14F-4D97-AF65-F5344CB8AC3E}">
        <p14:creationId xmlns:p14="http://schemas.microsoft.com/office/powerpoint/2010/main" val="1813095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457200" y="1036320"/>
            <a:ext cx="8229600" cy="607129"/>
          </a:xfrm>
          <a:prstGeom prst="rect">
            <a:avLst/>
          </a:prstGeom>
        </p:spPr>
        <p:txBody>
          <a:bodyPr>
            <a:normAutofit/>
          </a:bodyPr>
          <a:lstStyle/>
          <a:p>
            <a:pPr marL="0" indent="0" algn="r" rtl="1">
              <a:buNone/>
            </a:pPr>
            <a:r>
              <a:rPr lang="ar-SA" sz="2400" b="1" u="sng" dirty="0" smtClean="0">
                <a:latin typeface="Calibri" panose="020F0502020204030204" pitchFamily="34" charset="0"/>
                <a:cs typeface="Calibri" panose="020F0502020204030204" pitchFamily="34" charset="0"/>
              </a:rPr>
              <a:t>المؤشر </a:t>
            </a:r>
            <a:r>
              <a:rPr lang="en-US" sz="2400" b="1" dirty="0" smtClean="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4</a:t>
            </a:fld>
            <a:endParaRPr lang="en-US">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018160"/>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ella 9">
            <a:extLst>
              <a:ext uri="{FF2B5EF4-FFF2-40B4-BE49-F238E27FC236}">
                <a16:creationId xmlns="" xmlns:a16="http://schemas.microsoft.com/office/drawing/2014/main" id="{AF139C50-C0A6-40A8-878C-C5AEA4EA0C74}"/>
              </a:ext>
            </a:extLst>
          </p:cNvPr>
          <p:cNvGraphicFramePr>
            <a:graphicFrameLocks noGrp="1"/>
          </p:cNvGraphicFramePr>
          <p:nvPr>
            <p:extLst>
              <p:ext uri="{D42A27DB-BD31-4B8C-83A1-F6EECF244321}">
                <p14:modId xmlns:p14="http://schemas.microsoft.com/office/powerpoint/2010/main" val="1509420291"/>
              </p:ext>
            </p:extLst>
          </p:nvPr>
        </p:nvGraphicFramePr>
        <p:xfrm>
          <a:off x="457200" y="1810665"/>
          <a:ext cx="8229600" cy="1285240"/>
        </p:xfrm>
        <a:graphic>
          <a:graphicData uri="http://schemas.openxmlformats.org/drawingml/2006/table">
            <a:tbl>
              <a:tblPr firstRow="1" bandRow="1">
                <a:tableStyleId>{F5AB1C69-6EDB-4FF4-983F-18BD219EF322}</a:tableStyleId>
              </a:tblPr>
              <a:tblGrid>
                <a:gridCol w="3076113">
                  <a:extLst>
                    <a:ext uri="{9D8B030D-6E8A-4147-A177-3AD203B41FA5}">
                      <a16:colId xmlns="" xmlns:a16="http://schemas.microsoft.com/office/drawing/2014/main" val="338152859"/>
                    </a:ext>
                  </a:extLst>
                </a:gridCol>
                <a:gridCol w="2221311">
                  <a:extLst>
                    <a:ext uri="{9D8B030D-6E8A-4147-A177-3AD203B41FA5}">
                      <a16:colId xmlns="" xmlns:a16="http://schemas.microsoft.com/office/drawing/2014/main" val="125890587"/>
                    </a:ext>
                  </a:extLst>
                </a:gridCol>
                <a:gridCol w="2932176">
                  <a:extLst>
                    <a:ext uri="{9D8B030D-6E8A-4147-A177-3AD203B41FA5}">
                      <a16:colId xmlns="" xmlns:a16="http://schemas.microsoft.com/office/drawing/2014/main" val="1306176470"/>
                    </a:ext>
                  </a:extLst>
                </a:gridCol>
              </a:tblGrid>
              <a:tr h="370840">
                <a:tc>
                  <a:txBody>
                    <a:bodyPr/>
                    <a:lstStyle/>
                    <a:p>
                      <a:r>
                        <a:rPr lang="ar-SA" noProof="0" dirty="0" smtClean="0"/>
                        <a:t>مؤشر</a:t>
                      </a:r>
                      <a:endParaRPr lang="en-GB" noProof="0" dirty="0"/>
                    </a:p>
                  </a:txBody>
                  <a:tcPr/>
                </a:tc>
                <a:tc>
                  <a:txBody>
                    <a:bodyPr/>
                    <a:lstStyle/>
                    <a:p>
                      <a:r>
                        <a:rPr lang="ar-SA" dirty="0" smtClean="0"/>
                        <a:t>الوحدة</a:t>
                      </a:r>
                      <a:endParaRPr lang="it-IT" dirty="0"/>
                    </a:p>
                  </a:txBody>
                  <a:tcPr/>
                </a:tc>
                <a:tc>
                  <a:txBody>
                    <a:bodyPr/>
                    <a:lstStyle/>
                    <a:p>
                      <a:pPr algn="ctr"/>
                      <a:r>
                        <a:rPr lang="ar-JO" dirty="0" smtClean="0"/>
                        <a:t>مصدر البيانات</a:t>
                      </a:r>
                      <a:endParaRPr lang="it-IT" dirty="0"/>
                    </a:p>
                  </a:txBody>
                  <a:tcPr/>
                </a:tc>
                <a:extLst>
                  <a:ext uri="{0D108BD9-81ED-4DB2-BD59-A6C34878D82A}">
                    <a16:rowId xmlns="" xmlns:a16="http://schemas.microsoft.com/office/drawing/2014/main" val="3467756336"/>
                  </a:ext>
                </a:extLst>
              </a:tr>
              <a:tr h="370840">
                <a:tc>
                  <a:txBody>
                    <a:bodyPr/>
                    <a:lstStyle/>
                    <a:p>
                      <a:pPr algn="just" rtl="1"/>
                      <a:r>
                        <a:rPr lang="ar-JO" sz="1800" kern="1200" dirty="0" smtClean="0">
                          <a:solidFill>
                            <a:schemeClr val="dk1"/>
                          </a:solidFill>
                          <a:effectLst/>
                          <a:latin typeface="+mn-lt"/>
                          <a:ea typeface="+mn-ea"/>
                          <a:cs typeface="+mn-cs"/>
                        </a:rPr>
                        <a:t>إجمالي استهلاك الطاقة الأولية المولدة من مصادر متجددة في الموقع مقسومًا على إجمالي استهلاك الطاقة الأولية</a:t>
                      </a:r>
                      <a:endParaRPr lang="it-IT" sz="1800" dirty="0">
                        <a:latin typeface="Calibri" panose="020F0502020204030204" pitchFamily="34" charset="0"/>
                        <a:cs typeface="Calibri" panose="020F0502020204030204" pitchFamily="34" charset="0"/>
                      </a:endParaRPr>
                    </a:p>
                  </a:txBody>
                  <a:tcPr/>
                </a:tc>
                <a:tc>
                  <a:txBody>
                    <a:bodyPr/>
                    <a:lstStyle/>
                    <a:p>
                      <a:pPr algn="ctr"/>
                      <a:r>
                        <a:rPr lang="en-GB" sz="1800" kern="1200" dirty="0" smtClean="0">
                          <a:solidFill>
                            <a:schemeClr val="dk1"/>
                          </a:solidFill>
                          <a:effectLst/>
                          <a:latin typeface="+mn-lt"/>
                          <a:ea typeface="+mn-ea"/>
                          <a:cs typeface="+mn-cs"/>
                        </a:rPr>
                        <a:t>%</a:t>
                      </a:r>
                      <a:endParaRPr lang="hr-HR" sz="1800" kern="1200" dirty="0">
                        <a:solidFill>
                          <a:schemeClr val="dk1"/>
                        </a:solidFill>
                        <a:effectLst/>
                        <a:latin typeface="+mn-lt"/>
                        <a:ea typeface="+mn-ea"/>
                        <a:cs typeface="+mn-cs"/>
                      </a:endParaRPr>
                    </a:p>
                  </a:txBody>
                  <a:tcPr anchor="ctr"/>
                </a:tc>
                <a:tc>
                  <a:txBody>
                    <a:bodyPr/>
                    <a:lstStyle/>
                    <a:p>
                      <a:pPr algn="r" rtl="1"/>
                      <a:r>
                        <a:rPr lang="ar-JO" noProof="0" dirty="0" smtClean="0">
                          <a:latin typeface="Calibri" panose="020F0502020204030204" pitchFamily="34" charset="0"/>
                          <a:cs typeface="Calibri" panose="020F0502020204030204" pitchFamily="34" charset="0"/>
                        </a:rPr>
                        <a:t>البيانات المقدرة أو المقاسة</a:t>
                      </a:r>
                      <a:endParaRPr lang="it-IT" dirty="0">
                        <a:latin typeface="Calibri" panose="020F0502020204030204" pitchFamily="34" charset="0"/>
                        <a:cs typeface="Calibri" panose="020F0502020204030204" pitchFamily="34" charset="0"/>
                      </a:endParaRPr>
                    </a:p>
                  </a:txBody>
                  <a:tcPr anchor="ctr"/>
                </a:tc>
                <a:extLst>
                  <a:ext uri="{0D108BD9-81ED-4DB2-BD59-A6C34878D82A}">
                    <a16:rowId xmlns="" xmlns:a16="http://schemas.microsoft.com/office/drawing/2014/main" val="2222151201"/>
                  </a:ext>
                </a:extLst>
              </a:tr>
            </a:tbl>
          </a:graphicData>
        </a:graphic>
      </p:graphicFrame>
      <p:sp>
        <p:nvSpPr>
          <p:cNvPr id="9" name="Rectangle 8">
            <a:extLst>
              <a:ext uri="{FF2B5EF4-FFF2-40B4-BE49-F238E27FC236}">
                <a16:creationId xmlns="" xmlns:a16="http://schemas.microsoft.com/office/drawing/2014/main" id="{47BAD058-3D97-4709-B5C4-1F0DE0E7A40F}"/>
              </a:ext>
            </a:extLst>
          </p:cNvPr>
          <p:cNvSpPr/>
          <p:nvPr/>
        </p:nvSpPr>
        <p:spPr>
          <a:xfrm>
            <a:off x="625254" y="4087014"/>
            <a:ext cx="8061545" cy="1200329"/>
          </a:xfrm>
          <a:prstGeom prst="rect">
            <a:avLst/>
          </a:prstGeom>
        </p:spPr>
        <p:txBody>
          <a:bodyPr wrap="square">
            <a:spAutoFit/>
          </a:bodyPr>
          <a:lstStyle/>
          <a:p>
            <a:pPr algn="r" rtl="1"/>
            <a:r>
              <a:rPr lang="ar-JO" dirty="0"/>
              <a:t>لتقييم الأداء الفعلي للمنطقة الحضرية ، من الأفضل استخدام البيانات المقاسة</a:t>
            </a:r>
            <a:r>
              <a:rPr lang="ar-JO" dirty="0" smtClean="0"/>
              <a:t>.</a:t>
            </a:r>
            <a:endParaRPr lang="ar-SA" dirty="0" smtClean="0"/>
          </a:p>
          <a:p>
            <a:pPr algn="r" rtl="1"/>
            <a:r>
              <a:rPr lang="en-GB" dirty="0" smtClean="0"/>
              <a:t> </a:t>
            </a:r>
            <a:r>
              <a:rPr lang="ar-JO" dirty="0" smtClean="0"/>
              <a:t>المتاحة </a:t>
            </a:r>
            <a:r>
              <a:rPr lang="ar-JO" dirty="0"/>
              <a:t>، يجب استخدام البيانات المقدرة</a:t>
            </a:r>
            <a:r>
              <a:rPr lang="ar-JO" dirty="0" smtClean="0"/>
              <a:t>.</a:t>
            </a:r>
            <a:endParaRPr lang="ar-SA" dirty="0" smtClean="0"/>
          </a:p>
          <a:p>
            <a:pPr algn="r" rtl="1"/>
            <a:r>
              <a:rPr lang="ar-JO" dirty="0"/>
              <a:t>تُستخدم البيانات المقدرة لتقييم سيناريوهات التعديل التحديثي في عمليات التخطيط واتخاذ القرار</a:t>
            </a:r>
            <a:endParaRPr lang="en-GB" sz="800" b="1" dirty="0" smtClean="0"/>
          </a:p>
          <a:p>
            <a:pPr algn="r" rtl="1"/>
            <a:r>
              <a:rPr lang="ar-JO" b="1" dirty="0"/>
              <a:t>يجب دائمًا الإعلان عن مصدر البيانات بوضوح.</a:t>
            </a:r>
            <a:endParaRPr lang="en-GB" dirty="0"/>
          </a:p>
        </p:txBody>
      </p:sp>
      <p:pic>
        <p:nvPicPr>
          <p:cNvPr id="1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08287" y="3306511"/>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nvGrpSpPr>
          <p:cNvPr id="11" name="Groupe 10"/>
          <p:cNvGrpSpPr/>
          <p:nvPr/>
        </p:nvGrpSpPr>
        <p:grpSpPr>
          <a:xfrm>
            <a:off x="1537711" y="6067846"/>
            <a:ext cx="6429835" cy="748254"/>
            <a:chOff x="1537711" y="6067846"/>
            <a:chExt cx="6429835" cy="748254"/>
          </a:xfrm>
        </p:grpSpPr>
        <p:sp>
          <p:nvSpPr>
            <p:cNvPr id="13" name="Rectangle 12"/>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4" name="Groupe 13"/>
            <p:cNvGrpSpPr/>
            <p:nvPr/>
          </p:nvGrpSpPr>
          <p:grpSpPr>
            <a:xfrm>
              <a:off x="1537711" y="6180036"/>
              <a:ext cx="6239691" cy="636064"/>
              <a:chOff x="1537711" y="6180036"/>
              <a:chExt cx="6239691" cy="636064"/>
            </a:xfrm>
          </p:grpSpPr>
          <p:sp>
            <p:nvSpPr>
              <p:cNvPr id="15" name="Rectangle 14"/>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6" name="Rectangle 15"/>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7" name="Rectangle 16"/>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Tree>
    <p:extLst>
      <p:ext uri="{BB962C8B-B14F-4D97-AF65-F5344CB8AC3E}">
        <p14:creationId xmlns:p14="http://schemas.microsoft.com/office/powerpoint/2010/main" val="34988580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87932" y="6585592"/>
            <a:ext cx="2133600" cy="272408"/>
          </a:xfrm>
        </p:spPr>
        <p:txBody>
          <a:bodyPr/>
          <a:lstStyle/>
          <a:p>
            <a:fld id="{243FB592-B9A9-49AA-A86F-4031F7B97808}" type="slidenum">
              <a:rPr lang="en-US" smtClean="0">
                <a:solidFill>
                  <a:schemeClr val="bg1"/>
                </a:solidFill>
              </a:rPr>
              <a:t>5</a:t>
            </a:fld>
            <a:endParaRPr lang="en-US" dirty="0">
              <a:solidFill>
                <a:schemeClr val="bg1"/>
              </a:solidFill>
            </a:endParaRPr>
          </a:p>
        </p:txBody>
      </p:sp>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985" y="953932"/>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Segnaposto contenuto 2">
            <a:extLst>
              <a:ext uri="{FF2B5EF4-FFF2-40B4-BE49-F238E27FC236}">
                <a16:creationId xmlns="" xmlns:a16="http://schemas.microsoft.com/office/drawing/2014/main" id="{D5895802-6A43-49C0-8782-40B7CDA1B571}"/>
              </a:ext>
            </a:extLst>
          </p:cNvPr>
          <p:cNvSpPr>
            <a:spLocks noGrp="1"/>
          </p:cNvSpPr>
          <p:nvPr>
            <p:ph idx="4294967295"/>
          </p:nvPr>
        </p:nvSpPr>
        <p:spPr>
          <a:xfrm>
            <a:off x="448322" y="982912"/>
            <a:ext cx="8229600" cy="4525963"/>
          </a:xfrm>
          <a:prstGeom prst="rect">
            <a:avLst/>
          </a:prstGeom>
        </p:spPr>
        <p:txBody>
          <a:bodyPr>
            <a:normAutofit/>
          </a:bodyPr>
          <a:lstStyle/>
          <a:p>
            <a:pPr marL="0" indent="0" algn="r" rtl="1">
              <a:buNone/>
            </a:pPr>
            <a:r>
              <a:rPr lang="ar-SA" sz="2400" b="1" u="sng" dirty="0" smtClean="0">
                <a:latin typeface="Calibri" panose="020F0502020204030204" pitchFamily="34" charset="0"/>
                <a:cs typeface="Calibri" panose="020F0502020204030204" pitchFamily="34" charset="0"/>
              </a:rPr>
              <a:t>الهدف</a:t>
            </a:r>
            <a:endParaRPr lang="en-US" sz="2400" b="1" u="sng" dirty="0">
              <a:latin typeface="Calibri" panose="020F0502020204030204" pitchFamily="34" charset="0"/>
              <a:cs typeface="Calibri" panose="020F0502020204030204" pitchFamily="34" charset="0"/>
            </a:endParaRPr>
          </a:p>
          <a:p>
            <a:pPr marL="0" indent="0" algn="r" rtl="1">
              <a:spcBef>
                <a:spcPts val="1200"/>
              </a:spcBef>
              <a:buNone/>
            </a:pPr>
            <a:r>
              <a:rPr lang="ar-JO" sz="2400" dirty="0"/>
              <a:t>تعظيم استخدام مصادر الطاقة المتجددة.</a:t>
            </a:r>
            <a:endParaRPr lang="it-IT" dirty="0"/>
          </a:p>
        </p:txBody>
      </p:sp>
      <p:pic>
        <p:nvPicPr>
          <p:cNvPr id="2" name="Picture 1"/>
          <p:cNvPicPr>
            <a:picLocks noChangeAspect="1"/>
          </p:cNvPicPr>
          <p:nvPr/>
        </p:nvPicPr>
        <p:blipFill>
          <a:blip r:embed="rId4"/>
          <a:stretch>
            <a:fillRect/>
          </a:stretch>
        </p:blipFill>
        <p:spPr>
          <a:xfrm>
            <a:off x="2704516" y="2278053"/>
            <a:ext cx="3734967" cy="3314879"/>
          </a:xfrm>
          <a:prstGeom prst="rect">
            <a:avLst/>
          </a:prstGeom>
        </p:spPr>
      </p:pic>
      <p:grpSp>
        <p:nvGrpSpPr>
          <p:cNvPr id="7" name="Groupe 6"/>
          <p:cNvGrpSpPr/>
          <p:nvPr/>
        </p:nvGrpSpPr>
        <p:grpSpPr>
          <a:xfrm>
            <a:off x="1537711" y="6067846"/>
            <a:ext cx="6429835" cy="748254"/>
            <a:chOff x="1537711" y="6067846"/>
            <a:chExt cx="6429835" cy="748254"/>
          </a:xfrm>
        </p:grpSpPr>
        <p:sp>
          <p:nvSpPr>
            <p:cNvPr id="9" name="Rectangle 8"/>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0" name="Groupe 9"/>
            <p:cNvGrpSpPr/>
            <p:nvPr/>
          </p:nvGrpSpPr>
          <p:grpSpPr>
            <a:xfrm>
              <a:off x="1537711" y="6180036"/>
              <a:ext cx="6239691" cy="636064"/>
              <a:chOff x="1537711" y="6180036"/>
              <a:chExt cx="6239691" cy="636064"/>
            </a:xfrm>
          </p:grpSpPr>
          <p:sp>
            <p:nvSpPr>
              <p:cNvPr id="11" name="Rectangle 10"/>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2" name="Rectangle 11"/>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3" name="Rectangle 12"/>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
        <p:nvSpPr>
          <p:cNvPr id="4" name="Rectangle 3"/>
          <p:cNvSpPr/>
          <p:nvPr/>
        </p:nvSpPr>
        <p:spPr>
          <a:xfrm>
            <a:off x="3965331" y="3094892"/>
            <a:ext cx="692225" cy="151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a:t>طاقة شمسية</a:t>
            </a:r>
            <a:endParaRPr lang="fr-FR"/>
          </a:p>
        </p:txBody>
      </p:sp>
      <p:sp>
        <p:nvSpPr>
          <p:cNvPr id="6" name="Rectangle 5"/>
          <p:cNvSpPr/>
          <p:nvPr/>
        </p:nvSpPr>
        <p:spPr>
          <a:xfrm>
            <a:off x="4079451" y="3094892"/>
            <a:ext cx="811441" cy="276999"/>
          </a:xfrm>
          <a:prstGeom prst="rect">
            <a:avLst/>
          </a:prstGeom>
        </p:spPr>
        <p:txBody>
          <a:bodyPr wrap="none">
            <a:spAutoFit/>
          </a:bodyPr>
          <a:lstStyle/>
          <a:p>
            <a:r>
              <a:rPr lang="ar-JO" sz="1200" b="1" dirty="0"/>
              <a:t>طاقة شمسية</a:t>
            </a:r>
            <a:endParaRPr lang="fr-FR" sz="1200" b="1" dirty="0"/>
          </a:p>
        </p:txBody>
      </p:sp>
      <p:sp>
        <p:nvSpPr>
          <p:cNvPr id="14" name="Rectangle 13"/>
          <p:cNvSpPr/>
          <p:nvPr/>
        </p:nvSpPr>
        <p:spPr>
          <a:xfrm>
            <a:off x="5142799" y="3736731"/>
            <a:ext cx="1046986" cy="198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5027022" y="3736731"/>
            <a:ext cx="1135247" cy="276999"/>
          </a:xfrm>
          <a:prstGeom prst="rect">
            <a:avLst/>
          </a:prstGeom>
        </p:spPr>
        <p:txBody>
          <a:bodyPr wrap="none">
            <a:spAutoFit/>
          </a:bodyPr>
          <a:lstStyle/>
          <a:p>
            <a:r>
              <a:rPr lang="ar-JO" sz="1200" b="1" dirty="0"/>
              <a:t>طاقة الكتلة الحيوية</a:t>
            </a:r>
            <a:endParaRPr lang="fr-FR" sz="1200" b="1" dirty="0"/>
          </a:p>
        </p:txBody>
      </p:sp>
      <p:sp>
        <p:nvSpPr>
          <p:cNvPr id="16" name="Rectangle 15"/>
          <p:cNvSpPr/>
          <p:nvPr/>
        </p:nvSpPr>
        <p:spPr>
          <a:xfrm>
            <a:off x="2704516" y="3906045"/>
            <a:ext cx="1023422" cy="1705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a:t>الطاقة الكهرومائية</a:t>
            </a:r>
            <a:endParaRPr lang="fr-FR"/>
          </a:p>
        </p:txBody>
      </p:sp>
      <p:sp>
        <p:nvSpPr>
          <p:cNvPr id="17" name="Rectangle 16"/>
          <p:cNvSpPr/>
          <p:nvPr/>
        </p:nvSpPr>
        <p:spPr>
          <a:xfrm>
            <a:off x="2741577" y="3890619"/>
            <a:ext cx="949299" cy="246221"/>
          </a:xfrm>
          <a:prstGeom prst="rect">
            <a:avLst/>
          </a:prstGeom>
        </p:spPr>
        <p:txBody>
          <a:bodyPr wrap="none">
            <a:spAutoFit/>
          </a:bodyPr>
          <a:lstStyle/>
          <a:p>
            <a:r>
              <a:rPr lang="ar-JO" sz="1000" b="1" dirty="0"/>
              <a:t>الطاقة الكهرومائية</a:t>
            </a:r>
            <a:endParaRPr lang="fr-FR" sz="1000" b="1" dirty="0"/>
          </a:p>
        </p:txBody>
      </p:sp>
      <p:sp>
        <p:nvSpPr>
          <p:cNvPr id="18" name="Rectangle 17"/>
          <p:cNvSpPr/>
          <p:nvPr/>
        </p:nvSpPr>
        <p:spPr>
          <a:xfrm>
            <a:off x="2788583" y="5367800"/>
            <a:ext cx="1176748" cy="143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a:t>طاقة هندسية</a:t>
            </a:r>
            <a:endParaRPr lang="fr-FR"/>
          </a:p>
        </p:txBody>
      </p:sp>
      <p:sp>
        <p:nvSpPr>
          <p:cNvPr id="19" name="Rectangle 18"/>
          <p:cNvSpPr/>
          <p:nvPr/>
        </p:nvSpPr>
        <p:spPr>
          <a:xfrm>
            <a:off x="3151163" y="5362137"/>
            <a:ext cx="715260" cy="246221"/>
          </a:xfrm>
          <a:prstGeom prst="rect">
            <a:avLst/>
          </a:prstGeom>
        </p:spPr>
        <p:txBody>
          <a:bodyPr wrap="none">
            <a:spAutoFit/>
          </a:bodyPr>
          <a:lstStyle/>
          <a:p>
            <a:r>
              <a:rPr lang="ar-JO" sz="1000" b="1" dirty="0"/>
              <a:t>طاقة هندسية</a:t>
            </a:r>
            <a:endParaRPr lang="fr-FR" sz="1000" b="1" dirty="0"/>
          </a:p>
        </p:txBody>
      </p:sp>
      <p:sp>
        <p:nvSpPr>
          <p:cNvPr id="20" name="Rectangle 19"/>
          <p:cNvSpPr/>
          <p:nvPr/>
        </p:nvSpPr>
        <p:spPr>
          <a:xfrm>
            <a:off x="4571999" y="5195241"/>
            <a:ext cx="712263" cy="166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20"/>
          <p:cNvSpPr/>
          <p:nvPr/>
        </p:nvSpPr>
        <p:spPr>
          <a:xfrm>
            <a:off x="4571999" y="5140571"/>
            <a:ext cx="662361" cy="246221"/>
          </a:xfrm>
          <a:prstGeom prst="rect">
            <a:avLst/>
          </a:prstGeom>
        </p:spPr>
        <p:txBody>
          <a:bodyPr wrap="none">
            <a:spAutoFit/>
          </a:bodyPr>
          <a:lstStyle/>
          <a:p>
            <a:r>
              <a:rPr lang="ar-JO" sz="1000" b="1" dirty="0"/>
              <a:t>طاقة الرياح</a:t>
            </a:r>
            <a:endParaRPr lang="fr-FR" sz="1000" b="1" dirty="0"/>
          </a:p>
        </p:txBody>
      </p:sp>
      <p:sp>
        <p:nvSpPr>
          <p:cNvPr id="23" name="Rectangle 22"/>
          <p:cNvSpPr/>
          <p:nvPr/>
        </p:nvSpPr>
        <p:spPr>
          <a:xfrm>
            <a:off x="4112853" y="4308232"/>
            <a:ext cx="541609" cy="135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4186327" y="4246579"/>
            <a:ext cx="394660" cy="261610"/>
          </a:xfrm>
          <a:prstGeom prst="rect">
            <a:avLst/>
          </a:prstGeom>
        </p:spPr>
        <p:txBody>
          <a:bodyPr wrap="none">
            <a:spAutoFit/>
          </a:bodyPr>
          <a:lstStyle/>
          <a:p>
            <a:r>
              <a:rPr lang="ar-JO" sz="1100" b="1" dirty="0"/>
              <a:t>طاقة</a:t>
            </a:r>
            <a:endParaRPr lang="fr-FR" sz="1100" b="1" dirty="0"/>
          </a:p>
        </p:txBody>
      </p:sp>
      <p:sp>
        <p:nvSpPr>
          <p:cNvPr id="25" name="Rectangle 24"/>
          <p:cNvSpPr/>
          <p:nvPr/>
        </p:nvSpPr>
        <p:spPr>
          <a:xfrm>
            <a:off x="3945799" y="4479357"/>
            <a:ext cx="826477" cy="186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t>وقود الحياة</a:t>
            </a:r>
            <a:endParaRPr lang="fr-FR" dirty="0"/>
          </a:p>
        </p:txBody>
      </p:sp>
      <p:sp>
        <p:nvSpPr>
          <p:cNvPr id="26" name="Rectangle 25"/>
          <p:cNvSpPr/>
          <p:nvPr/>
        </p:nvSpPr>
        <p:spPr>
          <a:xfrm>
            <a:off x="4079451" y="4448700"/>
            <a:ext cx="651140" cy="246221"/>
          </a:xfrm>
          <a:prstGeom prst="rect">
            <a:avLst/>
          </a:prstGeom>
        </p:spPr>
        <p:txBody>
          <a:bodyPr wrap="none">
            <a:spAutoFit/>
          </a:bodyPr>
          <a:lstStyle/>
          <a:p>
            <a:r>
              <a:rPr lang="ar-JO" sz="1000" b="1" dirty="0"/>
              <a:t>وقود الحياة</a:t>
            </a:r>
            <a:endParaRPr lang="fr-FR" sz="1000" b="1" dirty="0"/>
          </a:p>
        </p:txBody>
      </p:sp>
    </p:spTree>
    <p:extLst>
      <p:ext uri="{BB962C8B-B14F-4D97-AF65-F5344CB8AC3E}">
        <p14:creationId xmlns:p14="http://schemas.microsoft.com/office/powerpoint/2010/main" val="3523540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t>6</a:t>
            </a:fld>
            <a:endParaRPr lang="en-US" dirty="0">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1929" y="828271"/>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Segnaposto contenuto 2">
            <a:extLst>
              <a:ext uri="{FF2B5EF4-FFF2-40B4-BE49-F238E27FC236}">
                <a16:creationId xmlns="" xmlns:a16="http://schemas.microsoft.com/office/drawing/2014/main" id="{74DDDF68-CAD3-48F3-BE5C-0D3F441A400B}"/>
              </a:ext>
            </a:extLst>
          </p:cNvPr>
          <p:cNvSpPr>
            <a:spLocks noGrp="1"/>
          </p:cNvSpPr>
          <p:nvPr>
            <p:ph idx="4294967295"/>
          </p:nvPr>
        </p:nvSpPr>
        <p:spPr>
          <a:xfrm>
            <a:off x="449495" y="972443"/>
            <a:ext cx="4814963" cy="4525963"/>
          </a:xfrm>
          <a:prstGeom prst="rect">
            <a:avLst/>
          </a:prstGeom>
        </p:spPr>
        <p:txBody>
          <a:bodyPr>
            <a:normAutofit/>
          </a:bodyPr>
          <a:lstStyle/>
          <a:p>
            <a:pPr marL="0" indent="0" algn="r" rtl="1">
              <a:buNone/>
            </a:pPr>
            <a:r>
              <a:rPr lang="ar-SA" sz="2400" b="1" u="sng" dirty="0" smtClean="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a:p>
            <a:pPr marL="0" indent="0">
              <a:buNone/>
            </a:pPr>
            <a:endParaRPr lang="en-US" sz="800" dirty="0">
              <a:latin typeface="Calibri" panose="020F0502020204030204" pitchFamily="34" charset="0"/>
              <a:cs typeface="Calibri" panose="020F0502020204030204" pitchFamily="34" charset="0"/>
            </a:endParaRPr>
          </a:p>
          <a:p>
            <a:pPr marL="0" indent="0" algn="just" rtl="1">
              <a:lnSpc>
                <a:spcPct val="150000"/>
              </a:lnSpc>
              <a:buNone/>
            </a:pPr>
            <a:r>
              <a:rPr lang="ar-JO" sz="2200" dirty="0"/>
              <a:t>يقوم المؤشر بتقييم حصة الطاقة المتجددة في استهلاك الطاقة الأولية للمباني ، ومن خلال ضمنيًا ، الدرجة التي استبدل بها الوقود المتجدد الوقود الأحفوري و / أو الوقود النووي ، وبالتالي ساهم في إزالة الكربون من اقتصاد منطقة البحر الأبيض المتوسط</a:t>
            </a:r>
            <a:endParaRPr lang="en-US" sz="2200" dirty="0"/>
          </a:p>
          <a:p>
            <a:pPr marL="0" indent="0" algn="just" rtl="1">
              <a:buNone/>
            </a:pPr>
            <a:r>
              <a:rPr lang="ar-JO" sz="2200" dirty="0"/>
              <a:t>كما يوضح التقدم المحرز نحو هدف أوروبا 2020 و 2030 للطاقات المتجددة.</a:t>
            </a:r>
            <a:endParaRPr lang="en-US" sz="2200" dirty="0" smtClean="0"/>
          </a:p>
        </p:txBody>
      </p:sp>
      <p:pic>
        <p:nvPicPr>
          <p:cNvPr id="2" name="Picture 1"/>
          <p:cNvPicPr>
            <a:picLocks noChangeAspect="1"/>
          </p:cNvPicPr>
          <p:nvPr/>
        </p:nvPicPr>
        <p:blipFill>
          <a:blip r:embed="rId4"/>
          <a:stretch>
            <a:fillRect/>
          </a:stretch>
        </p:blipFill>
        <p:spPr>
          <a:xfrm>
            <a:off x="5510469" y="4167554"/>
            <a:ext cx="3633531" cy="1457135"/>
          </a:xfrm>
          <a:prstGeom prst="rect">
            <a:avLst/>
          </a:prstGeom>
        </p:spPr>
      </p:pic>
      <p:pic>
        <p:nvPicPr>
          <p:cNvPr id="3" name="Picture 2"/>
          <p:cNvPicPr>
            <a:picLocks noChangeAspect="1"/>
          </p:cNvPicPr>
          <p:nvPr/>
        </p:nvPicPr>
        <p:blipFill>
          <a:blip r:embed="rId5"/>
          <a:stretch>
            <a:fillRect/>
          </a:stretch>
        </p:blipFill>
        <p:spPr>
          <a:xfrm>
            <a:off x="5387808" y="1549345"/>
            <a:ext cx="3676207" cy="1828959"/>
          </a:xfrm>
          <a:prstGeom prst="rect">
            <a:avLst/>
          </a:prstGeom>
        </p:spPr>
      </p:pic>
      <p:grpSp>
        <p:nvGrpSpPr>
          <p:cNvPr id="8" name="Groupe 7"/>
          <p:cNvGrpSpPr/>
          <p:nvPr/>
        </p:nvGrpSpPr>
        <p:grpSpPr>
          <a:xfrm>
            <a:off x="1537711" y="6067846"/>
            <a:ext cx="6429835" cy="748254"/>
            <a:chOff x="1537711" y="6067846"/>
            <a:chExt cx="6429835" cy="748254"/>
          </a:xfrm>
        </p:grpSpPr>
        <p:sp>
          <p:nvSpPr>
            <p:cNvPr id="10" name="Rectangle 9"/>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e 10"/>
            <p:cNvGrpSpPr/>
            <p:nvPr/>
          </p:nvGrpSpPr>
          <p:grpSpPr>
            <a:xfrm>
              <a:off x="1537711" y="6180036"/>
              <a:ext cx="6239691" cy="636064"/>
              <a:chOff x="1537711" y="6180036"/>
              <a:chExt cx="6239691" cy="636064"/>
            </a:xfrm>
          </p:grpSpPr>
          <p:sp>
            <p:nvSpPr>
              <p:cNvPr id="12" name="Rectangle 11"/>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3" name="Rectangle 12"/>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5" name="Rectangle 14"/>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
        <p:nvSpPr>
          <p:cNvPr id="7" name="Rectangle 6"/>
          <p:cNvSpPr/>
          <p:nvPr/>
        </p:nvSpPr>
        <p:spPr>
          <a:xfrm>
            <a:off x="7687509" y="1000896"/>
            <a:ext cx="779381" cy="369332"/>
          </a:xfrm>
          <a:prstGeom prst="rect">
            <a:avLst/>
          </a:prstGeom>
        </p:spPr>
        <p:txBody>
          <a:bodyPr wrap="none">
            <a:spAutoFit/>
          </a:bodyPr>
          <a:lstStyle/>
          <a:p>
            <a:r>
              <a:rPr lang="ar-SA" b="1" u="sng" dirty="0">
                <a:latin typeface="Calibri" panose="020F0502020204030204" pitchFamily="34" charset="0"/>
                <a:cs typeface="Calibri" panose="020F0502020204030204" pitchFamily="34" charset="0"/>
              </a:rPr>
              <a:t>الوصف</a:t>
            </a:r>
            <a:endParaRPr lang="fr-FR" dirty="0"/>
          </a:p>
        </p:txBody>
      </p:sp>
    </p:spTree>
    <p:extLst>
      <p:ext uri="{BB962C8B-B14F-4D97-AF65-F5344CB8AC3E}">
        <p14:creationId xmlns:p14="http://schemas.microsoft.com/office/powerpoint/2010/main" val="1526387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53200"/>
            <a:ext cx="2133600" cy="304800"/>
          </a:xfrm>
        </p:spPr>
        <p:txBody>
          <a:bodyPr/>
          <a:lstStyle/>
          <a:p>
            <a:fld id="{243FB592-B9A9-49AA-A86F-4031F7B97808}" type="slidenum">
              <a:rPr lang="en-US" smtClean="0">
                <a:solidFill>
                  <a:schemeClr val="bg1"/>
                </a:solidFill>
              </a:rPr>
              <a:t>7</a:t>
            </a:fld>
            <a:endParaRPr lang="en-US" dirty="0">
              <a:solidFill>
                <a:schemeClr val="bg1"/>
              </a:solidFill>
            </a:endParaRPr>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060" y="88972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01548" y="2237227"/>
            <a:ext cx="1931995" cy="15609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338562" y="1431680"/>
            <a:ext cx="6472442" cy="2485263"/>
          </a:xfrm>
          <a:prstGeom prst="rect">
            <a:avLst/>
          </a:prstGeom>
        </p:spPr>
        <p:txBody>
          <a:bodyPr>
            <a:noAutofit/>
          </a:bodyPr>
          <a:lstStyle/>
          <a:p>
            <a:pPr marL="0" indent="0" algn="r" rtl="1">
              <a:buNone/>
            </a:pPr>
            <a:r>
              <a:rPr lang="ar-JO" sz="2400" b="1" u="sng" dirty="0" smtClean="0">
                <a:latin typeface="Calibri" panose="020F0502020204030204" pitchFamily="34" charset="0"/>
                <a:cs typeface="Calibri" panose="020F0502020204030204" pitchFamily="34" charset="0"/>
              </a:rPr>
              <a:t>تقدير</a:t>
            </a:r>
            <a:endParaRPr lang="ar-SA" sz="2400" b="1" u="sng" dirty="0">
              <a:latin typeface="Calibri" panose="020F0502020204030204" pitchFamily="34" charset="0"/>
              <a:cs typeface="Calibri" panose="020F0502020204030204" pitchFamily="34" charset="0"/>
            </a:endParaRPr>
          </a:p>
          <a:p>
            <a:pPr marL="0" indent="0" algn="just" rtl="1">
              <a:lnSpc>
                <a:spcPct val="150000"/>
              </a:lnSpc>
              <a:buNone/>
            </a:pPr>
            <a:r>
              <a:rPr lang="ar-SA" sz="2400" b="1" dirty="0">
                <a:latin typeface="Calibri" panose="020F0502020204030204" pitchFamily="34" charset="0"/>
                <a:cs typeface="Calibri" panose="020F0502020204030204" pitchFamily="34" charset="0"/>
              </a:rPr>
              <a:t>يتم توفير طريقة الحساب من خلال سلسلة معايير </a:t>
            </a:r>
            <a:r>
              <a:rPr lang="fr-FR" sz="2400" b="1" dirty="0">
                <a:latin typeface="Calibri" panose="020F0502020204030204" pitchFamily="34" charset="0"/>
                <a:cs typeface="Calibri" panose="020F0502020204030204" pitchFamily="34" charset="0"/>
              </a:rPr>
              <a:t>CEN </a:t>
            </a:r>
            <a:r>
              <a:rPr lang="ar-SA" sz="2400" b="1" dirty="0">
                <a:latin typeface="Calibri" panose="020F0502020204030204" pitchFamily="34" charset="0"/>
                <a:cs typeface="Calibri" panose="020F0502020204030204" pitchFamily="34" charset="0"/>
              </a:rPr>
              <a:t>التي تدعم تنفيذ </a:t>
            </a:r>
            <a:r>
              <a:rPr lang="fr-FR" sz="2400" b="1" dirty="0">
                <a:latin typeface="Calibri" panose="020F0502020204030204" pitchFamily="34" charset="0"/>
                <a:cs typeface="Calibri" panose="020F0502020204030204" pitchFamily="34" charset="0"/>
              </a:rPr>
              <a:t>EPBD </a:t>
            </a:r>
            <a:r>
              <a:rPr lang="ar-SA" sz="2400" b="1" dirty="0">
                <a:latin typeface="Calibri" panose="020F0502020204030204" pitchFamily="34" charset="0"/>
                <a:cs typeface="Calibri" panose="020F0502020204030204" pitchFamily="34" charset="0"/>
              </a:rPr>
              <a:t>عبر الاتحاد </a:t>
            </a:r>
            <a:r>
              <a:rPr lang="ar-SA" sz="2400" b="1" dirty="0" smtClean="0">
                <a:latin typeface="Calibri" panose="020F0502020204030204" pitchFamily="34" charset="0"/>
                <a:cs typeface="Calibri" panose="020F0502020204030204" pitchFamily="34" charset="0"/>
              </a:rPr>
              <a:t>الأوروبي تتضمن </a:t>
            </a:r>
            <a:r>
              <a:rPr lang="ar-SA" sz="2400" b="1" dirty="0">
                <a:latin typeface="Calibri" panose="020F0502020204030204" pitchFamily="34" charset="0"/>
                <a:cs typeface="Calibri" panose="020F0502020204030204" pitchFamily="34" charset="0"/>
              </a:rPr>
              <a:t>سلسلة معايير </a:t>
            </a:r>
            <a:r>
              <a:rPr lang="fr-FR" sz="2400" b="1" dirty="0">
                <a:latin typeface="Calibri" panose="020F0502020204030204" pitchFamily="34" charset="0"/>
                <a:cs typeface="Calibri" panose="020F0502020204030204" pitchFamily="34" charset="0"/>
              </a:rPr>
              <a:t>CEN </a:t>
            </a:r>
            <a:r>
              <a:rPr lang="ar-SA" sz="2400" b="1" dirty="0">
                <a:latin typeface="Calibri" panose="020F0502020204030204" pitchFamily="34" charset="0"/>
                <a:cs typeface="Calibri" panose="020F0502020204030204" pitchFamily="34" charset="0"/>
              </a:rPr>
              <a:t>التي تشكل حاليًا الأساس لمعظم طرق الحساب الوطنية </a:t>
            </a:r>
            <a:r>
              <a:rPr lang="fr-FR" sz="2400" b="1" dirty="0">
                <a:latin typeface="Calibri" panose="020F0502020204030204" pitchFamily="34" charset="0"/>
                <a:cs typeface="Calibri" panose="020F0502020204030204" pitchFamily="34" charset="0"/>
              </a:rPr>
              <a:t>EN 15603 </a:t>
            </a:r>
            <a:r>
              <a:rPr lang="ar-SA" sz="2400" b="1" dirty="0">
                <a:latin typeface="Calibri" panose="020F0502020204030204" pitchFamily="34" charset="0"/>
                <a:cs typeface="Calibri" panose="020F0502020204030204" pitchFamily="34" charset="0"/>
              </a:rPr>
              <a:t>التي تجمع النتائج من </a:t>
            </a:r>
            <a:r>
              <a:rPr lang="fr-FR" sz="2400" b="1" dirty="0">
                <a:latin typeface="Calibri" panose="020F0502020204030204" pitchFamily="34" charset="0"/>
                <a:cs typeface="Calibri" panose="020F0502020204030204" pitchFamily="34" charset="0"/>
              </a:rPr>
              <a:t>EN ISO 13790</a:t>
            </a:r>
            <a:endParaRPr lang="ar-SA" sz="2400" b="1" dirty="0" smtClean="0">
              <a:latin typeface="Calibri" panose="020F0502020204030204" pitchFamily="34" charset="0"/>
              <a:cs typeface="Calibri" panose="020F0502020204030204" pitchFamily="34" charset="0"/>
            </a:endParaRPr>
          </a:p>
          <a:p>
            <a:pPr marL="0" indent="0" algn="r" rtl="1">
              <a:buNone/>
            </a:pPr>
            <a:endParaRPr lang="en-US" sz="900" b="1" u="sng" dirty="0">
              <a:latin typeface="Calibri" panose="020F0502020204030204" pitchFamily="34" charset="0"/>
            </a:endParaRPr>
          </a:p>
        </p:txBody>
      </p:sp>
      <p:pic>
        <p:nvPicPr>
          <p:cNvPr id="2" name="Picture 1"/>
          <p:cNvPicPr>
            <a:picLocks noChangeAspect="1"/>
          </p:cNvPicPr>
          <p:nvPr/>
        </p:nvPicPr>
        <p:blipFill>
          <a:blip r:embed="rId6"/>
          <a:stretch>
            <a:fillRect/>
          </a:stretch>
        </p:blipFill>
        <p:spPr>
          <a:xfrm>
            <a:off x="1916962" y="4149248"/>
            <a:ext cx="5310076" cy="1585097"/>
          </a:xfrm>
          <a:prstGeom prst="rect">
            <a:avLst/>
          </a:prstGeom>
        </p:spPr>
      </p:pic>
      <p:grpSp>
        <p:nvGrpSpPr>
          <p:cNvPr id="10" name="Groupe 9"/>
          <p:cNvGrpSpPr/>
          <p:nvPr/>
        </p:nvGrpSpPr>
        <p:grpSpPr>
          <a:xfrm>
            <a:off x="1537711" y="6067846"/>
            <a:ext cx="6429835" cy="748254"/>
            <a:chOff x="1537711" y="6067846"/>
            <a:chExt cx="6429835" cy="748254"/>
          </a:xfrm>
        </p:grpSpPr>
        <p:sp>
          <p:nvSpPr>
            <p:cNvPr id="12" name="Rectangle 11"/>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3" name="Groupe 12"/>
            <p:cNvGrpSpPr/>
            <p:nvPr/>
          </p:nvGrpSpPr>
          <p:grpSpPr>
            <a:xfrm>
              <a:off x="1537711" y="6180036"/>
              <a:ext cx="6239691" cy="636064"/>
              <a:chOff x="1537711" y="6180036"/>
              <a:chExt cx="6239691" cy="636064"/>
            </a:xfrm>
          </p:grpSpPr>
          <p:sp>
            <p:nvSpPr>
              <p:cNvPr id="14" name="Rectangle 13"/>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5" name="Rectangle 14"/>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6" name="Rectangle 15"/>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Tree>
    <p:extLst>
      <p:ext uri="{BB962C8B-B14F-4D97-AF65-F5344CB8AC3E}">
        <p14:creationId xmlns:p14="http://schemas.microsoft.com/office/powerpoint/2010/main" val="2862084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8</a:t>
            </a:fld>
            <a:endParaRPr lang="en-US">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2222" y="726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6431632" y="928306"/>
            <a:ext cx="2378261" cy="608833"/>
          </a:xfrm>
          <a:prstGeom prst="rect">
            <a:avLst/>
          </a:prstGeom>
        </p:spPr>
        <p:txBody>
          <a:bodyPr>
            <a:noAutofit/>
          </a:bodyPr>
          <a:lstStyle/>
          <a:p>
            <a:pPr marL="0" indent="0">
              <a:buNone/>
            </a:pPr>
            <a:r>
              <a:rPr lang="ar-JO" sz="2400" b="1" u="sng" dirty="0">
                <a:latin typeface="Calibri" panose="020F0502020204030204" pitchFamily="34" charset="0"/>
                <a:cs typeface="Calibri" panose="020F0502020204030204" pitchFamily="34" charset="0"/>
              </a:rPr>
              <a:t>الحدود والنطاق</a:t>
            </a:r>
            <a:endParaRPr lang="en-US" sz="2400" dirty="0" smtClean="0"/>
          </a:p>
        </p:txBody>
      </p:sp>
      <p:sp>
        <p:nvSpPr>
          <p:cNvPr id="4" name="Rectangle 3"/>
          <p:cNvSpPr/>
          <p:nvPr/>
        </p:nvSpPr>
        <p:spPr>
          <a:xfrm>
            <a:off x="232610" y="1519246"/>
            <a:ext cx="8454190" cy="461665"/>
          </a:xfrm>
          <a:prstGeom prst="rect">
            <a:avLst/>
          </a:prstGeom>
        </p:spPr>
        <p:txBody>
          <a:bodyPr wrap="square">
            <a:spAutoFit/>
          </a:bodyPr>
          <a:lstStyle/>
          <a:p>
            <a:pPr algn="r" rtl="1"/>
            <a:r>
              <a:rPr lang="ar-JO" sz="2400" dirty="0"/>
              <a:t>تشمل حدود التقييم جميع المباني في الحي.</a:t>
            </a:r>
            <a:endParaRPr lang="el-GR" sz="2400" dirty="0"/>
          </a:p>
        </p:txBody>
      </p:sp>
      <p:sp>
        <p:nvSpPr>
          <p:cNvPr id="13" name="Rectangle 12"/>
          <p:cNvSpPr/>
          <p:nvPr/>
        </p:nvSpPr>
        <p:spPr>
          <a:xfrm>
            <a:off x="6340872" y="4935809"/>
            <a:ext cx="2263030" cy="923330"/>
          </a:xfrm>
          <a:prstGeom prst="rect">
            <a:avLst/>
          </a:prstGeom>
        </p:spPr>
        <p:txBody>
          <a:bodyPr wrap="square">
            <a:spAutoFit/>
          </a:bodyPr>
          <a:lstStyle/>
          <a:p>
            <a:pPr algn="just" rtl="1"/>
            <a:r>
              <a:rPr lang="ar-JO" b="1" dirty="0"/>
              <a:t>يشار إلى استخدام الطاقة على أنه استهلاك الطاقة التشغيلي</a:t>
            </a:r>
            <a:endParaRPr lang="el-GR" b="1" dirty="0"/>
          </a:p>
        </p:txBody>
      </p:sp>
      <p:pic>
        <p:nvPicPr>
          <p:cNvPr id="1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2926" y="4814727"/>
            <a:ext cx="575931" cy="582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2" name="Groupe 11"/>
          <p:cNvGrpSpPr/>
          <p:nvPr/>
        </p:nvGrpSpPr>
        <p:grpSpPr>
          <a:xfrm>
            <a:off x="1537711" y="6067846"/>
            <a:ext cx="6429835" cy="748254"/>
            <a:chOff x="1537711" y="6067846"/>
            <a:chExt cx="6429835" cy="748254"/>
          </a:xfrm>
        </p:grpSpPr>
        <p:sp>
          <p:nvSpPr>
            <p:cNvPr id="15" name="Rectangle 14"/>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6" name="Groupe 15"/>
            <p:cNvGrpSpPr/>
            <p:nvPr/>
          </p:nvGrpSpPr>
          <p:grpSpPr>
            <a:xfrm>
              <a:off x="1537711" y="6180036"/>
              <a:ext cx="6239691" cy="636064"/>
              <a:chOff x="1537711" y="6180036"/>
              <a:chExt cx="6239691" cy="636064"/>
            </a:xfrm>
          </p:grpSpPr>
          <p:sp>
            <p:nvSpPr>
              <p:cNvPr id="17" name="Rectangle 16"/>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8" name="Rectangle 17"/>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9" name="Rectangle 18"/>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
        <p:nvSpPr>
          <p:cNvPr id="3" name="Rectangle 2"/>
          <p:cNvSpPr/>
          <p:nvPr/>
        </p:nvSpPr>
        <p:spPr>
          <a:xfrm>
            <a:off x="202222" y="1989617"/>
            <a:ext cx="8247186" cy="369332"/>
          </a:xfrm>
          <a:prstGeom prst="rect">
            <a:avLst/>
          </a:prstGeom>
        </p:spPr>
        <p:txBody>
          <a:bodyPr wrap="square">
            <a:spAutoFit/>
          </a:bodyPr>
          <a:lstStyle/>
          <a:p>
            <a:pPr algn="r" rtl="1"/>
            <a:r>
              <a:rPr lang="ar-JO" b="1" dirty="0"/>
              <a:t>عند حساب الاستهلاك النهائي للطاقة الحرارية ، يجب مراعاة استخدامات الطاقة</a:t>
            </a:r>
            <a:r>
              <a:rPr lang="ar-SA" b="1" dirty="0"/>
              <a:t>  </a:t>
            </a:r>
            <a:r>
              <a:rPr lang="ar-JO" b="1" dirty="0"/>
              <a:t> التالية:</a:t>
            </a:r>
            <a:endParaRPr lang="fr-FR" b="1" dirty="0"/>
          </a:p>
        </p:txBody>
      </p:sp>
      <p:sp>
        <p:nvSpPr>
          <p:cNvPr id="7" name="Rectangle 6"/>
          <p:cNvSpPr/>
          <p:nvPr/>
        </p:nvSpPr>
        <p:spPr>
          <a:xfrm>
            <a:off x="6259533" y="2367655"/>
            <a:ext cx="2151551" cy="2585323"/>
          </a:xfrm>
          <a:prstGeom prst="rect">
            <a:avLst/>
          </a:prstGeom>
        </p:spPr>
        <p:txBody>
          <a:bodyPr wrap="none">
            <a:spAutoFit/>
          </a:bodyPr>
          <a:lstStyle/>
          <a:p>
            <a:pPr marL="285750" indent="-285750" algn="r" rtl="1">
              <a:lnSpc>
                <a:spcPct val="150000"/>
              </a:lnSpc>
              <a:buFont typeface="Wingdings" panose="05000000000000000000" pitchFamily="2" charset="2"/>
              <a:buChar char="§"/>
            </a:pPr>
            <a:r>
              <a:rPr lang="ar-JO" b="1" dirty="0" smtClean="0"/>
              <a:t>تدفئة</a:t>
            </a:r>
            <a:endParaRPr lang="ar-SA" b="1" dirty="0" smtClean="0"/>
          </a:p>
          <a:p>
            <a:pPr marL="285750" indent="-285750" algn="r" rtl="1">
              <a:lnSpc>
                <a:spcPct val="150000"/>
              </a:lnSpc>
              <a:buFont typeface="Wingdings" panose="05000000000000000000" pitchFamily="2" charset="2"/>
              <a:buChar char="§"/>
            </a:pPr>
            <a:r>
              <a:rPr lang="ar-JO" b="1" dirty="0" smtClean="0"/>
              <a:t>تبريد،</a:t>
            </a:r>
            <a:endParaRPr lang="ar-SA" b="1" dirty="0" smtClean="0"/>
          </a:p>
          <a:p>
            <a:pPr marL="285750" indent="-285750" algn="r" rtl="1">
              <a:lnSpc>
                <a:spcPct val="150000"/>
              </a:lnSpc>
              <a:buFont typeface="Wingdings" panose="05000000000000000000" pitchFamily="2" charset="2"/>
              <a:buChar char="§"/>
            </a:pPr>
            <a:r>
              <a:rPr lang="ar-JO" b="1" dirty="0" smtClean="0"/>
              <a:t>تنفس،</a:t>
            </a:r>
            <a:endParaRPr lang="ar-SA" b="1" dirty="0" smtClean="0"/>
          </a:p>
          <a:p>
            <a:pPr marL="285750" indent="-285750" algn="r" rtl="1">
              <a:lnSpc>
                <a:spcPct val="150000"/>
              </a:lnSpc>
              <a:buFont typeface="Wingdings" panose="05000000000000000000" pitchFamily="2" charset="2"/>
              <a:buChar char="§"/>
            </a:pPr>
            <a:r>
              <a:rPr lang="ar-JO" b="1" dirty="0" smtClean="0"/>
              <a:t>المياه </a:t>
            </a:r>
            <a:r>
              <a:rPr lang="ar-JO" b="1" dirty="0"/>
              <a:t>الساخنة </a:t>
            </a:r>
            <a:r>
              <a:rPr lang="ar-JO" b="1" dirty="0" smtClean="0"/>
              <a:t>المنزلية</a:t>
            </a:r>
            <a:endParaRPr lang="ar-SA" b="1" dirty="0" smtClean="0"/>
          </a:p>
          <a:p>
            <a:pPr marL="285750" indent="-285750" algn="r" rtl="1">
              <a:lnSpc>
                <a:spcPct val="150000"/>
              </a:lnSpc>
              <a:buFont typeface="Wingdings" panose="05000000000000000000" pitchFamily="2" charset="2"/>
              <a:buChar char="§"/>
            </a:pPr>
            <a:r>
              <a:rPr lang="ar-JO" b="1" dirty="0" smtClean="0"/>
              <a:t>،</a:t>
            </a:r>
            <a:r>
              <a:rPr lang="ar-JO" b="1" dirty="0"/>
              <a:t>إضاءة</a:t>
            </a:r>
            <a:r>
              <a:rPr lang="ar-JO" b="1" dirty="0" smtClean="0"/>
              <a:t>،</a:t>
            </a:r>
            <a:endParaRPr lang="ar-SA" b="1" dirty="0" smtClean="0"/>
          </a:p>
          <a:p>
            <a:pPr marL="285750" indent="-285750" algn="r" rtl="1">
              <a:lnSpc>
                <a:spcPct val="150000"/>
              </a:lnSpc>
              <a:buFont typeface="Wingdings" panose="05000000000000000000" pitchFamily="2" charset="2"/>
              <a:buChar char="§"/>
            </a:pPr>
            <a:r>
              <a:rPr lang="ar-JO" b="1" dirty="0" smtClean="0"/>
              <a:t>المساعدين</a:t>
            </a:r>
            <a:endParaRPr lang="fr-FR" b="1" dirty="0"/>
          </a:p>
        </p:txBody>
      </p:sp>
      <p:sp>
        <p:nvSpPr>
          <p:cNvPr id="9" name="Rectangle 8"/>
          <p:cNvSpPr/>
          <p:nvPr/>
        </p:nvSpPr>
        <p:spPr>
          <a:xfrm>
            <a:off x="4657556" y="4956311"/>
            <a:ext cx="453970" cy="400110"/>
          </a:xfrm>
          <a:prstGeom prst="rect">
            <a:avLst/>
          </a:prstGeom>
          <a:solidFill>
            <a:schemeClr val="bg1"/>
          </a:solidFill>
        </p:spPr>
        <p:txBody>
          <a:bodyPr wrap="none">
            <a:spAutoFit/>
          </a:bodyPr>
          <a:lstStyle/>
          <a:p>
            <a:pPr algn="r" rtl="1"/>
            <a:r>
              <a:rPr lang="ar-JO" sz="1000" b="1" dirty="0" smtClean="0"/>
              <a:t>نصائح</a:t>
            </a:r>
            <a:endParaRPr lang="ar-SA" sz="1000" b="1" dirty="0" smtClean="0"/>
          </a:p>
          <a:p>
            <a:pPr algn="r" rtl="1"/>
            <a:r>
              <a:rPr lang="ar-JO" sz="1000" b="1" dirty="0" smtClean="0"/>
              <a:t> </a:t>
            </a:r>
            <a:r>
              <a:rPr lang="ar-JO" sz="1000" b="1" dirty="0"/>
              <a:t>مفيدة</a:t>
            </a:r>
            <a:endParaRPr lang="fr-FR" sz="1000" b="1" dirty="0"/>
          </a:p>
        </p:txBody>
      </p:sp>
    </p:spTree>
    <p:extLst>
      <p:ext uri="{BB962C8B-B14F-4D97-AF65-F5344CB8AC3E}">
        <p14:creationId xmlns:p14="http://schemas.microsoft.com/office/powerpoint/2010/main" val="14062785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1142"/>
            <a:ext cx="2133600" cy="276225"/>
          </a:xfrm>
        </p:spPr>
        <p:txBody>
          <a:bodyPr/>
          <a:lstStyle/>
          <a:p>
            <a:fld id="{243FB592-B9A9-49AA-A86F-4031F7B97808}" type="slidenum">
              <a:rPr lang="en-US" smtClean="0">
                <a:solidFill>
                  <a:schemeClr val="bg1"/>
                </a:solidFill>
              </a:rPr>
              <a:t>9</a:t>
            </a:fld>
            <a:endParaRPr lang="en-US" dirty="0">
              <a:solidFill>
                <a:schemeClr val="bg1"/>
              </a:solidFill>
            </a:endParaRPr>
          </a:p>
        </p:txBody>
      </p:sp>
      <p:sp>
        <p:nvSpPr>
          <p:cNvPr id="6"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it-IT" dirty="0">
              <a:solidFill>
                <a:prstClr val="black"/>
              </a:solidFill>
            </a:endParaRPr>
          </a:p>
        </p:txBody>
      </p:sp>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68224" y="1513394"/>
            <a:ext cx="8330934" cy="44571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b="1" dirty="0" smtClean="0"/>
          </a:p>
        </p:txBody>
      </p:sp>
      <p:pic>
        <p:nvPicPr>
          <p:cNvPr id="9"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7140" y="867382"/>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e 6"/>
          <p:cNvGrpSpPr/>
          <p:nvPr/>
        </p:nvGrpSpPr>
        <p:grpSpPr>
          <a:xfrm>
            <a:off x="1537711" y="6067846"/>
            <a:ext cx="6429835" cy="748254"/>
            <a:chOff x="1537711" y="6067846"/>
            <a:chExt cx="6429835" cy="748254"/>
          </a:xfrm>
        </p:grpSpPr>
        <p:sp>
          <p:nvSpPr>
            <p:cNvPr id="11" name="Rectangle 10"/>
            <p:cNvSpPr/>
            <p:nvPr/>
          </p:nvSpPr>
          <p:spPr>
            <a:xfrm>
              <a:off x="2125572" y="6067846"/>
              <a:ext cx="5841974" cy="481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2" name="Groupe 11"/>
            <p:cNvGrpSpPr/>
            <p:nvPr/>
          </p:nvGrpSpPr>
          <p:grpSpPr>
            <a:xfrm>
              <a:off x="1537711" y="6180036"/>
              <a:ext cx="6239691" cy="636064"/>
              <a:chOff x="1537711" y="6180036"/>
              <a:chExt cx="6239691" cy="636064"/>
            </a:xfrm>
          </p:grpSpPr>
          <p:sp>
            <p:nvSpPr>
              <p:cNvPr id="13" name="Rectangle 12"/>
              <p:cNvSpPr/>
              <p:nvPr/>
            </p:nvSpPr>
            <p:spPr>
              <a:xfrm>
                <a:off x="1537711" y="6180036"/>
                <a:ext cx="6239691" cy="369332"/>
              </a:xfrm>
              <a:prstGeom prst="rect">
                <a:avLst/>
              </a:prstGeom>
            </p:spPr>
            <p:txBody>
              <a:bodyPr wrap="square">
                <a:spAutoFit/>
              </a:bodyPr>
              <a:lstStyle/>
              <a:p>
                <a:pPr algn="r" rtl="1"/>
                <a:r>
                  <a:rPr lang="ar-JO" b="1" dirty="0"/>
                  <a:t>برنامج العمل رقم </a:t>
                </a:r>
                <a:r>
                  <a:rPr lang="en-US" b="1" dirty="0" smtClean="0"/>
                  <a:t>5</a:t>
                </a:r>
                <a:r>
                  <a:rPr lang="ar-JO" b="1" dirty="0" smtClean="0"/>
                  <a:t> </a:t>
                </a:r>
                <a:r>
                  <a:rPr lang="ar-JO" b="1" dirty="0"/>
                  <a:t>- النشاط </a:t>
                </a:r>
                <a:r>
                  <a:rPr lang="en-US" b="1" dirty="0" smtClean="0"/>
                  <a:t>5-1</a:t>
                </a:r>
                <a:r>
                  <a:rPr lang="ar-JO" b="1" dirty="0" smtClean="0"/>
                  <a:t> </a:t>
                </a:r>
                <a:r>
                  <a:rPr lang="ar-JO" b="1" dirty="0"/>
                  <a:t>نظام تدريب المدن المتوسطة المستدامة</a:t>
                </a:r>
                <a:endParaRPr lang="fr-FR" b="1" dirty="0"/>
              </a:p>
            </p:txBody>
          </p:sp>
          <p:sp>
            <p:nvSpPr>
              <p:cNvPr id="14" name="Rectangle 13"/>
              <p:cNvSpPr/>
              <p:nvPr/>
            </p:nvSpPr>
            <p:spPr>
              <a:xfrm>
                <a:off x="2393517" y="6587500"/>
                <a:ext cx="4994750" cy="228600"/>
              </a:xfrm>
              <a:prstGeom prst="rect">
                <a:avLst/>
              </a:prstGeom>
              <a:solidFill>
                <a:schemeClr val="accent3">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ar-JO" dirty="0"/>
                  <a:t>نظام تدريب   شبكة </a:t>
                </a:r>
                <a:r>
                  <a:rPr lang="ar-SA" dirty="0" smtClean="0"/>
                  <a:t> </a:t>
                </a:r>
                <a:r>
                  <a:rPr lang="ar-JO" dirty="0" smtClean="0"/>
                  <a:t>مدن</a:t>
                </a:r>
                <a:r>
                  <a:rPr lang="ar-SA" dirty="0" smtClean="0"/>
                  <a:t> </a:t>
                </a:r>
                <a:r>
                  <a:rPr lang="ar-JO" dirty="0" smtClean="0"/>
                  <a:t> </a:t>
                </a:r>
                <a:r>
                  <a:rPr lang="ar-JO" dirty="0"/>
                  <a:t>البحر المتوسط   المستدام</a:t>
                </a:r>
                <a:endParaRPr lang="fr-FR" dirty="0"/>
              </a:p>
            </p:txBody>
          </p:sp>
        </p:grpSp>
      </p:grpSp>
      <p:sp>
        <p:nvSpPr>
          <p:cNvPr id="15" name="Rectangle 14"/>
          <p:cNvSpPr/>
          <p:nvPr/>
        </p:nvSpPr>
        <p:spPr>
          <a:xfrm>
            <a:off x="1049058" y="183941"/>
            <a:ext cx="7040267" cy="369332"/>
          </a:xfrm>
          <a:prstGeom prst="rect">
            <a:avLst/>
          </a:prstGeom>
        </p:spPr>
        <p:txBody>
          <a:bodyPr wrap="square">
            <a:spAutoFit/>
          </a:bodyPr>
          <a:lstStyle/>
          <a:p>
            <a:pPr algn="r" rtl="1"/>
            <a:r>
              <a:rPr lang="en-US" dirty="0">
                <a:solidFill>
                  <a:prstClr val="black">
                    <a:lumMod val="50000"/>
                    <a:lumOff val="50000"/>
                  </a:prstClr>
                </a:solidFill>
              </a:rPr>
              <a:t>B.3.7 - </a:t>
            </a:r>
            <a:r>
              <a:rPr lang="ar-JO" dirty="0">
                <a:solidFill>
                  <a:prstClr val="black">
                    <a:lumMod val="50000"/>
                    <a:lumOff val="50000"/>
                  </a:prstClr>
                </a:solidFill>
              </a:rPr>
              <a:t>حصة الطاقة المتجددة في الموقع ، في إجمالي استهلاك الطاقة الأولية لعمليات البناء</a:t>
            </a:r>
            <a:endParaRPr lang="fr-FR" dirty="0"/>
          </a:p>
        </p:txBody>
      </p:sp>
      <p:sp>
        <p:nvSpPr>
          <p:cNvPr id="16" name="Segnaposto contenuto 2">
            <a:extLst>
              <a:ext uri="{FF2B5EF4-FFF2-40B4-BE49-F238E27FC236}">
                <a16:creationId xmlns="" xmlns:a16="http://schemas.microsoft.com/office/drawing/2014/main" id="{86F2EB93-A63A-4210-B86A-E5FCAD7D8D7F}"/>
              </a:ext>
            </a:extLst>
          </p:cNvPr>
          <p:cNvSpPr txBox="1">
            <a:spLocks/>
          </p:cNvSpPr>
          <p:nvPr/>
        </p:nvSpPr>
        <p:spPr>
          <a:xfrm>
            <a:off x="6431632" y="928306"/>
            <a:ext cx="2378261" cy="60883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ar-JO" sz="2400" b="1" u="sng" smtClean="0">
                <a:latin typeface="Calibri" panose="020F0502020204030204" pitchFamily="34" charset="0"/>
                <a:cs typeface="Calibri" panose="020F0502020204030204" pitchFamily="34" charset="0"/>
              </a:rPr>
              <a:t>الحدود والنطاق</a:t>
            </a:r>
            <a:endParaRPr lang="en-US" sz="2400" dirty="0" smtClean="0"/>
          </a:p>
        </p:txBody>
      </p:sp>
      <p:sp>
        <p:nvSpPr>
          <p:cNvPr id="3" name="Rectangle 2"/>
          <p:cNvSpPr/>
          <p:nvPr/>
        </p:nvSpPr>
        <p:spPr>
          <a:xfrm>
            <a:off x="29309" y="2078090"/>
            <a:ext cx="8808763" cy="3000821"/>
          </a:xfrm>
          <a:prstGeom prst="rect">
            <a:avLst/>
          </a:prstGeom>
        </p:spPr>
        <p:txBody>
          <a:bodyPr wrap="square">
            <a:spAutoFit/>
          </a:bodyPr>
          <a:lstStyle/>
          <a:p>
            <a:pPr algn="just" rtl="1">
              <a:lnSpc>
                <a:spcPct val="150000"/>
              </a:lnSpc>
            </a:pPr>
            <a:r>
              <a:rPr lang="ar-JO" dirty="0"/>
              <a:t>وفقًا لتوجيهات الطاقة المتجددة (</a:t>
            </a:r>
            <a:r>
              <a:rPr lang="fr-FR" dirty="0"/>
              <a:t>RED 2018) ، </a:t>
            </a:r>
            <a:r>
              <a:rPr lang="ar-JO" dirty="0"/>
              <a:t>فإن الطاقة من المصادر المتجددة تعني الطاقة من المصادر المتجددة غير </a:t>
            </a:r>
            <a:r>
              <a:rPr lang="ar-JO" dirty="0" err="1"/>
              <a:t>الأحفورية</a:t>
            </a:r>
            <a:r>
              <a:rPr lang="ar-JO" dirty="0"/>
              <a:t> ، وهي الرياح والطاقة الشمسية والحرارة الجوية والطاقة الحرارية الأرضية والطاقة الحرارية المائية وطاقة المحيطات والطاقة المائية والكتلة الحيوية وغاز مكبات النفايات وغاز محطة معالجة مياه الصرف الصحي و الغازات </a:t>
            </a:r>
            <a:r>
              <a:rPr lang="ar-JO" dirty="0" err="1"/>
              <a:t>الحيوية.تحتاج</a:t>
            </a:r>
            <a:r>
              <a:rPr lang="ar-JO" dirty="0"/>
              <a:t> المضخات الحرارية التي تتيح استخدام الحرارة الهوائية أو الحرارية الأرضية أو الحرارة المائية عند مستوى درجة حرارة مفيدة إلى كهرباء أو طاقة مساعدة أخرى لتعمل. لذلك يجب حسم الطاقة المستخدمة لتشغيل المضخات الحرارية من إجمالي الحرارة القابلة للاستخدام. يجب أن تؤخذ في الاعتبار فقط المضخات الحرارية التي يكون عامل الحماية فيها (</a:t>
            </a:r>
            <a:r>
              <a:rPr lang="fr-FR" dirty="0"/>
              <a:t>SPF)&gt; 1.15 * 1 </a:t>
            </a:r>
            <a:r>
              <a:rPr lang="fr-FR" dirty="0" smtClean="0"/>
              <a:t>/.</a:t>
            </a:r>
            <a:r>
              <a:rPr lang="ar-SA" dirty="0" smtClean="0"/>
              <a:t>)</a:t>
            </a:r>
            <a:endParaRPr lang="fr-FR" dirty="0"/>
          </a:p>
        </p:txBody>
      </p:sp>
    </p:spTree>
    <p:extLst>
      <p:ext uri="{BB962C8B-B14F-4D97-AF65-F5344CB8AC3E}">
        <p14:creationId xmlns:p14="http://schemas.microsoft.com/office/powerpoint/2010/main" val="63709839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te a new document." ma:contentTypeScope="" ma:versionID="505b0f4edb0f730a3a9d3a3cbed1a0c1">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2fcacb4bb21bb6c65f33364ee5758aa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5EDADB4-2A95-4C7B-94C8-3878ABB9CFBB}"/>
</file>

<file path=customXml/itemProps2.xml><?xml version="1.0" encoding="utf-8"?>
<ds:datastoreItem xmlns:ds="http://schemas.openxmlformats.org/officeDocument/2006/customXml" ds:itemID="{79306BBD-2D9B-44C4-B689-73E0EA32D2CA}"/>
</file>

<file path=customXml/itemProps3.xml><?xml version="1.0" encoding="utf-8"?>
<ds:datastoreItem xmlns:ds="http://schemas.openxmlformats.org/officeDocument/2006/customXml" ds:itemID="{3496AE93-EF0C-4843-81E4-28A811433FFF}"/>
</file>

<file path=docProps/app.xml><?xml version="1.0" encoding="utf-8"?>
<Properties xmlns="http://schemas.openxmlformats.org/officeDocument/2006/extended-properties" xmlns:vt="http://schemas.openxmlformats.org/officeDocument/2006/docPropsVTypes">
  <TotalTime>23976</TotalTime>
  <Words>2872</Words>
  <Application>Microsoft Office PowerPoint</Application>
  <PresentationFormat>Affichage à l'écran (4:3)</PresentationFormat>
  <Paragraphs>380</Paragraphs>
  <Slides>26</Slides>
  <Notes>2</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26</vt:i4>
      </vt:variant>
    </vt:vector>
  </HeadingPairs>
  <TitlesOfParts>
    <vt:vector size="36" baseType="lpstr">
      <vt:lpstr>SimSun</vt:lpstr>
      <vt:lpstr>Arial</vt:lpstr>
      <vt:lpstr>Arial Black</vt:lpstr>
      <vt:lpstr>Arial Narrow</vt:lpstr>
      <vt:lpstr>Calibri</vt:lpstr>
      <vt:lpstr>Cambria Math</vt:lpstr>
      <vt:lpstr>Courier New</vt:lpstr>
      <vt:lpstr>Times New Roman</vt:lpstr>
      <vt:lpstr>Wingdings</vt:lpstr>
      <vt:lpstr>Larissa</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B.3.7 - حصة الطاقة المتجددة في الموقع ، في إجمالي استهلاك الطاقة الأولية لعمليات البناء</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Windows User</cp:lastModifiedBy>
  <cp:revision>496</cp:revision>
  <dcterms:created xsi:type="dcterms:W3CDTF">2017-01-09T10:20:00Z</dcterms:created>
  <dcterms:modified xsi:type="dcterms:W3CDTF">2023-05-03T06:26:51Z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