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2"/>
  </p:notesMasterIdLst>
  <p:handoutMasterIdLst>
    <p:handoutMasterId r:id="rId33"/>
  </p:handoutMasterIdLst>
  <p:sldIdLst>
    <p:sldId id="256" r:id="rId5"/>
    <p:sldId id="258" r:id="rId6"/>
    <p:sldId id="342" r:id="rId7"/>
    <p:sldId id="365" r:id="rId8"/>
    <p:sldId id="363" r:id="rId9"/>
    <p:sldId id="366" r:id="rId10"/>
    <p:sldId id="364" r:id="rId11"/>
    <p:sldId id="362" r:id="rId12"/>
    <p:sldId id="301" r:id="rId13"/>
    <p:sldId id="299" r:id="rId14"/>
    <p:sldId id="300" r:id="rId15"/>
    <p:sldId id="305" r:id="rId16"/>
    <p:sldId id="331" r:id="rId17"/>
    <p:sldId id="369" r:id="rId18"/>
    <p:sldId id="347" r:id="rId19"/>
    <p:sldId id="360" r:id="rId20"/>
    <p:sldId id="370" r:id="rId21"/>
    <p:sldId id="314" r:id="rId22"/>
    <p:sldId id="367" r:id="rId23"/>
    <p:sldId id="319" r:id="rId24"/>
    <p:sldId id="320" r:id="rId25"/>
    <p:sldId id="321" r:id="rId26"/>
    <p:sldId id="353" r:id="rId27"/>
    <p:sldId id="368" r:id="rId28"/>
    <p:sldId id="329" r:id="rId29"/>
    <p:sldId id="354" r:id="rId30"/>
    <p:sldId id="330" r:id="rId31"/>
  </p:sldIdLst>
  <p:sldSz cx="9144000" cy="6858000" type="screen4x3"/>
  <p:notesSz cx="6858000" cy="9144000"/>
  <p:defaultTextStyle>
    <a:defPPr>
      <a:defRPr lang="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Πόπη Δρούτσα" initials="ΠΔ" lastIdx="1" clrIdx="0">
    <p:extLst>
      <p:ext uri="{19B8F6BF-5375-455C-9EA6-DF929625EA0E}">
        <p15:presenceInfo xmlns:p15="http://schemas.microsoft.com/office/powerpoint/2012/main" userId="3733f162fa80923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68" autoAdjust="0"/>
    <p:restoredTop sz="96187" autoAdjust="0"/>
  </p:normalViewPr>
  <p:slideViewPr>
    <p:cSldViewPr snapToGrid="0" showGuides="1">
      <p:cViewPr varScale="1">
        <p:scale>
          <a:sx n="67" d="100"/>
          <a:sy n="67" d="100"/>
        </p:scale>
        <p:origin x="72" y="254"/>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07.05.2023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5/7/2023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
              <a:t>Textmasterformat bearbeiten</a:t>
            </a:r>
          </a:p>
          <a:p>
            <a:pPr lvl="1"/>
            <a:r>
              <a:rPr lang="ar"/>
              <a:t>زويت ابيني</a:t>
            </a:r>
          </a:p>
          <a:p>
            <a:pPr lvl="2"/>
            <a:r>
              <a:rPr lang="ar"/>
              <a:t>دريت إبيني</a:t>
            </a:r>
          </a:p>
          <a:p>
            <a:pPr lvl="3"/>
            <a:r>
              <a:rPr lang="ar"/>
              <a:t>فيرتي إبيني</a:t>
            </a:r>
          </a:p>
          <a:p>
            <a:pPr lvl="4"/>
            <a:r>
              <a:rPr lang="ar"/>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t>12</a:t>
            </a:fld>
            <a:endParaRPr lang="en-US"/>
          </a:p>
        </p:txBody>
      </p:sp>
    </p:spTree>
    <p:extLst>
      <p:ext uri="{BB962C8B-B14F-4D97-AF65-F5344CB8AC3E}">
        <p14:creationId xmlns:p14="http://schemas.microsoft.com/office/powerpoint/2010/main" val="123836230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5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B.3.1 – SHARE OF RENEWABLE ENERGY ON-SITE IN TOTAL FINAL THERMAL 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1361504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B.3.1 – SHARE OF RENEWABLE ENERGY ON-SITE IN TOTAL FINAL THERMAL 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727278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B.3.1 – SHARE OF RENEWABLE ENERGY ON-SITE IN TOTAL FINAL THERMAL 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70016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B.3.1 – SHARE OF RENEWABLE ENERGY ON-SITE IN TOTAL FINAL THERMAL 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3657635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B.3.1 – SHARE OF RENEWABLE ENERGY ON-SITE IN TOTAL FINAL THERMAL 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3018612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B.3.1 – SHARE OF RENEWABLE ENERGY ON-SITE IN TOTAL FINAL THERMAL 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898673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B.3.1 – SHARE OF RENEWABLE ENERGY ON-SITE IN TOTAL FINAL THERMAL 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3973897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B.3.1 – SHARE OF RENEWABLE ENERGY ON-SITE IN TOTAL FINAL THERMAL 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030316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400" b="1" kern="1200" dirty="0">
                <a:solidFill>
                  <a:schemeClr val="tx1">
                    <a:lumMod val="50000"/>
                    <a:lumOff val="50000"/>
                  </a:schemeClr>
                </a:solidFill>
                <a:latin typeface="+mn-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n-lt"/>
                <a:ea typeface="+mj-ea"/>
                <a:cs typeface="+mj-cs"/>
              </a:rPr>
              <a:t>B.3.1 – SHARE OF RENEWABLE ENERGY ON-SITE IN TOTAL FINAL THERMAL 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4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B.3.1 – SHARE OF RENEWABLE ENERGY ON-SITE IN TOTAL FINAL THERMAL ENERGY CONSUMPTION FOR BUILDINGS OPERATIONS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5479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400" b="1" kern="1200" dirty="0">
                <a:solidFill>
                  <a:schemeClr val="tx1">
                    <a:lumMod val="50000"/>
                    <a:lumOff val="50000"/>
                  </a:schemeClr>
                </a:solidFill>
                <a:latin typeface="+mj-lt"/>
                <a:ea typeface="+mj-ea"/>
                <a:cs typeface="+mj-cs"/>
              </a:defRPr>
            </a:lvl1pPr>
          </a:lstStyle>
          <a:p>
            <a:r>
              <a:rPr lang="en-US" dirty="0"/>
              <a:t>B.3.1 – SHARE OF RENEWABLE ENERGY ON-SITE IN TOTAL FINAL THERMAL ENERGY CONSUMPTION FOR BUILDINGS OPERATION</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100715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B.3.1 – SHARE OF RENEWABLE ENERGY ON-SITE IN TOTAL FINAL THERMAL 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2649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4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B.3.1 – SHARE OF RENEWABLE ENERGY ON-SITE IN TOTAL FINAL THERMAL 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856300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B.3.1 – SHARE OF RENEWABLE ENERGY ON-SITE IN TOTAL FINAL THERMAL 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174364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B.3.1 – SHARE OF RENEWABLE ENERGY ON-SITE IN TOTAL FINAL THERMAL 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5881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B.3.1 – SHARE OF RENEWABLE ENERGY ON-SITE IN TOTAL FINAL THERMAL ENERGY CONSUMPTION FOR BUILDINGS OPERATION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29249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kumimoji="0" lang="ar" sz="2400" b="1" i="0" u="none" strike="noStrike" kern="1200" cap="none" spc="0" normalizeH="0" baseline="0" noProof="0" dirty="0">
                <a:ln>
                  <a:noFill/>
                </a:ln>
                <a:solidFill>
                  <a:prstClr val="black">
                    <a:lumMod val="50000"/>
                    <a:lumOff val="50000"/>
                  </a:prstClr>
                </a:solidFill>
                <a:effectLst/>
                <a:uLnTx/>
                <a:uFillTx/>
                <a:latin typeface="+mn-lt"/>
                <a:ea typeface="+mj-ea"/>
                <a:cs typeface="+mj-cs"/>
              </a:rPr>
              <a:t>ب .3.1 - حصة الطاقة المتجددة في الموقع في إجمالي استهلاك الطاقة الحرارية النهائي لعمليات المباني</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ar" sz="1200" dirty="0"/>
              <a:t>وحدة التدريب 4 </a:t>
            </a:r>
            <a:br>
              <a:rPr lang="it-IT" sz="1200" dirty="0"/>
            </a:br>
            <a:r>
              <a:rPr lang="ar" sz="1200" dirty="0"/>
              <a:t>معايير التقييم </a:t>
            </a:r>
            <a:endParaRPr lang="it-IT" dirty="0"/>
          </a:p>
        </p:txBody>
      </p:sp>
      <p:pic>
        <p:nvPicPr>
          <p:cNvPr id="10" name="Imatge 14"/>
          <p:cNvPicPr/>
          <p:nvPr userDrawn="1"/>
        </p:nvPicPr>
        <p:blipFill>
          <a:blip r:embed="rId19"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نظام تدريب المدن المتوسطة المستدامة</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8" y="6548732"/>
            <a:ext cx="6154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ar" dirty="0"/>
              <a:t>#</a:t>
            </a:r>
            <a:fld id="{243FB592-B9A9-49AA-A86F-4031F7B97808}" type="slidenum">
              <a:rPr lang="en-US" smtClean="0"/>
              <a:pPr/>
              <a:t>‹#›</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86" r:id="rId4"/>
    <p:sldLayoutId id="2147483687" r:id="rId5"/>
    <p:sldLayoutId id="2147483688" r:id="rId6"/>
    <p:sldLayoutId id="2147483692" r:id="rId7"/>
    <p:sldLayoutId id="2147483694" r:id="rId8"/>
    <p:sldLayoutId id="2147483701" r:id="rId9"/>
    <p:sldLayoutId id="2147483706" r:id="rId10"/>
    <p:sldLayoutId id="2147483707" r:id="rId11"/>
    <p:sldLayoutId id="2147483708" r:id="rId12"/>
    <p:sldLayoutId id="2147483716" r:id="rId13"/>
    <p:sldLayoutId id="2147483717" r:id="rId14"/>
    <p:sldLayoutId id="2147483730" r:id="rId15"/>
    <p:sldLayoutId id="2147483731" r:id="rId16"/>
    <p:sldLayoutId id="2147483735" r:id="rId17"/>
  </p:sldLayoutIdLst>
  <p:hf hdr="0" ftr="0"/>
  <p:txStyles>
    <p:titleStyle>
      <a:lvl1pPr algn="ctr" defTabSz="914400" rtl="0" eaLnBrk="1" latinLnBrk="0" hangingPunct="1">
        <a:spcBef>
          <a:spcPct val="0"/>
        </a:spcBef>
        <a:buNone/>
        <a:defRPr sz="2400" b="1" kern="1200">
          <a:solidFill>
            <a:schemeClr val="tx1">
              <a:lumMod val="50000"/>
              <a:lumOff val="50000"/>
            </a:schemeClr>
          </a:solidFill>
          <a:latin typeface="+mn-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8.png"/><Relationship Id="rId3" Type="http://schemas.openxmlformats.org/officeDocument/2006/relationships/image" Target="../media/image12.png"/><Relationship Id="rId7" Type="http://schemas.openxmlformats.org/officeDocument/2006/relationships/image" Target="../media/image33.png"/><Relationship Id="rId12" Type="http://schemas.openxmlformats.org/officeDocument/2006/relationships/image" Target="../media/image37.jpe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6" Type="http://schemas.openxmlformats.org/officeDocument/2006/relationships/image" Target="../media/image32.png"/><Relationship Id="rId11" Type="http://schemas.openxmlformats.org/officeDocument/2006/relationships/image" Target="../media/image21.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jpeg"/><Relationship Id="rId9" Type="http://schemas.openxmlformats.org/officeDocument/2006/relationships/image" Target="../media/image35.png"/><Relationship Id="rId14" Type="http://schemas.openxmlformats.org/officeDocument/2006/relationships/image" Target="../media/image39.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5.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2.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51.jpeg"/><Relationship Id="rId3" Type="http://schemas.openxmlformats.org/officeDocument/2006/relationships/hyperlink" Target="http://ec.europa.eu/environment/eussd/buildings.htm" TargetMode="External"/><Relationship Id="rId7" Type="http://schemas.openxmlformats.org/officeDocument/2006/relationships/image" Target="../media/image45.wmf"/><Relationship Id="rId12" Type="http://schemas.openxmlformats.org/officeDocument/2006/relationships/image" Target="../media/image50.png"/><Relationship Id="rId2" Type="http://schemas.openxmlformats.org/officeDocument/2006/relationships/notesSlide" Target="../notesSlides/notesSlide2.xml"/><Relationship Id="rId16" Type="http://schemas.openxmlformats.org/officeDocument/2006/relationships/image" Target="../media/image54.jpeg"/><Relationship Id="rId1" Type="http://schemas.openxmlformats.org/officeDocument/2006/relationships/slideLayout" Target="../slideLayouts/slideLayout7.xml"/><Relationship Id="rId6" Type="http://schemas.openxmlformats.org/officeDocument/2006/relationships/image" Target="../media/image44.png"/><Relationship Id="rId11" Type="http://schemas.openxmlformats.org/officeDocument/2006/relationships/image" Target="../media/image49.jpeg"/><Relationship Id="rId5" Type="http://schemas.openxmlformats.org/officeDocument/2006/relationships/image" Target="../media/image43.png"/><Relationship Id="rId15" Type="http://schemas.openxmlformats.org/officeDocument/2006/relationships/image" Target="../media/image53.jpeg"/><Relationship Id="rId10" Type="http://schemas.openxmlformats.org/officeDocument/2006/relationships/image" Target="../media/image48.png"/><Relationship Id="rId4" Type="http://schemas.openxmlformats.org/officeDocument/2006/relationships/image" Target="../media/image12.png"/><Relationship Id="rId9" Type="http://schemas.openxmlformats.org/officeDocument/2006/relationships/image" Target="../media/image47.png"/><Relationship Id="rId14" Type="http://schemas.openxmlformats.org/officeDocument/2006/relationships/image" Target="../media/image52.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 Id="rId4" Type="http://schemas.openxmlformats.org/officeDocument/2006/relationships/image" Target="../media/image55.jpe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56.png"/><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8.xml"/><Relationship Id="rId4" Type="http://schemas.openxmlformats.org/officeDocument/2006/relationships/image" Target="../media/image57.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9.xml"/><Relationship Id="rId4" Type="http://schemas.openxmlformats.org/officeDocument/2006/relationships/image" Target="../media/image58.jpe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6" Type="http://schemas.openxmlformats.org/officeDocument/2006/relationships/image" Target="../media/image15.jpeg"/><Relationship Id="rId5" Type="http://schemas.openxmlformats.org/officeDocument/2006/relationships/image" Target="../media/image14.jpg"/><Relationship Id="rId10" Type="http://schemas.openxmlformats.org/officeDocument/2006/relationships/image" Target="../media/image19.jpeg"/><Relationship Id="rId4" Type="http://schemas.openxmlformats.org/officeDocument/2006/relationships/image" Target="../media/image13.jpeg"/><Relationship Id="rId9" Type="http://schemas.openxmlformats.org/officeDocument/2006/relationships/image" Target="../media/image18.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jpeg"/></Relationships>
</file>

<file path=ppt/slides/_rels/slide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6.jpeg"/><Relationship Id="rId1" Type="http://schemas.openxmlformats.org/officeDocument/2006/relationships/slideLayout" Target="../slideLayouts/slideLayout17.xml"/><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8.wmf"/></Relationships>
</file>

<file path=ppt/slides/_rels/slide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230517" y="3275195"/>
            <a:ext cx="6516598" cy="2520280"/>
          </a:xfrm>
          <a:prstGeom prst="rect">
            <a:avLst/>
          </a:prstGeom>
        </p:spPr>
        <p:txBody>
          <a:bodyPr/>
          <a:lstStyle/>
          <a:p>
            <a:pPr marL="0" indent="0">
              <a:buNone/>
            </a:pPr>
            <a:r>
              <a:rPr lang="ar" sz="3600" dirty="0">
                <a:solidFill>
                  <a:srgbClr val="0070C0"/>
                </a:solidFill>
              </a:rPr>
              <a:t>وحدة التدريب 4</a:t>
            </a:r>
            <a:endParaRPr lang="en-US" sz="3600" dirty="0">
              <a:solidFill>
                <a:srgbClr val="0070C0"/>
              </a:solidFill>
            </a:endParaRPr>
          </a:p>
          <a:p>
            <a:pPr marL="0" indent="0">
              <a:buNone/>
            </a:pPr>
            <a:r>
              <a:rPr lang="ar" dirty="0"/>
              <a:t>حساب التقييم</a:t>
            </a:r>
          </a:p>
          <a:p>
            <a:pPr marL="0" indent="0">
              <a:buNone/>
            </a:pPr>
            <a:r>
              <a:rPr lang="ar-JO" dirty="0"/>
              <a:t>لم</a:t>
            </a:r>
            <a:r>
              <a:rPr lang="ar" dirty="0"/>
              <a:t>عايير</a:t>
            </a:r>
          </a:p>
          <a:p>
            <a:pPr marL="0" indent="0">
              <a:buNone/>
            </a:pPr>
            <a:r>
              <a:rPr lang="ar-JO" dirty="0"/>
              <a:t>أداة الحي المستدام – معيار الحي</a:t>
            </a:r>
            <a:endParaRPr lang="it-IT" dirty="0"/>
          </a:p>
          <a:p>
            <a:pPr marL="0" indent="0">
              <a:buNone/>
            </a:pPr>
            <a:endParaRPr lang="ar" sz="3200" dirty="0"/>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87932" y="6585592"/>
            <a:ext cx="2133600" cy="272408"/>
          </a:xfrm>
        </p:spPr>
        <p:txBody>
          <a:bodyPr/>
          <a:lstStyle/>
          <a:p>
            <a:fld id="{243FB592-B9A9-49AA-A86F-4031F7B97808}" type="slidenum">
              <a:rPr lang="en-US" smtClean="0">
                <a:solidFill>
                  <a:schemeClr val="bg1"/>
                </a:solidFill>
              </a:rPr>
              <a:t>10</a:t>
            </a:fld>
            <a:endParaRPr lang="en-US" dirty="0">
              <a:solidFill>
                <a:schemeClr val="bg1"/>
              </a:solidFill>
            </a:endParaRPr>
          </a:p>
        </p:txBody>
      </p:sp>
      <p:pic>
        <p:nvPicPr>
          <p:cNvPr id="8"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8717" y="9727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JO" sz="2600" dirty="0"/>
              <a:t>ب.3 .1</a:t>
            </a:r>
            <a:r>
              <a:rPr lang="ar" sz="2600" dirty="0"/>
              <a:t> - حصة الطاقة المتجددة في الموقع في إجمالي استهلاك الطاقة الحرارية النهائي لعمليات البناء</a:t>
            </a:r>
            <a:endParaRPr lang="it-IT" sz="2600" b="1" u="sng" dirty="0">
              <a:solidFill>
                <a:srgbClr val="1A965E"/>
              </a:solidFill>
            </a:endParaRPr>
          </a:p>
        </p:txBody>
      </p:sp>
      <p:sp>
        <p:nvSpPr>
          <p:cNvPr id="31" name="Segnaposto contenuto 2">
            <a:extLst>
              <a:ext uri="{FF2B5EF4-FFF2-40B4-BE49-F238E27FC236}">
                <a16:creationId xmlns:a16="http://schemas.microsoft.com/office/drawing/2014/main" id="{D5895802-6A43-49C0-8782-40B7CDA1B571}"/>
              </a:ext>
            </a:extLst>
          </p:cNvPr>
          <p:cNvSpPr>
            <a:spLocks noGrp="1"/>
          </p:cNvSpPr>
          <p:nvPr>
            <p:ph idx="4294967295"/>
          </p:nvPr>
        </p:nvSpPr>
        <p:spPr>
          <a:xfrm>
            <a:off x="492011" y="1049821"/>
            <a:ext cx="8229600" cy="4525963"/>
          </a:xfrm>
          <a:prstGeom prst="rect">
            <a:avLst/>
          </a:prstGeom>
        </p:spPr>
        <p:txBody>
          <a:bodyPr>
            <a:normAutofit/>
          </a:bodyPr>
          <a:lstStyle/>
          <a:p>
            <a:pPr marL="0" indent="0" algn="r" rtl="1">
              <a:buNone/>
            </a:pPr>
            <a:r>
              <a:rPr lang="ar-JO" sz="2400" b="1" u="sng" dirty="0">
                <a:latin typeface="Calibri" panose="020F0502020204030204" pitchFamily="34" charset="0"/>
                <a:cs typeface="Calibri" panose="020F0502020204030204" pitchFamily="34" charset="0"/>
              </a:rPr>
              <a:t>الهدف</a:t>
            </a:r>
            <a:endParaRPr lang="ar" sz="2400" b="1" u="sng" dirty="0">
              <a:latin typeface="Calibri" panose="020F0502020204030204" pitchFamily="34" charset="0"/>
              <a:cs typeface="Calibri" panose="020F0502020204030204" pitchFamily="34" charset="0"/>
            </a:endParaRPr>
          </a:p>
          <a:p>
            <a:pPr marL="0" indent="0" algn="r" rtl="1">
              <a:spcBef>
                <a:spcPts val="1200"/>
              </a:spcBef>
              <a:buNone/>
            </a:pPr>
            <a:r>
              <a:rPr lang="ar" sz="2400" dirty="0"/>
              <a:t>تعظيم استخدام مصادر الطاقة المتجددة.</a:t>
            </a:r>
          </a:p>
          <a:p>
            <a:pPr marL="0" indent="0" algn="r" rtl="1">
              <a:buNone/>
            </a:pPr>
            <a:endParaRPr lang="it-IT" dirty="0"/>
          </a:p>
        </p:txBody>
      </p:sp>
      <p:grpSp>
        <p:nvGrpSpPr>
          <p:cNvPr id="16" name="Group 15"/>
          <p:cNvGrpSpPr/>
          <p:nvPr/>
        </p:nvGrpSpPr>
        <p:grpSpPr>
          <a:xfrm>
            <a:off x="322739" y="1705930"/>
            <a:ext cx="4008787" cy="1389128"/>
            <a:chOff x="2216753" y="2253565"/>
            <a:chExt cx="4008787" cy="1389128"/>
          </a:xfrm>
        </p:grpSpPr>
        <p:pic>
          <p:nvPicPr>
            <p:cNvPr id="17" name="Picture 16" descr="DCP016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20725" y="2545413"/>
              <a:ext cx="1462338" cy="1097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1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16753" y="2253565"/>
              <a:ext cx="1462336" cy="1097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80289" y="2253565"/>
              <a:ext cx="1345251" cy="100584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0" name="Group 19"/>
          <p:cNvGrpSpPr/>
          <p:nvPr/>
        </p:nvGrpSpPr>
        <p:grpSpPr>
          <a:xfrm>
            <a:off x="236912" y="4362328"/>
            <a:ext cx="1473095" cy="1113832"/>
            <a:chOff x="3589688" y="3821942"/>
            <a:chExt cx="1473095" cy="1113832"/>
          </a:xfrm>
        </p:grpSpPr>
        <p:pic>
          <p:nvPicPr>
            <p:cNvPr id="21"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89688" y="3821942"/>
              <a:ext cx="1473095" cy="1097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TextBox 22"/>
            <p:cNvSpPr txBox="1"/>
            <p:nvPr/>
          </p:nvSpPr>
          <p:spPr>
            <a:xfrm>
              <a:off x="3844787" y="4178959"/>
              <a:ext cx="966931" cy="24622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ar"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rPr>
                <a:t>مصدر الأرض</a:t>
              </a:r>
              <a:endParaRPr kumimoji="0" lang="en-GB"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endParaRPr>
            </a:p>
          </p:txBody>
        </p:sp>
        <p:sp>
          <p:nvSpPr>
            <p:cNvPr id="24" name="TextBox 23"/>
            <p:cNvSpPr txBox="1"/>
            <p:nvPr/>
          </p:nvSpPr>
          <p:spPr>
            <a:xfrm>
              <a:off x="3871735" y="4689553"/>
              <a:ext cx="898003" cy="24622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ar"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rPr>
                <a:t>مصدر المياه</a:t>
              </a:r>
              <a:endParaRPr kumimoji="0" lang="en-GB"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endParaRPr>
            </a:p>
          </p:txBody>
        </p:sp>
      </p:grpSp>
      <p:grpSp>
        <p:nvGrpSpPr>
          <p:cNvPr id="25" name="Group 24"/>
          <p:cNvGrpSpPr/>
          <p:nvPr/>
        </p:nvGrpSpPr>
        <p:grpSpPr>
          <a:xfrm>
            <a:off x="424578" y="3079293"/>
            <a:ext cx="3216488" cy="1236715"/>
            <a:chOff x="1715591" y="5116658"/>
            <a:chExt cx="3216488" cy="1236715"/>
          </a:xfrm>
        </p:grpSpPr>
        <p:pic>
          <p:nvPicPr>
            <p:cNvPr id="26"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69744" y="5256093"/>
              <a:ext cx="1462335" cy="1097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7" name="Group 26"/>
            <p:cNvGrpSpPr/>
            <p:nvPr/>
          </p:nvGrpSpPr>
          <p:grpSpPr>
            <a:xfrm>
              <a:off x="1715591" y="5116658"/>
              <a:ext cx="902728" cy="822960"/>
              <a:chOff x="1715591" y="5116658"/>
              <a:chExt cx="902728" cy="822960"/>
            </a:xfrm>
          </p:grpSpPr>
          <p:pic>
            <p:nvPicPr>
              <p:cNvPr id="32" name="Picture 6"/>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15591" y="5116658"/>
                <a:ext cx="902728" cy="8229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Box 32"/>
              <p:cNvSpPr txBox="1"/>
              <p:nvPr/>
            </p:nvSpPr>
            <p:spPr>
              <a:xfrm>
                <a:off x="1720316" y="5681623"/>
                <a:ext cx="898003" cy="246221"/>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ar"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rPr>
                  <a:t>رقائق الخشب</a:t>
                </a:r>
                <a:endParaRPr kumimoji="0" lang="en-GB"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endParaRPr>
              </a:p>
            </p:txBody>
          </p:sp>
        </p:grpSp>
        <p:grpSp>
          <p:nvGrpSpPr>
            <p:cNvPr id="28" name="Group 27"/>
            <p:cNvGrpSpPr/>
            <p:nvPr/>
          </p:nvGrpSpPr>
          <p:grpSpPr>
            <a:xfrm>
              <a:off x="2544126" y="5340121"/>
              <a:ext cx="954563" cy="822960"/>
              <a:chOff x="2544126" y="5393254"/>
              <a:chExt cx="954563" cy="822960"/>
            </a:xfrm>
          </p:grpSpPr>
          <p:pic>
            <p:nvPicPr>
              <p:cNvPr id="29" name="Picture 7"/>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544126" y="5393254"/>
                <a:ext cx="954563" cy="8229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TextBox 29"/>
              <p:cNvSpPr txBox="1"/>
              <p:nvPr/>
            </p:nvSpPr>
            <p:spPr>
              <a:xfrm>
                <a:off x="2574947" y="5969993"/>
                <a:ext cx="894797" cy="24622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ar"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rPr>
                  <a:t>الكريات الخشبية</a:t>
                </a:r>
                <a:endParaRPr kumimoji="0" lang="en-GB"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endParaRPr>
              </a:p>
            </p:txBody>
          </p:sp>
        </p:grpSp>
      </p:grpSp>
      <p:grpSp>
        <p:nvGrpSpPr>
          <p:cNvPr id="34" name="Group 33"/>
          <p:cNvGrpSpPr/>
          <p:nvPr/>
        </p:nvGrpSpPr>
        <p:grpSpPr>
          <a:xfrm>
            <a:off x="4569496" y="3219195"/>
            <a:ext cx="4442496" cy="2532672"/>
            <a:chOff x="4814047" y="3219195"/>
            <a:chExt cx="4442496" cy="2532672"/>
          </a:xfrm>
        </p:grpSpPr>
        <p:sp>
          <p:nvSpPr>
            <p:cNvPr id="35" name="Text Box 2"/>
            <p:cNvSpPr txBox="1">
              <a:spLocks noChangeArrowheads="1"/>
            </p:cNvSpPr>
            <p:nvPr/>
          </p:nvSpPr>
          <p:spPr bwMode="auto">
            <a:xfrm>
              <a:off x="6705546" y="3219195"/>
              <a:ext cx="237715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r" eaLnBrk="1" hangingPunct="1"/>
              <a:r>
                <a:rPr lang="ar" sz="1800" b="1" dirty="0">
                  <a:solidFill>
                    <a:srgbClr val="000066"/>
                  </a:solidFill>
                  <a:latin typeface="+mn-lt"/>
                </a:rPr>
                <a:t>توجيهات الطاقة المتجددة 2018/2001</a:t>
              </a:r>
            </a:p>
          </p:txBody>
        </p:sp>
        <p:pic>
          <p:nvPicPr>
            <p:cNvPr id="36" name="Picture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196143" y="3991037"/>
              <a:ext cx="411480" cy="2743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777402" y="4465879"/>
              <a:ext cx="331427" cy="3500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 name="Picture 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213773" y="4477943"/>
              <a:ext cx="780257"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Picture 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705546" y="3904039"/>
              <a:ext cx="917031" cy="912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Rectangle 39"/>
            <p:cNvSpPr/>
            <p:nvPr/>
          </p:nvSpPr>
          <p:spPr>
            <a:xfrm>
              <a:off x="4814047" y="4972522"/>
              <a:ext cx="4442496" cy="553998"/>
            </a:xfrm>
            <a:prstGeom prst="rect">
              <a:avLst/>
            </a:prstGeom>
          </p:spPr>
          <p:txBody>
            <a:bodyPr wrap="square">
              <a:spAutoFit/>
            </a:bodyPr>
            <a:lstStyle/>
            <a:p>
              <a:pPr lvl="0" algn="ctr" rtl="1">
                <a:defRPr/>
              </a:pPr>
              <a:r>
                <a:rPr lang="ar-JO" sz="1400" b="1" kern="0" dirty="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rPr>
                <a:t>حزمة جديدة لـ 8 مقترحات تشريعية مختلفة</a:t>
              </a:r>
              <a:endParaRPr kumimoji="0" lang="el-GR" sz="1400" b="1" i="0" u="none" strike="noStrike" kern="0" cap="none" spc="0" normalizeH="0" baseline="0" noProof="0" dirty="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uLnTx/>
                <a:uFillTx/>
              </a:endParaRPr>
            </a:p>
            <a:p>
              <a:pPr lvl="0" algn="ctr" rtl="1">
                <a:defRPr/>
              </a:pPr>
              <a:r>
                <a:rPr kumimoji="0" lang="ar" sz="1600" b="1" i="0" u="none" strike="noStrike" kern="0" cap="none" spc="0" normalizeH="0" baseline="0" noProof="0" dirty="0">
                  <a:ln w="900" cmpd="sng">
                    <a:solidFill>
                      <a:srgbClr val="4F81BD">
                        <a:satMod val="190000"/>
                        <a:alpha val="55000"/>
                      </a:srgbClr>
                    </a:solidFill>
                    <a:prstDash val="solid"/>
                  </a:ln>
                  <a:solidFill>
                    <a:srgbClr val="006600"/>
                  </a:solidFill>
                  <a:effectLst>
                    <a:innerShdw blurRad="101600" dist="76200" dir="5400000">
                      <a:srgbClr val="4F81BD">
                        <a:satMod val="190000"/>
                        <a:tint val="100000"/>
                        <a:alpha val="74000"/>
                      </a:srgbClr>
                    </a:innerShdw>
                  </a:effectLst>
                  <a:uLnTx/>
                  <a:uFillTx/>
                  <a:latin typeface="Arimo"/>
                </a:rPr>
                <a:t>« </a:t>
              </a:r>
              <a:r>
                <a:rPr lang="ar" sz="1600" b="1" i="1" kern="0" dirty="0">
                  <a:ln w="900" cmpd="sng">
                    <a:solidFill>
                      <a:srgbClr val="4F81BD">
                        <a:satMod val="190000"/>
                        <a:alpha val="55000"/>
                      </a:srgbClr>
                    </a:solidFill>
                    <a:prstDash val="solid"/>
                  </a:ln>
                  <a:solidFill>
                    <a:srgbClr val="006600"/>
                  </a:solidFill>
                  <a:effectLst>
                    <a:innerShdw blurRad="101600" dist="76200" dir="5400000">
                      <a:srgbClr val="4F81BD">
                        <a:satMod val="190000"/>
                        <a:tint val="100000"/>
                        <a:alpha val="74000"/>
                      </a:srgbClr>
                    </a:innerShdw>
                  </a:effectLst>
                  <a:latin typeface="Arimo"/>
                </a:rPr>
                <a:t>حزمة الطاقة النظيفة لجميع الأوروبيين </a:t>
              </a:r>
              <a:r>
                <a:rPr kumimoji="0" lang="ar" sz="1600" b="1" i="0" u="none" strike="noStrike" kern="0" cap="none" spc="0" normalizeH="0" baseline="0" noProof="0" dirty="0">
                  <a:ln w="900" cmpd="sng">
                    <a:solidFill>
                      <a:srgbClr val="4F81BD">
                        <a:satMod val="190000"/>
                        <a:alpha val="55000"/>
                      </a:srgbClr>
                    </a:solidFill>
                    <a:prstDash val="solid"/>
                  </a:ln>
                  <a:solidFill>
                    <a:srgbClr val="006600"/>
                  </a:solidFill>
                  <a:effectLst>
                    <a:innerShdw blurRad="101600" dist="76200" dir="5400000">
                      <a:srgbClr val="4F81BD">
                        <a:satMod val="190000"/>
                        <a:tint val="100000"/>
                        <a:alpha val="74000"/>
                      </a:srgbClr>
                    </a:innerShdw>
                  </a:effectLst>
                  <a:uLnTx/>
                  <a:uFillTx/>
                  <a:latin typeface="Arimo"/>
                </a:rPr>
                <a:t>»</a:t>
              </a:r>
              <a:endParaRPr kumimoji="0" lang="en-US" sz="1600" b="1" i="0" u="none" strike="noStrike" kern="0" cap="none" spc="0" normalizeH="0" baseline="0" noProof="0" dirty="0">
                <a:ln w="900" cmpd="sng">
                  <a:solidFill>
                    <a:srgbClr val="4F81BD">
                      <a:satMod val="190000"/>
                      <a:alpha val="55000"/>
                    </a:srgbClr>
                  </a:solidFill>
                  <a:prstDash val="solid"/>
                </a:ln>
                <a:solidFill>
                  <a:srgbClr val="006600"/>
                </a:solidFill>
                <a:effectLst>
                  <a:innerShdw blurRad="101600" dist="76200" dir="5400000">
                    <a:srgbClr val="4F81BD">
                      <a:satMod val="190000"/>
                      <a:tint val="100000"/>
                      <a:alpha val="74000"/>
                    </a:srgbClr>
                  </a:innerShdw>
                </a:effectLst>
                <a:uLnTx/>
                <a:uFillTx/>
              </a:endParaRPr>
            </a:p>
          </p:txBody>
        </p:sp>
        <p:sp>
          <p:nvSpPr>
            <p:cNvPr id="41" name="Rectangle 40"/>
            <p:cNvSpPr/>
            <p:nvPr/>
          </p:nvSpPr>
          <p:spPr>
            <a:xfrm>
              <a:off x="4968270" y="5536423"/>
              <a:ext cx="4192173" cy="215444"/>
            </a:xfrm>
            <a:prstGeom prst="rect">
              <a:avLst/>
            </a:prstGeom>
          </p:spPr>
          <p:txBody>
            <a:bodyPr wrap="none">
              <a:spAutoFit/>
            </a:bodyPr>
            <a:lstStyle/>
            <a:p>
              <a:pPr lvl="0" algn="r"/>
              <a:r>
                <a:rPr lang="ar" sz="800" b="1" dirty="0">
                  <a:solidFill>
                    <a:srgbClr val="006600"/>
                  </a:solidFill>
                  <a:latin typeface="Arial Narrow" panose="020B0606020202030204" pitchFamily="34" charset="0"/>
                </a:rPr>
                <a:t>https://ec.europa.eu/energy/en/topics/energy-strategy-and-energy-union/clean-energy-all-europeans</a:t>
              </a:r>
            </a:p>
          </p:txBody>
        </p:sp>
      </p:grpSp>
      <p:sp>
        <p:nvSpPr>
          <p:cNvPr id="2" name="Rectangle 1">
            <a:extLst>
              <a:ext uri="{FF2B5EF4-FFF2-40B4-BE49-F238E27FC236}">
                <a16:creationId xmlns:a16="http://schemas.microsoft.com/office/drawing/2014/main" id="{7189851C-844D-40BA-8420-55882C2B0585}"/>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35403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solidFill>
                  <a:schemeClr val="bg1"/>
                </a:solidFill>
              </a:rPr>
              <a:t>11</a:t>
            </a:fld>
            <a:endParaRPr lang="en-US" dirty="0">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7860" y="823191"/>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 sz="2600" dirty="0"/>
              <a:t>ب .3.1 - حصة الطاقة المتجددة في الموقع في إجمالي استهلاك الطاقة الحرارية النهائي لعمليات البناء</a:t>
            </a:r>
            <a:endParaRPr lang="it-IT" sz="2600" b="1" u="sng" dirty="0">
              <a:solidFill>
                <a:srgbClr val="1A965E"/>
              </a:solidFill>
            </a:endParaRPr>
          </a:p>
        </p:txBody>
      </p:sp>
      <p:sp>
        <p:nvSpPr>
          <p:cNvPr id="10" name="Segnaposto numero diapositiva 4">
            <a:extLst>
              <a:ext uri="{FF2B5EF4-FFF2-40B4-BE49-F238E27FC236}">
                <a16:creationId xmlns:a16="http://schemas.microsoft.com/office/drawing/2014/main" id="{C58E2E09-0757-483E-AD0C-4C42867B117B}"/>
              </a:ext>
            </a:extLst>
          </p:cNvPr>
          <p:cNvSpPr txBox="1">
            <a:spLocks/>
          </p:cNvSpPr>
          <p:nvPr/>
        </p:nvSpPr>
        <p:spPr>
          <a:xfrm>
            <a:off x="8063633" y="6090020"/>
            <a:ext cx="615462"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43FB592-B9A9-49AA-A86F-4031F7B97808}" type="slidenum">
              <a:rPr lang="en-US" smtClean="0"/>
              <a:pPr/>
              <a:t>11</a:t>
            </a:fld>
            <a:endParaRPr lang="en-US"/>
          </a:p>
        </p:txBody>
      </p:sp>
      <p:sp>
        <p:nvSpPr>
          <p:cNvPr id="14" name="Segnaposto contenuto 2">
            <a:extLst>
              <a:ext uri="{FF2B5EF4-FFF2-40B4-BE49-F238E27FC236}">
                <a16:creationId xmlns:a16="http://schemas.microsoft.com/office/drawing/2014/main" id="{74DDDF68-CAD3-48F3-BE5C-0D3F441A400B}"/>
              </a:ext>
            </a:extLst>
          </p:cNvPr>
          <p:cNvSpPr>
            <a:spLocks noGrp="1"/>
          </p:cNvSpPr>
          <p:nvPr>
            <p:ph idx="4294967295"/>
          </p:nvPr>
        </p:nvSpPr>
        <p:spPr>
          <a:xfrm>
            <a:off x="3855636" y="980591"/>
            <a:ext cx="5060974" cy="4525963"/>
          </a:xfrm>
          <a:prstGeom prst="rect">
            <a:avLst/>
          </a:prstGeom>
        </p:spPr>
        <p:txBody>
          <a:bodyPr>
            <a:normAutofit/>
          </a:bodyPr>
          <a:lstStyle/>
          <a:p>
            <a:pPr marL="0" indent="0" algn="r" rtl="1">
              <a:buNone/>
            </a:pPr>
            <a:r>
              <a:rPr lang="ar" sz="2400" b="1" u="sng" dirty="0">
                <a:latin typeface="Calibri" panose="020F0502020204030204" pitchFamily="34" charset="0"/>
                <a:cs typeface="Calibri" panose="020F0502020204030204" pitchFamily="34" charset="0"/>
              </a:rPr>
              <a:t>وصف</a:t>
            </a:r>
            <a:endParaRPr lang="en-US" sz="2400" dirty="0">
              <a:latin typeface="Calibri" panose="020F0502020204030204" pitchFamily="34" charset="0"/>
              <a:cs typeface="Calibri" panose="020F0502020204030204" pitchFamily="34" charset="0"/>
            </a:endParaRPr>
          </a:p>
          <a:p>
            <a:pPr marL="0" indent="0" algn="r" rtl="1">
              <a:buNone/>
            </a:pPr>
            <a:endParaRPr lang="en-US" sz="800" dirty="0">
              <a:latin typeface="Calibri" panose="020F0502020204030204" pitchFamily="34" charset="0"/>
              <a:cs typeface="Calibri" panose="020F0502020204030204" pitchFamily="34" charset="0"/>
            </a:endParaRPr>
          </a:p>
          <a:p>
            <a:pPr marL="0" indent="0" algn="just" rtl="1">
              <a:buNone/>
            </a:pPr>
            <a:r>
              <a:rPr lang="ar" sz="2200" dirty="0"/>
              <a:t>المؤشر بتقييم حصة الطاقة الحرارية المتجددة في الاستهلاك النهائي للطاقة الحرارية ، ومن خلال ضمنيًا ، الدرجة التي استبدل بها الوقود المتجدد الوقود الأحفوري و / أو الوقود النووي ، وبالتالي ساهم في إزالة الكربون من اقتصاد منطقة البحر الأبيض </a:t>
            </a:r>
            <a:r>
              <a:rPr lang="ar" sz="2200" dirty="0" err="1"/>
              <a:t>المتوسط </a:t>
            </a:r>
            <a:r>
              <a:rPr lang="ar" sz="2200" dirty="0"/>
              <a:t>.</a:t>
            </a:r>
          </a:p>
          <a:p>
            <a:pPr marL="0" indent="0" algn="just" rtl="1">
              <a:buNone/>
            </a:pPr>
            <a:endParaRPr lang="en-US" sz="2200" dirty="0"/>
          </a:p>
          <a:p>
            <a:pPr marL="0" indent="0" algn="just" rtl="1">
              <a:buNone/>
            </a:pPr>
            <a:r>
              <a:rPr lang="ar" sz="2200" dirty="0"/>
              <a:t>كما يوضح التقدم المحرز نحو هدف أوروبا 2020 و 2030 للطاقات المتجددة .</a:t>
            </a:r>
            <a:endParaRPr lang="en-US" sz="2200" dirty="0"/>
          </a:p>
        </p:txBody>
      </p:sp>
      <p:pic>
        <p:nvPicPr>
          <p:cNvPr id="1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390" y="1478727"/>
            <a:ext cx="2926165" cy="207424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5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84803" y="3599889"/>
            <a:ext cx="570833" cy="466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a:blip r:embed="rId6"/>
          <a:stretch>
            <a:fillRect/>
          </a:stretch>
        </p:blipFill>
        <p:spPr>
          <a:xfrm>
            <a:off x="222105" y="4188349"/>
            <a:ext cx="3633531" cy="1329043"/>
          </a:xfrm>
          <a:prstGeom prst="rect">
            <a:avLst/>
          </a:prstGeom>
        </p:spPr>
      </p:pic>
      <p:sp>
        <p:nvSpPr>
          <p:cNvPr id="11" name="Rectangle 10">
            <a:extLst>
              <a:ext uri="{FF2B5EF4-FFF2-40B4-BE49-F238E27FC236}">
                <a16:creationId xmlns:a16="http://schemas.microsoft.com/office/drawing/2014/main" id="{19999935-1339-4B14-896F-0E24055AA02F}"/>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26387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3200"/>
            <a:ext cx="2133600" cy="304800"/>
          </a:xfrm>
        </p:spPr>
        <p:txBody>
          <a:bodyPr/>
          <a:lstStyle/>
          <a:p>
            <a:fld id="{243FB592-B9A9-49AA-A86F-4031F7B97808}" type="slidenum">
              <a:rPr lang="en-US" smtClean="0">
                <a:solidFill>
                  <a:schemeClr val="bg1"/>
                </a:solidFill>
              </a:rPr>
              <a:t>12</a:t>
            </a:fld>
            <a:endParaRPr lang="en-US" dirty="0">
              <a:solidFill>
                <a:schemeClr val="bg1"/>
              </a:solidFill>
            </a:endParaRPr>
          </a:p>
        </p:txBody>
      </p:sp>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7208" y="780778"/>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845" y="1431194"/>
            <a:ext cx="1931995" cy="15609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960369" y="969038"/>
            <a:ext cx="6004259" cy="2485263"/>
          </a:xfrm>
          <a:prstGeom prst="rect">
            <a:avLst/>
          </a:prstGeom>
        </p:spPr>
        <p:txBody>
          <a:bodyPr>
            <a:noAutofit/>
          </a:bodyPr>
          <a:lstStyle/>
          <a:p>
            <a:pPr marL="0" indent="0" algn="r" rtl="1">
              <a:buNone/>
            </a:pPr>
            <a:r>
              <a:rPr lang="ar" sz="2400" b="1" u="sng" dirty="0">
                <a:latin typeface="Calibri" panose="020F0502020204030204" pitchFamily="34" charset="0"/>
                <a:cs typeface="Calibri" panose="020F0502020204030204" pitchFamily="34" charset="0"/>
              </a:rPr>
              <a:t>طريقة التقييم</a:t>
            </a:r>
          </a:p>
          <a:p>
            <a:pPr marL="0" indent="0" algn="r" rtl="1">
              <a:buNone/>
            </a:pPr>
            <a:endParaRPr lang="en-US" sz="1500" b="1" u="sng" dirty="0">
              <a:latin typeface="Calibri" panose="020F0502020204030204" pitchFamily="34" charset="0"/>
            </a:endParaRPr>
          </a:p>
          <a:p>
            <a:pPr marL="0" indent="0" algn="r" rtl="1">
              <a:buNone/>
            </a:pPr>
            <a:r>
              <a:rPr lang="ar" sz="2000" dirty="0"/>
              <a:t>يتم توفير طريقة الحساب من </a:t>
            </a:r>
            <a:r>
              <a:rPr lang="ar" sz="2000" b="1" dirty="0"/>
              <a:t>خلال </a:t>
            </a:r>
            <a:r>
              <a:rPr lang="ar" sz="2000" dirty="0"/>
              <a:t>سلسلة معايير CEN التي تدعم تنفيذ EPBD عبر الاتحاد الأوروبي</a:t>
            </a:r>
            <a:endParaRPr lang="en-US" sz="2000" dirty="0"/>
          </a:p>
          <a:p>
            <a:pPr marL="0" lvl="0" indent="0" algn="r" rtl="1">
              <a:spcBef>
                <a:spcPts val="1200"/>
              </a:spcBef>
              <a:buNone/>
            </a:pPr>
            <a:r>
              <a:rPr lang="ar" sz="2000" dirty="0"/>
              <a:t>سلسلة معايير CEN التي تشكل حاليًا الأساس لمعظم طرق الحساب الوطنية </a:t>
            </a:r>
            <a:r>
              <a:rPr lang="ar" sz="2000" b="1" dirty="0"/>
              <a:t>EN 15603 </a:t>
            </a:r>
            <a:r>
              <a:rPr lang="ar" sz="2000" dirty="0"/>
              <a:t>التي تجمع النتائج من </a:t>
            </a:r>
            <a:r>
              <a:rPr lang="ar" sz="2000" b="1" dirty="0"/>
              <a:t>EN ISO 13790</a:t>
            </a:r>
            <a:endParaRPr lang="en-US" sz="2000" strike="sngStrike" dirty="0"/>
          </a:p>
        </p:txBody>
      </p:sp>
      <p:sp>
        <p:nvSpPr>
          <p:cNvPr id="11"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 sz="2600" dirty="0"/>
              <a:t>ب .3.1 - حصة الطاقة المتجددة في الموقع في إجمالي استهلاك الطاقة الحرارية النهائي لعمليات البناء</a:t>
            </a:r>
            <a:endParaRPr lang="it-IT" sz="2600" b="1" u="sng" dirty="0">
              <a:solidFill>
                <a:srgbClr val="1A965E"/>
              </a:solidFill>
            </a:endParaRPr>
          </a:p>
        </p:txBody>
      </p:sp>
      <p:pic>
        <p:nvPicPr>
          <p:cNvPr id="7"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51899" y="4306735"/>
            <a:ext cx="823057" cy="667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0" name="Group 9"/>
          <p:cNvGrpSpPr/>
          <p:nvPr/>
        </p:nvGrpSpPr>
        <p:grpSpPr>
          <a:xfrm>
            <a:off x="64149" y="4400763"/>
            <a:ext cx="1532598" cy="1097280"/>
            <a:chOff x="3270251" y="1871956"/>
            <a:chExt cx="1532598" cy="1097280"/>
          </a:xfrm>
        </p:grpSpPr>
        <p:pic>
          <p:nvPicPr>
            <p:cNvPr id="12" name="Picture 1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70251" y="1871956"/>
              <a:ext cx="1532598" cy="1097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3564337" y="2561612"/>
              <a:ext cx="1055097" cy="400110"/>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ar"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rPr>
                <a:t>لوحة مسطحة مزججة</a:t>
              </a:r>
            </a:p>
            <a:p>
              <a:pPr lvl="0" algn="ctr" fontAlgn="base">
                <a:spcBef>
                  <a:spcPct val="0"/>
                </a:spcBef>
                <a:spcAft>
                  <a:spcPct val="0"/>
                </a:spcAft>
              </a:pPr>
              <a:r>
                <a:rPr lang="ar" sz="1000" b="1" kern="0" dirty="0">
                  <a:solidFill>
                    <a:prstClr val="white"/>
                  </a:solidFill>
                  <a:effectLst>
                    <a:outerShdw blurRad="38100" dist="38100" dir="2700000" algn="tl">
                      <a:srgbClr val="000000">
                        <a:alpha val="43137"/>
                      </a:srgbClr>
                    </a:outerShdw>
                  </a:effectLst>
                </a:rPr>
                <a:t>(60-90 درجة مئوية)</a:t>
              </a:r>
              <a:endParaRPr kumimoji="0" lang="en-GB"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endParaRPr>
            </a:p>
          </p:txBody>
        </p:sp>
      </p:grpSp>
      <p:grpSp>
        <p:nvGrpSpPr>
          <p:cNvPr id="14" name="Group 13"/>
          <p:cNvGrpSpPr/>
          <p:nvPr/>
        </p:nvGrpSpPr>
        <p:grpSpPr>
          <a:xfrm>
            <a:off x="2181023" y="3096982"/>
            <a:ext cx="1163902" cy="1114283"/>
            <a:chOff x="6453188" y="1803693"/>
            <a:chExt cx="1163902" cy="1114283"/>
          </a:xfrm>
        </p:grpSpPr>
        <p:pic>
          <p:nvPicPr>
            <p:cNvPr id="15" name="Picture 12" descr="Collector vacum tube 2d"/>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53188" y="1803693"/>
              <a:ext cx="1163902" cy="1097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6530834" y="2517866"/>
              <a:ext cx="1008609" cy="400110"/>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ar"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rPr>
                <a:t>أنبوب مفرغ</a:t>
              </a:r>
            </a:p>
            <a:p>
              <a:pPr lvl="0" algn="ctr" fontAlgn="base">
                <a:spcBef>
                  <a:spcPct val="0"/>
                </a:spcBef>
                <a:spcAft>
                  <a:spcPct val="0"/>
                </a:spcAft>
              </a:pPr>
              <a:r>
                <a:rPr lang="ar" sz="1000" b="1" kern="0" dirty="0">
                  <a:solidFill>
                    <a:prstClr val="white"/>
                  </a:solidFill>
                  <a:effectLst>
                    <a:outerShdw blurRad="38100" dist="38100" dir="2700000" algn="tl">
                      <a:srgbClr val="000000">
                        <a:alpha val="43137"/>
                      </a:srgbClr>
                    </a:outerShdw>
                  </a:effectLst>
                </a:rPr>
                <a:t>(80-120 درجة مئوية)</a:t>
              </a:r>
              <a:endParaRPr kumimoji="0" lang="en-GB"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endParaRPr>
            </a:p>
          </p:txBody>
        </p:sp>
      </p:grpSp>
      <p:grpSp>
        <p:nvGrpSpPr>
          <p:cNvPr id="17" name="Group 16"/>
          <p:cNvGrpSpPr/>
          <p:nvPr/>
        </p:nvGrpSpPr>
        <p:grpSpPr>
          <a:xfrm>
            <a:off x="401521" y="3182568"/>
            <a:ext cx="1532598" cy="1105722"/>
            <a:chOff x="222476" y="1831633"/>
            <a:chExt cx="1532598" cy="1105722"/>
          </a:xfrm>
        </p:grpSpPr>
        <p:pic>
          <p:nvPicPr>
            <p:cNvPr id="18"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22476" y="1831633"/>
              <a:ext cx="1532598" cy="1097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p:nvSpPr>
          <p:spPr>
            <a:xfrm>
              <a:off x="604695" y="2537245"/>
              <a:ext cx="768159" cy="400110"/>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ar"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rial" pitchFamily="34" charset="0"/>
                </a:rPr>
                <a:t>غير مزجج</a:t>
              </a:r>
            </a:p>
            <a:p>
              <a:pPr marL="0" marR="0" lvl="0" indent="0" defTabSz="914400" eaLnBrk="1" fontAlgn="base" latinLnBrk="0" hangingPunct="1">
                <a:lnSpc>
                  <a:spcPct val="100000"/>
                </a:lnSpc>
                <a:spcBef>
                  <a:spcPct val="0"/>
                </a:spcBef>
                <a:spcAft>
                  <a:spcPct val="0"/>
                </a:spcAft>
                <a:buClrTx/>
                <a:buSzTx/>
                <a:buFontTx/>
                <a:buNone/>
                <a:tabLst/>
                <a:defRPr/>
              </a:pPr>
              <a:r>
                <a:rPr lang="ar" sz="1000" b="1" kern="0" dirty="0">
                  <a:solidFill>
                    <a:prstClr val="white"/>
                  </a:solidFill>
                  <a:effectLst>
                    <a:outerShdw blurRad="38100" dist="38100" dir="2700000" algn="tl">
                      <a:srgbClr val="000000">
                        <a:alpha val="43137"/>
                      </a:srgbClr>
                    </a:outerShdw>
                  </a:effectLst>
                  <a:latin typeface="Arial" pitchFamily="34" charset="0"/>
                </a:rPr>
                <a:t>(25-50 </a:t>
              </a:r>
              <a:r>
                <a:rPr lang="ar" sz="1000" b="1" kern="0" baseline="30000" dirty="0">
                  <a:solidFill>
                    <a:prstClr val="white"/>
                  </a:solidFill>
                  <a:effectLst>
                    <a:outerShdw blurRad="38100" dist="38100" dir="2700000" algn="tl">
                      <a:srgbClr val="000000">
                        <a:alpha val="43137"/>
                      </a:srgbClr>
                    </a:outerShdw>
                  </a:effectLst>
                  <a:latin typeface="Arial" pitchFamily="34" charset="0"/>
                </a:rPr>
                <a:t>درجة </a:t>
              </a:r>
              <a:r>
                <a:rPr lang="ar" sz="1000" b="1" kern="0" dirty="0">
                  <a:solidFill>
                    <a:prstClr val="white"/>
                  </a:solidFill>
                  <a:effectLst>
                    <a:outerShdw blurRad="38100" dist="38100" dir="2700000" algn="tl">
                      <a:srgbClr val="000000">
                        <a:alpha val="43137"/>
                      </a:srgbClr>
                    </a:outerShdw>
                  </a:effectLst>
                  <a:latin typeface="Arial" pitchFamily="34" charset="0"/>
                </a:rPr>
                <a:t>مئوية)</a:t>
              </a:r>
              <a:endParaRPr kumimoji="0" lang="en-GB"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endParaRPr>
            </a:p>
          </p:txBody>
        </p:sp>
      </p:grpSp>
      <p:grpSp>
        <p:nvGrpSpPr>
          <p:cNvPr id="20" name="Group 19"/>
          <p:cNvGrpSpPr/>
          <p:nvPr/>
        </p:nvGrpSpPr>
        <p:grpSpPr>
          <a:xfrm>
            <a:off x="2382274" y="4446483"/>
            <a:ext cx="1490479" cy="1005840"/>
            <a:chOff x="1929048" y="5213412"/>
            <a:chExt cx="1490479" cy="1005840"/>
          </a:xfrm>
        </p:grpSpPr>
        <p:pic>
          <p:nvPicPr>
            <p:cNvPr id="21" name="Picture 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929048" y="5213412"/>
              <a:ext cx="1490479" cy="100584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extBox 21"/>
            <p:cNvSpPr txBox="1"/>
            <p:nvPr/>
          </p:nvSpPr>
          <p:spPr>
            <a:xfrm>
              <a:off x="2123496" y="5819142"/>
              <a:ext cx="1132744" cy="400110"/>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ar"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rPr>
                <a:t>التركيز</a:t>
              </a:r>
            </a:p>
            <a:p>
              <a:pPr lvl="0" algn="ctr" fontAlgn="base">
                <a:spcBef>
                  <a:spcPct val="0"/>
                </a:spcBef>
                <a:spcAft>
                  <a:spcPct val="0"/>
                </a:spcAft>
              </a:pPr>
              <a:r>
                <a:rPr lang="ar" sz="1000" b="1" kern="0" dirty="0">
                  <a:solidFill>
                    <a:prstClr val="white"/>
                  </a:solidFill>
                  <a:effectLst>
                    <a:outerShdw blurRad="38100" dist="38100" dir="2700000" algn="tl">
                      <a:srgbClr val="000000">
                        <a:alpha val="43137"/>
                      </a:srgbClr>
                    </a:outerShdw>
                  </a:effectLst>
                </a:rPr>
                <a:t>(95-160 درجة مئوية)</a:t>
              </a:r>
              <a:endParaRPr kumimoji="0" lang="en-GB"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endParaRPr>
            </a:p>
          </p:txBody>
        </p:sp>
      </p:grpSp>
      <p:grpSp>
        <p:nvGrpSpPr>
          <p:cNvPr id="23" name="Group 22"/>
          <p:cNvGrpSpPr/>
          <p:nvPr/>
        </p:nvGrpSpPr>
        <p:grpSpPr>
          <a:xfrm>
            <a:off x="4078895" y="3586319"/>
            <a:ext cx="3486360" cy="1862872"/>
            <a:chOff x="3682217" y="3732296"/>
            <a:chExt cx="3680963" cy="1996531"/>
          </a:xfrm>
        </p:grpSpPr>
        <p:grpSp>
          <p:nvGrpSpPr>
            <p:cNvPr id="24" name="Group 23"/>
            <p:cNvGrpSpPr/>
            <p:nvPr/>
          </p:nvGrpSpPr>
          <p:grpSpPr>
            <a:xfrm>
              <a:off x="4798127" y="3732296"/>
              <a:ext cx="1481052" cy="1140687"/>
              <a:chOff x="4798127" y="3732296"/>
              <a:chExt cx="1481052" cy="1140687"/>
            </a:xfrm>
          </p:grpSpPr>
          <p:pic>
            <p:nvPicPr>
              <p:cNvPr id="32" name="Picture 2" descr="C:\NEW_G\My Documents\books\TEI MSc\Presentations\Class_7_8_9_Ch3 E conservation measures\Water source HP.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798127" y="3732296"/>
                <a:ext cx="1463040" cy="1097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33" name="TextBox 32"/>
              <p:cNvSpPr txBox="1"/>
              <p:nvPr/>
            </p:nvSpPr>
            <p:spPr>
              <a:xfrm>
                <a:off x="4798127" y="4318985"/>
                <a:ext cx="1481052" cy="553998"/>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ar"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rPr>
                  <a:t>PV مدفوعة</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ar"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rPr>
                  <a:t>مصدر المياه HP</a:t>
                </a:r>
              </a:p>
              <a:p>
                <a:pPr lvl="0" algn="ctr" fontAlgn="base">
                  <a:spcBef>
                    <a:spcPct val="0"/>
                  </a:spcBef>
                  <a:spcAft>
                    <a:spcPct val="0"/>
                  </a:spcAft>
                </a:pPr>
                <a:r>
                  <a:rPr lang="ar" sz="1000" b="1" kern="0" dirty="0">
                    <a:solidFill>
                      <a:prstClr val="white"/>
                    </a:solidFill>
                    <a:effectLst>
                      <a:outerShdw blurRad="38100" dist="38100" dir="2700000" algn="tl">
                        <a:srgbClr val="000000">
                          <a:alpha val="43137"/>
                        </a:srgbClr>
                      </a:outerShdw>
                    </a:effectLst>
                  </a:rPr>
                  <a:t>(حلقة مغلقة)</a:t>
                </a:r>
                <a:endParaRPr kumimoji="0" lang="en-GB"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endParaRPr>
              </a:p>
            </p:txBody>
          </p:sp>
        </p:grpSp>
        <p:pic>
          <p:nvPicPr>
            <p:cNvPr id="25"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68742" y="4920372"/>
              <a:ext cx="521810" cy="3094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6" name="Group 25"/>
            <p:cNvGrpSpPr/>
            <p:nvPr/>
          </p:nvGrpSpPr>
          <p:grpSpPr>
            <a:xfrm>
              <a:off x="5891569" y="4576086"/>
              <a:ext cx="1471611" cy="1149567"/>
              <a:chOff x="5891569" y="4576086"/>
              <a:chExt cx="1471611" cy="1149567"/>
            </a:xfrm>
          </p:grpSpPr>
          <p:pic>
            <p:nvPicPr>
              <p:cNvPr id="30" name="Picture 8" descr="000_0266"/>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891570" y="4576086"/>
                <a:ext cx="1471610" cy="1097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TextBox 30"/>
              <p:cNvSpPr txBox="1"/>
              <p:nvPr/>
            </p:nvSpPr>
            <p:spPr>
              <a:xfrm>
                <a:off x="5891569" y="5171655"/>
                <a:ext cx="1471611" cy="553998"/>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ar"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rPr>
                  <a:t>PV مدفوعة</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ar"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rPr>
                  <a:t>المصدر الأرضي HP</a:t>
                </a:r>
              </a:p>
              <a:p>
                <a:pPr lvl="0" algn="ctr" fontAlgn="base">
                  <a:spcBef>
                    <a:spcPct val="0"/>
                  </a:spcBef>
                  <a:spcAft>
                    <a:spcPct val="0"/>
                  </a:spcAft>
                </a:pPr>
                <a:r>
                  <a:rPr lang="ar" sz="1000" b="1" kern="0" dirty="0">
                    <a:solidFill>
                      <a:prstClr val="white"/>
                    </a:solidFill>
                    <a:effectLst>
                      <a:outerShdw blurRad="38100" dist="38100" dir="2700000" algn="tl">
                        <a:srgbClr val="000000">
                          <a:alpha val="43137"/>
                        </a:srgbClr>
                      </a:outerShdw>
                    </a:effectLst>
                  </a:rPr>
                  <a:t>(حلقة أفقية)</a:t>
                </a:r>
                <a:endParaRPr kumimoji="0" lang="en-GB"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endParaRPr>
              </a:p>
            </p:txBody>
          </p:sp>
        </p:grpSp>
        <p:grpSp>
          <p:nvGrpSpPr>
            <p:cNvPr id="27" name="Group 26"/>
            <p:cNvGrpSpPr/>
            <p:nvPr/>
          </p:nvGrpSpPr>
          <p:grpSpPr>
            <a:xfrm>
              <a:off x="3682217" y="4587375"/>
              <a:ext cx="1508760" cy="1141452"/>
              <a:chOff x="3682217" y="4587375"/>
              <a:chExt cx="1508760" cy="1141452"/>
            </a:xfrm>
          </p:grpSpPr>
          <p:pic>
            <p:nvPicPr>
              <p:cNvPr id="28" name="Picture 5"/>
              <p:cNvPicPr preferRelativeResize="0">
                <a:picLocks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682217" y="4587375"/>
                <a:ext cx="1508760" cy="1097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28"/>
              <p:cNvSpPr txBox="1"/>
              <p:nvPr/>
            </p:nvSpPr>
            <p:spPr>
              <a:xfrm>
                <a:off x="3682217" y="5174829"/>
                <a:ext cx="1471611" cy="553998"/>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ar"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rPr>
                  <a:t>PV مدفوعة</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ar"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rPr>
                  <a:t>الهواء </a:t>
                </a:r>
                <a:r>
                  <a:rPr lang="ar" sz="1000" b="1" kern="0" noProof="0" dirty="0">
                    <a:solidFill>
                      <a:prstClr val="white"/>
                    </a:solidFill>
                    <a:effectLst>
                      <a:outerShdw blurRad="38100" dist="38100" dir="2700000" algn="tl">
                        <a:srgbClr val="000000">
                          <a:alpha val="43137"/>
                        </a:srgbClr>
                      </a:outerShdw>
                    </a:effectLst>
                  </a:rPr>
                  <a:t>ق </a:t>
                </a:r>
                <a:r>
                  <a:rPr lang="ar" sz="1000" b="1" kern="0" dirty="0" err="1">
                    <a:solidFill>
                      <a:prstClr val="white"/>
                    </a:solidFill>
                    <a:effectLst>
                      <a:outerShdw blurRad="38100" dist="38100" dir="2700000" algn="tl">
                        <a:srgbClr val="000000">
                          <a:alpha val="43137"/>
                        </a:srgbClr>
                      </a:outerShdw>
                    </a:effectLst>
                  </a:rPr>
                  <a:t>_</a:t>
                </a:r>
                <a:r>
                  <a:rPr lang="ar" sz="1000" b="1" kern="0" dirty="0">
                    <a:solidFill>
                      <a:prstClr val="white"/>
                    </a:solidFill>
                    <a:effectLst>
                      <a:outerShdw blurRad="38100" dist="38100" dir="2700000" algn="tl">
                        <a:srgbClr val="000000">
                          <a:alpha val="43137"/>
                        </a:srgbClr>
                      </a:outerShdw>
                    </a:effectLst>
                  </a:rPr>
                  <a:t> </a:t>
                </a:r>
                <a:r>
                  <a:rPr kumimoji="0" lang="ar"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rPr>
                  <a:t>HP</a:t>
                </a:r>
              </a:p>
              <a:p>
                <a:pPr lvl="0" algn="ctr" fontAlgn="base">
                  <a:spcBef>
                    <a:spcPct val="0"/>
                  </a:spcBef>
                  <a:spcAft>
                    <a:spcPct val="0"/>
                  </a:spcAft>
                </a:pPr>
                <a:r>
                  <a:rPr lang="ar" sz="1000" b="1" kern="0" dirty="0">
                    <a:solidFill>
                      <a:prstClr val="white"/>
                    </a:solidFill>
                    <a:effectLst>
                      <a:outerShdw blurRad="38100" dist="38100" dir="2700000" algn="tl">
                        <a:srgbClr val="000000">
                          <a:alpha val="43137"/>
                        </a:srgbClr>
                      </a:outerShdw>
                    </a:effectLst>
                  </a:rPr>
                  <a:t>(مرتفع SSER)</a:t>
                </a:r>
                <a:endParaRPr kumimoji="0" lang="en-GB"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endParaRPr>
              </a:p>
            </p:txBody>
          </p:sp>
        </p:grpSp>
      </p:grpSp>
      <p:grpSp>
        <p:nvGrpSpPr>
          <p:cNvPr id="34" name="Group 33"/>
          <p:cNvGrpSpPr/>
          <p:nvPr/>
        </p:nvGrpSpPr>
        <p:grpSpPr>
          <a:xfrm>
            <a:off x="7667728" y="3568293"/>
            <a:ext cx="1339367" cy="1620927"/>
            <a:chOff x="7510628" y="3720522"/>
            <a:chExt cx="1558611" cy="1692766"/>
          </a:xfrm>
        </p:grpSpPr>
        <p:grpSp>
          <p:nvGrpSpPr>
            <p:cNvPr id="35" name="Group 34"/>
            <p:cNvGrpSpPr/>
            <p:nvPr/>
          </p:nvGrpSpPr>
          <p:grpSpPr>
            <a:xfrm>
              <a:off x="7510628" y="4297969"/>
              <a:ext cx="1554480" cy="1115319"/>
              <a:chOff x="7544495" y="4610883"/>
              <a:chExt cx="1554480" cy="1115319"/>
            </a:xfrm>
          </p:grpSpPr>
          <p:pic>
            <p:nvPicPr>
              <p:cNvPr id="39" name="Picture 3"/>
              <p:cNvPicPr preferRelativeResize="0">
                <a:picLocks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544495" y="4610883"/>
                <a:ext cx="1554480" cy="1097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 name="TextBox 39"/>
              <p:cNvSpPr txBox="1"/>
              <p:nvPr/>
            </p:nvSpPr>
            <p:spPr>
              <a:xfrm>
                <a:off x="7874336" y="5479981"/>
                <a:ext cx="894797" cy="24622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ar"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rPr>
                  <a:t>الكريات الخشبية</a:t>
                </a:r>
                <a:endParaRPr kumimoji="0" lang="en-GB"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endParaRPr>
              </a:p>
            </p:txBody>
          </p:sp>
        </p:grpSp>
        <p:grpSp>
          <p:nvGrpSpPr>
            <p:cNvPr id="36" name="Group 35"/>
            <p:cNvGrpSpPr/>
            <p:nvPr/>
          </p:nvGrpSpPr>
          <p:grpSpPr>
            <a:xfrm>
              <a:off x="8166511" y="3720522"/>
              <a:ext cx="902728" cy="822960"/>
              <a:chOff x="1715591" y="5116658"/>
              <a:chExt cx="902728" cy="822960"/>
            </a:xfrm>
          </p:grpSpPr>
          <p:pic>
            <p:nvPicPr>
              <p:cNvPr id="37" name="Picture 6"/>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715591" y="5116658"/>
                <a:ext cx="902728" cy="8229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 name="TextBox 37"/>
              <p:cNvSpPr txBox="1"/>
              <p:nvPr/>
            </p:nvSpPr>
            <p:spPr>
              <a:xfrm>
                <a:off x="1720316" y="5681623"/>
                <a:ext cx="898003" cy="246221"/>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ar"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rPr>
                  <a:t>رقائق الخشب</a:t>
                </a:r>
                <a:endParaRPr kumimoji="0" lang="en-GB" sz="10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endParaRPr>
              </a:p>
            </p:txBody>
          </p:sp>
        </p:grpSp>
      </p:grpSp>
      <p:sp>
        <p:nvSpPr>
          <p:cNvPr id="41" name="Rectangle 40">
            <a:extLst>
              <a:ext uri="{FF2B5EF4-FFF2-40B4-BE49-F238E27FC236}">
                <a16:creationId xmlns:a16="http://schemas.microsoft.com/office/drawing/2014/main" id="{5241205D-C383-42F2-8FFC-4084B2A4AC98}"/>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20848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13</a:t>
            </a:fld>
            <a:endParaRPr lang="en-US">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832" y="1077711"/>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 sz="2600" dirty="0"/>
              <a:t>ب .3.1 - حصة الطاقة المتجددة في الموقع في إجمالي استهلاك الطاقة الحرارية النهائي لعمليات البناء</a:t>
            </a:r>
            <a:endParaRPr lang="it-IT" sz="2600" b="1" u="sng" dirty="0">
              <a:solidFill>
                <a:srgbClr val="1A965E"/>
              </a:solidFill>
            </a:endParaRPr>
          </a:p>
        </p:txBody>
      </p:sp>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4446270" y="2529724"/>
            <a:ext cx="4465120" cy="2512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spcBef>
                <a:spcPts val="300"/>
              </a:spcBef>
              <a:buNone/>
            </a:pPr>
            <a:r>
              <a:rPr lang="ar" dirty="0"/>
              <a:t>عند حساب الاستهلاك النهائي للطاقة الحرارية ، يجب مراعاة استخدامات الطاقة التالية :</a:t>
            </a:r>
            <a:endParaRPr lang="en-US" dirty="0"/>
          </a:p>
          <a:p>
            <a:pPr algn="r" rtl="1">
              <a:spcBef>
                <a:spcPts val="300"/>
              </a:spcBef>
              <a:buFont typeface="Courier New" panose="02070309020205020404" pitchFamily="49" charset="0"/>
              <a:buChar char="o"/>
            </a:pPr>
            <a:r>
              <a:rPr lang="ar" dirty="0"/>
              <a:t>تدفئة</a:t>
            </a:r>
          </a:p>
          <a:p>
            <a:pPr algn="r" rtl="1">
              <a:spcBef>
                <a:spcPts val="300"/>
              </a:spcBef>
              <a:buFont typeface="Courier New" panose="02070309020205020404" pitchFamily="49" charset="0"/>
              <a:buChar char="o"/>
            </a:pPr>
            <a:r>
              <a:rPr lang="ar" dirty="0"/>
              <a:t>تبريد</a:t>
            </a:r>
          </a:p>
          <a:p>
            <a:pPr algn="r" rtl="1">
              <a:spcBef>
                <a:spcPts val="300"/>
              </a:spcBef>
              <a:buFont typeface="Courier New" panose="02070309020205020404" pitchFamily="49" charset="0"/>
              <a:buChar char="o"/>
            </a:pPr>
            <a:r>
              <a:rPr lang="ar" dirty="0"/>
              <a:t>التهوية الميكانيكية</a:t>
            </a:r>
          </a:p>
          <a:p>
            <a:pPr algn="r" rtl="1">
              <a:spcBef>
                <a:spcPts val="300"/>
              </a:spcBef>
              <a:buFont typeface="Courier New" panose="02070309020205020404" pitchFamily="49" charset="0"/>
              <a:buChar char="o"/>
            </a:pPr>
            <a:r>
              <a:rPr lang="ar" dirty="0"/>
              <a:t>الماء الساخن المنزلي</a:t>
            </a:r>
          </a:p>
        </p:txBody>
      </p:sp>
      <p:sp>
        <p:nvSpPr>
          <p:cNvPr id="11"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6097524" y="910413"/>
            <a:ext cx="2509266" cy="608833"/>
          </a:xfrm>
          <a:prstGeom prst="rect">
            <a:avLst/>
          </a:prstGeom>
        </p:spPr>
        <p:txBody>
          <a:bodyPr>
            <a:noAutofit/>
          </a:bodyPr>
          <a:lstStyle/>
          <a:p>
            <a:pPr marL="0" indent="0" algn="r" rtl="1">
              <a:buNone/>
            </a:pPr>
            <a:r>
              <a:rPr lang="ar" sz="2400" b="1" u="sng" dirty="0">
                <a:latin typeface="Calibri" panose="020F0502020204030204" pitchFamily="34" charset="0"/>
                <a:cs typeface="Calibri" panose="020F0502020204030204" pitchFamily="34" charset="0"/>
              </a:rPr>
              <a:t>الحدود والنطاق</a:t>
            </a:r>
            <a:endParaRPr lang="en-US" sz="2400" dirty="0"/>
          </a:p>
        </p:txBody>
      </p:sp>
      <p:sp>
        <p:nvSpPr>
          <p:cNvPr id="4" name="Rectangle 3"/>
          <p:cNvSpPr/>
          <p:nvPr/>
        </p:nvSpPr>
        <p:spPr>
          <a:xfrm>
            <a:off x="4446269" y="1500784"/>
            <a:ext cx="4213660" cy="461665"/>
          </a:xfrm>
          <a:prstGeom prst="rect">
            <a:avLst/>
          </a:prstGeom>
        </p:spPr>
        <p:txBody>
          <a:bodyPr wrap="square">
            <a:spAutoFit/>
          </a:bodyPr>
          <a:lstStyle/>
          <a:p>
            <a:pPr algn="r" rtl="1"/>
            <a:r>
              <a:rPr lang="ar" sz="2400" dirty="0"/>
              <a:t>حدود التقييم جميع المباني في الحي.</a:t>
            </a:r>
            <a:endParaRPr lang="el-GR" sz="2400" dirty="0"/>
          </a:p>
        </p:txBody>
      </p:sp>
      <p:sp>
        <p:nvSpPr>
          <p:cNvPr id="13" name="Rectangle 12"/>
          <p:cNvSpPr/>
          <p:nvPr/>
        </p:nvSpPr>
        <p:spPr>
          <a:xfrm>
            <a:off x="4572001" y="5377610"/>
            <a:ext cx="4206240" cy="369332"/>
          </a:xfrm>
          <a:prstGeom prst="rect">
            <a:avLst/>
          </a:prstGeom>
        </p:spPr>
        <p:txBody>
          <a:bodyPr wrap="square">
            <a:spAutoFit/>
          </a:bodyPr>
          <a:lstStyle/>
          <a:p>
            <a:pPr algn="r" rtl="1"/>
            <a:r>
              <a:rPr lang="ar" dirty="0"/>
              <a:t>الطاقة</a:t>
            </a:r>
            <a:r>
              <a:rPr lang="ar-JO" dirty="0"/>
              <a:t> المستخدمة تشير الى </a:t>
            </a:r>
            <a:r>
              <a:rPr lang="ar" dirty="0"/>
              <a:t> </a:t>
            </a:r>
            <a:r>
              <a:rPr lang="ar" b="1" dirty="0"/>
              <a:t>استهلاك الطاقة التشغيلي</a:t>
            </a:r>
            <a:endParaRPr lang="el-GR" dirty="0"/>
          </a:p>
        </p:txBody>
      </p:sp>
      <p:pic>
        <p:nvPicPr>
          <p:cNvPr id="1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58304" y="5042517"/>
            <a:ext cx="575931" cy="5827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a:extLst>
              <a:ext uri="{FF2B5EF4-FFF2-40B4-BE49-F238E27FC236}">
                <a16:creationId xmlns:a16="http://schemas.microsoft.com/office/drawing/2014/main" id="{69C001DB-6EDE-423B-A40B-0A04BB7153A6}"/>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62785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solidFill>
                  <a:schemeClr val="bg1"/>
                </a:solidFill>
              </a:rPr>
              <a:t>14</a:t>
            </a:fld>
            <a:endParaRPr lang="en-US">
              <a:solidFill>
                <a:schemeClr val="bg1"/>
              </a:solidFill>
            </a:endParaRPr>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5125974" y="846615"/>
            <a:ext cx="280644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 b="1" u="sng" dirty="0">
                <a:solidFill>
                  <a:prstClr val="black"/>
                </a:solidFill>
                <a:cs typeface="Calibri" panose="020F0502020204030204" pitchFamily="34" charset="0"/>
              </a:rPr>
              <a:t>الحدود والنطاق _</a:t>
            </a:r>
            <a:endParaRPr lang="it-IT" dirty="0">
              <a:solidFill>
                <a:prstClr val="black"/>
              </a:solidFill>
            </a:endParaRPr>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1513394"/>
            <a:ext cx="8330934" cy="44571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dirty="0"/>
              <a:t>وفقًا لتوجيهات الطاقة المتجددة (RED 2018) ، فإن الطاقة من المصادر المتجددة تعني الطاقة من المصادر المتجددة غير الأحفورية ، وهي الرياح والطاقة الشمسية والحرارة الجوية والطاقة الحرارية الأرضية والطاقة الحرارية المائية وطاقة المحيطات والطاقة المائية والكتلة الحيوية وغاز مكبات النفايات وغاز محطة معالجة مياه الصرف الصحي و الغازات الحيوية.</a:t>
            </a:r>
            <a:endParaRPr lang="en-GB" dirty="0"/>
          </a:p>
          <a:p>
            <a:pPr marL="0" indent="0" algn="r" rtl="1">
              <a:buNone/>
            </a:pPr>
            <a:r>
              <a:rPr lang="ar" dirty="0"/>
              <a:t>الحرارية التي تتيح استخدام الحرارة الهوائية أو الحرارية الأرضية أو الحرارة المائية عند مستوى درجة حرارة مفيدة إلى كهرباء أو طاقة مساعدة أخرى لتعمل. لذلك يجب حسم الطاقة المستخدمة لتشغيل المضخات الحرارية من إجمالي الحرارة القابلة للاستخدام. </a:t>
            </a:r>
            <a:r>
              <a:rPr lang="ar" b="1" dirty="0"/>
              <a:t>يجب أن تؤخذ في الاعتبار فقط المضخات الحرارية التي يكون عامل الحماية فيها (SPF)&gt; 1.15 * 1 /.</a:t>
            </a:r>
            <a:endParaRPr lang="en-US" b="1" dirty="0"/>
          </a:p>
        </p:txBody>
      </p:sp>
      <p:pic>
        <p:nvPicPr>
          <p:cNvPr id="9"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8224" y="796299"/>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 sz="2600" dirty="0"/>
              <a:t>ب .3.1 - حصة الطاقة المتجددة في الموقع في إجمالي استهلاك الطاقة الحرارية النهائي لعمليات البناء</a:t>
            </a:r>
            <a:endParaRPr lang="it-IT" sz="2600" dirty="0"/>
          </a:p>
        </p:txBody>
      </p:sp>
      <p:sp>
        <p:nvSpPr>
          <p:cNvPr id="7" name="Rectangle 6">
            <a:extLst>
              <a:ext uri="{FF2B5EF4-FFF2-40B4-BE49-F238E27FC236}">
                <a16:creationId xmlns:a16="http://schemas.microsoft.com/office/drawing/2014/main" id="{7F55D447-6781-4713-B85B-AFEE74188A0A}"/>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332538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92289" y="5406778"/>
            <a:ext cx="1747703" cy="949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73761"/>
          </a:xfrm>
        </p:spPr>
        <p:txBody>
          <a:bodyPr/>
          <a:lstStyle/>
          <a:p>
            <a:fld id="{243FB592-B9A9-49AA-A86F-4031F7B97808}" type="slidenum">
              <a:rPr lang="en-US" smtClean="0">
                <a:solidFill>
                  <a:schemeClr val="bg1"/>
                </a:solidFill>
              </a:rPr>
              <a:t>15</a:t>
            </a:fld>
            <a:endParaRPr lang="en-US" dirty="0">
              <a:solidFill>
                <a:schemeClr val="bg1"/>
              </a:solidFill>
            </a:endParaRPr>
          </a:p>
        </p:txBody>
      </p:sp>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0720" y="82373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504007" y="1473640"/>
            <a:ext cx="8516168" cy="39670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sz="2200" b="1" dirty="0">
                <a:solidFill>
                  <a:schemeClr val="tx1">
                    <a:lumMod val="50000"/>
                    <a:lumOff val="50000"/>
                  </a:schemeClr>
                </a:solidFill>
              </a:rPr>
              <a:t>خطوات الحساب كالتالي :</a:t>
            </a:r>
            <a:r>
              <a:rPr lang="ar" sz="2200" dirty="0"/>
              <a:t> </a:t>
            </a:r>
            <a:endParaRPr lang="it-IT" sz="2200" dirty="0"/>
          </a:p>
          <a:p>
            <a:pPr marL="457200" indent="-457200" algn="r" rtl="1">
              <a:buFont typeface="+mj-lt"/>
              <a:buAutoNum type="arabicPeriod"/>
            </a:pPr>
            <a:r>
              <a:rPr lang="ar" sz="2200" dirty="0"/>
              <a:t>لكل مبنى في الحي ، احسب </a:t>
            </a:r>
            <a:r>
              <a:rPr lang="ar" sz="2200" b="1" dirty="0"/>
              <a:t>متوسط الطاقة الحرارية السنوية المنتجة والمستخدمة في الموقع من مصادر متجددة </a:t>
            </a:r>
            <a:r>
              <a:rPr lang="ar" sz="2200" dirty="0"/>
              <a:t>(مثل مجمعات الطاقة الشمسية ، و HP التي تعمل بالطاقة الكهروضوئية ، والكتلة الحيوية) لتغطية الطلب على استخدامات الطاقة التي يتم أخذها في الاعتبار ، باستخدام متوسط قيمة 3 سنوات من البيانات المرصودة (إن وجدت) ، أو الحسابات (كما هو موضح في ب .1.4 - الطاقة من المصادر المتجددة في إجمالي استهلاك الطاقة الحرارية )</a:t>
            </a:r>
            <a:endParaRPr lang="en-US" sz="2200" dirty="0"/>
          </a:p>
          <a:p>
            <a:pPr marL="0" indent="0" algn="r" rtl="1">
              <a:buNone/>
            </a:pPr>
            <a:endParaRPr lang="en-GB" sz="1200" dirty="0"/>
          </a:p>
          <a:p>
            <a:pPr marL="457200" indent="-457200" algn="r" rtl="1">
              <a:buFont typeface="+mj-lt"/>
              <a:buAutoNum type="arabicPeriod" startAt="2"/>
            </a:pPr>
            <a:r>
              <a:rPr lang="ar" sz="2200" dirty="0"/>
              <a:t>لكل مبنى في الحي احسب </a:t>
            </a:r>
            <a:r>
              <a:rPr lang="ar" sz="2200" b="1" dirty="0"/>
              <a:t>متوسط الطاقة الحرارية السنوية التي يتم تسليمها </a:t>
            </a:r>
            <a:r>
              <a:rPr lang="ar" sz="2200" dirty="0"/>
              <a:t>(مثل النفط والغاز الطبيعي وتدفئة المنطقة) للمبنى لتغطية استخدامات الطاقة المأخوذة في الاعتبار ، من البيانات أو </a:t>
            </a:r>
            <a:r>
              <a:rPr lang="ar" sz="2200" b="1" dirty="0"/>
              <a:t>الحسابات المراقبة / المقاسة </a:t>
            </a:r>
            <a:r>
              <a:rPr lang="ar" sz="2200" dirty="0"/>
              <a:t>( كما هو موضح في ب 1.2 - استهلاك الطاقة الحرارية )</a:t>
            </a:r>
            <a:endParaRPr lang="en-US" sz="2200" dirty="0"/>
          </a:p>
          <a:p>
            <a:pPr marL="457200" indent="-457200" algn="r" rtl="1">
              <a:buFont typeface="+mj-lt"/>
              <a:buAutoNum type="arabicPeriod" startAt="2"/>
            </a:pPr>
            <a:endParaRPr lang="en-US" sz="2200"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5339334" y="835913"/>
            <a:ext cx="228066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 b="1" u="sng" dirty="0">
                <a:latin typeface="Calibri" panose="020F0502020204030204" pitchFamily="34" charset="0"/>
                <a:cs typeface="Calibri" panose="020F0502020204030204" pitchFamily="34" charset="0"/>
              </a:rPr>
              <a:t>طريقة التقييم</a:t>
            </a:r>
            <a:endParaRPr lang="it-IT" u="sng" dirty="0"/>
          </a:p>
        </p:txBody>
      </p:sp>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 sz="2600" dirty="0"/>
              <a:t>ب .3.1 - حصة الطاقة المتجددة في الموقع في إجمالي استهلاك الطاقة الحرارية النهائي لعمليات البناء</a:t>
            </a:r>
            <a:endParaRPr lang="it-IT" sz="2600" b="1" u="sng" dirty="0">
              <a:solidFill>
                <a:srgbClr val="1A965E"/>
              </a:solidFill>
            </a:endParaRPr>
          </a:p>
        </p:txBody>
      </p:sp>
      <p:sp>
        <p:nvSpPr>
          <p:cNvPr id="9" name="Rectangle 8">
            <a:extLst>
              <a:ext uri="{FF2B5EF4-FFF2-40B4-BE49-F238E27FC236}">
                <a16:creationId xmlns:a16="http://schemas.microsoft.com/office/drawing/2014/main" id="{8B82849B-6583-499A-A00F-C3DBC744E27A}"/>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79033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73761"/>
          </a:xfrm>
        </p:spPr>
        <p:txBody>
          <a:bodyPr/>
          <a:lstStyle/>
          <a:p>
            <a:fld id="{243FB592-B9A9-49AA-A86F-4031F7B97808}" type="slidenum">
              <a:rPr lang="en-US" smtClean="0">
                <a:solidFill>
                  <a:schemeClr val="bg1"/>
                </a:solidFill>
              </a:rPr>
              <a:t>16</a:t>
            </a:fld>
            <a:endParaRPr lang="en-US" dirty="0">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0750" y="8988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6616223" y="911076"/>
            <a:ext cx="215493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b="1" u="sng" dirty="0">
                <a:latin typeface="Calibri" panose="020F0502020204030204" pitchFamily="34" charset="0"/>
                <a:cs typeface="Calibri" panose="020F0502020204030204" pitchFamily="34" charset="0"/>
              </a:rPr>
              <a:t>طريقة التقييم</a:t>
            </a:r>
            <a:endParaRPr lang="it-IT" u="sng" dirty="0"/>
          </a:p>
        </p:txBody>
      </p:sp>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 sz="2600" dirty="0"/>
              <a:t>ب .3.1 - حصة الطاقة المتجددة في الموقع في إجمالي استهلاك الطاقة الحرارية النهائي لعمليات البناء</a:t>
            </a:r>
            <a:endParaRPr lang="it-IT" sz="2600" b="1" u="sng" dirty="0">
              <a:solidFill>
                <a:srgbClr val="1A965E"/>
              </a:solidFill>
            </a:endParaRPr>
          </a:p>
        </p:txBody>
      </p:sp>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24451" y="5148140"/>
            <a:ext cx="2046708" cy="118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Segnaposto contenuto 2">
            <a:extLst>
              <a:ext uri="{FF2B5EF4-FFF2-40B4-BE49-F238E27FC236}">
                <a16:creationId xmlns:a16="http://schemas.microsoft.com/office/drawing/2014/main" id="{86F2EB93-A63A-4210-B86A-E5FCAD7D8D7F}"/>
              </a:ext>
            </a:extLst>
          </p:cNvPr>
          <p:cNvSpPr txBox="1">
            <a:spLocks/>
          </p:cNvSpPr>
          <p:nvPr/>
        </p:nvSpPr>
        <p:spPr>
          <a:xfrm>
            <a:off x="268224" y="1558548"/>
            <a:ext cx="8855825" cy="349581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lgn="r" rtl="1">
              <a:buFont typeface="+mj-lt"/>
              <a:buAutoNum type="arabicPeriod" startAt="3"/>
            </a:pPr>
            <a:r>
              <a:rPr lang="ar" sz="2200" dirty="0"/>
              <a:t>اجمع الطاقة الحرارية السنوية </a:t>
            </a:r>
            <a:r>
              <a:rPr lang="ar" sz="2200" b="1" dirty="0"/>
              <a:t>المنتجة والمستخدمة في الموقع من المصادر المتجددة </a:t>
            </a:r>
            <a:r>
              <a:rPr lang="ar" sz="2200" dirty="0"/>
              <a:t>لكل مبنى حتى إجمالي </a:t>
            </a:r>
            <a:r>
              <a:rPr lang="ar" sz="2200" b="1" dirty="0"/>
              <a:t>الطاقة الحرارية المجمعة من </a:t>
            </a:r>
            <a:r>
              <a:rPr lang="ar-JO" sz="2200" b="1" dirty="0"/>
              <a:t>مصادر الطاقة المتجددة </a:t>
            </a:r>
            <a:r>
              <a:rPr lang="ar" sz="2200" b="1" dirty="0"/>
              <a:t> ، </a:t>
            </a:r>
            <a:r>
              <a:rPr lang="ar" sz="2200" dirty="0"/>
              <a:t>[ kWh </a:t>
            </a:r>
            <a:r>
              <a:rPr lang="ar" sz="2200" baseline="-25000" dirty="0"/>
              <a:t>th ، RES </a:t>
            </a:r>
            <a:r>
              <a:rPr lang="ar" sz="2200" dirty="0"/>
              <a:t>/ yr ]</a:t>
            </a:r>
            <a:endParaRPr lang="en-US" sz="2200" dirty="0"/>
          </a:p>
          <a:p>
            <a:pPr marL="457200" lvl="0" indent="-457200" algn="r" rtl="1">
              <a:buFont typeface="+mj-lt"/>
              <a:buAutoNum type="arabicPeriod" startAt="3"/>
            </a:pPr>
            <a:r>
              <a:rPr lang="ar" sz="2200" dirty="0"/>
              <a:t>جمع </a:t>
            </a:r>
            <a:r>
              <a:rPr lang="ar" sz="2200" b="1" dirty="0"/>
              <a:t>الطاقة الحرارية السنوية </a:t>
            </a:r>
            <a:r>
              <a:rPr lang="ar" sz="2200" dirty="0"/>
              <a:t>لكل مبنى حتى إجمالي </a:t>
            </a:r>
            <a:r>
              <a:rPr lang="ar" sz="2200" b="1" dirty="0"/>
              <a:t>الطاقة الحرارية الكلية </a:t>
            </a:r>
            <a:r>
              <a:rPr lang="ar" sz="2200" dirty="0"/>
              <a:t>(RES &amp; تقليدية) </a:t>
            </a:r>
            <a:r>
              <a:rPr lang="ar" sz="2200" b="1" dirty="0"/>
              <a:t>، </a:t>
            </a:r>
            <a:r>
              <a:rPr lang="ar" sz="2200" dirty="0"/>
              <a:t>[ </a:t>
            </a:r>
            <a:r>
              <a:rPr lang="ar" sz="2200" dirty="0" err="1"/>
              <a:t>kWh </a:t>
            </a:r>
            <a:r>
              <a:rPr lang="ar" sz="2200" baseline="-25000" dirty="0" err="1"/>
              <a:t>th </a:t>
            </a:r>
            <a:r>
              <a:rPr lang="ar" sz="2200" dirty="0"/>
              <a:t>/ </a:t>
            </a:r>
            <a:r>
              <a:rPr lang="ar" sz="2200" dirty="0" err="1"/>
              <a:t>yr </a:t>
            </a:r>
            <a:r>
              <a:rPr lang="ar" sz="2200" dirty="0"/>
              <a:t>]</a:t>
            </a:r>
          </a:p>
          <a:p>
            <a:pPr marL="457200" indent="-457200" algn="r" rtl="1">
              <a:buFont typeface="+mj-lt"/>
              <a:buAutoNum type="arabicPeriod" startAt="3"/>
            </a:pPr>
            <a:r>
              <a:rPr lang="ar" sz="2200" dirty="0"/>
              <a:t>احسب قيمة المؤشر كنسبة مئوية لمقدار </a:t>
            </a:r>
            <a:r>
              <a:rPr lang="ar" sz="2200" b="1" dirty="0"/>
              <a:t>الطاقة الحرارية الإجمالية من RES</a:t>
            </a:r>
            <a:r>
              <a:rPr lang="ar" sz="2200" dirty="0"/>
              <a:t> </a:t>
            </a:r>
            <a:r>
              <a:rPr lang="ar" sz="2200" b="1" dirty="0">
                <a:solidFill>
                  <a:schemeClr val="accent3">
                    <a:lumMod val="75000"/>
                  </a:schemeClr>
                </a:solidFill>
              </a:rPr>
              <a:t>(الخطوة 3) </a:t>
            </a:r>
            <a:r>
              <a:rPr lang="ar" sz="2200" dirty="0"/>
              <a:t>إلى إجمالي </a:t>
            </a:r>
            <a:r>
              <a:rPr lang="ar" sz="2200" b="1" dirty="0"/>
              <a:t>الطاقة الحرارية النهائية </a:t>
            </a:r>
            <a:r>
              <a:rPr lang="ar" sz="2200" dirty="0"/>
              <a:t>(RES &amp; التقليدية) </a:t>
            </a:r>
            <a:r>
              <a:rPr lang="ar" sz="2200" b="1" dirty="0">
                <a:solidFill>
                  <a:schemeClr val="accent3">
                    <a:lumMod val="75000"/>
                  </a:schemeClr>
                </a:solidFill>
              </a:rPr>
              <a:t>( الخطوة 4) </a:t>
            </a:r>
            <a:r>
              <a:rPr lang="ar" sz="2200" dirty="0">
                <a:solidFill>
                  <a:schemeClr val="accent3">
                    <a:lumMod val="75000"/>
                  </a:schemeClr>
                </a:solidFill>
              </a:rPr>
              <a:t>، </a:t>
            </a:r>
            <a:r>
              <a:rPr lang="ar" sz="2200" dirty="0"/>
              <a:t>[٪]</a:t>
            </a:r>
            <a:endParaRPr lang="en-US" sz="2200" dirty="0"/>
          </a:p>
          <a:p>
            <a:pPr marL="0" lvl="0" indent="0" algn="r" rtl="1">
              <a:buNone/>
            </a:pPr>
            <a:endParaRPr lang="en-US" sz="2200" dirty="0"/>
          </a:p>
          <a:p>
            <a:pPr marL="457200" lvl="0" indent="-457200" algn="r" rtl="1">
              <a:buFont typeface="+mj-lt"/>
              <a:buAutoNum type="arabicPeriod" startAt="3"/>
            </a:pPr>
            <a:endParaRPr lang="en-US" sz="2200" dirty="0"/>
          </a:p>
          <a:p>
            <a:pPr marL="457200" lvl="0" indent="-457200" algn="r" rtl="1">
              <a:buFont typeface="+mj-lt"/>
              <a:buAutoNum type="arabicPeriod" startAt="3"/>
            </a:pPr>
            <a:endParaRPr lang="en-US" sz="2200" dirty="0"/>
          </a:p>
          <a:p>
            <a:pPr marL="457200" lvl="0" indent="-457200" algn="r" rtl="1">
              <a:buFont typeface="+mj-lt"/>
              <a:buAutoNum type="arabicPeriod" startAt="3"/>
            </a:pPr>
            <a:endParaRPr lang="en-US" sz="2200" dirty="0"/>
          </a:p>
        </p:txBody>
      </p:sp>
      <p:sp>
        <p:nvSpPr>
          <p:cNvPr id="10" name="Rectangle 9">
            <a:extLst>
              <a:ext uri="{FF2B5EF4-FFF2-40B4-BE49-F238E27FC236}">
                <a16:creationId xmlns:a16="http://schemas.microsoft.com/office/drawing/2014/main" id="{2314F675-04EA-4CDB-9483-589E61A1C554}"/>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628701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solidFill>
                  <a:schemeClr val="bg1"/>
                </a:solidFill>
              </a:rPr>
              <a:t>17</a:t>
            </a:fld>
            <a:endParaRPr lang="en-US">
              <a:solidFill>
                <a:schemeClr val="bg1"/>
              </a:solidFill>
            </a:endParaRPr>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5491734" y="816066"/>
            <a:ext cx="206349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b="1" u="sng" dirty="0">
                <a:latin typeface="Calibri" panose="020F0502020204030204" pitchFamily="34" charset="0"/>
                <a:cs typeface="Calibri" panose="020F0502020204030204" pitchFamily="34" charset="0"/>
              </a:rPr>
              <a:t>المراجع والمعايير</a:t>
            </a:r>
            <a:endParaRPr lang="it-IT"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68224" y="1320800"/>
            <a:ext cx="8855825"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indent="-361950" algn="r" rtl="1">
              <a:spcBef>
                <a:spcPts val="0"/>
              </a:spcBef>
              <a:buNone/>
            </a:pPr>
            <a:r>
              <a:rPr lang="ar" sz="2200" b="1" dirty="0"/>
              <a:t>RED 2018. </a:t>
            </a:r>
            <a:r>
              <a:rPr lang="ar" sz="2200" dirty="0"/>
              <a:t>التوجيه (الاتحاد الأوروبي) 2018/2001 الصادر عن البرلمان الأوروبي والمجلس في 11 ديسمبر 2018 بشأن تعزيز استخدام الطاقة من المصادر المتجددة (إعادة صياغة). بروكسل: المفوضية الأوروبية . http://data.europa.eu/eli/dir/2018/2001/oj</a:t>
            </a:r>
            <a:endParaRPr lang="en-US" sz="2200" dirty="0"/>
          </a:p>
          <a:p>
            <a:pPr marL="0" indent="0" algn="r" rtl="1">
              <a:spcBef>
                <a:spcPts val="0"/>
              </a:spcBef>
              <a:buNone/>
            </a:pPr>
            <a:r>
              <a:rPr lang="ar" sz="2200" b="1" dirty="0"/>
              <a:t>2013/114 / EU </a:t>
            </a:r>
            <a:r>
              <a:rPr lang="ar" sz="2200" dirty="0"/>
              <a:t>: قرار المفوضية بتاريخ 1 مارس 2013</a:t>
            </a:r>
          </a:p>
          <a:p>
            <a:pPr marL="395288" lvl="0" indent="-395288" algn="r" rtl="1">
              <a:spcBef>
                <a:spcPts val="0"/>
              </a:spcBef>
              <a:buNone/>
            </a:pPr>
            <a:r>
              <a:rPr lang="ar" sz="2200" b="1" dirty="0"/>
              <a:t>EN 15603 </a:t>
            </a:r>
            <a:r>
              <a:rPr lang="ar" sz="2200" dirty="0"/>
              <a:t>: 2008 - أداء الطاقة في المباني. الاستخدام العام للطاقة وتعريف تصنيفات الطاقة. بروكسل: اللجنة الأوروبية للتوحيد القياسي .</a:t>
            </a:r>
          </a:p>
          <a:p>
            <a:pPr marL="395288" lvl="0" indent="-395288" algn="r" rtl="1">
              <a:spcBef>
                <a:spcPts val="0"/>
              </a:spcBef>
              <a:buNone/>
            </a:pPr>
            <a:r>
              <a:rPr lang="ar" sz="2200" b="1" dirty="0"/>
              <a:t>EN 13790 </a:t>
            </a:r>
            <a:r>
              <a:rPr lang="ar" sz="2200" dirty="0"/>
              <a:t>: 2008 - أداء الطاقة في المباني. حساب استخدام الطاقة في تدفئة وتبريد المساحات . بروكسل: اللجنة الأوروبية للتوحيد القياسي.</a:t>
            </a:r>
          </a:p>
          <a:p>
            <a:pPr marL="395288" indent="-395288" algn="r" rtl="1">
              <a:spcBef>
                <a:spcPts val="0"/>
              </a:spcBef>
              <a:buNone/>
            </a:pPr>
            <a:r>
              <a:rPr lang="ar" sz="2200" b="1" dirty="0"/>
              <a:t>المستوى (المستويات ) </a:t>
            </a:r>
            <a:r>
              <a:rPr lang="ar" sz="2200" dirty="0"/>
              <a:t>الجزء 1-2 - الإصدار التجريبي. بروكسل: المفوضية الأوروبية. https: // environment.ec.europa.eu/topics/circular-economy/levels_en</a:t>
            </a:r>
          </a:p>
          <a:p>
            <a:pPr marL="395288" indent="-395288" algn="r" rtl="1">
              <a:spcBef>
                <a:spcPts val="0"/>
              </a:spcBef>
              <a:buNone/>
            </a:pPr>
            <a:endParaRPr lang="it-IT" sz="2200" dirty="0"/>
          </a:p>
          <a:p>
            <a:pPr marL="395288" lvl="0" indent="-395288" algn="r" rtl="1">
              <a:spcBef>
                <a:spcPts val="0"/>
              </a:spcBef>
              <a:buNone/>
            </a:pPr>
            <a:endParaRPr lang="it-IT" sz="2200" dirty="0"/>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8224" y="744228"/>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 sz="2600" dirty="0"/>
              <a:t>ب .3.1 - حصة الطاقة المتجددة في الموقع في إجمالي استهلاك الطاقة الحرارية النهائي لعمليات البناء</a:t>
            </a:r>
            <a:endParaRPr lang="it-IT" sz="2600" dirty="0"/>
          </a:p>
        </p:txBody>
      </p:sp>
      <p:sp>
        <p:nvSpPr>
          <p:cNvPr id="8" name="Rectangle 7">
            <a:extLst>
              <a:ext uri="{FF2B5EF4-FFF2-40B4-BE49-F238E27FC236}">
                <a16:creationId xmlns:a16="http://schemas.microsoft.com/office/drawing/2014/main" id="{1E1B3290-BBF8-4E79-A921-A786A18D0C2B}"/>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41778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solidFill>
                  <a:schemeClr val="bg1"/>
                </a:solidFill>
              </a:rPr>
              <a:t>18</a:t>
            </a:fld>
            <a:endParaRPr lang="en-US">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9310" y="779704"/>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6017514" y="881561"/>
            <a:ext cx="223494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 b="1" u="sng" dirty="0">
                <a:latin typeface="Calibri" panose="020F0502020204030204" pitchFamily="34" charset="0"/>
                <a:cs typeface="Calibri" panose="020F0502020204030204" pitchFamily="34" charset="0"/>
              </a:rPr>
              <a:t>المراجع والمعايير</a:t>
            </a:r>
            <a:endParaRPr lang="it-IT" dirty="0"/>
          </a:p>
        </p:txBody>
      </p:sp>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 sz="2600" dirty="0"/>
              <a:t>ب .3.1 - حصة الطاقة المتجددة في الموقع في إجمالي استهلاك الطاقة الحرارية النهائي لعمليات البناء</a:t>
            </a:r>
            <a:endParaRPr lang="it-IT" sz="2600" b="1" u="sng" dirty="0">
              <a:solidFill>
                <a:srgbClr val="1A965E"/>
              </a:solidFill>
            </a:endParaRPr>
          </a:p>
        </p:txBody>
      </p:sp>
      <p:sp>
        <p:nvSpPr>
          <p:cNvPr id="10" name="Rectangle 9"/>
          <p:cNvSpPr/>
          <p:nvPr/>
        </p:nvSpPr>
        <p:spPr>
          <a:xfrm>
            <a:off x="352983" y="1400930"/>
            <a:ext cx="8791017" cy="1015663"/>
          </a:xfrm>
          <a:prstGeom prst="rect">
            <a:avLst/>
          </a:prstGeom>
        </p:spPr>
        <p:txBody>
          <a:bodyPr wrap="square">
            <a:spAutoFit/>
          </a:bodyPr>
          <a:lstStyle/>
          <a:p>
            <a:r>
              <a:rPr lang="ar" sz="2000" dirty="0"/>
              <a:t>https: // ec.europa.eu/energy/en/topics/energy-strategy-and-energy-union/clean-energy-all-europeans</a:t>
            </a:r>
          </a:p>
          <a:p>
            <a:endParaRPr lang="en-US" sz="2000" dirty="0"/>
          </a:p>
        </p:txBody>
      </p:sp>
      <p:sp>
        <p:nvSpPr>
          <p:cNvPr id="11" name="Rectangle 10">
            <a:extLst>
              <a:ext uri="{FF2B5EF4-FFF2-40B4-BE49-F238E27FC236}">
                <a16:creationId xmlns:a16="http://schemas.microsoft.com/office/drawing/2014/main" id="{1E689D7A-84A1-4EA0-A545-A1F3261559B9}"/>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43A02765-B5E4-4659-AA23-AEA6E4167FD4}"/>
              </a:ext>
            </a:extLst>
          </p:cNvPr>
          <p:cNvPicPr>
            <a:picLocks noChangeAspect="1"/>
          </p:cNvPicPr>
          <p:nvPr/>
        </p:nvPicPr>
        <p:blipFill rotWithShape="1">
          <a:blip r:embed="rId4">
            <a:extLst>
              <a:ext uri="{28A0092B-C50C-407E-A947-70E740481C1C}">
                <a14:useLocalDpi xmlns:a14="http://schemas.microsoft.com/office/drawing/2010/main" val="0"/>
              </a:ext>
            </a:extLst>
          </a:blip>
          <a:srcRect l="21743" t="6013" r="9402" b="43064"/>
          <a:stretch/>
        </p:blipFill>
        <p:spPr bwMode="auto">
          <a:xfrm>
            <a:off x="5006340" y="1903475"/>
            <a:ext cx="4008120" cy="383680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295473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solidFill>
                  <a:schemeClr val="bg1"/>
                </a:solidFill>
              </a:rPr>
              <a:t>19</a:t>
            </a:fld>
            <a:endParaRPr lang="en-US">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4439" y="820941"/>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5274564" y="902208"/>
            <a:ext cx="213207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b="1" u="sng" dirty="0">
                <a:latin typeface="Calibri" panose="020F0502020204030204" pitchFamily="34" charset="0"/>
                <a:cs typeface="Calibri" panose="020F0502020204030204" pitchFamily="34" charset="0"/>
              </a:rPr>
              <a:t>المراجع والمعايير</a:t>
            </a:r>
            <a:endParaRPr lang="it-IT" dirty="0"/>
          </a:p>
        </p:txBody>
      </p:sp>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 sz="2600" dirty="0"/>
              <a:t>ب .3.1 - حصة الطاقة المتجددة في الموقع في إجمالي استهلاك الطاقة الحرارية النهائي لعمليات البناء</a:t>
            </a:r>
            <a:endParaRPr lang="it-IT" sz="2600" b="1" u="sng" dirty="0">
              <a:solidFill>
                <a:srgbClr val="1A965E"/>
              </a:solidFill>
            </a:endParaRPr>
          </a:p>
        </p:txBody>
      </p:sp>
      <p:sp>
        <p:nvSpPr>
          <p:cNvPr id="11" name="Rectangle 10"/>
          <p:cNvSpPr/>
          <p:nvPr/>
        </p:nvSpPr>
        <p:spPr>
          <a:xfrm>
            <a:off x="268224" y="1431985"/>
            <a:ext cx="8774410" cy="4724370"/>
          </a:xfrm>
          <a:prstGeom prst="rect">
            <a:avLst/>
          </a:prstGeom>
        </p:spPr>
        <p:txBody>
          <a:bodyPr wrap="square">
            <a:spAutoFit/>
          </a:bodyPr>
          <a:lstStyle/>
          <a:p>
            <a:pPr algn="r" rtl="1"/>
            <a:r>
              <a:rPr lang="ar" sz="1900" b="1" dirty="0"/>
              <a:t>الهندسة الشمسية للعمليات الحرارية </a:t>
            </a:r>
            <a:r>
              <a:rPr lang="ar" sz="1900" dirty="0">
                <a:solidFill>
                  <a:prstClr val="black"/>
                </a:solidFill>
                <a:ea typeface="SimSun"/>
                <a:cs typeface="Times New Roman"/>
              </a:rPr>
              <a:t>( الطبعة الرابعة) </a:t>
            </a:r>
            <a:r>
              <a:rPr lang="ar" sz="1900" dirty="0"/>
              <a:t>، John A. </a:t>
            </a:r>
            <a:r>
              <a:rPr lang="ar" sz="1900" dirty="0" err="1"/>
              <a:t>Duffie </a:t>
            </a:r>
            <a:r>
              <a:rPr lang="ar" sz="1900" dirty="0"/>
              <a:t>، William A.Beckman ، 944 p. ، ISBN : 978-0-470-87366-3 ، وايلي ، 2013 . https: // www.wiley.com/en-us/Solar+Engineering+of+Thermal+Processes٪2C+4th+Edition-p-9780470873663</a:t>
            </a:r>
            <a:endParaRPr lang="en-US" sz="1900" dirty="0"/>
          </a:p>
          <a:p>
            <a:pPr algn="r" rtl="1"/>
            <a:endParaRPr lang="en-US" sz="800" b="1" dirty="0"/>
          </a:p>
          <a:p>
            <a:pPr algn="r" rtl="1"/>
            <a:r>
              <a:rPr lang="ar" sz="1900" b="1" dirty="0"/>
              <a:t>كتيب التبريد بالطاقة الشمسية </a:t>
            </a:r>
            <a:r>
              <a:rPr lang="ar" sz="1900" dirty="0"/>
              <a:t>، دليل على عمليات التبريد وإزالة الرطوبة بمساعدة الطاقة الشمسية ، هانز مارتن هينينج ، ماريو موتا ، </a:t>
            </a:r>
            <a:r>
              <a:rPr lang="ar" sz="1900" dirty="0" err="1"/>
              <a:t>دانيال موغنييه</a:t>
            </a:r>
            <a:r>
              <a:rPr lang="ar" sz="1900" dirty="0"/>
              <a:t> (المحررون ) ، 368 ص. ، ISBN 978-3990434383 ، </a:t>
            </a:r>
            <a:r>
              <a:rPr lang="ar" sz="1900" dirty="0" err="1"/>
              <a:t>أمبرا</a:t>
            </a:r>
            <a:r>
              <a:rPr lang="ar" sz="1900" dirty="0"/>
              <a:t> </a:t>
            </a:r>
            <a:r>
              <a:rPr lang="ar" sz="1900" dirty="0" err="1"/>
              <a:t>فيرلاغ </a:t>
            </a:r>
            <a:r>
              <a:rPr lang="ar" sz="1900" dirty="0"/>
              <a:t>، 2013 .</a:t>
            </a:r>
            <a:endParaRPr lang="el-GR" sz="1900" dirty="0"/>
          </a:p>
          <a:p>
            <a:pPr algn="r" rtl="1"/>
            <a:endParaRPr lang="el-GR" sz="800" dirty="0"/>
          </a:p>
          <a:p>
            <a:pPr lvl="0" algn="r" rtl="1" fontAlgn="base">
              <a:spcBef>
                <a:spcPct val="0"/>
              </a:spcBef>
              <a:spcAft>
                <a:spcPct val="0"/>
              </a:spcAft>
              <a:defRPr/>
            </a:pPr>
            <a:r>
              <a:rPr lang="ar" sz="1900" b="1" kern="0" dirty="0">
                <a:solidFill>
                  <a:prstClr val="black"/>
                </a:solidFill>
              </a:rPr>
              <a:t>ASHRAE </a:t>
            </a:r>
            <a:r>
              <a:rPr lang="ar" sz="1900" b="1" kern="0" dirty="0" err="1">
                <a:solidFill>
                  <a:prstClr val="black"/>
                </a:solidFill>
              </a:rPr>
              <a:t>GreenGuide</a:t>
            </a:r>
            <a:r>
              <a:rPr lang="ar" sz="1900" b="1" kern="0" dirty="0">
                <a:solidFill>
                  <a:prstClr val="black"/>
                </a:solidFill>
              </a:rPr>
              <a:t> </a:t>
            </a:r>
            <a:r>
              <a:rPr lang="ar" sz="1900" kern="0" dirty="0">
                <a:solidFill>
                  <a:prstClr val="black"/>
                </a:solidFill>
              </a:rPr>
              <a:t>(الطبعة الخامسة) ، تصميم وإنشاء وتشغيل المباني المستدامة ، T. Lawrence، AK </a:t>
            </a:r>
            <a:r>
              <a:rPr lang="ar" sz="1900" kern="0" dirty="0" err="1">
                <a:solidFill>
                  <a:prstClr val="black"/>
                </a:solidFill>
              </a:rPr>
              <a:t>Darwich </a:t>
            </a:r>
            <a:r>
              <a:rPr lang="ar" sz="1900" kern="0" dirty="0">
                <a:solidFill>
                  <a:prstClr val="black"/>
                </a:solidFill>
              </a:rPr>
              <a:t>، JK Means، D. </a:t>
            </a:r>
            <a:r>
              <a:rPr lang="ar" sz="1900" kern="0" dirty="0" err="1">
                <a:solidFill>
                  <a:prstClr val="black"/>
                </a:solidFill>
              </a:rPr>
              <a:t>Macauley </a:t>
            </a:r>
            <a:r>
              <a:rPr lang="ar" sz="1900" kern="0" dirty="0">
                <a:solidFill>
                  <a:prstClr val="black"/>
                </a:solidFill>
              </a:rPr>
              <a:t>(Editors)، 504 p.، Atlanta: ASHRAE، 2018. https: //www.ashrae. org / Technical-resources / bookstore / ashrae-greenguide-the-design-Construction-and-Operation-of-Sustainable-المباني</a:t>
            </a:r>
            <a:endParaRPr lang="el-GR" sz="1900" kern="0" dirty="0">
              <a:solidFill>
                <a:prstClr val="black"/>
              </a:solidFill>
            </a:endParaRPr>
          </a:p>
          <a:p>
            <a:pPr lvl="0" algn="r" rtl="1" fontAlgn="base">
              <a:spcBef>
                <a:spcPct val="0"/>
              </a:spcBef>
              <a:spcAft>
                <a:spcPct val="0"/>
              </a:spcAft>
              <a:defRPr/>
            </a:pPr>
            <a:endParaRPr lang="el-GR" sz="800" kern="0" dirty="0">
              <a:solidFill>
                <a:prstClr val="black"/>
              </a:solidFill>
            </a:endParaRPr>
          </a:p>
          <a:p>
            <a:pPr algn="r" rtl="1" fontAlgn="base">
              <a:spcBef>
                <a:spcPct val="0"/>
              </a:spcBef>
              <a:spcAft>
                <a:spcPct val="0"/>
              </a:spcAft>
            </a:pPr>
            <a:r>
              <a:rPr lang="ar" sz="1900" b="1" dirty="0">
                <a:solidFill>
                  <a:prstClr val="black"/>
                </a:solidFill>
                <a:ea typeface="SimSun"/>
                <a:cs typeface="Times New Roman"/>
              </a:rPr>
              <a:t>كتيب كفاءة الطاقة في المباني </a:t>
            </a:r>
            <a:r>
              <a:rPr lang="ar" sz="1900" dirty="0">
                <a:solidFill>
                  <a:prstClr val="black"/>
                </a:solidFill>
                <a:ea typeface="SimSun"/>
                <a:cs typeface="Times New Roman"/>
              </a:rPr>
              <a:t>(الطبعة الأولى) ، Umberto </a:t>
            </a:r>
            <a:r>
              <a:rPr lang="ar" sz="1900" dirty="0" err="1">
                <a:solidFill>
                  <a:prstClr val="black"/>
                </a:solidFill>
                <a:ea typeface="SimSun"/>
                <a:cs typeface="Times New Roman"/>
              </a:rPr>
              <a:t>Desideri </a:t>
            </a:r>
            <a:r>
              <a:rPr lang="ar" sz="1900" dirty="0">
                <a:solidFill>
                  <a:prstClr val="black"/>
                </a:solidFill>
                <a:ea typeface="SimSun"/>
                <a:cs typeface="Times New Roman"/>
              </a:rPr>
              <a:t>و Francesco </a:t>
            </a:r>
            <a:r>
              <a:rPr lang="ar" sz="1900" dirty="0" err="1">
                <a:solidFill>
                  <a:prstClr val="black"/>
                </a:solidFill>
                <a:ea typeface="SimSun"/>
                <a:cs typeface="Times New Roman"/>
              </a:rPr>
              <a:t>Asdrubali </a:t>
            </a:r>
            <a:r>
              <a:rPr lang="ar" sz="1900" dirty="0">
                <a:solidFill>
                  <a:prstClr val="black"/>
                </a:solidFill>
                <a:ea typeface="SimSun"/>
                <a:cs typeface="Times New Roman"/>
              </a:rPr>
              <a:t>(محررون) ، 8 3 6 p. ، ISBN 978-0128128176 ، Butterworth-Heinemann ، 2018. https://www.elsevier.com/books/ كتيب كفاءة الطاقة في المباني / desideri / 978-0-12-812817-6  </a:t>
            </a:r>
          </a:p>
        </p:txBody>
      </p:sp>
      <p:sp>
        <p:nvSpPr>
          <p:cNvPr id="8" name="Rectangle 7">
            <a:extLst>
              <a:ext uri="{FF2B5EF4-FFF2-40B4-BE49-F238E27FC236}">
                <a16:creationId xmlns:a16="http://schemas.microsoft.com/office/drawing/2014/main" id="{DE234BF7-43AF-4907-9F9E-2A0FFA275AA7}"/>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8760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pPr rtl="1"/>
            <a:r>
              <a:rPr lang="ar-JO" sz="2600" dirty="0"/>
              <a:t>ب.3 .1</a:t>
            </a:r>
            <a:r>
              <a:rPr lang="ar" sz="2600" dirty="0"/>
              <a:t> - حصة الطاقة المتجددة في الموقع في إجمالي استهلاك الطاقة الحرارية النهائي لعمليات البناء</a:t>
            </a:r>
            <a:endParaRPr lang="it-IT" sz="2600" b="1" dirty="0">
              <a:solidFill>
                <a:srgbClr val="00B050"/>
              </a:solidFill>
            </a:endParaRPr>
          </a:p>
        </p:txBody>
      </p:sp>
      <p:sp>
        <p:nvSpPr>
          <p:cNvPr id="7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a:t>
            </a:fld>
            <a:endParaRPr lang="en-US" dirty="0">
              <a:solidFill>
                <a:schemeClr val="bg1"/>
              </a:solidFill>
            </a:endParaRPr>
          </a:p>
        </p:txBody>
      </p:sp>
      <p:sp>
        <p:nvSpPr>
          <p:cNvPr id="18" name="TextBox 7"/>
          <p:cNvSpPr txBox="1"/>
          <p:nvPr/>
        </p:nvSpPr>
        <p:spPr>
          <a:xfrm>
            <a:off x="5641260" y="5690669"/>
            <a:ext cx="3135795"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r" rtl="1">
              <a:buFont typeface="Wingdings" panose="05000000000000000000" pitchFamily="2" charset="2"/>
              <a:buChar char="Ø"/>
            </a:pPr>
            <a:r>
              <a:rPr lang="ar" i="1" dirty="0"/>
              <a:t>راجع أيضًا Β.1.4 من مقياس المبنى</a:t>
            </a:r>
            <a:endParaRPr lang="en-GB" i="1" dirty="0"/>
          </a:p>
        </p:txBody>
      </p:sp>
      <p:graphicFrame>
        <p:nvGraphicFramePr>
          <p:cNvPr id="13" name="Tabella 8">
            <a:extLst>
              <a:ext uri="{FF2B5EF4-FFF2-40B4-BE49-F238E27FC236}">
                <a16:creationId xmlns:a16="http://schemas.microsoft.com/office/drawing/2014/main" id="{23FE81EE-0185-4235-8C9C-35FFD5C7D471}"/>
              </a:ext>
            </a:extLst>
          </p:cNvPr>
          <p:cNvGraphicFramePr>
            <a:graphicFrameLocks noGrp="1"/>
          </p:cNvGraphicFramePr>
          <p:nvPr>
            <p:extLst>
              <p:ext uri="{D42A27DB-BD31-4B8C-83A1-F6EECF244321}">
                <p14:modId xmlns:p14="http://schemas.microsoft.com/office/powerpoint/2010/main" val="2404822747"/>
              </p:ext>
            </p:extLst>
          </p:nvPr>
        </p:nvGraphicFramePr>
        <p:xfrm>
          <a:off x="513775" y="1776377"/>
          <a:ext cx="8128000" cy="1473200"/>
        </p:xfrm>
        <a:graphic>
          <a:graphicData uri="http://schemas.openxmlformats.org/drawingml/2006/table">
            <a:tbl>
              <a:tblPr firstRow="1" bandRow="1">
                <a:tableStyleId>{F5AB1C69-6EDB-4FF4-983F-18BD219EF322}</a:tableStyleId>
              </a:tblPr>
              <a:tblGrid>
                <a:gridCol w="4052277">
                  <a:extLst>
                    <a:ext uri="{9D8B030D-6E8A-4147-A177-3AD203B41FA5}">
                      <a16:colId xmlns:a16="http://schemas.microsoft.com/office/drawing/2014/main" val="2485450507"/>
                    </a:ext>
                  </a:extLst>
                </a:gridCol>
                <a:gridCol w="4075723">
                  <a:extLst>
                    <a:ext uri="{9D8B030D-6E8A-4147-A177-3AD203B41FA5}">
                      <a16:colId xmlns:a16="http://schemas.microsoft.com/office/drawing/2014/main" val="4179020819"/>
                    </a:ext>
                  </a:extLst>
                </a:gridCol>
              </a:tblGrid>
              <a:tr h="555117">
                <a:tc gridSpan="2">
                  <a:txBody>
                    <a:bodyPr/>
                    <a:lstStyle/>
                    <a:p>
                      <a:pPr algn="ctr" rtl="1">
                        <a:lnSpc>
                          <a:spcPct val="100000"/>
                        </a:lnSpc>
                        <a:spcAft>
                          <a:spcPts val="0"/>
                        </a:spcAft>
                      </a:pPr>
                      <a:r>
                        <a:rPr lang="ar" sz="2400" dirty="0">
                          <a:effectLst/>
                        </a:rPr>
                        <a:t>ب . 3-1 - حصة الطاقة المتجددة في الموقع في إجمالي استهلاك الطاقة الحرارية النهائي لتشغيل المباني</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a:lnSpc>
                          <a:spcPct val="115000"/>
                        </a:lnSpc>
                        <a:spcAft>
                          <a:spcPts val="0"/>
                        </a:spcAft>
                      </a:pP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7205820"/>
                  </a:ext>
                </a:extLst>
              </a:tr>
              <a:tr h="370840">
                <a:tc>
                  <a:txBody>
                    <a:bodyPr/>
                    <a:lstStyle/>
                    <a:p>
                      <a:pPr algn="ctr" rtl="1">
                        <a:lnSpc>
                          <a:spcPct val="115000"/>
                        </a:lnSpc>
                        <a:spcAft>
                          <a:spcPts val="0"/>
                        </a:spcAft>
                      </a:pPr>
                      <a:r>
                        <a:rPr lang="ar" sz="2000" dirty="0">
                          <a:effectLst/>
                        </a:rPr>
                        <a:t>مشكلة</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rtl="1">
                        <a:lnSpc>
                          <a:spcPct val="115000"/>
                        </a:lnSpc>
                        <a:spcAft>
                          <a:spcPts val="0"/>
                        </a:spcAft>
                      </a:pPr>
                      <a:r>
                        <a:rPr lang="ar" sz="2000" dirty="0">
                          <a:effectLst/>
                        </a:rPr>
                        <a:t>فئة</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92852143"/>
                  </a:ext>
                </a:extLst>
              </a:tr>
              <a:tr h="370840">
                <a:tc>
                  <a:txBody>
                    <a:bodyPr/>
                    <a:lstStyle/>
                    <a:p>
                      <a:pPr algn="ctr" rtl="1">
                        <a:lnSpc>
                          <a:spcPct val="115000"/>
                        </a:lnSpc>
                        <a:spcAft>
                          <a:spcPts val="0"/>
                        </a:spcAft>
                      </a:pPr>
                      <a:r>
                        <a:rPr lang="ar" sz="2000" dirty="0">
                          <a:effectLst/>
                        </a:rPr>
                        <a:t>ب . طاقة</a:t>
                      </a:r>
                      <a:endParaRPr lang="it-IT" sz="20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JO" sz="2000" kern="1200" dirty="0">
                          <a:effectLst/>
                        </a:rPr>
                        <a:t>ب.</a:t>
                      </a:r>
                      <a:r>
                        <a:rPr lang="ar" sz="2000" kern="1200" dirty="0">
                          <a:effectLst/>
                        </a:rPr>
                        <a:t>3 الطاقة </a:t>
                      </a:r>
                      <a:r>
                        <a:rPr lang="ar-JO" sz="2000" kern="1200" dirty="0">
                          <a:effectLst/>
                        </a:rPr>
                        <a:t>المتجددة</a:t>
                      </a:r>
                      <a:endParaRPr lang="it-IT" sz="2000" i="1"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88392747"/>
                  </a:ext>
                </a:extLst>
              </a:tr>
            </a:tbl>
          </a:graphicData>
        </a:graphic>
      </p:graphicFrame>
      <p:pic>
        <p:nvPicPr>
          <p:cNvPr id="14" name="Picture 22" descr="drvni peleti-mm">
            <a:extLst>
              <a:ext uri="{FF2B5EF4-FFF2-40B4-BE49-F238E27FC236}">
                <a16:creationId xmlns:a16="http://schemas.microsoft.com/office/drawing/2014/main" id="{3D6D03AB-E4C9-4B5F-9917-CA24C776D970}"/>
              </a:ext>
            </a:extLst>
          </p:cNvPr>
          <p:cNvPicPr>
            <a:picLocks noChangeAspect="1" noChangeArrowheads="1"/>
          </p:cNvPicPr>
          <p:nvPr/>
        </p:nvPicPr>
        <p:blipFill>
          <a:blip r:embed="rId4" cstate="print"/>
          <a:srcRect/>
          <a:stretch>
            <a:fillRect/>
          </a:stretch>
        </p:blipFill>
        <p:spPr bwMode="auto">
          <a:xfrm>
            <a:off x="5666331" y="4006310"/>
            <a:ext cx="714613" cy="777824"/>
          </a:xfrm>
          <a:prstGeom prst="rect">
            <a:avLst/>
          </a:prstGeom>
          <a:noFill/>
          <a:ln>
            <a:solidFill>
              <a:srgbClr val="C00000"/>
            </a:solidFill>
          </a:ln>
        </p:spPr>
      </p:pic>
      <p:pic>
        <p:nvPicPr>
          <p:cNvPr id="15" name="Picture 14">
            <a:extLst>
              <a:ext uri="{FF2B5EF4-FFF2-40B4-BE49-F238E27FC236}">
                <a16:creationId xmlns:a16="http://schemas.microsoft.com/office/drawing/2014/main" id="{0B149FE1-072A-4A93-AD70-B19B82FEBE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80944" y="4017534"/>
            <a:ext cx="1168862" cy="777824"/>
          </a:xfrm>
          <a:prstGeom prst="rect">
            <a:avLst/>
          </a:prstGeom>
          <a:ln>
            <a:solidFill>
              <a:srgbClr val="C00000"/>
            </a:solidFill>
          </a:ln>
        </p:spPr>
      </p:pic>
      <p:pic>
        <p:nvPicPr>
          <p:cNvPr id="16" name="Picture 15">
            <a:extLst>
              <a:ext uri="{FF2B5EF4-FFF2-40B4-BE49-F238E27FC236}">
                <a16:creationId xmlns:a16="http://schemas.microsoft.com/office/drawing/2014/main" id="{65D9293C-6678-48E4-8C7A-84A3CBBEA27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81637" y="4006445"/>
            <a:ext cx="1382796" cy="777823"/>
          </a:xfrm>
          <a:prstGeom prst="rect">
            <a:avLst/>
          </a:prstGeom>
          <a:ln>
            <a:solidFill>
              <a:srgbClr val="C00000"/>
            </a:solidFill>
          </a:ln>
        </p:spPr>
      </p:pic>
      <p:pic>
        <p:nvPicPr>
          <p:cNvPr id="17" name="Picture 16">
            <a:extLst>
              <a:ext uri="{FF2B5EF4-FFF2-40B4-BE49-F238E27FC236}">
                <a16:creationId xmlns:a16="http://schemas.microsoft.com/office/drawing/2014/main" id="{5F4B0729-6F5B-46D5-8400-C82EB6D4E90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2256" y="3960878"/>
            <a:ext cx="1016231" cy="850585"/>
          </a:xfrm>
          <a:prstGeom prst="rect">
            <a:avLst/>
          </a:prstGeom>
          <a:ln>
            <a:solidFill>
              <a:srgbClr val="C00000"/>
            </a:solidFill>
          </a:ln>
        </p:spPr>
      </p:pic>
      <p:sp>
        <p:nvSpPr>
          <p:cNvPr id="22" name="Rectangle 21">
            <a:extLst>
              <a:ext uri="{FF2B5EF4-FFF2-40B4-BE49-F238E27FC236}">
                <a16:creationId xmlns:a16="http://schemas.microsoft.com/office/drawing/2014/main" id="{D33946C9-1A27-46E1-A9FD-7C8CF3E71A91}"/>
              </a:ext>
            </a:extLst>
          </p:cNvPr>
          <p:cNvSpPr/>
          <p:nvPr/>
        </p:nvSpPr>
        <p:spPr>
          <a:xfrm>
            <a:off x="231918" y="4776131"/>
            <a:ext cx="8867057" cy="338554"/>
          </a:xfrm>
          <a:prstGeom prst="rect">
            <a:avLst/>
          </a:prstGeom>
        </p:spPr>
        <p:txBody>
          <a:bodyPr wrap="square">
            <a:spAutoFit/>
          </a:bodyPr>
          <a:lstStyle/>
          <a:p>
            <a:pPr algn="r" rtl="1"/>
            <a:r>
              <a:rPr lang="ar-JO" sz="1600" i="1" dirty="0">
                <a:solidFill>
                  <a:srgbClr val="4D4D4D"/>
                </a:solidFill>
              </a:rPr>
              <a:t> </a:t>
            </a:r>
            <a:r>
              <a:rPr lang="ar" sz="1600" i="1" dirty="0">
                <a:solidFill>
                  <a:srgbClr val="4D4D4D"/>
                </a:solidFill>
              </a:rPr>
              <a:t>الطاقة الشمسية</a:t>
            </a:r>
            <a:r>
              <a:rPr lang="ar-JO" sz="1600" i="1" dirty="0">
                <a:solidFill>
                  <a:srgbClr val="4D4D4D"/>
                </a:solidFill>
              </a:rPr>
              <a:t>                </a:t>
            </a:r>
            <a:r>
              <a:rPr lang="ar" sz="1600" i="1" dirty="0">
                <a:solidFill>
                  <a:srgbClr val="4D4D4D"/>
                </a:solidFill>
              </a:rPr>
              <a:t>طاقة الكتلة الحيوية  </a:t>
            </a:r>
            <a:r>
              <a:rPr lang="ar-JO" sz="1600" i="1" dirty="0">
                <a:solidFill>
                  <a:srgbClr val="4D4D4D"/>
                </a:solidFill>
              </a:rPr>
              <a:t>        </a:t>
            </a:r>
            <a:r>
              <a:rPr lang="ar" sz="1600" i="1" dirty="0">
                <a:solidFill>
                  <a:srgbClr val="4D4D4D"/>
                </a:solidFill>
              </a:rPr>
              <a:t>  الحرارة الحرارية من الهواء - الأرض – المياه</a:t>
            </a:r>
            <a:r>
              <a:rPr lang="ar-JO" sz="1600" i="1" dirty="0">
                <a:solidFill>
                  <a:srgbClr val="4D4D4D"/>
                </a:solidFill>
              </a:rPr>
              <a:t>        طاقة الحرارة الارضية</a:t>
            </a:r>
            <a:endParaRPr lang="en-GB" sz="1600" i="1" dirty="0">
              <a:solidFill>
                <a:srgbClr val="4D4D4D"/>
              </a:solidFill>
            </a:endParaRPr>
          </a:p>
        </p:txBody>
      </p:sp>
      <p:pic>
        <p:nvPicPr>
          <p:cNvPr id="23" name="Picture 22">
            <a:extLst>
              <a:ext uri="{FF2B5EF4-FFF2-40B4-BE49-F238E27FC236}">
                <a16:creationId xmlns:a16="http://schemas.microsoft.com/office/drawing/2014/main" id="{3E187C2F-F505-4D74-830E-201B2E5ED20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5963" r="12340"/>
          <a:stretch/>
        </p:blipFill>
        <p:spPr>
          <a:xfrm>
            <a:off x="3401397" y="4021589"/>
            <a:ext cx="765279" cy="800535"/>
          </a:xfrm>
          <a:prstGeom prst="rect">
            <a:avLst/>
          </a:prstGeom>
          <a:ln>
            <a:solidFill>
              <a:srgbClr val="C00000"/>
            </a:solidFill>
          </a:ln>
        </p:spPr>
      </p:pic>
      <p:pic>
        <p:nvPicPr>
          <p:cNvPr id="24" name="Picture 19" descr="Makarska-more.jpg">
            <a:extLst>
              <a:ext uri="{FF2B5EF4-FFF2-40B4-BE49-F238E27FC236}">
                <a16:creationId xmlns:a16="http://schemas.microsoft.com/office/drawing/2014/main" id="{FBBD2C63-A0F4-4D09-B569-6779D35350D3}"/>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l="4999" r="7500"/>
          <a:stretch>
            <a:fillRect/>
          </a:stretch>
        </p:blipFill>
        <p:spPr bwMode="auto">
          <a:xfrm>
            <a:off x="1949186" y="4004119"/>
            <a:ext cx="1432187" cy="818006"/>
          </a:xfrm>
          <a:prstGeom prst="rect">
            <a:avLst/>
          </a:prstGeom>
          <a:noFill/>
          <a:ln w="9525">
            <a:solidFill>
              <a:srgbClr val="C00000"/>
            </a:solidFill>
            <a:miter lim="800000"/>
            <a:headEnd/>
            <a:tailEnd/>
          </a:ln>
          <a:extLst>
            <a:ext uri="{909E8E84-426E-40DD-AFC4-6F175D3DCCD1}">
              <a14:hiddenFill xmlns:a14="http://schemas.microsoft.com/office/drawing/2010/main">
                <a:solidFill>
                  <a:srgbClr val="FFFFFF"/>
                </a:solidFill>
              </a14:hiddenFill>
            </a:ext>
          </a:extLst>
        </p:spPr>
      </p:pic>
      <p:pic>
        <p:nvPicPr>
          <p:cNvPr id="25" name="Picture 24">
            <a:extLst>
              <a:ext uri="{FF2B5EF4-FFF2-40B4-BE49-F238E27FC236}">
                <a16:creationId xmlns:a16="http://schemas.microsoft.com/office/drawing/2014/main" id="{733714C3-65E1-4D0E-A1B9-4017B7FC5A84}"/>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43383" r="15918"/>
          <a:stretch/>
        </p:blipFill>
        <p:spPr>
          <a:xfrm>
            <a:off x="4184838" y="4004119"/>
            <a:ext cx="1213222" cy="807344"/>
          </a:xfrm>
          <a:prstGeom prst="rect">
            <a:avLst/>
          </a:prstGeom>
          <a:ln>
            <a:solidFill>
              <a:srgbClr val="C00000"/>
            </a:solidFill>
          </a:ln>
        </p:spPr>
      </p:pic>
      <p:sp>
        <p:nvSpPr>
          <p:cNvPr id="19" name="Rectangle 18">
            <a:extLst>
              <a:ext uri="{FF2B5EF4-FFF2-40B4-BE49-F238E27FC236}">
                <a16:creationId xmlns:a16="http://schemas.microsoft.com/office/drawing/2014/main" id="{F2201535-A135-41C1-AAFC-33E1801D96E6}"/>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7638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20</a:t>
            </a:fld>
            <a:endParaRPr lang="en-US">
              <a:solidFill>
                <a:schemeClr val="bg1"/>
              </a:solidFill>
            </a:endParaRPr>
          </a:p>
        </p:txBody>
      </p:sp>
      <p:sp>
        <p:nvSpPr>
          <p:cNvPr id="20"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 b="1" dirty="0">
                <a:latin typeface="Calibri" panose="020F0502020204030204" pitchFamily="34" charset="0"/>
                <a:cs typeface="Calibri" panose="020F0502020204030204" pitchFamily="34" charset="0"/>
              </a:rPr>
              <a:t>مثال</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 sz="2600" dirty="0"/>
              <a:t>ب .3.1 - حصة الطاقة المتجددة في الموقع في إجمالي استهلاك الطاقة الحرارية النهائي لعمليات البناء</a:t>
            </a:r>
            <a:endParaRPr lang="it-IT" sz="2600" b="1" u="sng" dirty="0">
              <a:solidFill>
                <a:srgbClr val="1A965E"/>
              </a:solidFill>
            </a:endParaRPr>
          </a:p>
        </p:txBody>
      </p:sp>
      <p:sp>
        <p:nvSpPr>
          <p:cNvPr id="7" name="Rectangle 6">
            <a:extLst>
              <a:ext uri="{FF2B5EF4-FFF2-40B4-BE49-F238E27FC236}">
                <a16:creationId xmlns:a16="http://schemas.microsoft.com/office/drawing/2014/main" id="{088B72E8-157F-4FD8-8F8E-EE2D7E37E864}"/>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98784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21</a:t>
            </a:fld>
            <a:endParaRPr lang="en-US">
              <a:solidFill>
                <a:schemeClr val="bg1"/>
              </a:solidFill>
            </a:endParaRPr>
          </a:p>
        </p:txBody>
      </p:sp>
      <p:sp>
        <p:nvSpPr>
          <p:cNvPr id="7"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768982" y="780679"/>
            <a:ext cx="8234039" cy="2273794"/>
          </a:xfrm>
          <a:prstGeom prst="rect">
            <a:avLst/>
          </a:prstGeom>
          <a:noFill/>
        </p:spPr>
        <p:txBody>
          <a:bodyPr>
            <a:noAutofit/>
          </a:bodyPr>
          <a:lstStyle/>
          <a:p>
            <a:pPr marL="0" indent="0" algn="r" rtl="1">
              <a:spcBef>
                <a:spcPts val="600"/>
              </a:spcBef>
              <a:spcAft>
                <a:spcPts val="1200"/>
              </a:spcAft>
              <a:buNone/>
            </a:pPr>
            <a:r>
              <a:rPr lang="ar" sz="2200" dirty="0">
                <a:cs typeface="Calibri" panose="020F0502020204030204" pitchFamily="34" charset="0"/>
              </a:rPr>
              <a:t>يوجد في الحي الحالي 20 منزلاً فرديًا وقاعة رياضية واحدة ومدرسة واحدة للمبتدئين. جميع المباني متصلة بشبكة الغاز الطبيعي المركزية. تحتوي الصالة الرياضية وبعض المنازل على مجمعات للطاقة الشمسية لـ DHW ، بينما تحتوي المدرسة على غلاية الكتلة الحيوية المركزية لتدفئة المساحات.</a:t>
            </a:r>
          </a:p>
          <a:p>
            <a:pPr marL="0" indent="0" algn="r" rtl="1">
              <a:spcBef>
                <a:spcPts val="0"/>
              </a:spcBef>
              <a:spcAft>
                <a:spcPts val="600"/>
              </a:spcAft>
              <a:buNone/>
            </a:pPr>
            <a:r>
              <a:rPr lang="ar" sz="2000" b="1" i="1" dirty="0">
                <a:cs typeface="Calibri" panose="020F0502020204030204" pitchFamily="34" charset="0"/>
              </a:rPr>
              <a:t>البيانات المتاحة </a:t>
            </a:r>
            <a:r>
              <a:rPr lang="ar" sz="2000" i="1" dirty="0">
                <a:cs typeface="Calibri" panose="020F0502020204030204" pitchFamily="34" charset="0"/>
              </a:rPr>
              <a:t>: </a:t>
            </a:r>
            <a:r>
              <a:rPr lang="ar" sz="2000" dirty="0">
                <a:cs typeface="Calibri" panose="020F0502020204030204" pitchFamily="34" charset="0"/>
              </a:rPr>
              <a:t>إجمالي الطاقة </a:t>
            </a:r>
            <a:r>
              <a:rPr lang="ar" sz="2000" b="1" dirty="0"/>
              <a:t>المتجددة بالموقع </a:t>
            </a:r>
            <a:r>
              <a:rPr lang="ar" sz="2000" dirty="0">
                <a:cs typeface="Calibri" panose="020F0502020204030204" pitchFamily="34" charset="0"/>
              </a:rPr>
              <a:t>وإجمالي </a:t>
            </a:r>
            <a:r>
              <a:rPr lang="ar" sz="2000" b="1" dirty="0">
                <a:cs typeface="Calibri" panose="020F0502020204030204" pitchFamily="34" charset="0"/>
              </a:rPr>
              <a:t>استهلاك الطاقة الحرارية</a:t>
            </a:r>
            <a:r>
              <a:rPr lang="ar" sz="2000" dirty="0">
                <a:cs typeface="Calibri" panose="020F0502020204030204" pitchFamily="34" charset="0"/>
              </a:rPr>
              <a:t> من جميع المباني في الحي</a:t>
            </a:r>
            <a:endParaRPr lang="en-US" sz="2000" dirty="0">
              <a:cs typeface="Calibri" panose="020F0502020204030204" pitchFamily="34" charset="0"/>
            </a:endParaRPr>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 sz="2600" dirty="0"/>
              <a:t>ب .3.1 - حصة الطاقة المتجددة في الموقع في إجمالي استهلاك الطاقة الحرارية النهائي لعمليات البناء</a:t>
            </a:r>
            <a:endParaRPr lang="it-IT" sz="2600" b="1" u="sng" dirty="0">
              <a:solidFill>
                <a:srgbClr val="1A965E"/>
              </a:solidFill>
            </a:endParaRPr>
          </a:p>
        </p:txBody>
      </p:sp>
      <p:grpSp>
        <p:nvGrpSpPr>
          <p:cNvPr id="9" name="Group 8"/>
          <p:cNvGrpSpPr/>
          <p:nvPr/>
        </p:nvGrpSpPr>
        <p:grpSpPr>
          <a:xfrm>
            <a:off x="488941" y="3429000"/>
            <a:ext cx="8514080" cy="1145373"/>
            <a:chOff x="340512" y="3584452"/>
            <a:chExt cx="8514080" cy="1145373"/>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 sz="2000" b="1" dirty="0"/>
                <a:t>احسب النسبة المئوية للطاقة المتجددة في الموقع إجمالاً</a:t>
              </a:r>
            </a:p>
            <a:p>
              <a:pPr marL="0" indent="0" algn="r" rtl="1">
                <a:spcBef>
                  <a:spcPts val="0"/>
                </a:spcBef>
                <a:spcAft>
                  <a:spcPts val="600"/>
                </a:spcAft>
                <a:buNone/>
              </a:pPr>
              <a:r>
                <a:rPr lang="ar" sz="2000" b="1" dirty="0"/>
                <a:t> الاستهلاك النهائي للطاقة الحرارية لعمليات البناء </a:t>
              </a:r>
              <a:r>
                <a:rPr lang="ar" sz="2000" dirty="0"/>
                <a:t>.</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2" name="Rectangle 11">
            <a:extLst>
              <a:ext uri="{FF2B5EF4-FFF2-40B4-BE49-F238E27FC236}">
                <a16:creationId xmlns:a16="http://schemas.microsoft.com/office/drawing/2014/main" id="{FFCF8127-6534-4E2E-B763-991FB9D6CF60}"/>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24442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solidFill>
                  <a:schemeClr val="bg1"/>
                </a:solidFill>
              </a:rPr>
              <a:t>22</a:t>
            </a:fld>
            <a:endParaRPr lang="en-US">
              <a:solidFill>
                <a:schemeClr val="bg1"/>
              </a:solidFill>
            </a:endParaRPr>
          </a:p>
        </p:txBody>
      </p:sp>
      <p:sp>
        <p:nvSpPr>
          <p:cNvPr id="19" name="Rectangle 18"/>
          <p:cNvSpPr/>
          <p:nvPr/>
        </p:nvSpPr>
        <p:spPr>
          <a:xfrm>
            <a:off x="697729" y="4837805"/>
            <a:ext cx="8018546" cy="646331"/>
          </a:xfrm>
          <a:prstGeom prst="rect">
            <a:avLst/>
          </a:prstGeom>
        </p:spPr>
        <p:txBody>
          <a:bodyPr wrap="square">
            <a:spAutoFit/>
          </a:bodyPr>
          <a:lstStyle/>
          <a:p>
            <a:pPr lvl="0" algn="r" rtl="1">
              <a:spcBef>
                <a:spcPts val="600"/>
              </a:spcBef>
              <a:spcAft>
                <a:spcPts val="1200"/>
              </a:spcAft>
            </a:pPr>
            <a:r>
              <a:rPr lang="ar" dirty="0">
                <a:solidFill>
                  <a:prstClr val="black"/>
                </a:solidFill>
                <a:cs typeface="Calibri" panose="020F0502020204030204" pitchFamily="34" charset="0"/>
              </a:rPr>
              <a:t>بالنسبة للمنازل الفردية ، يتم إعطاء الاستهلاك السنوي للطاقة الحرارية والطاقة الحرارية من </a:t>
            </a:r>
            <a:r>
              <a:rPr lang="ar-JO" dirty="0">
                <a:solidFill>
                  <a:prstClr val="black"/>
                </a:solidFill>
                <a:cs typeface="Calibri" panose="020F0502020204030204" pitchFamily="34" charset="0"/>
              </a:rPr>
              <a:t>مصادر الطاقة المتجددة</a:t>
            </a:r>
            <a:r>
              <a:rPr lang="ar" dirty="0">
                <a:solidFill>
                  <a:prstClr val="black"/>
                </a:solidFill>
                <a:cs typeface="Calibri" panose="020F0502020204030204" pitchFamily="34" charset="0"/>
              </a:rPr>
              <a:t> كقيمة إجمالية مجمعة لجميع المباني ضمن الفئة</a:t>
            </a:r>
            <a:endParaRPr lang="en-US" dirty="0">
              <a:solidFill>
                <a:prstClr val="black"/>
              </a:solidFill>
              <a:cs typeface="Calibri" panose="020F0502020204030204" pitchFamily="34" charset="0"/>
            </a:endParaRPr>
          </a:p>
        </p:txBody>
      </p:sp>
      <p:pic>
        <p:nvPicPr>
          <p:cNvPr id="20"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5223" y="5007345"/>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 sz="2600" dirty="0"/>
              <a:t>ب .3.1 - حصة الطاقة المتجددة في الموقع في إجمالي استهلاك الطاقة الحرارية النهائي لعمليات البناء</a:t>
            </a:r>
            <a:endParaRPr lang="it-IT" sz="2600" b="1" u="sng" dirty="0">
              <a:solidFill>
                <a:srgbClr val="1A965E"/>
              </a:solidFill>
            </a:endParaRPr>
          </a:p>
        </p:txBody>
      </p:sp>
      <p:sp>
        <p:nvSpPr>
          <p:cNvPr id="14" name="Rectangle 13"/>
          <p:cNvSpPr/>
          <p:nvPr/>
        </p:nvSpPr>
        <p:spPr>
          <a:xfrm>
            <a:off x="7160923" y="770596"/>
            <a:ext cx="1832553"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pPr algn="r" rtl="1"/>
            <a:r>
              <a:rPr lang="ar" sz="2400" b="1" i="1" dirty="0">
                <a:cs typeface="Calibri" panose="020F0502020204030204" pitchFamily="34" charset="0"/>
              </a:rPr>
              <a:t>البيانات المتاحة</a:t>
            </a:r>
            <a:endParaRPr lang="el-GR" sz="2400" dirty="0"/>
          </a:p>
        </p:txBody>
      </p:sp>
      <p:graphicFrame>
        <p:nvGraphicFramePr>
          <p:cNvPr id="13" name="Table 12"/>
          <p:cNvGraphicFramePr>
            <a:graphicFrameLocks noGrp="1"/>
          </p:cNvGraphicFramePr>
          <p:nvPr>
            <p:extLst>
              <p:ext uri="{D42A27DB-BD31-4B8C-83A1-F6EECF244321}">
                <p14:modId xmlns:p14="http://schemas.microsoft.com/office/powerpoint/2010/main" val="4234523824"/>
              </p:ext>
            </p:extLst>
          </p:nvPr>
        </p:nvGraphicFramePr>
        <p:xfrm>
          <a:off x="184053" y="1574002"/>
          <a:ext cx="8532222" cy="2499360"/>
        </p:xfrm>
        <a:graphic>
          <a:graphicData uri="http://schemas.openxmlformats.org/drawingml/2006/table">
            <a:tbl>
              <a:tblPr firstRow="1" bandRow="1">
                <a:tableStyleId>{1FECB4D8-DB02-4DC6-A0A2-4F2EBAE1DC90}</a:tableStyleId>
              </a:tblPr>
              <a:tblGrid>
                <a:gridCol w="1928832">
                  <a:extLst>
                    <a:ext uri="{9D8B030D-6E8A-4147-A177-3AD203B41FA5}">
                      <a16:colId xmlns:a16="http://schemas.microsoft.com/office/drawing/2014/main" val="20000"/>
                    </a:ext>
                  </a:extLst>
                </a:gridCol>
                <a:gridCol w="1526960">
                  <a:extLst>
                    <a:ext uri="{9D8B030D-6E8A-4147-A177-3AD203B41FA5}">
                      <a16:colId xmlns:a16="http://schemas.microsoft.com/office/drawing/2014/main" val="20001"/>
                    </a:ext>
                  </a:extLst>
                </a:gridCol>
                <a:gridCol w="1928036">
                  <a:extLst>
                    <a:ext uri="{9D8B030D-6E8A-4147-A177-3AD203B41FA5}">
                      <a16:colId xmlns:a16="http://schemas.microsoft.com/office/drawing/2014/main" val="20002"/>
                    </a:ext>
                  </a:extLst>
                </a:gridCol>
                <a:gridCol w="3148394">
                  <a:extLst>
                    <a:ext uri="{9D8B030D-6E8A-4147-A177-3AD203B41FA5}">
                      <a16:colId xmlns:a16="http://schemas.microsoft.com/office/drawing/2014/main" val="20003"/>
                    </a:ext>
                  </a:extLst>
                </a:gridCol>
              </a:tblGrid>
              <a:tr h="370840">
                <a:tc>
                  <a:txBody>
                    <a:bodyPr/>
                    <a:lstStyle/>
                    <a:p>
                      <a:pPr algn="r" rtl="1"/>
                      <a:endParaRPr lang="en-US" dirty="0"/>
                    </a:p>
                  </a:txBody>
                  <a:tcPr/>
                </a:tc>
                <a:tc>
                  <a:txBody>
                    <a:bodyPr/>
                    <a:lstStyle/>
                    <a:p>
                      <a:pPr algn="ctr" rtl="1"/>
                      <a:r>
                        <a:rPr lang="ar" sz="1400" b="1" dirty="0">
                          <a:cs typeface="Calibri" panose="020F0502020204030204" pitchFamily="34" charset="0"/>
                        </a:rPr>
                        <a:t>استهلاك الطاقة الحرارية السنوي المحسوب </a:t>
                      </a:r>
                      <a:r>
                        <a:rPr lang="ar" sz="1400" dirty="0">
                          <a:cs typeface="Calibri" panose="020F0502020204030204" pitchFamily="34" charset="0"/>
                        </a:rPr>
                        <a:t>( </a:t>
                      </a:r>
                      <a:r>
                        <a:rPr kumimoji="0" lang="ar" sz="1400" u="none" strike="noStrike" kern="1200" cap="none" spc="0" normalizeH="0" baseline="0" noProof="0" dirty="0" err="1">
                          <a:ln>
                            <a:noFill/>
                          </a:ln>
                          <a:effectLst/>
                          <a:uLnTx/>
                          <a:uFillTx/>
                        </a:rPr>
                        <a:t>kWh </a:t>
                      </a:r>
                      <a:r>
                        <a:rPr kumimoji="0" lang="ar" sz="1400" u="none" strike="noStrike" kern="1200" cap="none" spc="0" normalizeH="0" baseline="-25000" noProof="0" dirty="0" err="1">
                          <a:ln>
                            <a:noFill/>
                          </a:ln>
                          <a:effectLst/>
                          <a:uLnTx/>
                          <a:uFillTx/>
                        </a:rPr>
                        <a:t>th </a:t>
                      </a:r>
                      <a:r>
                        <a:rPr kumimoji="0" lang="ar" sz="1400" u="none" strike="noStrike" kern="1200" cap="none" spc="0" normalizeH="0" baseline="0" noProof="0" dirty="0">
                          <a:ln>
                            <a:noFill/>
                          </a:ln>
                          <a:effectLst/>
                          <a:uLnTx/>
                          <a:uFillTx/>
                        </a:rPr>
                        <a:t>)</a:t>
                      </a:r>
                      <a:endParaRPr lang="en-US" sz="1400" baseline="0" dirty="0">
                        <a:solidFill>
                          <a:schemeClr val="bg1"/>
                        </a:solidFill>
                      </a:endParaRPr>
                    </a:p>
                  </a:txBody>
                  <a:tcPr/>
                </a:tc>
                <a:tc>
                  <a:txBody>
                    <a:bodyPr/>
                    <a:lstStyle/>
                    <a:p>
                      <a:pPr algn="ctr" rtl="1"/>
                      <a:r>
                        <a:rPr lang="ar" sz="1400" b="1" dirty="0">
                          <a:cs typeface="Calibri" panose="020F0502020204030204" pitchFamily="34" charset="0"/>
                        </a:rPr>
                        <a:t>استهلاك الطاقة الحرارية السنوي المحسوب من RES </a:t>
                      </a:r>
                      <a:r>
                        <a:rPr lang="ar" sz="1400" dirty="0">
                          <a:cs typeface="Calibri" panose="020F0502020204030204" pitchFamily="34" charset="0"/>
                        </a:rPr>
                        <a:t>( </a:t>
                      </a:r>
                      <a:r>
                        <a:rPr kumimoji="0" lang="ar" sz="1400" u="none" strike="noStrike" kern="1200" cap="none" spc="0" normalizeH="0" baseline="0" noProof="0" dirty="0" err="1">
                          <a:ln>
                            <a:noFill/>
                          </a:ln>
                          <a:effectLst/>
                          <a:uLnTx/>
                          <a:uFillTx/>
                        </a:rPr>
                        <a:t>kWh </a:t>
                      </a:r>
                      <a:r>
                        <a:rPr kumimoji="0" lang="ar" sz="1400" u="none" strike="noStrike" kern="1200" cap="none" spc="0" normalizeH="0" baseline="-25000" noProof="0" dirty="0" err="1">
                          <a:ln>
                            <a:noFill/>
                          </a:ln>
                          <a:effectLst/>
                          <a:uLnTx/>
                          <a:uFillTx/>
                        </a:rPr>
                        <a:t>th، RES </a:t>
                      </a:r>
                      <a:r>
                        <a:rPr kumimoji="0" lang="ar" sz="1400" u="none" strike="noStrike" kern="1200" cap="none" spc="0" normalizeH="0" baseline="0" noProof="0" dirty="0">
                          <a:ln>
                            <a:noFill/>
                          </a:ln>
                          <a:effectLst/>
                          <a:uLnTx/>
                          <a:uFillTx/>
                        </a:rPr>
                        <a:t>)</a:t>
                      </a:r>
                      <a:endParaRPr lang="en-US" sz="1400" baseline="0" dirty="0">
                        <a:solidFill>
                          <a:schemeClr val="bg1"/>
                        </a:solidFill>
                      </a:endParaRPr>
                    </a:p>
                  </a:txBody>
                  <a:tcPr/>
                </a:tc>
                <a:tc>
                  <a:txBody>
                    <a:bodyPr/>
                    <a:lstStyle/>
                    <a:p>
                      <a:pPr algn="ctr" rtl="1"/>
                      <a:r>
                        <a:rPr lang="ar" sz="1400" dirty="0"/>
                        <a:t>أنظمة التكييف</a:t>
                      </a:r>
                      <a:r>
                        <a:rPr lang="ar" sz="1400" baseline="0" dirty="0"/>
                        <a:t> </a:t>
                      </a:r>
                      <a:endParaRPr lang="en-US" sz="1400" baseline="0" dirty="0"/>
                    </a:p>
                    <a:p>
                      <a:pPr algn="ctr" rtl="1"/>
                      <a:r>
                        <a:rPr lang="ar" sz="1400" baseline="0" dirty="0"/>
                        <a:t>(تدفئة ، تبريد ، </a:t>
                      </a:r>
                      <a:r>
                        <a:rPr lang="ar" sz="1400" dirty="0"/>
                        <a:t>ماء ساخن منزلي)</a:t>
                      </a:r>
                      <a:endParaRPr lang="en-US" sz="1400" dirty="0"/>
                    </a:p>
                  </a:txBody>
                  <a:tcPr/>
                </a:tc>
                <a:extLst>
                  <a:ext uri="{0D108BD9-81ED-4DB2-BD59-A6C34878D82A}">
                    <a16:rowId xmlns:a16="http://schemas.microsoft.com/office/drawing/2014/main" val="10000"/>
                  </a:ext>
                </a:extLst>
              </a:tr>
              <a:tr h="370840">
                <a:tc>
                  <a:txBody>
                    <a:bodyPr/>
                    <a:lstStyle/>
                    <a:p>
                      <a:pPr algn="r" rtl="1"/>
                      <a:r>
                        <a:rPr lang="ar" dirty="0"/>
                        <a:t>صالة رياضية</a:t>
                      </a:r>
                      <a:endParaRPr lang="en-US" dirty="0"/>
                    </a:p>
                  </a:txBody>
                  <a:tcPr anchor="ctr"/>
                </a:tc>
                <a:tc>
                  <a:txBody>
                    <a:bodyPr/>
                    <a:lstStyle/>
                    <a:p>
                      <a:pPr algn="ctr" rtl="1"/>
                      <a:r>
                        <a:rPr lang="ar" dirty="0"/>
                        <a:t>108100</a:t>
                      </a:r>
                      <a:endParaRPr lang="en-US" dirty="0"/>
                    </a:p>
                  </a:txBody>
                  <a:tcPr anchor="ctr"/>
                </a:tc>
                <a:tc>
                  <a:txBody>
                    <a:bodyPr/>
                    <a:lstStyle/>
                    <a:p>
                      <a:pPr algn="ctr" rtl="1"/>
                      <a:r>
                        <a:rPr lang="ar" dirty="0"/>
                        <a:t>30900</a:t>
                      </a:r>
                      <a:endParaRPr lang="en-US" dirty="0"/>
                    </a:p>
                  </a:txBody>
                  <a:tcPr anchor="ctr"/>
                </a:tc>
                <a:tc>
                  <a:txBody>
                    <a:bodyPr/>
                    <a:lstStyle/>
                    <a:p>
                      <a:pPr algn="r" rtl="1"/>
                      <a:r>
                        <a:rPr lang="ar" sz="1200" dirty="0"/>
                        <a:t>غلاية غاز طبيعي مركزي للتدفئة. </a:t>
                      </a:r>
                      <a:r>
                        <a:rPr lang="ar" sz="1200" baseline="0" dirty="0"/>
                        <a:t>مركزى HP </a:t>
                      </a:r>
                      <a:r>
                        <a:rPr lang="ar" sz="1200" dirty="0"/>
                        <a:t>للتبريد. مجمعات الطاقة الشمسية للمياه الساخنة المنزلية.</a:t>
                      </a:r>
                      <a:endParaRPr lang="en-US" sz="1200" dirty="0"/>
                    </a:p>
                  </a:txBody>
                  <a:tcPr/>
                </a:tc>
                <a:extLst>
                  <a:ext uri="{0D108BD9-81ED-4DB2-BD59-A6C34878D82A}">
                    <a16:rowId xmlns:a16="http://schemas.microsoft.com/office/drawing/2014/main" val="10001"/>
                  </a:ext>
                </a:extLst>
              </a:tr>
              <a:tr h="370840">
                <a:tc>
                  <a:txBody>
                    <a:bodyPr/>
                    <a:lstStyle/>
                    <a:p>
                      <a:pPr algn="r" rtl="1"/>
                      <a:r>
                        <a:rPr lang="ar" dirty="0"/>
                        <a:t>مدرسة</a:t>
                      </a:r>
                      <a:endParaRPr lang="en-US" dirty="0"/>
                    </a:p>
                  </a:txBody>
                  <a:tcPr anchor="ctr"/>
                </a:tc>
                <a:tc>
                  <a:txBody>
                    <a:bodyPr/>
                    <a:lstStyle/>
                    <a:p>
                      <a:pPr algn="ctr" rtl="1"/>
                      <a:endParaRPr lang="en-US" dirty="0"/>
                    </a:p>
                  </a:txBody>
                  <a:tcPr anchor="ctr"/>
                </a:tc>
                <a:tc>
                  <a:txBody>
                    <a:bodyPr/>
                    <a:lstStyle/>
                    <a:p>
                      <a:pPr algn="ctr" rtl="1"/>
                      <a:r>
                        <a:rPr lang="ar" dirty="0"/>
                        <a:t>46432</a:t>
                      </a:r>
                      <a:endParaRPr lang="en-US" dirty="0"/>
                    </a:p>
                  </a:txBody>
                  <a:tcPr anchor="ct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 sz="1200" u="none" strike="noStrike" kern="1200" cap="none" spc="0" normalizeH="0" baseline="0" noProof="0" dirty="0">
                          <a:ln>
                            <a:noFill/>
                          </a:ln>
                          <a:effectLst/>
                          <a:uLnTx/>
                          <a:uFillTx/>
                        </a:rPr>
                        <a:t>غلاية الكتلة الحيوية المركزية لتدفئة الفضاء. HP المحلي لتبريد المساحة . سخانات كهربائية للمياه </a:t>
                      </a:r>
                      <a:r>
                        <a:rPr lang="ar" sz="1200" dirty="0"/>
                        <a:t>الساخنة المنزلية.</a:t>
                      </a: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10002"/>
                  </a:ext>
                </a:extLst>
              </a:tr>
              <a:tr h="370840">
                <a:tc>
                  <a:txBody>
                    <a:bodyPr/>
                    <a:lstStyle/>
                    <a:p>
                      <a:pPr algn="r" rtl="1"/>
                      <a:r>
                        <a:rPr lang="ar" dirty="0"/>
                        <a:t>منازل فردية (20)</a:t>
                      </a:r>
                      <a:endParaRPr lang="en-US" dirty="0"/>
                    </a:p>
                  </a:txBody>
                  <a:tcPr anchor="ctr"/>
                </a:tc>
                <a:tc>
                  <a:txBody>
                    <a:bodyPr/>
                    <a:lstStyle/>
                    <a:p>
                      <a:pPr algn="ctr" rtl="1"/>
                      <a:r>
                        <a:rPr lang="ar" dirty="0"/>
                        <a:t>295324</a:t>
                      </a:r>
                      <a:endParaRPr lang="en-US" dirty="0"/>
                    </a:p>
                  </a:txBody>
                  <a:tcPr anchor="ctr"/>
                </a:tc>
                <a:tc>
                  <a:txBody>
                    <a:bodyPr/>
                    <a:lstStyle/>
                    <a:p>
                      <a:pPr algn="ctr" rtl="1"/>
                      <a:r>
                        <a:rPr lang="ar" dirty="0"/>
                        <a:t>21411</a:t>
                      </a:r>
                      <a:endParaRPr lang="en-US" dirty="0"/>
                    </a:p>
                  </a:txBody>
                  <a:tcPr anchor="ct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 sz="1200" u="none" strike="noStrike" kern="1200" cap="none" spc="0" normalizeH="0" baseline="0" noProof="0" dirty="0">
                          <a:ln>
                            <a:noFill/>
                          </a:ln>
                          <a:effectLst/>
                          <a:uLnTx/>
                          <a:uFillTx/>
                        </a:rPr>
                        <a:t>غلاية الغاز الطبيعي المركزية لتدفئة المساحات وتسخين المياه المنزلية . HP المحلي لتبريد المساحة . مجمعات الطاقة الشمسية للمياه الساخنة المنزلية.</a:t>
                      </a:r>
                      <a:endParaRPr lang="en-US" dirty="0">
                        <a:solidFill>
                          <a:schemeClr val="tx1"/>
                        </a:solidFill>
                      </a:endParaRPr>
                    </a:p>
                  </a:txBody>
                  <a:tcPr/>
                </a:tc>
                <a:extLst>
                  <a:ext uri="{0D108BD9-81ED-4DB2-BD59-A6C34878D82A}">
                    <a16:rowId xmlns:a16="http://schemas.microsoft.com/office/drawing/2014/main" val="10003"/>
                  </a:ext>
                </a:extLst>
              </a:tr>
            </a:tbl>
          </a:graphicData>
        </a:graphic>
      </p:graphicFrame>
      <p:sp>
        <p:nvSpPr>
          <p:cNvPr id="22" name="Rectangle 21"/>
          <p:cNvSpPr/>
          <p:nvPr/>
        </p:nvSpPr>
        <p:spPr>
          <a:xfrm>
            <a:off x="184053" y="861002"/>
            <a:ext cx="1703070"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algn="r" rtl="1"/>
            <a:r>
              <a:rPr lang="ar" sz="2400" b="1" i="1" dirty="0">
                <a:cs typeface="Calibri" panose="020F0502020204030204" pitchFamily="34" charset="0"/>
              </a:rPr>
              <a:t>الخطوات 1-2</a:t>
            </a:r>
            <a:endParaRPr lang="el-GR" sz="2400" dirty="0"/>
          </a:p>
        </p:txBody>
      </p:sp>
      <p:sp>
        <p:nvSpPr>
          <p:cNvPr id="9" name="Rectangle 8">
            <a:extLst>
              <a:ext uri="{FF2B5EF4-FFF2-40B4-BE49-F238E27FC236}">
                <a16:creationId xmlns:a16="http://schemas.microsoft.com/office/drawing/2014/main" id="{9A15B672-1C14-42A1-9DF2-BB7F737C136A}"/>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10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t>23</a:t>
            </a:fld>
            <a:endParaRPr lang="en-US">
              <a:solidFill>
                <a:schemeClr val="bg1"/>
              </a:solidFill>
            </a:endParaRPr>
          </a:p>
        </p:txBody>
      </p:sp>
      <p:sp>
        <p:nvSpPr>
          <p:cNvPr id="2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 sz="2600" dirty="0"/>
              <a:t>ب .3.1 - حصة الطاقة المتجددة في الموقع في إجمالي استهلاك الطاقة الحرارية النهائي لعمليات البناء</a:t>
            </a:r>
            <a:endParaRPr lang="it-IT" sz="2600" b="1" dirty="0">
              <a:solidFill>
                <a:srgbClr val="00B050"/>
              </a:solidFill>
            </a:endParaRPr>
          </a:p>
        </p:txBody>
      </p:sp>
      <p:sp>
        <p:nvSpPr>
          <p:cNvPr id="27" name="Rectangle 26"/>
          <p:cNvSpPr/>
          <p:nvPr/>
        </p:nvSpPr>
        <p:spPr>
          <a:xfrm>
            <a:off x="0" y="867940"/>
            <a:ext cx="1306927"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الخطوه 3</a:t>
            </a:r>
            <a:endParaRPr lang="el-GR" sz="2400" dirty="0"/>
          </a:p>
        </p:txBody>
      </p:sp>
      <p:sp>
        <p:nvSpPr>
          <p:cNvPr id="2" name="Rectangle 1"/>
          <p:cNvSpPr/>
          <p:nvPr/>
        </p:nvSpPr>
        <p:spPr>
          <a:xfrm>
            <a:off x="1654157" y="1005561"/>
            <a:ext cx="7313178" cy="1015663"/>
          </a:xfrm>
          <a:prstGeom prst="rect">
            <a:avLst/>
          </a:prstGeom>
        </p:spPr>
        <p:txBody>
          <a:bodyPr wrap="square">
            <a:spAutoFit/>
          </a:bodyPr>
          <a:lstStyle/>
          <a:p>
            <a:pPr algn="r" rtl="1"/>
            <a:r>
              <a:rPr lang="ar" sz="2000" b="1" dirty="0">
                <a:cs typeface="Calibri" panose="020F0502020204030204" pitchFamily="34" charset="0"/>
              </a:rPr>
              <a:t>حساب إجمالي الطاقة الحرارية المنتجة والمستخدمة في الموقع من مصادر متجددة </a:t>
            </a:r>
            <a:r>
              <a:rPr lang="ar" sz="2000" dirty="0">
                <a:cs typeface="Calibri" panose="020F0502020204030204" pitchFamily="34" charset="0"/>
              </a:rPr>
              <a:t>لجميع المباني في الحي</a:t>
            </a:r>
            <a:endParaRPr lang="en-US" sz="2000" dirty="0"/>
          </a:p>
          <a:p>
            <a:pPr algn="r" rtl="1"/>
            <a:endParaRPr lang="en-US" sz="2000" b="1" dirty="0">
              <a:cs typeface="Calibri" panose="020F0502020204030204" pitchFamily="34" charset="0"/>
            </a:endParaRPr>
          </a:p>
        </p:txBody>
      </p:sp>
      <p:sp>
        <p:nvSpPr>
          <p:cNvPr id="3" name="Rectangle 2"/>
          <p:cNvSpPr/>
          <p:nvPr/>
        </p:nvSpPr>
        <p:spPr>
          <a:xfrm>
            <a:off x="1654157" y="1962521"/>
            <a:ext cx="4417363" cy="400110"/>
          </a:xfrm>
          <a:prstGeom prst="rect">
            <a:avLst/>
          </a:prstGeom>
        </p:spPr>
        <p:txBody>
          <a:bodyPr wrap="none">
            <a:spAutoFit/>
          </a:bodyPr>
          <a:lstStyle/>
          <a:p>
            <a:pPr>
              <a:spcAft>
                <a:spcPts val="600"/>
              </a:spcAft>
            </a:pPr>
            <a:r>
              <a:rPr lang="ar" sz="2000" dirty="0">
                <a:cs typeface="Calibri" panose="020F0502020204030204" pitchFamily="34" charset="0"/>
              </a:rPr>
              <a:t>( 30900 + 46432 + 21411 ) = </a:t>
            </a:r>
            <a:r>
              <a:rPr lang="ar" sz="2000" b="1" dirty="0">
                <a:cs typeface="Calibri" panose="020F0502020204030204" pitchFamily="34" charset="0"/>
              </a:rPr>
              <a:t>98743</a:t>
            </a:r>
            <a:r>
              <a:rPr lang="ar" sz="2000" dirty="0">
                <a:cs typeface="Calibri" panose="020F0502020204030204" pitchFamily="34" charset="0"/>
              </a:rPr>
              <a:t> </a:t>
            </a:r>
            <a:r>
              <a:rPr lang="ar" sz="2000" dirty="0" err="1">
                <a:cs typeface="Calibri" panose="020F0502020204030204" pitchFamily="34" charset="0"/>
              </a:rPr>
              <a:t>كيلووات </a:t>
            </a:r>
            <a:r>
              <a:rPr lang="ar" sz="2000" baseline="-25000" dirty="0" err="1">
                <a:cs typeface="Calibri" panose="020F0502020204030204" pitchFamily="34" charset="0"/>
              </a:rPr>
              <a:t>في الساعة ، RES</a:t>
            </a:r>
            <a:endParaRPr lang="el-GR" sz="2000" baseline="-25000" dirty="0">
              <a:cs typeface="Calibri" panose="020F0502020204030204" pitchFamily="34" charset="0"/>
            </a:endParaRPr>
          </a:p>
        </p:txBody>
      </p:sp>
      <p:sp>
        <p:nvSpPr>
          <p:cNvPr id="29" name="Rectangle 28"/>
          <p:cNvSpPr/>
          <p:nvPr/>
        </p:nvSpPr>
        <p:spPr>
          <a:xfrm>
            <a:off x="87533" y="2563100"/>
            <a:ext cx="1219394"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4</a:t>
            </a:r>
            <a:endParaRPr lang="el-GR" sz="2400" dirty="0"/>
          </a:p>
        </p:txBody>
      </p:sp>
      <p:sp>
        <p:nvSpPr>
          <p:cNvPr id="30" name="Rectangle 29"/>
          <p:cNvSpPr/>
          <p:nvPr/>
        </p:nvSpPr>
        <p:spPr>
          <a:xfrm>
            <a:off x="2186843" y="2632106"/>
            <a:ext cx="6780492" cy="1015663"/>
          </a:xfrm>
          <a:prstGeom prst="rect">
            <a:avLst/>
          </a:prstGeom>
        </p:spPr>
        <p:txBody>
          <a:bodyPr wrap="square">
            <a:spAutoFit/>
          </a:bodyPr>
          <a:lstStyle/>
          <a:p>
            <a:pPr algn="r" rtl="1"/>
            <a:r>
              <a:rPr lang="ar" sz="2000" b="1" dirty="0">
                <a:cs typeface="Calibri" panose="020F0502020204030204" pitchFamily="34" charset="0"/>
              </a:rPr>
              <a:t>احسب </a:t>
            </a:r>
            <a:r>
              <a:rPr lang="ar" sz="2000" b="1" dirty="0"/>
              <a:t>إجمالي الاستهلاك السنوي النهائي للطاقة الحرارية </a:t>
            </a:r>
            <a:r>
              <a:rPr lang="ar" sz="2000" dirty="0">
                <a:cs typeface="Calibri" panose="020F0502020204030204" pitchFamily="34" charset="0"/>
              </a:rPr>
              <a:t>لجميع المباني في الحي</a:t>
            </a:r>
          </a:p>
          <a:p>
            <a:pPr marL="457200" lvl="0" indent="-457200" algn="r" rtl="1">
              <a:buFont typeface="+mj-lt"/>
              <a:buAutoNum type="arabicPeriod" startAt="2"/>
            </a:pPr>
            <a:endParaRPr lang="en-US" sz="2000" dirty="0"/>
          </a:p>
          <a:p>
            <a:pPr algn="r" rtl="1"/>
            <a:endParaRPr lang="en-US" sz="2000" b="1" dirty="0">
              <a:cs typeface="Calibri" panose="020F0502020204030204" pitchFamily="34" charset="0"/>
            </a:endParaRPr>
          </a:p>
        </p:txBody>
      </p:sp>
      <p:sp>
        <p:nvSpPr>
          <p:cNvPr id="4" name="Rectangle 3"/>
          <p:cNvSpPr/>
          <p:nvPr/>
        </p:nvSpPr>
        <p:spPr>
          <a:xfrm>
            <a:off x="1654157" y="3470613"/>
            <a:ext cx="3991029" cy="400110"/>
          </a:xfrm>
          <a:prstGeom prst="rect">
            <a:avLst/>
          </a:prstGeom>
        </p:spPr>
        <p:txBody>
          <a:bodyPr wrap="none">
            <a:spAutoFit/>
          </a:bodyPr>
          <a:lstStyle/>
          <a:p>
            <a:pPr lvl="0">
              <a:spcAft>
                <a:spcPts val="600"/>
              </a:spcAft>
            </a:pPr>
            <a:r>
              <a:rPr lang="ar" sz="2000" dirty="0">
                <a:cs typeface="Calibri" panose="020F0502020204030204" pitchFamily="34" charset="0"/>
              </a:rPr>
              <a:t>( 108100 + 0 + 295324 ) = </a:t>
            </a:r>
            <a:r>
              <a:rPr lang="ar" sz="2000" b="1" dirty="0">
                <a:cs typeface="Calibri" panose="020F0502020204030204" pitchFamily="34" charset="0"/>
              </a:rPr>
              <a:t>403324</a:t>
            </a:r>
            <a:r>
              <a:rPr lang="ar" sz="2000" dirty="0">
                <a:cs typeface="Calibri" panose="020F0502020204030204" pitchFamily="34" charset="0"/>
              </a:rPr>
              <a:t> </a:t>
            </a:r>
            <a:r>
              <a:rPr lang="ar" sz="2000" dirty="0" err="1">
                <a:cs typeface="Calibri" panose="020F0502020204030204" pitchFamily="34" charset="0"/>
              </a:rPr>
              <a:t>kWh </a:t>
            </a:r>
            <a:r>
              <a:rPr lang="ar" sz="2000" baseline="-25000" dirty="0" err="1">
                <a:cs typeface="Calibri" panose="020F0502020204030204" pitchFamily="34" charset="0"/>
              </a:rPr>
              <a:t>عشر</a:t>
            </a:r>
            <a:endParaRPr lang="el-GR" sz="2000" baseline="30000" dirty="0">
              <a:solidFill>
                <a:prstClr val="black"/>
              </a:solidFill>
              <a:cs typeface="Calibri" panose="020F0502020204030204" pitchFamily="34" charset="0"/>
            </a:endParaRPr>
          </a:p>
        </p:txBody>
      </p:sp>
      <p:sp>
        <p:nvSpPr>
          <p:cNvPr id="31" name="Rectangle 30"/>
          <p:cNvSpPr/>
          <p:nvPr/>
        </p:nvSpPr>
        <p:spPr>
          <a:xfrm>
            <a:off x="105372" y="4108007"/>
            <a:ext cx="1929168"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solidFill>
                  <a:schemeClr val="bg1"/>
                </a:solidFill>
                <a:cs typeface="Calibri" panose="020F0502020204030204" pitchFamily="34" charset="0"/>
              </a:rPr>
              <a:t>الخطوة الخامسة</a:t>
            </a:r>
            <a:endParaRPr lang="el-GR" sz="2400" dirty="0">
              <a:solidFill>
                <a:schemeClr val="bg1"/>
              </a:solidFill>
            </a:endParaRPr>
          </a:p>
        </p:txBody>
      </p:sp>
      <p:sp>
        <p:nvSpPr>
          <p:cNvPr id="22" name="Rectangle 21"/>
          <p:cNvSpPr/>
          <p:nvPr/>
        </p:nvSpPr>
        <p:spPr>
          <a:xfrm>
            <a:off x="1336002" y="4529000"/>
            <a:ext cx="7740375" cy="1323439"/>
          </a:xfrm>
          <a:prstGeom prst="rect">
            <a:avLst/>
          </a:prstGeom>
        </p:spPr>
        <p:txBody>
          <a:bodyPr wrap="square">
            <a:spAutoFit/>
          </a:bodyPr>
          <a:lstStyle/>
          <a:p>
            <a:pPr algn="r" rtl="1"/>
            <a:r>
              <a:rPr lang="ar" sz="2000" b="1" dirty="0">
                <a:cs typeface="Calibri" panose="020F0502020204030204" pitchFamily="34" charset="0"/>
              </a:rPr>
              <a:t>احسب </a:t>
            </a:r>
            <a:r>
              <a:rPr lang="ar" sz="2000" b="1" dirty="0"/>
              <a:t>إجمالي إجمالي الطاقة الحرارية النهائية السنوية (RES &amp; التقليدية ) </a:t>
            </a:r>
            <a:r>
              <a:rPr lang="ar" sz="2000" dirty="0">
                <a:cs typeface="Calibri" panose="020F0502020204030204" pitchFamily="34" charset="0"/>
              </a:rPr>
              <a:t>لجميع المباني في الحي</a:t>
            </a:r>
          </a:p>
          <a:p>
            <a:pPr marL="457200" lvl="0" indent="-457200" algn="r" rtl="1">
              <a:buFont typeface="+mj-lt"/>
              <a:buAutoNum type="arabicPeriod" startAt="2"/>
            </a:pPr>
            <a:endParaRPr lang="en-US" sz="2000" dirty="0">
              <a:solidFill>
                <a:srgbClr val="FF0000"/>
              </a:solidFill>
            </a:endParaRPr>
          </a:p>
          <a:p>
            <a:pPr algn="r" rtl="1"/>
            <a:endParaRPr lang="en-US" sz="2000" b="1" dirty="0">
              <a:solidFill>
                <a:srgbClr val="FF0000"/>
              </a:solidFill>
              <a:cs typeface="Calibri" panose="020F0502020204030204" pitchFamily="34" charset="0"/>
            </a:endParaRPr>
          </a:p>
        </p:txBody>
      </p:sp>
      <p:sp>
        <p:nvSpPr>
          <p:cNvPr id="25" name="Rectangle 24"/>
          <p:cNvSpPr/>
          <p:nvPr/>
        </p:nvSpPr>
        <p:spPr>
          <a:xfrm>
            <a:off x="1654157" y="5016807"/>
            <a:ext cx="4702255" cy="400110"/>
          </a:xfrm>
          <a:prstGeom prst="rect">
            <a:avLst/>
          </a:prstGeom>
        </p:spPr>
        <p:txBody>
          <a:bodyPr wrap="square">
            <a:spAutoFit/>
          </a:bodyPr>
          <a:lstStyle/>
          <a:p>
            <a:pPr lvl="0">
              <a:spcAft>
                <a:spcPts val="600"/>
              </a:spcAft>
            </a:pPr>
            <a:r>
              <a:rPr lang="ar" sz="2000" dirty="0">
                <a:cs typeface="Calibri" panose="020F0502020204030204" pitchFamily="34" charset="0"/>
              </a:rPr>
              <a:t>( 98743 + 403324 ) = </a:t>
            </a:r>
            <a:r>
              <a:rPr lang="ar" sz="2000" b="1" dirty="0">
                <a:cs typeface="Calibri" panose="020F0502020204030204" pitchFamily="34" charset="0"/>
              </a:rPr>
              <a:t>502067 </a:t>
            </a:r>
            <a:r>
              <a:rPr lang="ar" sz="2000" dirty="0">
                <a:cs typeface="Calibri" panose="020F0502020204030204" pitchFamily="34" charset="0"/>
              </a:rPr>
              <a:t>كيلوواط ساعة</a:t>
            </a:r>
            <a:endParaRPr lang="el-GR" sz="2000" baseline="30000" dirty="0">
              <a:solidFill>
                <a:prstClr val="black"/>
              </a:solidFill>
              <a:cs typeface="Calibri" panose="020F0502020204030204" pitchFamily="34" charset="0"/>
            </a:endParaRPr>
          </a:p>
        </p:txBody>
      </p:sp>
      <p:sp>
        <p:nvSpPr>
          <p:cNvPr id="13" name="Rectangle 12">
            <a:extLst>
              <a:ext uri="{FF2B5EF4-FFF2-40B4-BE49-F238E27FC236}">
                <a16:creationId xmlns:a16="http://schemas.microsoft.com/office/drawing/2014/main" id="{F2687120-C640-4270-A1CD-CEBA86B0D4D9}"/>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67723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t>24</a:t>
            </a:fld>
            <a:endParaRPr lang="en-US" dirty="0">
              <a:solidFill>
                <a:schemeClr val="bg1"/>
              </a:solidFill>
            </a:endParaRPr>
          </a:p>
        </p:txBody>
      </p:sp>
      <p:sp>
        <p:nvSpPr>
          <p:cNvPr id="2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 sz="2600" dirty="0"/>
              <a:t>ب .3.1 - حصة الطاقة المتجددة في الموقع في إجمالي استهلاك الطاقة الحرارية النهائي لعمليات البناء</a:t>
            </a:r>
            <a:endParaRPr lang="it-IT" sz="2600" b="1" dirty="0">
              <a:solidFill>
                <a:srgbClr val="00B050"/>
              </a:solidFill>
            </a:endParaRPr>
          </a:p>
        </p:txBody>
      </p:sp>
      <p:sp>
        <p:nvSpPr>
          <p:cNvPr id="27" name="Rectangle 26"/>
          <p:cNvSpPr/>
          <p:nvPr/>
        </p:nvSpPr>
        <p:spPr>
          <a:xfrm>
            <a:off x="221509" y="899999"/>
            <a:ext cx="1258196"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solidFill>
                  <a:schemeClr val="bg1"/>
                </a:solidFill>
                <a:cs typeface="Calibri" panose="020F0502020204030204" pitchFamily="34" charset="0"/>
              </a:rPr>
              <a:t>الخطوة 6</a:t>
            </a:r>
            <a:endParaRPr lang="el-GR" sz="2400" dirty="0">
              <a:solidFill>
                <a:schemeClr val="bg1"/>
              </a:solidFill>
            </a:endParaRPr>
          </a:p>
        </p:txBody>
      </p:sp>
      <p:sp>
        <p:nvSpPr>
          <p:cNvPr id="6" name="Rectangle 5"/>
          <p:cNvSpPr/>
          <p:nvPr/>
        </p:nvSpPr>
        <p:spPr>
          <a:xfrm>
            <a:off x="1479705" y="1130832"/>
            <a:ext cx="7513033" cy="707886"/>
          </a:xfrm>
          <a:prstGeom prst="rect">
            <a:avLst/>
          </a:prstGeom>
        </p:spPr>
        <p:txBody>
          <a:bodyPr wrap="square">
            <a:spAutoFit/>
          </a:bodyPr>
          <a:lstStyle/>
          <a:p>
            <a:pPr algn="r" rtl="1">
              <a:spcAft>
                <a:spcPts val="600"/>
              </a:spcAft>
            </a:pPr>
            <a:r>
              <a:rPr lang="ar" sz="2000" b="1" dirty="0"/>
              <a:t>احسب النسبة المئوية لإجمالي الطاقة المتجددة في الموقع إلى إجمالي استهلاك الطاقة الحرارية النهائي من RES والتقليدية</a:t>
            </a:r>
            <a:endParaRPr lang="el-GR" sz="2000" dirty="0"/>
          </a:p>
        </p:txBody>
      </p:sp>
      <p:sp>
        <p:nvSpPr>
          <p:cNvPr id="20" name="TextBox 19"/>
          <p:cNvSpPr txBox="1"/>
          <p:nvPr/>
        </p:nvSpPr>
        <p:spPr>
          <a:xfrm>
            <a:off x="6284195" y="3398507"/>
            <a:ext cx="2687192" cy="400110"/>
          </a:xfrm>
          <a:prstGeom prst="rect">
            <a:avLst/>
          </a:prstGeom>
          <a:noFill/>
        </p:spPr>
        <p:txBody>
          <a:bodyPr wrap="square" rtlCol="0">
            <a:spAutoFit/>
          </a:bodyPr>
          <a:lstStyle/>
          <a:p>
            <a:pPr algn="r" rtl="1"/>
            <a:r>
              <a:rPr lang="ar" sz="2000" u="sng" dirty="0"/>
              <a:t>98743 </a:t>
            </a:r>
            <a:r>
              <a:rPr lang="ar" sz="2000" u="sng" dirty="0" err="1"/>
              <a:t>كيلو واط </a:t>
            </a:r>
            <a:r>
              <a:rPr lang="ar" sz="2000" u="sng" baseline="-25000" dirty="0" err="1"/>
              <a:t>في الساعة ، RES</a:t>
            </a:r>
            <a:endParaRPr lang="en-US" sz="2000" u="sng" baseline="-25000" dirty="0"/>
          </a:p>
        </p:txBody>
      </p:sp>
      <p:sp>
        <p:nvSpPr>
          <p:cNvPr id="23" name="Rounded Rectangle 22"/>
          <p:cNvSpPr/>
          <p:nvPr/>
        </p:nvSpPr>
        <p:spPr>
          <a:xfrm>
            <a:off x="5877390" y="2127184"/>
            <a:ext cx="2043245" cy="844019"/>
          </a:xfrm>
          <a:prstGeom prst="round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rtl="1"/>
            <a:r>
              <a:rPr lang="ar" b="1" dirty="0">
                <a:effectLst>
                  <a:outerShdw blurRad="38100" dist="38100" dir="2700000" algn="tl">
                    <a:srgbClr val="000000">
                      <a:alpha val="43137"/>
                    </a:srgbClr>
                  </a:outerShdw>
                </a:effectLst>
              </a:rPr>
              <a:t>المجموع</a:t>
            </a:r>
            <a:r>
              <a:rPr lang="ar" b="1" dirty="0"/>
              <a:t> </a:t>
            </a:r>
            <a:r>
              <a:rPr lang="ar" b="1" dirty="0">
                <a:effectLst>
                  <a:outerShdw blurRad="38100" dist="38100" dir="2700000" algn="tl">
                    <a:srgbClr val="000000">
                      <a:alpha val="43137"/>
                    </a:srgbClr>
                  </a:outerShdw>
                </a:effectLst>
              </a:rPr>
              <a:t>الطاقة الحرارية (</a:t>
            </a:r>
            <a:r>
              <a:rPr lang="ar-JO" b="1" dirty="0">
                <a:effectLst>
                  <a:outerShdw blurRad="38100" dist="38100" dir="2700000" algn="tl">
                    <a:srgbClr val="000000">
                      <a:alpha val="43137"/>
                    </a:srgbClr>
                  </a:outerShdw>
                </a:effectLst>
              </a:rPr>
              <a:t>مصادر الطاقة المتجددة</a:t>
            </a:r>
            <a:r>
              <a:rPr lang="ar" b="1" dirty="0">
                <a:effectLst>
                  <a:outerShdw blurRad="38100" dist="38100" dir="2700000" algn="tl">
                    <a:srgbClr val="000000">
                      <a:alpha val="43137"/>
                    </a:srgbClr>
                  </a:outerShdw>
                </a:effectLst>
              </a:rPr>
              <a:t>)</a:t>
            </a:r>
            <a:endParaRPr lang="en-US" b="1" dirty="0">
              <a:effectLst>
                <a:outerShdw blurRad="38100" dist="38100" dir="2700000" algn="tl">
                  <a:srgbClr val="000000">
                    <a:alpha val="43137"/>
                  </a:srgbClr>
                </a:outerShdw>
              </a:effectLst>
            </a:endParaRPr>
          </a:p>
        </p:txBody>
      </p:sp>
      <p:sp>
        <p:nvSpPr>
          <p:cNvPr id="24" name="TextBox 23"/>
          <p:cNvSpPr txBox="1"/>
          <p:nvPr/>
        </p:nvSpPr>
        <p:spPr>
          <a:xfrm>
            <a:off x="2968345" y="3386723"/>
            <a:ext cx="2687192" cy="400110"/>
          </a:xfrm>
          <a:prstGeom prst="rect">
            <a:avLst/>
          </a:prstGeom>
          <a:noFill/>
        </p:spPr>
        <p:txBody>
          <a:bodyPr wrap="square" rtlCol="0">
            <a:spAutoFit/>
          </a:bodyPr>
          <a:lstStyle/>
          <a:p>
            <a:pPr algn="r" rtl="1"/>
            <a:r>
              <a:rPr lang="ar" sz="2000" u="sng" dirty="0">
                <a:cs typeface="Calibri" panose="020F0502020204030204" pitchFamily="34" charset="0"/>
              </a:rPr>
              <a:t>502067 </a:t>
            </a:r>
            <a:r>
              <a:rPr lang="ar" sz="2000" u="sng" dirty="0"/>
              <a:t>كيلو واط ساعة</a:t>
            </a:r>
            <a:endParaRPr lang="en-US" sz="2000" u="sng" baseline="30000" dirty="0"/>
          </a:p>
        </p:txBody>
      </p:sp>
      <p:sp>
        <p:nvSpPr>
          <p:cNvPr id="7" name="Rectangle 6"/>
          <p:cNvSpPr/>
          <p:nvPr/>
        </p:nvSpPr>
        <p:spPr>
          <a:xfrm>
            <a:off x="1244066" y="3491968"/>
            <a:ext cx="888385" cy="40011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spAutoFit/>
          </a:bodyPr>
          <a:lstStyle/>
          <a:p>
            <a:r>
              <a:rPr lang="ar" sz="2000" b="1" dirty="0">
                <a:solidFill>
                  <a:srgbClr val="FF0000"/>
                </a:solidFill>
              </a:rPr>
              <a:t>19.7٪</a:t>
            </a:r>
            <a:endParaRPr lang="en-US" sz="2000" b="1" baseline="30000" dirty="0">
              <a:solidFill>
                <a:srgbClr val="FF0000"/>
              </a:solidFill>
            </a:endParaRPr>
          </a:p>
        </p:txBody>
      </p:sp>
      <p:sp>
        <p:nvSpPr>
          <p:cNvPr id="32" name="Rounded Rectangle 31"/>
          <p:cNvSpPr/>
          <p:nvPr/>
        </p:nvSpPr>
        <p:spPr>
          <a:xfrm>
            <a:off x="2628355" y="2112238"/>
            <a:ext cx="2051067" cy="844019"/>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 b="1" dirty="0">
                <a:effectLst>
                  <a:outerShdw blurRad="38100" dist="38100" dir="2700000" algn="tl">
                    <a:srgbClr val="000000">
                      <a:alpha val="43137"/>
                    </a:srgbClr>
                  </a:outerShdw>
                </a:effectLst>
              </a:rPr>
              <a:t>المجموع</a:t>
            </a:r>
            <a:r>
              <a:rPr lang="ar" b="1" dirty="0"/>
              <a:t> </a:t>
            </a:r>
            <a:r>
              <a:rPr lang="ar" b="1" dirty="0">
                <a:effectLst>
                  <a:outerShdw blurRad="38100" dist="38100" dir="2700000" algn="tl">
                    <a:srgbClr val="000000">
                      <a:alpha val="43137"/>
                    </a:srgbClr>
                  </a:outerShdw>
                </a:effectLst>
              </a:rPr>
              <a:t>الطاقة الحرارية </a:t>
            </a:r>
            <a:r>
              <a:rPr lang="ar-JO" b="1" dirty="0">
                <a:effectLst>
                  <a:outerShdw blurRad="38100" dist="38100" dir="2700000" algn="tl">
                    <a:srgbClr val="000000">
                      <a:alpha val="43137"/>
                    </a:srgbClr>
                  </a:outerShdw>
                </a:effectLst>
              </a:rPr>
              <a:t>(مصادر الطاقة المتجددة و العادية </a:t>
            </a:r>
            <a:r>
              <a:rPr lang="ar" b="1" dirty="0">
                <a:effectLst>
                  <a:outerShdw blurRad="38100" dist="38100" dir="2700000" algn="tl">
                    <a:srgbClr val="000000">
                      <a:alpha val="43137"/>
                    </a:srgbClr>
                  </a:outerShdw>
                </a:effectLst>
              </a:rPr>
              <a:t>)</a:t>
            </a:r>
            <a:endParaRPr lang="en-US" b="1" dirty="0">
              <a:effectLst>
                <a:outerShdw blurRad="38100" dist="38100" dir="2700000" algn="tl">
                  <a:srgbClr val="000000">
                    <a:alpha val="43137"/>
                  </a:srgbClr>
                </a:outerShdw>
              </a:effectLst>
            </a:endParaRPr>
          </a:p>
        </p:txBody>
      </p:sp>
      <p:sp>
        <p:nvSpPr>
          <p:cNvPr id="9" name="Double Bracket 8"/>
          <p:cNvSpPr/>
          <p:nvPr/>
        </p:nvSpPr>
        <p:spPr>
          <a:xfrm>
            <a:off x="3394710" y="3386723"/>
            <a:ext cx="5586421" cy="485732"/>
          </a:xfrm>
          <a:prstGeom prst="bracketPair">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10" name="Multiply 9"/>
          <p:cNvSpPr/>
          <p:nvPr/>
        </p:nvSpPr>
        <p:spPr>
          <a:xfrm>
            <a:off x="3030607" y="3412394"/>
            <a:ext cx="301841" cy="417250"/>
          </a:xfrm>
          <a:prstGeom prst="mathMultiply">
            <a:avLst/>
          </a:prstGeom>
          <a:solidFill>
            <a:srgbClr val="C0000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5400" b="1" dirty="0">
              <a:effectLst>
                <a:outerShdw blurRad="38100" dist="38100" dir="2700000" algn="tl">
                  <a:srgbClr val="000000">
                    <a:alpha val="43137"/>
                  </a:srgbClr>
                </a:outerShdw>
              </a:effectLst>
            </a:endParaRPr>
          </a:p>
        </p:txBody>
      </p:sp>
      <p:sp>
        <p:nvSpPr>
          <p:cNvPr id="11" name="Rectangle 10"/>
          <p:cNvSpPr/>
          <p:nvPr/>
        </p:nvSpPr>
        <p:spPr>
          <a:xfrm>
            <a:off x="2502285" y="3395301"/>
            <a:ext cx="574196" cy="400110"/>
          </a:xfrm>
          <a:prstGeom prst="rect">
            <a:avLst/>
          </a:prstGeom>
        </p:spPr>
        <p:txBody>
          <a:bodyPr wrap="none">
            <a:spAutoFit/>
          </a:bodyPr>
          <a:lstStyle/>
          <a:p>
            <a:r>
              <a:rPr lang="ar" sz="2000" dirty="0"/>
              <a:t>100</a:t>
            </a:r>
            <a:endParaRPr lang="el-GR" sz="2000" dirty="0"/>
          </a:p>
        </p:txBody>
      </p:sp>
      <p:sp>
        <p:nvSpPr>
          <p:cNvPr id="14" name="Equal 13"/>
          <p:cNvSpPr/>
          <p:nvPr/>
        </p:nvSpPr>
        <p:spPr>
          <a:xfrm>
            <a:off x="2114571" y="3475347"/>
            <a:ext cx="457200" cy="320064"/>
          </a:xfrm>
          <a:prstGeom prst="mathEqual">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pic>
        <p:nvPicPr>
          <p:cNvPr id="25" name="Picture 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284" y="3869194"/>
            <a:ext cx="2046708" cy="118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Division 14"/>
          <p:cNvSpPr/>
          <p:nvPr/>
        </p:nvSpPr>
        <p:spPr>
          <a:xfrm>
            <a:off x="5676075" y="3491968"/>
            <a:ext cx="608120" cy="377226"/>
          </a:xfrm>
          <a:prstGeom prst="mathDivide">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17" name="Rectangle 16">
            <a:extLst>
              <a:ext uri="{FF2B5EF4-FFF2-40B4-BE49-F238E27FC236}">
                <a16:creationId xmlns:a16="http://schemas.microsoft.com/office/drawing/2014/main" id="{113A168F-6BE3-4D03-9ABF-E88956D90D64}"/>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82181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JO" b="1" dirty="0">
                <a:cs typeface="Calibri" panose="020F0502020204030204" pitchFamily="34" charset="0"/>
              </a:rPr>
              <a:t>تدريب</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 sz="2600" dirty="0"/>
              <a:t>ب .3.1 - حصة الطاقة المتجددة في الموقع في إجمالي استهلاك الطاقة الحرارية النهائي لعمليات البناء</a:t>
            </a:r>
            <a:endParaRPr lang="it-IT" sz="2600" b="1" dirty="0">
              <a:solidFill>
                <a:srgbClr val="00B050"/>
              </a:solidFill>
            </a:endParaRPr>
          </a:p>
        </p:txBody>
      </p:sp>
      <p:sp>
        <p:nvSpPr>
          <p:cNvPr id="4"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4580"/>
            <a:ext cx="2133600" cy="293420"/>
          </a:xfrm>
        </p:spPr>
        <p:txBody>
          <a:bodyPr/>
          <a:lstStyle/>
          <a:p>
            <a:fld id="{243FB592-B9A9-49AA-A86F-4031F7B97808}" type="slidenum">
              <a:rPr lang="en-US" smtClean="0">
                <a:solidFill>
                  <a:schemeClr val="bg1"/>
                </a:solidFill>
              </a:rPr>
              <a:t>25</a:t>
            </a:fld>
            <a:endParaRPr lang="en-US" dirty="0">
              <a:solidFill>
                <a:schemeClr val="bg1"/>
              </a:solidFill>
            </a:endParaRPr>
          </a:p>
        </p:txBody>
      </p:sp>
      <p:sp>
        <p:nvSpPr>
          <p:cNvPr id="5" name="Rectangle 4">
            <a:extLst>
              <a:ext uri="{FF2B5EF4-FFF2-40B4-BE49-F238E27FC236}">
                <a16:creationId xmlns:a16="http://schemas.microsoft.com/office/drawing/2014/main" id="{063F6A04-4AD9-4BA5-99A7-3DEA34548CD7}"/>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735237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t>26</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174661" y="1009204"/>
            <a:ext cx="8894911" cy="1050415"/>
          </a:xfrm>
          <a:prstGeom prst="rect">
            <a:avLst/>
          </a:prstGeom>
          <a:noFill/>
        </p:spPr>
        <p:txBody>
          <a:bodyPr>
            <a:noAutofit/>
          </a:bodyPr>
          <a:lstStyle/>
          <a:p>
            <a:pPr marL="0" indent="0" algn="r" rtl="1">
              <a:buNone/>
            </a:pPr>
            <a:r>
              <a:rPr lang="ar" sz="2000" dirty="0">
                <a:cs typeface="Calibri" panose="020F0502020204030204" pitchFamily="34" charset="0"/>
              </a:rPr>
              <a:t>في الحي الحالي ، يوجد 22 منزلًا فرديًا وروضة أطفال ومدرسة واحدة. جميع المباني مجهزة بغلايات مركزية (غاز طبيعي أو زيت وقود). يتم تغطية الماء الساخن المنزلي بواسطة </a:t>
            </a:r>
            <a:r>
              <a:rPr lang="ar" sz="2000" dirty="0"/>
              <a:t>جامعي أولار في </a:t>
            </a:r>
            <a:r>
              <a:rPr lang="ar" sz="2000" dirty="0">
                <a:cs typeface="Calibri" panose="020F0502020204030204" pitchFamily="34" charset="0"/>
              </a:rPr>
              <a:t>بعض المنازل وفي رياض الأطفال وفي المدرسة </a:t>
            </a:r>
            <a:r>
              <a:rPr lang="ar" sz="2000" dirty="0"/>
              <a:t>.</a:t>
            </a:r>
            <a:endParaRPr lang="en-US" sz="2000" dirty="0"/>
          </a:p>
          <a:p>
            <a:pPr marL="0" indent="0">
              <a:buNone/>
            </a:pPr>
            <a:endParaRPr lang="en-US" sz="2000" dirty="0">
              <a:cs typeface="Calibri" panose="020F0502020204030204" pitchFamily="34" charset="0"/>
            </a:endParaRPr>
          </a:p>
          <a:p>
            <a:pPr marL="0" indent="0">
              <a:buNone/>
            </a:pPr>
            <a:endParaRPr lang="en-US" sz="2000" i="1" dirty="0"/>
          </a:p>
          <a:p>
            <a:pPr marL="0" indent="0">
              <a:buNone/>
            </a:pPr>
            <a:endParaRPr lang="en-US" sz="2000" i="1" dirty="0"/>
          </a:p>
          <a:p>
            <a:pPr marL="0" indent="0">
              <a:buNone/>
            </a:pPr>
            <a:endParaRPr lang="en-US" sz="2000" i="1" dirty="0"/>
          </a:p>
          <a:p>
            <a:pPr marL="0" indent="0" algn="ctr">
              <a:buNone/>
            </a:pPr>
            <a:endParaRPr lang="en-US" sz="2000" i="1" dirty="0"/>
          </a:p>
          <a:p>
            <a:pPr marL="0" indent="0" algn="ctr">
              <a:buNone/>
            </a:pPr>
            <a:endParaRPr lang="en-US" sz="2000" i="1" dirty="0"/>
          </a:p>
          <a:p>
            <a:pPr marL="0" indent="0" algn="ctr">
              <a:buNone/>
            </a:pPr>
            <a:endParaRPr lang="en-US" sz="2000" i="1" dirty="0"/>
          </a:p>
        </p:txBody>
      </p:sp>
      <p:sp>
        <p:nvSpPr>
          <p:cNvPr id="1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 sz="2600" dirty="0"/>
              <a:t>ب .3.1 - حصة الطاقة المتجددة في الموقع في إجمالي استهلاك الطاقة الحرارية النهائي لعمليات البناء</a:t>
            </a:r>
            <a:endParaRPr lang="it-IT" sz="2600" b="1" dirty="0">
              <a:solidFill>
                <a:srgbClr val="00B050"/>
              </a:solidFill>
            </a:endParaRPr>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174661" y="2265042"/>
            <a:ext cx="8234039" cy="772853"/>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spcBef>
                <a:spcPts val="0"/>
              </a:spcBef>
              <a:spcAft>
                <a:spcPts val="600"/>
              </a:spcAft>
              <a:buNone/>
            </a:pPr>
            <a:r>
              <a:rPr lang="ar" sz="2000" b="1" i="1" dirty="0">
                <a:cs typeface="Calibri" panose="020F0502020204030204" pitchFamily="34" charset="0"/>
              </a:rPr>
              <a:t>البيانات المتوفرة </a:t>
            </a:r>
            <a:r>
              <a:rPr lang="ar" sz="2000" i="1" dirty="0">
                <a:cs typeface="Calibri" panose="020F0502020204030204" pitchFamily="34" charset="0"/>
              </a:rPr>
              <a:t>: </a:t>
            </a:r>
            <a:r>
              <a:rPr lang="ar" sz="2000" dirty="0">
                <a:cs typeface="Calibri" panose="020F0502020204030204" pitchFamily="34" charset="0"/>
              </a:rPr>
              <a:t>إجمالي </a:t>
            </a:r>
            <a:r>
              <a:rPr lang="ar" sz="2000" b="1" dirty="0"/>
              <a:t>الطاقة المتجددة في الموقع </a:t>
            </a:r>
            <a:r>
              <a:rPr lang="ar" sz="2000" dirty="0">
                <a:cs typeface="Calibri" panose="020F0502020204030204" pitchFamily="34" charset="0"/>
              </a:rPr>
              <a:t>وإجمالي </a:t>
            </a:r>
            <a:r>
              <a:rPr lang="ar" sz="2000" b="1" dirty="0">
                <a:cs typeface="Calibri" panose="020F0502020204030204" pitchFamily="34" charset="0"/>
              </a:rPr>
              <a:t>استهلاك الطاقة الحرارية </a:t>
            </a:r>
            <a:r>
              <a:rPr lang="ar" sz="2000" dirty="0">
                <a:cs typeface="Calibri" panose="020F0502020204030204" pitchFamily="34" charset="0"/>
              </a:rPr>
              <a:t>لجميع مباني الحي</a:t>
            </a:r>
            <a:endParaRPr lang="en-US" sz="2000" dirty="0">
              <a:cs typeface="Calibri" panose="020F0502020204030204" pitchFamily="34" charset="0"/>
            </a:endParaRPr>
          </a:p>
        </p:txBody>
      </p:sp>
      <p:grpSp>
        <p:nvGrpSpPr>
          <p:cNvPr id="9" name="Group 8"/>
          <p:cNvGrpSpPr/>
          <p:nvPr/>
        </p:nvGrpSpPr>
        <p:grpSpPr>
          <a:xfrm>
            <a:off x="174661" y="3731489"/>
            <a:ext cx="8514080" cy="1145373"/>
            <a:chOff x="340512" y="3584452"/>
            <a:chExt cx="8514080" cy="1145373"/>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 sz="2000" b="1" dirty="0"/>
                <a:t> احسب النسبة المئوية للطاقة المتجددة في الموقع إجمالاً</a:t>
              </a:r>
            </a:p>
            <a:p>
              <a:pPr marL="0" indent="0" algn="r" rtl="1">
                <a:spcBef>
                  <a:spcPts val="0"/>
                </a:spcBef>
                <a:spcAft>
                  <a:spcPts val="600"/>
                </a:spcAft>
                <a:buNone/>
              </a:pPr>
              <a:r>
                <a:rPr lang="ar" sz="2000" b="1" dirty="0"/>
                <a:t>الاستهلاك النهائي للطاقة الحرارية لتشغيل المباني </a:t>
              </a:r>
              <a:r>
                <a:rPr lang="ar" sz="2000" dirty="0"/>
                <a:t>.</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2" name="Rectangle 11">
            <a:extLst>
              <a:ext uri="{FF2B5EF4-FFF2-40B4-BE49-F238E27FC236}">
                <a16:creationId xmlns:a16="http://schemas.microsoft.com/office/drawing/2014/main" id="{75770C71-AADC-451F-9D3C-AAE054E3FE66}"/>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93820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 sz="2600" dirty="0"/>
              <a:t>ب .3.1 - حصة الطاقة المتجددة في الموقع في إجمالي استهلاك الطاقة الحرارية النهائي لعمليات البناء</a:t>
            </a:r>
            <a:endParaRPr lang="it-IT" sz="2600" b="1" dirty="0">
              <a:solidFill>
                <a:srgbClr val="00B050"/>
              </a:solidFill>
            </a:endParaRPr>
          </a:p>
        </p:txBody>
      </p:sp>
      <p:sp>
        <p:nvSpPr>
          <p:cNvPr id="15" name="Rectangle 14"/>
          <p:cNvSpPr/>
          <p:nvPr/>
        </p:nvSpPr>
        <p:spPr>
          <a:xfrm>
            <a:off x="6893931" y="886253"/>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البيانات المتاحة</a:t>
            </a:r>
            <a:endParaRPr lang="el-GR" sz="2400" dirty="0"/>
          </a:p>
        </p:txBody>
      </p:sp>
      <p:sp>
        <p:nvSpPr>
          <p:cNvPr id="16"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4580"/>
            <a:ext cx="2133600" cy="293420"/>
          </a:xfrm>
        </p:spPr>
        <p:txBody>
          <a:bodyPr/>
          <a:lstStyle/>
          <a:p>
            <a:fld id="{243FB592-B9A9-49AA-A86F-4031F7B97808}" type="slidenum">
              <a:rPr lang="en-US" smtClean="0">
                <a:solidFill>
                  <a:schemeClr val="bg1"/>
                </a:solidFill>
              </a:rPr>
              <a:t>27</a:t>
            </a:fld>
            <a:endParaRPr lang="en-US" dirty="0">
              <a:solidFill>
                <a:schemeClr val="bg1"/>
              </a:solidFill>
            </a:endParaRPr>
          </a:p>
        </p:txBody>
      </p:sp>
      <p:graphicFrame>
        <p:nvGraphicFramePr>
          <p:cNvPr id="17" name="Table 16"/>
          <p:cNvGraphicFramePr>
            <a:graphicFrameLocks noGrp="1"/>
          </p:cNvGraphicFramePr>
          <p:nvPr>
            <p:extLst>
              <p:ext uri="{D42A27DB-BD31-4B8C-83A1-F6EECF244321}">
                <p14:modId xmlns:p14="http://schemas.microsoft.com/office/powerpoint/2010/main" val="4075743606"/>
              </p:ext>
            </p:extLst>
          </p:nvPr>
        </p:nvGraphicFramePr>
        <p:xfrm>
          <a:off x="224962" y="1763933"/>
          <a:ext cx="8694075" cy="2346960"/>
        </p:xfrm>
        <a:graphic>
          <a:graphicData uri="http://schemas.openxmlformats.org/drawingml/2006/table">
            <a:tbl>
              <a:tblPr firstRow="1" bandRow="1">
                <a:tableStyleId>{1FECB4D8-DB02-4DC6-A0A2-4F2EBAE1DC90}</a:tableStyleId>
              </a:tblPr>
              <a:tblGrid>
                <a:gridCol w="1816902">
                  <a:extLst>
                    <a:ext uri="{9D8B030D-6E8A-4147-A177-3AD203B41FA5}">
                      <a16:colId xmlns:a16="http://schemas.microsoft.com/office/drawing/2014/main" val="20000"/>
                    </a:ext>
                  </a:extLst>
                </a:gridCol>
                <a:gridCol w="1669002">
                  <a:extLst>
                    <a:ext uri="{9D8B030D-6E8A-4147-A177-3AD203B41FA5}">
                      <a16:colId xmlns:a16="http://schemas.microsoft.com/office/drawing/2014/main" val="20001"/>
                    </a:ext>
                  </a:extLst>
                </a:gridCol>
                <a:gridCol w="1899821">
                  <a:extLst>
                    <a:ext uri="{9D8B030D-6E8A-4147-A177-3AD203B41FA5}">
                      <a16:colId xmlns:a16="http://schemas.microsoft.com/office/drawing/2014/main" val="20002"/>
                    </a:ext>
                  </a:extLst>
                </a:gridCol>
                <a:gridCol w="3308350">
                  <a:extLst>
                    <a:ext uri="{9D8B030D-6E8A-4147-A177-3AD203B41FA5}">
                      <a16:colId xmlns:a16="http://schemas.microsoft.com/office/drawing/2014/main" val="20003"/>
                    </a:ext>
                  </a:extLst>
                </a:gridCol>
              </a:tblGrid>
              <a:tr h="370840">
                <a:tc>
                  <a:txBody>
                    <a:bodyPr/>
                    <a:lstStyle/>
                    <a:p>
                      <a:pPr algn="r" rtl="1"/>
                      <a:endParaRPr lang="en-US" dirty="0"/>
                    </a:p>
                  </a:txBody>
                  <a:tcPr/>
                </a:tc>
                <a:tc>
                  <a:txBody>
                    <a:bodyPr/>
                    <a:lstStyle/>
                    <a:p>
                      <a:pPr algn="ctr" rtl="1"/>
                      <a:r>
                        <a:rPr lang="ar" sz="1400" b="1" dirty="0">
                          <a:cs typeface="Calibri" panose="020F0502020204030204" pitchFamily="34" charset="0"/>
                        </a:rPr>
                        <a:t>استهلاك الطاقة الحرارية السنوي المحسوب </a:t>
                      </a:r>
                      <a:r>
                        <a:rPr lang="ar" sz="1400" dirty="0">
                          <a:cs typeface="Calibri" panose="020F0502020204030204" pitchFamily="34" charset="0"/>
                        </a:rPr>
                        <a:t>( </a:t>
                      </a:r>
                      <a:r>
                        <a:rPr kumimoji="0" lang="ar" sz="1400" u="none" strike="noStrike" kern="1200" cap="none" spc="0" normalizeH="0" baseline="0" noProof="0" dirty="0" err="1">
                          <a:ln>
                            <a:noFill/>
                          </a:ln>
                          <a:effectLst/>
                          <a:uLnTx/>
                          <a:uFillTx/>
                        </a:rPr>
                        <a:t>kWh </a:t>
                      </a:r>
                      <a:r>
                        <a:rPr kumimoji="0" lang="ar" sz="1400" u="none" strike="noStrike" kern="1200" cap="none" spc="0" normalizeH="0" baseline="-25000" noProof="0" dirty="0" err="1">
                          <a:ln>
                            <a:noFill/>
                          </a:ln>
                          <a:effectLst/>
                          <a:uLnTx/>
                          <a:uFillTx/>
                        </a:rPr>
                        <a:t>th </a:t>
                      </a:r>
                      <a:r>
                        <a:rPr kumimoji="0" lang="ar" sz="1400" u="none" strike="noStrike" kern="1200" cap="none" spc="0" normalizeH="0" baseline="0" noProof="0" dirty="0">
                          <a:ln>
                            <a:noFill/>
                          </a:ln>
                          <a:effectLst/>
                          <a:uLnTx/>
                          <a:uFillTx/>
                        </a:rPr>
                        <a:t>)</a:t>
                      </a:r>
                      <a:endParaRPr lang="en-US" sz="1400" baseline="0" dirty="0">
                        <a:solidFill>
                          <a:schemeClr val="bg1"/>
                        </a:solidFill>
                      </a:endParaRPr>
                    </a:p>
                  </a:txBody>
                  <a:tcPr/>
                </a:tc>
                <a:tc>
                  <a:txBody>
                    <a:bodyPr/>
                    <a:lstStyle/>
                    <a:p>
                      <a:pPr algn="ctr" rtl="1"/>
                      <a:r>
                        <a:rPr lang="ar" sz="1400" b="1" dirty="0">
                          <a:cs typeface="Calibri" panose="020F0502020204030204" pitchFamily="34" charset="0"/>
                        </a:rPr>
                        <a:t>الطاقة الحرارية السنوي </a:t>
                      </a:r>
                      <a:r>
                        <a:rPr lang="ar" sz="1400" b="1">
                          <a:cs typeface="Calibri" panose="020F0502020204030204" pitchFamily="34" charset="0"/>
                        </a:rPr>
                        <a:t>المحسوب من </a:t>
                      </a:r>
                      <a:r>
                        <a:rPr lang="ar" sz="1400" b="1" dirty="0">
                          <a:cs typeface="Calibri" panose="020F0502020204030204" pitchFamily="34" charset="0"/>
                        </a:rPr>
                        <a:t>RES </a:t>
                      </a:r>
                      <a:r>
                        <a:rPr lang="ar" sz="1400" dirty="0">
                          <a:cs typeface="Calibri" panose="020F0502020204030204" pitchFamily="34" charset="0"/>
                        </a:rPr>
                        <a:t>( </a:t>
                      </a:r>
                      <a:r>
                        <a:rPr kumimoji="0" lang="ar" sz="1400" u="none" strike="noStrike" kern="1200" cap="none" spc="0" normalizeH="0" baseline="0" noProof="0" dirty="0" err="1">
                          <a:ln>
                            <a:noFill/>
                          </a:ln>
                          <a:effectLst/>
                          <a:uLnTx/>
                          <a:uFillTx/>
                        </a:rPr>
                        <a:t>kWh </a:t>
                      </a:r>
                      <a:r>
                        <a:rPr kumimoji="0" lang="ar" sz="1400" u="none" strike="noStrike" kern="1200" cap="none" spc="0" normalizeH="0" baseline="-25000" noProof="0" dirty="0" err="1">
                          <a:ln>
                            <a:noFill/>
                          </a:ln>
                          <a:effectLst/>
                          <a:uLnTx/>
                          <a:uFillTx/>
                        </a:rPr>
                        <a:t>th، RES </a:t>
                      </a:r>
                      <a:r>
                        <a:rPr kumimoji="0" lang="ar" sz="1400" u="none" strike="noStrike" kern="1200" cap="none" spc="0" normalizeH="0" baseline="0" noProof="0" dirty="0">
                          <a:ln>
                            <a:noFill/>
                          </a:ln>
                          <a:effectLst/>
                          <a:uLnTx/>
                          <a:uFillTx/>
                        </a:rPr>
                        <a:t>)</a:t>
                      </a:r>
                      <a:endParaRPr lang="en-US" sz="1400" baseline="0" dirty="0">
                        <a:solidFill>
                          <a:schemeClr val="bg1"/>
                        </a:solidFill>
                      </a:endParaRPr>
                    </a:p>
                  </a:txBody>
                  <a:tcPr/>
                </a:tc>
                <a:tc>
                  <a:txBody>
                    <a:bodyPr/>
                    <a:lstStyle/>
                    <a:p>
                      <a:pPr algn="ctr" rtl="1"/>
                      <a:r>
                        <a:rPr lang="ar" sz="1400" dirty="0"/>
                        <a:t>أنظمة التكييف</a:t>
                      </a:r>
                      <a:r>
                        <a:rPr lang="ar" sz="1400" baseline="0" dirty="0"/>
                        <a:t> </a:t>
                      </a:r>
                      <a:endParaRPr lang="en-US" sz="1400" baseline="0" dirty="0"/>
                    </a:p>
                    <a:p>
                      <a:pPr algn="ctr" rtl="1"/>
                      <a:r>
                        <a:rPr lang="ar" sz="1400" baseline="0" dirty="0"/>
                        <a:t>(تدفئة ، تبريد ، </a:t>
                      </a:r>
                      <a:r>
                        <a:rPr lang="ar" sz="1400" dirty="0"/>
                        <a:t>ماء ساخن منزلي)</a:t>
                      </a:r>
                      <a:endParaRPr lang="en-US" sz="1400" dirty="0"/>
                    </a:p>
                  </a:txBody>
                  <a:tcPr/>
                </a:tc>
                <a:extLst>
                  <a:ext uri="{0D108BD9-81ED-4DB2-BD59-A6C34878D82A}">
                    <a16:rowId xmlns:a16="http://schemas.microsoft.com/office/drawing/2014/main" val="10000"/>
                  </a:ext>
                </a:extLst>
              </a:tr>
              <a:tr h="370840">
                <a:tc>
                  <a:txBody>
                    <a:bodyPr/>
                    <a:lstStyle/>
                    <a:p>
                      <a:pPr algn="r" rtl="1"/>
                      <a:r>
                        <a:rPr lang="ar" dirty="0"/>
                        <a:t>روضة أطفال</a:t>
                      </a:r>
                      <a:endParaRPr lang="en-US" dirty="0"/>
                    </a:p>
                  </a:txBody>
                  <a:tcPr anchor="ctr"/>
                </a:tc>
                <a:tc>
                  <a:txBody>
                    <a:bodyPr/>
                    <a:lstStyle/>
                    <a:p>
                      <a:pPr algn="ctr" rtl="1"/>
                      <a:r>
                        <a:rPr lang="ar" dirty="0"/>
                        <a:t>52470</a:t>
                      </a:r>
                    </a:p>
                    <a:p>
                      <a:pPr algn="ctr" rtl="1"/>
                      <a:r>
                        <a:rPr lang="ar" sz="800" dirty="0"/>
                        <a:t>( </a:t>
                      </a:r>
                      <a:r>
                        <a:rPr lang="ar" sz="800" b="1" dirty="0"/>
                        <a:t>زيت الوقود </a:t>
                      </a:r>
                      <a:r>
                        <a:rPr lang="ar" sz="800" dirty="0"/>
                        <a:t>)</a:t>
                      </a:r>
                      <a:endParaRPr lang="en-US" sz="800" dirty="0"/>
                    </a:p>
                  </a:txBody>
                  <a:tcPr anchor="ctr"/>
                </a:tc>
                <a:tc>
                  <a:txBody>
                    <a:bodyPr/>
                    <a:lstStyle/>
                    <a:p>
                      <a:pPr algn="ctr" rtl="1"/>
                      <a:r>
                        <a:rPr lang="ar" dirty="0"/>
                        <a:t>6297</a:t>
                      </a:r>
                      <a:endParaRPr lang="en-US" dirty="0"/>
                    </a:p>
                  </a:txBody>
                  <a:tcPr anchor="ct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 sz="1200" u="none" strike="noStrike" kern="1200" cap="none" spc="0" normalizeH="0" baseline="0" noProof="0" dirty="0">
                          <a:ln>
                            <a:noFill/>
                          </a:ln>
                          <a:effectLst/>
                          <a:uLnTx/>
                          <a:uFillTx/>
                        </a:rPr>
                        <a:t>غلاية زيت الوقود المركزية لتدفئة الفضاء. HP المحلي لتبريد المساحة . مجمعات الطاقة الشمسية للمياه </a:t>
                      </a:r>
                      <a:r>
                        <a:rPr lang="ar" sz="1200" dirty="0"/>
                        <a:t>الساخنة المنزلية </a:t>
                      </a:r>
                      <a:r>
                        <a:rPr kumimoji="0" lang="ar" sz="1200" u="none" strike="noStrike" kern="1200" cap="none" spc="0" normalizeH="0" baseline="0" noProof="0" dirty="0">
                          <a:ln>
                            <a:noFill/>
                          </a:ln>
                          <a:effectLst/>
                          <a:uLnTx/>
                          <a:uFillTx/>
                        </a:rPr>
                        <a:t>.</a:t>
                      </a: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10001"/>
                  </a:ext>
                </a:extLst>
              </a:tr>
              <a:tr h="370840">
                <a:tc>
                  <a:txBody>
                    <a:bodyPr/>
                    <a:lstStyle/>
                    <a:p>
                      <a:pPr algn="r" rtl="1"/>
                      <a:r>
                        <a:rPr lang="ar" dirty="0"/>
                        <a:t>مدرسة</a:t>
                      </a:r>
                      <a:endParaRPr lang="en-US" dirty="0"/>
                    </a:p>
                  </a:txBody>
                  <a:tcPr anchor="ctr"/>
                </a:tc>
                <a:tc>
                  <a:txBody>
                    <a:bodyPr/>
                    <a:lstStyle/>
                    <a:p>
                      <a:pPr algn="ctr" rtl="1"/>
                      <a:r>
                        <a:rPr lang="ar" dirty="0"/>
                        <a:t>112929</a:t>
                      </a:r>
                      <a:endParaRPr lang="el-GR" dirty="0"/>
                    </a:p>
                    <a:p>
                      <a:pPr marL="0" marR="0" indent="0" algn="ctr" defTabSz="914400" rtl="1" eaLnBrk="1" fontAlgn="auto" latinLnBrk="0" hangingPunct="1">
                        <a:lnSpc>
                          <a:spcPct val="100000"/>
                        </a:lnSpc>
                        <a:spcBef>
                          <a:spcPts val="0"/>
                        </a:spcBef>
                        <a:spcAft>
                          <a:spcPts val="0"/>
                        </a:spcAft>
                        <a:buClrTx/>
                        <a:buSzTx/>
                        <a:buFontTx/>
                        <a:buNone/>
                        <a:tabLst/>
                        <a:defRPr/>
                      </a:pPr>
                      <a:r>
                        <a:rPr lang="ar" sz="800" dirty="0"/>
                        <a:t>( </a:t>
                      </a:r>
                      <a:r>
                        <a:rPr lang="ar" sz="800" b="1" dirty="0"/>
                        <a:t>غاز طبيعي </a:t>
                      </a:r>
                      <a:r>
                        <a:rPr lang="ar" sz="800" dirty="0"/>
                        <a:t>)</a:t>
                      </a:r>
                      <a:endParaRPr lang="en-US" sz="800" dirty="0"/>
                    </a:p>
                  </a:txBody>
                  <a:tcPr anchor="ctr"/>
                </a:tc>
                <a:tc>
                  <a:txBody>
                    <a:bodyPr/>
                    <a:lstStyle/>
                    <a:p>
                      <a:pPr algn="ctr" rtl="1"/>
                      <a:r>
                        <a:rPr lang="ar" dirty="0"/>
                        <a:t>4616</a:t>
                      </a:r>
                      <a:endParaRPr lang="en-US" sz="800" dirty="0"/>
                    </a:p>
                  </a:txBody>
                  <a:tcPr anchor="ct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 sz="1200" u="none" strike="noStrike" kern="1200" cap="none" spc="0" normalizeH="0" baseline="0" noProof="0" dirty="0">
                          <a:ln>
                            <a:noFill/>
                          </a:ln>
                          <a:effectLst/>
                          <a:uLnTx/>
                          <a:uFillTx/>
                        </a:rPr>
                        <a:t>غلاية غاز طبيعي مركزي لتدفئة المساحات. HP المحلي لتبريد المساحة . مجمعات الطاقة الشمسية للمياه </a:t>
                      </a:r>
                      <a:r>
                        <a:rPr lang="ar" sz="1200" dirty="0"/>
                        <a:t>الساخنة المنزلية</a:t>
                      </a: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10002"/>
                  </a:ext>
                </a:extLst>
              </a:tr>
              <a:tr h="370840">
                <a:tc>
                  <a:txBody>
                    <a:bodyPr/>
                    <a:lstStyle/>
                    <a:p>
                      <a:pPr algn="r" rtl="1"/>
                      <a:r>
                        <a:rPr lang="ar" dirty="0"/>
                        <a:t>منازل فردية (22)</a:t>
                      </a:r>
                      <a:endParaRPr lang="en-US" dirty="0"/>
                    </a:p>
                  </a:txBody>
                  <a:tcPr anchor="ctr"/>
                </a:tc>
                <a:tc>
                  <a:txBody>
                    <a:bodyPr/>
                    <a:lstStyle/>
                    <a:p>
                      <a:pPr algn="ctr" rtl="1"/>
                      <a:r>
                        <a:rPr lang="ar" dirty="0"/>
                        <a:t>3 82765</a:t>
                      </a:r>
                    </a:p>
                    <a:p>
                      <a:pPr marL="0" marR="0" indent="0" algn="ctr" defTabSz="914400" rtl="1" eaLnBrk="1" fontAlgn="auto" latinLnBrk="0" hangingPunct="1">
                        <a:lnSpc>
                          <a:spcPct val="100000"/>
                        </a:lnSpc>
                        <a:spcBef>
                          <a:spcPts val="0"/>
                        </a:spcBef>
                        <a:spcAft>
                          <a:spcPts val="0"/>
                        </a:spcAft>
                        <a:buClrTx/>
                        <a:buSzTx/>
                        <a:buFontTx/>
                        <a:buNone/>
                        <a:tabLst/>
                        <a:defRPr/>
                      </a:pPr>
                      <a:r>
                        <a:rPr lang="ar" sz="800" dirty="0"/>
                        <a:t>( </a:t>
                      </a:r>
                      <a:r>
                        <a:rPr lang="ar" sz="800" b="1" dirty="0"/>
                        <a:t>زيت الوقود والغاز الطبيعي </a:t>
                      </a:r>
                      <a:r>
                        <a:rPr lang="ar" sz="800" dirty="0"/>
                        <a:t>)</a:t>
                      </a:r>
                      <a:endParaRPr lang="en-US" sz="800" dirty="0"/>
                    </a:p>
                  </a:txBody>
                  <a:tcPr anchor="ctr"/>
                </a:tc>
                <a:tc>
                  <a:txBody>
                    <a:bodyPr/>
                    <a:lstStyle/>
                    <a:p>
                      <a:pPr algn="ctr" rtl="1"/>
                      <a:r>
                        <a:rPr lang="ar" dirty="0"/>
                        <a:t>32621</a:t>
                      </a:r>
                      <a:endParaRPr lang="en-US" sz="800" dirty="0"/>
                    </a:p>
                  </a:txBody>
                  <a:tcPr anchor="ct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 sz="1200" u="none" strike="noStrike" kern="1200" cap="none" spc="0" normalizeH="0" baseline="0" noProof="0" dirty="0">
                          <a:ln>
                            <a:noFill/>
                          </a:ln>
                          <a:effectLst/>
                          <a:uLnTx/>
                          <a:uFillTx/>
                        </a:rPr>
                        <a:t>غلاية مركزية (غاز طبيعي وزيت وقود) لتدفئة المساحات وتسخين </a:t>
                      </a:r>
                      <a:r>
                        <a:rPr lang="ar" sz="1200" dirty="0"/>
                        <a:t>المياه المنزلية </a:t>
                      </a:r>
                      <a:r>
                        <a:rPr kumimoji="0" lang="ar" sz="1200" u="none" strike="noStrike" kern="1200" cap="none" spc="0" normalizeH="0" baseline="0" noProof="0" dirty="0">
                          <a:ln>
                            <a:noFill/>
                          </a:ln>
                          <a:effectLst/>
                          <a:uLnTx/>
                          <a:uFillTx/>
                        </a:rPr>
                        <a:t>. HP المحلي لتبريد المساحة . مجمعات الطاقة الشمسية للمياه </a:t>
                      </a:r>
                      <a:r>
                        <a:rPr lang="ar" sz="1200" dirty="0"/>
                        <a:t>الساخنة المنزلية</a:t>
                      </a: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10003"/>
                  </a:ext>
                </a:extLst>
              </a:tr>
            </a:tbl>
          </a:graphicData>
        </a:graphic>
      </p:graphicFrame>
      <p:sp>
        <p:nvSpPr>
          <p:cNvPr id="18" name="Rectangle 17"/>
          <p:cNvSpPr/>
          <p:nvPr/>
        </p:nvSpPr>
        <p:spPr>
          <a:xfrm>
            <a:off x="941401" y="4526908"/>
            <a:ext cx="8018546" cy="646331"/>
          </a:xfrm>
          <a:prstGeom prst="rect">
            <a:avLst/>
          </a:prstGeom>
        </p:spPr>
        <p:txBody>
          <a:bodyPr wrap="square">
            <a:spAutoFit/>
          </a:bodyPr>
          <a:lstStyle/>
          <a:p>
            <a:pPr lvl="0" algn="r" rtl="1">
              <a:spcBef>
                <a:spcPts val="600"/>
              </a:spcBef>
              <a:spcAft>
                <a:spcPts val="1200"/>
              </a:spcAft>
            </a:pPr>
            <a:r>
              <a:rPr lang="ar" dirty="0">
                <a:solidFill>
                  <a:prstClr val="black"/>
                </a:solidFill>
                <a:cs typeface="Calibri" panose="020F0502020204030204" pitchFamily="34" charset="0"/>
              </a:rPr>
              <a:t>بالنسبة للمنازل الفردية ، يتم إعطاء الاستهلاك السنوي للطاقة الحرارية والطاقة الحرارية من </a:t>
            </a:r>
            <a:r>
              <a:rPr lang="ar-JO" dirty="0">
                <a:solidFill>
                  <a:prstClr val="black"/>
                </a:solidFill>
                <a:cs typeface="Calibri" panose="020F0502020204030204" pitchFamily="34" charset="0"/>
              </a:rPr>
              <a:t>مصادر الطاقة المتجددة </a:t>
            </a:r>
            <a:r>
              <a:rPr lang="ar" dirty="0">
                <a:solidFill>
                  <a:prstClr val="black"/>
                </a:solidFill>
                <a:cs typeface="Calibri" panose="020F0502020204030204" pitchFamily="34" charset="0"/>
              </a:rPr>
              <a:t> كقيمة إجمالية مجمعة لجميع المباني ضمن الفئة</a:t>
            </a:r>
          </a:p>
        </p:txBody>
      </p:sp>
      <p:pic>
        <p:nvPicPr>
          <p:cNvPr id="19"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4053" y="5220185"/>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a:extLst>
              <a:ext uri="{FF2B5EF4-FFF2-40B4-BE49-F238E27FC236}">
                <a16:creationId xmlns:a16="http://schemas.microsoft.com/office/drawing/2014/main" id="{416A8710-B4F5-438A-91DF-B87AA6328FE3}"/>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5552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JO" sz="2600" dirty="0"/>
              <a:t>ب.3 .1</a:t>
            </a:r>
            <a:r>
              <a:rPr lang="ar" sz="2600" dirty="0"/>
              <a:t> - حصة الطاقة المتجددة في الموقع في إجمالي استهلاك الطاقة الحرارية النهائي لعمليات البناء</a:t>
            </a:r>
            <a:endParaRPr lang="el-GR" sz="2600"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t>3</a:t>
            </a:fld>
            <a:endParaRPr lang="en-US">
              <a:solidFill>
                <a:schemeClr val="bg1"/>
              </a:solidFill>
            </a:endParaRPr>
          </a:p>
        </p:txBody>
      </p:sp>
      <p:pic>
        <p:nvPicPr>
          <p:cNvPr id="21"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139" y="765261"/>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Segnaposto contenuto 2">
            <a:extLst>
              <a:ext uri="{FF2B5EF4-FFF2-40B4-BE49-F238E27FC236}">
                <a16:creationId xmlns:a16="http://schemas.microsoft.com/office/drawing/2014/main" id="{86F2EB93-A63A-4210-B86A-E5FCAD7D8D7F}"/>
              </a:ext>
            </a:extLst>
          </p:cNvPr>
          <p:cNvSpPr txBox="1">
            <a:spLocks/>
          </p:cNvSpPr>
          <p:nvPr/>
        </p:nvSpPr>
        <p:spPr>
          <a:xfrm>
            <a:off x="68712" y="795067"/>
            <a:ext cx="822960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JO" sz="2400" b="1" u="sng" dirty="0">
                <a:latin typeface="Calibri" panose="020F0502020204030204" pitchFamily="34" charset="0"/>
                <a:cs typeface="Calibri" panose="020F0502020204030204" pitchFamily="34" charset="0"/>
              </a:rPr>
              <a:t>نبذة</a:t>
            </a:r>
            <a:r>
              <a:rPr lang="ar" sz="2400" b="1" dirty="0">
                <a:latin typeface="Calibri" panose="020F0502020204030204" pitchFamily="34" charset="0"/>
                <a:cs typeface="Calibri" panose="020F0502020204030204" pitchFamily="34" charset="0"/>
              </a:rPr>
              <a:t> </a:t>
            </a:r>
            <a:r>
              <a:rPr lang="ar" sz="2400" i="1" dirty="0">
                <a:latin typeface="Calibri" panose="020F0502020204030204" pitchFamily="34" charset="0"/>
                <a:cs typeface="Calibri" panose="020F0502020204030204" pitchFamily="34" charset="0"/>
              </a:rPr>
              <a:t>( </a:t>
            </a:r>
            <a:r>
              <a:rPr lang="ar" sz="2400" i="1" dirty="0">
                <a:solidFill>
                  <a:srgbClr val="00B050"/>
                </a:solidFill>
                <a:latin typeface="Calibri" panose="020F0502020204030204" pitchFamily="34" charset="0"/>
                <a:cs typeface="Calibri" panose="020F0502020204030204" pitchFamily="34" charset="0"/>
              </a:rPr>
              <a:t>ك</a:t>
            </a:r>
            <a:r>
              <a:rPr lang="ar-JO" sz="2400" i="1" dirty="0">
                <a:solidFill>
                  <a:srgbClr val="00B050"/>
                </a:solidFill>
                <a:latin typeface="Calibri" panose="020F0502020204030204" pitchFamily="34" charset="0"/>
                <a:cs typeface="Calibri" panose="020F0502020204030204" pitchFamily="34" charset="0"/>
              </a:rPr>
              <a:t>افة مصادر الطاقة المتجددة </a:t>
            </a:r>
            <a:r>
              <a:rPr lang="ar" sz="2400" i="1" dirty="0">
                <a:solidFill>
                  <a:srgbClr val="00B050"/>
                </a:solidFill>
                <a:latin typeface="Calibri" panose="020F0502020204030204" pitchFamily="34" charset="0"/>
                <a:cs typeface="Calibri" panose="020F0502020204030204" pitchFamily="34" charset="0"/>
              </a:rPr>
              <a:t>لجميع الاستخدامات </a:t>
            </a:r>
            <a:r>
              <a:rPr lang="ar" sz="2400" i="1" dirty="0">
                <a:latin typeface="Calibri" panose="020F0502020204030204" pitchFamily="34" charset="0"/>
                <a:cs typeface="Calibri" panose="020F0502020204030204" pitchFamily="34" charset="0"/>
              </a:rPr>
              <a:t>)</a:t>
            </a:r>
          </a:p>
          <a:p>
            <a:pPr marL="0" indent="0" algn="ctr">
              <a:buFont typeface="Arial" panose="020B0604020202020204" pitchFamily="34" charset="0"/>
              <a:buNone/>
            </a:pPr>
            <a:endParaRPr lang="en-US" sz="2400" b="1" i="1" dirty="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sp>
        <p:nvSpPr>
          <p:cNvPr id="23" name="TextBox 22"/>
          <p:cNvSpPr txBox="1"/>
          <p:nvPr/>
        </p:nvSpPr>
        <p:spPr>
          <a:xfrm>
            <a:off x="903111" y="1453740"/>
            <a:ext cx="2474583" cy="369332"/>
          </a:xfrm>
          <a:prstGeom prst="rect">
            <a:avLst/>
          </a:prstGeom>
          <a:noFill/>
        </p:spPr>
        <p:txBody>
          <a:bodyPr wrap="square" rtlCol="0">
            <a:spAutoFit/>
          </a:bodyPr>
          <a:lstStyle/>
          <a:p>
            <a:r>
              <a:rPr lang="ar" b="1" dirty="0"/>
              <a:t>قطاع خدمات الاتحاد الأوروبي</a:t>
            </a:r>
            <a:endParaRPr lang="en-US" b="1" dirty="0"/>
          </a:p>
        </p:txBody>
      </p:sp>
      <p:sp>
        <p:nvSpPr>
          <p:cNvPr id="24" name="TextBox 23"/>
          <p:cNvSpPr txBox="1"/>
          <p:nvPr/>
        </p:nvSpPr>
        <p:spPr>
          <a:xfrm>
            <a:off x="6314665" y="1432286"/>
            <a:ext cx="2784310" cy="369332"/>
          </a:xfrm>
          <a:prstGeom prst="rect">
            <a:avLst/>
          </a:prstGeom>
          <a:noFill/>
        </p:spPr>
        <p:txBody>
          <a:bodyPr wrap="square" rtlCol="0">
            <a:spAutoFit/>
          </a:bodyPr>
          <a:lstStyle/>
          <a:p>
            <a:r>
              <a:rPr lang="ar" b="1" dirty="0"/>
              <a:t>القطاع السكني في الاتحاد الأوروبي</a:t>
            </a:r>
            <a:endParaRPr lang="en-US" b="1" dirty="0"/>
          </a:p>
        </p:txBody>
      </p:sp>
      <p:pic>
        <p:nvPicPr>
          <p:cNvPr id="18" name="Picture 17">
            <a:extLst>
              <a:ext uri="{FF2B5EF4-FFF2-40B4-BE49-F238E27FC236}">
                <a16:creationId xmlns:a16="http://schemas.microsoft.com/office/drawing/2014/main" id="{36D35EB5-EAC5-493D-9859-F5DBD424C150}"/>
              </a:ext>
            </a:extLst>
          </p:cNvPr>
          <p:cNvPicPr>
            <a:picLocks noChangeAspect="1"/>
          </p:cNvPicPr>
          <p:nvPr/>
        </p:nvPicPr>
        <p:blipFill rotWithShape="1">
          <a:blip r:embed="rId4">
            <a:extLst>
              <a:ext uri="{28A0092B-C50C-407E-A947-70E740481C1C}">
                <a14:useLocalDpi xmlns:a14="http://schemas.microsoft.com/office/drawing/2010/main" val="0"/>
              </a:ext>
            </a:extLst>
          </a:blip>
          <a:srcRect l="17180" t="49233" r="22308" b="13521"/>
          <a:stretch/>
        </p:blipFill>
        <p:spPr bwMode="auto">
          <a:xfrm>
            <a:off x="132266" y="1896903"/>
            <a:ext cx="4042634" cy="3220403"/>
          </a:xfrm>
          <a:prstGeom prst="rect">
            <a:avLst/>
          </a:prstGeom>
          <a:noFill/>
          <a:ln>
            <a:noFill/>
          </a:ln>
          <a:extLst>
            <a:ext uri="{53640926-AAD7-44D8-BBD7-CCE9431645EC}">
              <a14:shadowObscured xmlns:a14="http://schemas.microsoft.com/office/drawing/2010/main"/>
            </a:ext>
          </a:extLst>
        </p:spPr>
      </p:pic>
      <p:pic>
        <p:nvPicPr>
          <p:cNvPr id="19" name="Picture 18">
            <a:extLst>
              <a:ext uri="{FF2B5EF4-FFF2-40B4-BE49-F238E27FC236}">
                <a16:creationId xmlns:a16="http://schemas.microsoft.com/office/drawing/2014/main" id="{B8B16799-B686-402B-AACB-BA03815BDA25}"/>
              </a:ext>
            </a:extLst>
          </p:cNvPr>
          <p:cNvPicPr>
            <a:picLocks noChangeAspect="1"/>
          </p:cNvPicPr>
          <p:nvPr/>
        </p:nvPicPr>
        <p:blipFill rotWithShape="1">
          <a:blip r:embed="rId4">
            <a:extLst>
              <a:ext uri="{28A0092B-C50C-407E-A947-70E740481C1C}">
                <a14:useLocalDpi xmlns:a14="http://schemas.microsoft.com/office/drawing/2010/main" val="0"/>
              </a:ext>
            </a:extLst>
          </a:blip>
          <a:srcRect l="9231" t="7429" r="17949" b="51263"/>
          <a:stretch/>
        </p:blipFill>
        <p:spPr bwMode="auto">
          <a:xfrm>
            <a:off x="4609445" y="2102645"/>
            <a:ext cx="4226824" cy="3103144"/>
          </a:xfrm>
          <a:prstGeom prst="rect">
            <a:avLst/>
          </a:prstGeom>
          <a:noFill/>
          <a:ln>
            <a:noFill/>
          </a:ln>
          <a:extLst>
            <a:ext uri="{53640926-AAD7-44D8-BBD7-CCE9431645EC}">
              <a14:shadowObscured xmlns:a14="http://schemas.microsoft.com/office/drawing/2010/main"/>
            </a:ext>
          </a:extLst>
        </p:spPr>
      </p:pic>
      <p:pic>
        <p:nvPicPr>
          <p:cNvPr id="20" name="Picture 39">
            <a:extLst>
              <a:ext uri="{FF2B5EF4-FFF2-40B4-BE49-F238E27FC236}">
                <a16:creationId xmlns:a16="http://schemas.microsoft.com/office/drawing/2014/main" id="{021D8E01-220B-41B9-8B05-FA53E77C69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52556" y="3294982"/>
            <a:ext cx="402053" cy="26803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9">
            <a:extLst>
              <a:ext uri="{FF2B5EF4-FFF2-40B4-BE49-F238E27FC236}">
                <a16:creationId xmlns:a16="http://schemas.microsoft.com/office/drawing/2014/main" id="{D30F5E4C-443A-422F-9CD9-BF7EF381E2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94257" y="3507104"/>
            <a:ext cx="457200" cy="304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a:extLst>
              <a:ext uri="{FF2B5EF4-FFF2-40B4-BE49-F238E27FC236}">
                <a16:creationId xmlns:a16="http://schemas.microsoft.com/office/drawing/2014/main" id="{AF8BAACF-EC83-4804-95E6-36440A338FAF}"/>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30955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solidFill>
                  <a:schemeClr val="bg1"/>
                </a:solidFill>
              </a:rPr>
              <a:t>4</a:t>
            </a:fld>
            <a:endParaRPr lang="en-US" dirty="0">
              <a:solidFill>
                <a:schemeClr val="bg1"/>
              </a:solidFill>
            </a:endParaRPr>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6488402" y="886217"/>
            <a:ext cx="2130489"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JO" b="1" u="sng" dirty="0">
                <a:latin typeface="Calibri" panose="020F0502020204030204" pitchFamily="34" charset="0"/>
                <a:cs typeface="Calibri" panose="020F0502020204030204" pitchFamily="34" charset="0"/>
              </a:rPr>
              <a:t>نبذة</a:t>
            </a:r>
            <a:endParaRPr lang="ar" b="1" u="sng" dirty="0">
              <a:latin typeface="Calibri" panose="020F0502020204030204" pitchFamily="34" charset="0"/>
              <a:cs typeface="Calibri" panose="020F0502020204030204" pitchFamily="34" charset="0"/>
            </a:endParaRPr>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50" y="1592598"/>
            <a:ext cx="8900850" cy="310381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dirty="0"/>
              <a:t>الطاقة </a:t>
            </a:r>
            <a:r>
              <a:rPr lang="ar" dirty="0">
                <a:solidFill>
                  <a:prstClr val="black"/>
                </a:solidFill>
              </a:rPr>
              <a:t>الحرارية السنوية المنتجة والمستخدمة في الموقع من مصادر متجددة فيما يتعلق </a:t>
            </a:r>
            <a:r>
              <a:rPr lang="ar" b="1" dirty="0">
                <a:solidFill>
                  <a:prstClr val="black"/>
                </a:solidFill>
              </a:rPr>
              <a:t>بكل ناقل طاقة (وقود) </a:t>
            </a:r>
            <a:r>
              <a:rPr lang="ar" dirty="0">
                <a:solidFill>
                  <a:prstClr val="black"/>
                </a:solidFill>
              </a:rPr>
              <a:t>قد يحل محله.</a:t>
            </a:r>
          </a:p>
          <a:p>
            <a:pPr marL="0" indent="0">
              <a:buNone/>
            </a:pPr>
            <a:endParaRPr lang="en-US" i="1" dirty="0">
              <a:solidFill>
                <a:prstClr val="black"/>
              </a:solidFill>
            </a:endParaRPr>
          </a:p>
          <a:p>
            <a:pPr marL="0" indent="0" algn="r" rtl="1">
              <a:buNone/>
            </a:pPr>
            <a:r>
              <a:rPr lang="ar" i="1" dirty="0">
                <a:solidFill>
                  <a:prstClr val="black"/>
                </a:solidFill>
              </a:rPr>
              <a:t>على سبيل المثال،</a:t>
            </a:r>
          </a:p>
          <a:p>
            <a:pPr algn="r" rtl="1">
              <a:buFont typeface="Courier New" panose="02070309020205020404" pitchFamily="49" charset="0"/>
              <a:buChar char="o"/>
            </a:pPr>
            <a:r>
              <a:rPr lang="ar" i="1" dirty="0">
                <a:solidFill>
                  <a:prstClr val="black"/>
                </a:solidFill>
              </a:rPr>
              <a:t>استخدم المجمعات الحرارية الشمسية لإنتاج الماء الساخن الذي يستخدم بعد ذلك لتدفئة المكان بدلاً من غلاية تعمل بالزيت.</a:t>
            </a:r>
            <a:endParaRPr lang="en-US" i="1"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JO" sz="2600" dirty="0"/>
              <a:t>ب.3 .1</a:t>
            </a:r>
            <a:r>
              <a:rPr lang="ar" sz="2600" dirty="0"/>
              <a:t> - حصة الطاقة المتجددة في الموقع في إجمالي استهلاك الطاقة الحرارية النهائي لعمليات البناء</a:t>
            </a:r>
            <a:endParaRPr lang="it-IT" sz="2600"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9863" y="4014396"/>
            <a:ext cx="4548187" cy="195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a:extLst>
              <a:ext uri="{FF2B5EF4-FFF2-40B4-BE49-F238E27FC236}">
                <a16:creationId xmlns:a16="http://schemas.microsoft.com/office/drawing/2014/main" id="{DA985C64-FAD9-4136-AC35-07DD56A5755A}"/>
              </a:ext>
            </a:extLst>
          </p:cNvPr>
          <p:cNvSpPr/>
          <p:nvPr/>
        </p:nvSpPr>
        <p:spPr>
          <a:xfrm>
            <a:off x="2839065" y="5382018"/>
            <a:ext cx="1230490" cy="53918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sz="1600" b="1" dirty="0">
                <a:solidFill>
                  <a:schemeClr val="tx1"/>
                </a:solidFill>
              </a:rPr>
              <a:t>الحرارة من الوقود</a:t>
            </a:r>
            <a:endParaRPr lang="en-US" sz="1600" b="1" dirty="0">
              <a:solidFill>
                <a:schemeClr val="tx1"/>
              </a:solidFill>
            </a:endParaRPr>
          </a:p>
        </p:txBody>
      </p:sp>
      <p:sp>
        <p:nvSpPr>
          <p:cNvPr id="9" name="Rectangle 8">
            <a:extLst>
              <a:ext uri="{FF2B5EF4-FFF2-40B4-BE49-F238E27FC236}">
                <a16:creationId xmlns:a16="http://schemas.microsoft.com/office/drawing/2014/main" id="{FD83E59A-B866-47BB-AD6E-1AB4E6E24C74}"/>
              </a:ext>
            </a:extLst>
          </p:cNvPr>
          <p:cNvSpPr/>
          <p:nvPr/>
        </p:nvSpPr>
        <p:spPr>
          <a:xfrm>
            <a:off x="4808360" y="5350665"/>
            <a:ext cx="1778000" cy="65458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JO" dirty="0">
                <a:solidFill>
                  <a:schemeClr val="tx1"/>
                </a:solidFill>
              </a:rPr>
              <a:t>الحرارة من مصادر الطاقة المتجددة</a:t>
            </a:r>
            <a:endParaRPr lang="en-US" dirty="0">
              <a:solidFill>
                <a:schemeClr val="tx1"/>
              </a:solidFill>
            </a:endParaRPr>
          </a:p>
        </p:txBody>
      </p:sp>
      <p:sp>
        <p:nvSpPr>
          <p:cNvPr id="11" name="Rectangle 10">
            <a:extLst>
              <a:ext uri="{FF2B5EF4-FFF2-40B4-BE49-F238E27FC236}">
                <a16:creationId xmlns:a16="http://schemas.microsoft.com/office/drawing/2014/main" id="{FF7EE8C3-B6C8-4554-B5FD-9E5CB5F8294E}"/>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70208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pPr/>
              <a:t>5</a:t>
            </a:fld>
            <a:endParaRPr lang="en-US">
              <a:solidFill>
                <a:schemeClr val="bg1"/>
              </a:solidFill>
            </a:endParaRPr>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JO" sz="2600" dirty="0"/>
              <a:t>ب.3 .1</a:t>
            </a:r>
            <a:r>
              <a:rPr lang="ar" sz="2600" dirty="0"/>
              <a:t> - حصة الطاقة المتجددة في الموقع في إجمالي استهلاك الطاقة الحرارية النهائي لعمليات البناء</a:t>
            </a:r>
            <a:endParaRPr lang="it-IT" sz="2600" dirty="0"/>
          </a:p>
        </p:txBody>
      </p:sp>
      <p:sp>
        <p:nvSpPr>
          <p:cNvPr id="20"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JO" b="1" u="sng" dirty="0">
                <a:latin typeface="Calibri" panose="020F0502020204030204" pitchFamily="34" charset="0"/>
                <a:cs typeface="Calibri" panose="020F0502020204030204" pitchFamily="34" charset="0"/>
              </a:rPr>
              <a:t>نبذة</a:t>
            </a:r>
            <a:r>
              <a:rPr lang="ar" b="1" u="sng" dirty="0">
                <a:latin typeface="Calibri" panose="020F0502020204030204" pitchFamily="34" charset="0"/>
                <a:cs typeface="Calibri" panose="020F0502020204030204" pitchFamily="34" charset="0"/>
              </a:rPr>
              <a:t> - أنظمة الطاقة الشمسية الحرارية</a:t>
            </a:r>
            <a:endParaRPr lang="en-US" dirty="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dirty="0"/>
          </a:p>
        </p:txBody>
      </p:sp>
      <p:sp>
        <p:nvSpPr>
          <p:cNvPr id="9" name="TextBox 8"/>
          <p:cNvSpPr txBox="1"/>
          <p:nvPr/>
        </p:nvSpPr>
        <p:spPr>
          <a:xfrm>
            <a:off x="668039" y="4259073"/>
            <a:ext cx="8129732" cy="1169551"/>
          </a:xfrm>
          <a:prstGeom prst="rect">
            <a:avLst/>
          </a:prstGeom>
          <a:noFill/>
        </p:spPr>
        <p:txBody>
          <a:bodyPr wrap="square" rtlCol="0">
            <a:spAutoFit/>
          </a:bodyPr>
          <a:lstStyle/>
          <a:p>
            <a:pPr marL="738188" algn="r" rtl="1" fontAlgn="base">
              <a:spcBef>
                <a:spcPct val="0"/>
              </a:spcBef>
              <a:spcAft>
                <a:spcPct val="0"/>
              </a:spcAft>
            </a:pPr>
            <a:r>
              <a:rPr lang="ar" sz="2000" b="1" i="1" dirty="0">
                <a:cs typeface="Arial" pitchFamily="34" charset="0"/>
              </a:rPr>
              <a:t>تدريب مشترك</a:t>
            </a:r>
          </a:p>
          <a:p>
            <a:pPr algn="r" rtl="1" fontAlgn="base">
              <a:spcBef>
                <a:spcPts val="600"/>
              </a:spcBef>
              <a:spcAft>
                <a:spcPct val="0"/>
              </a:spcAft>
            </a:pPr>
            <a:r>
              <a:rPr lang="ar" sz="2000" i="1" dirty="0">
                <a:cs typeface="Arial" pitchFamily="34" charset="0"/>
              </a:rPr>
              <a:t>DHW: 1 م </a:t>
            </a:r>
            <a:r>
              <a:rPr lang="ar" sz="2000" i="1" baseline="30000" dirty="0">
                <a:cs typeface="Arial" pitchFamily="34" charset="0"/>
              </a:rPr>
              <a:t>2</a:t>
            </a:r>
            <a:r>
              <a:rPr lang="ar" sz="2000" i="1" dirty="0">
                <a:cs typeface="Arial" pitchFamily="34" charset="0"/>
              </a:rPr>
              <a:t> جامع الألواح المسطحة لكل شخص</a:t>
            </a:r>
          </a:p>
          <a:p>
            <a:pPr algn="r" rtl="1" fontAlgn="base">
              <a:spcBef>
                <a:spcPts val="600"/>
              </a:spcBef>
              <a:spcAft>
                <a:spcPct val="0"/>
              </a:spcAft>
            </a:pPr>
            <a:r>
              <a:rPr lang="ar" sz="2000" i="1" dirty="0">
                <a:cs typeface="Arial" pitchFamily="34" charset="0"/>
              </a:rPr>
              <a:t>تدفئة: 1 م </a:t>
            </a:r>
            <a:r>
              <a:rPr lang="ar" sz="2000" i="1" baseline="30000" dirty="0">
                <a:cs typeface="Arial" pitchFamily="34" charset="0"/>
              </a:rPr>
              <a:t>2</a:t>
            </a:r>
            <a:r>
              <a:rPr lang="ar" sz="2000" i="1" dirty="0">
                <a:cs typeface="Arial" pitchFamily="34" charset="0"/>
              </a:rPr>
              <a:t> جامع اللوح المسطح لحمل حراري 700 واط</a:t>
            </a:r>
            <a:endParaRPr lang="el-GR" sz="2000" i="1" dirty="0">
              <a:cs typeface="Arial" pitchFamily="34" charset="0"/>
            </a:endParaRPr>
          </a:p>
        </p:txBody>
      </p:sp>
      <p:sp>
        <p:nvSpPr>
          <p:cNvPr id="11" name="Text Box 5"/>
          <p:cNvSpPr txBox="1">
            <a:spLocks noChangeArrowheads="1"/>
          </p:cNvSpPr>
          <p:nvPr/>
        </p:nvSpPr>
        <p:spPr bwMode="auto">
          <a:xfrm>
            <a:off x="533400" y="1410262"/>
            <a:ext cx="292932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34963" indent="-334963" eaLnBrk="0" hangingPunct="0">
              <a:defRPr sz="2400">
                <a:solidFill>
                  <a:schemeClr val="tx1"/>
                </a:solidFill>
                <a:latin typeface="Times New Roman" pitchFamily="18" charset="0"/>
              </a:defRPr>
            </a:lvl1pPr>
            <a:lvl2pPr marL="801688" indent="-285750" eaLnBrk="0" hangingPunct="0">
              <a:defRPr sz="2400">
                <a:solidFill>
                  <a:schemeClr val="tx1"/>
                </a:solidFill>
                <a:latin typeface="Times New Roman" pitchFamily="18" charset="0"/>
              </a:defRPr>
            </a:lvl2pPr>
            <a:lvl3pPr marL="1144588"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defTabSz="457200" rtl="1" eaLnBrk="1" fontAlgn="base" hangingPunct="1">
              <a:spcBef>
                <a:spcPct val="0"/>
              </a:spcBef>
              <a:spcAft>
                <a:spcPct val="0"/>
              </a:spcAft>
              <a:buFontTx/>
              <a:buChar char="•"/>
            </a:pPr>
            <a:r>
              <a:rPr lang="ar" b="1" dirty="0">
                <a:latin typeface="+mn-lt"/>
                <a:cs typeface="Arial" pitchFamily="34" charset="0"/>
              </a:rPr>
              <a:t>الماء الساخن المنزلي ()</a:t>
            </a:r>
            <a:endParaRPr lang="el-GR" b="1" dirty="0">
              <a:latin typeface="+mn-lt"/>
              <a:cs typeface="Arial" pitchFamily="34" charset="0"/>
            </a:endParaRPr>
          </a:p>
          <a:p>
            <a:pPr algn="r" defTabSz="457200" rtl="1" eaLnBrk="1" fontAlgn="base" hangingPunct="1">
              <a:spcBef>
                <a:spcPct val="0"/>
              </a:spcBef>
              <a:spcAft>
                <a:spcPct val="0"/>
              </a:spcAft>
              <a:buFontTx/>
              <a:buChar char="•"/>
            </a:pPr>
            <a:r>
              <a:rPr lang="ar" b="1" dirty="0">
                <a:latin typeface="+mn-lt"/>
                <a:cs typeface="Arial" pitchFamily="34" charset="0"/>
              </a:rPr>
              <a:t>تدفئة</a:t>
            </a:r>
            <a:endParaRPr lang="el-GR" b="1" dirty="0">
              <a:latin typeface="+mn-lt"/>
              <a:cs typeface="Arial" pitchFamily="34" charset="0"/>
            </a:endParaRPr>
          </a:p>
        </p:txBody>
      </p:sp>
      <p:sp>
        <p:nvSpPr>
          <p:cNvPr id="12" name="AutoShape 4"/>
          <p:cNvSpPr>
            <a:spLocks/>
          </p:cNvSpPr>
          <p:nvPr/>
        </p:nvSpPr>
        <p:spPr bwMode="auto">
          <a:xfrm>
            <a:off x="4817720" y="1378512"/>
            <a:ext cx="244475" cy="1000125"/>
          </a:xfrm>
          <a:prstGeom prst="rightBrace">
            <a:avLst>
              <a:gd name="adj1" fmla="val 34091"/>
              <a:gd name="adj2" fmla="val 50000"/>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57200" fontAlgn="base">
              <a:spcBef>
                <a:spcPct val="0"/>
              </a:spcBef>
              <a:spcAft>
                <a:spcPct val="0"/>
              </a:spcAft>
            </a:pPr>
            <a:endParaRPr lang="el-GR" sz="2400">
              <a:solidFill>
                <a:prstClr val="black"/>
              </a:solidFill>
              <a:effectLst>
                <a:outerShdw blurRad="38100" dist="38100" dir="2700000" algn="tl">
                  <a:srgbClr val="000000">
                    <a:alpha val="43137"/>
                  </a:srgbClr>
                </a:outerShdw>
              </a:effectLst>
              <a:latin typeface="Arial" pitchFamily="34" charset="0"/>
              <a:cs typeface="Arial" pitchFamily="34" charset="0"/>
            </a:endParaRPr>
          </a:p>
        </p:txBody>
      </p:sp>
      <p:sp>
        <p:nvSpPr>
          <p:cNvPr id="13" name="Text Box 5"/>
          <p:cNvSpPr txBox="1">
            <a:spLocks noChangeArrowheads="1"/>
          </p:cNvSpPr>
          <p:nvPr/>
        </p:nvSpPr>
        <p:spPr bwMode="auto">
          <a:xfrm>
            <a:off x="5100638" y="1595999"/>
            <a:ext cx="3417923" cy="461665"/>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defTabSz="457200" eaLnBrk="1" fontAlgn="base" hangingPunct="1">
              <a:spcBef>
                <a:spcPct val="0"/>
              </a:spcBef>
              <a:spcAft>
                <a:spcPct val="0"/>
              </a:spcAft>
            </a:pPr>
            <a:r>
              <a:rPr lang="ar" b="1" dirty="0">
                <a:solidFill>
                  <a:srgbClr val="FF0000"/>
                </a:solidFill>
                <a:latin typeface="Arial" pitchFamily="34" charset="0"/>
                <a:cs typeface="Arial" pitchFamily="34" charset="0"/>
              </a:rPr>
              <a:t>أنظمة الطاقة الشمسية COMBI</a:t>
            </a:r>
            <a:endParaRPr lang="el-GR" b="1" dirty="0">
              <a:solidFill>
                <a:srgbClr val="FF0000"/>
              </a:solidFill>
              <a:latin typeface="Arial" pitchFamily="34" charset="0"/>
              <a:cs typeface="Arial" pitchFamily="34" charset="0"/>
            </a:endParaRPr>
          </a:p>
        </p:txBody>
      </p:sp>
      <p:pic>
        <p:nvPicPr>
          <p:cNvPr id="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7638" y="1448994"/>
            <a:ext cx="540000" cy="569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7638" y="1799809"/>
            <a:ext cx="540000" cy="569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 Box 3"/>
          <p:cNvSpPr txBox="1">
            <a:spLocks noChangeArrowheads="1"/>
          </p:cNvSpPr>
          <p:nvPr/>
        </p:nvSpPr>
        <p:spPr bwMode="auto">
          <a:xfrm>
            <a:off x="533399" y="2319797"/>
            <a:ext cx="3399173"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265113" indent="-265113">
              <a:defRPr>
                <a:solidFill>
                  <a:schemeClr val="tx1"/>
                </a:solidFill>
                <a:latin typeface="Arial" charset="0"/>
              </a:defRPr>
            </a:lvl1pPr>
            <a:lvl2pPr marL="884238" indent="-342900">
              <a:defRPr>
                <a:solidFill>
                  <a:schemeClr val="tx1"/>
                </a:solidFill>
                <a:latin typeface="Arial" charset="0"/>
              </a:defRPr>
            </a:lvl2pPr>
            <a:lvl3pPr marL="1406525" indent="-342900">
              <a:defRPr>
                <a:solidFill>
                  <a:schemeClr val="tx1"/>
                </a:solidFill>
                <a:latin typeface="Arial" charset="0"/>
              </a:defRPr>
            </a:lvl3pPr>
            <a:lvl4pPr marL="1928813" indent="-342900">
              <a:defRPr>
                <a:solidFill>
                  <a:schemeClr val="tx1"/>
                </a:solidFill>
                <a:latin typeface="Arial" charset="0"/>
              </a:defRPr>
            </a:lvl4pPr>
            <a:lvl5pPr marL="2451100" indent="-342900">
              <a:defRPr>
                <a:solidFill>
                  <a:schemeClr val="tx1"/>
                </a:solidFill>
                <a:latin typeface="Arial" charset="0"/>
              </a:defRPr>
            </a:lvl5pPr>
            <a:lvl6pPr marL="2908300" indent="-342900" fontAlgn="base">
              <a:spcBef>
                <a:spcPct val="0"/>
              </a:spcBef>
              <a:spcAft>
                <a:spcPct val="0"/>
              </a:spcAft>
              <a:defRPr>
                <a:solidFill>
                  <a:schemeClr val="tx1"/>
                </a:solidFill>
                <a:latin typeface="Arial" charset="0"/>
              </a:defRPr>
            </a:lvl6pPr>
            <a:lvl7pPr marL="3365500" indent="-342900" fontAlgn="base">
              <a:spcBef>
                <a:spcPct val="0"/>
              </a:spcBef>
              <a:spcAft>
                <a:spcPct val="0"/>
              </a:spcAft>
              <a:defRPr>
                <a:solidFill>
                  <a:schemeClr val="tx1"/>
                </a:solidFill>
                <a:latin typeface="Arial" charset="0"/>
              </a:defRPr>
            </a:lvl7pPr>
            <a:lvl8pPr marL="3822700" indent="-342900" fontAlgn="base">
              <a:spcBef>
                <a:spcPct val="0"/>
              </a:spcBef>
              <a:spcAft>
                <a:spcPct val="0"/>
              </a:spcAft>
              <a:defRPr>
                <a:solidFill>
                  <a:schemeClr val="tx1"/>
                </a:solidFill>
                <a:latin typeface="Arial" charset="0"/>
              </a:defRPr>
            </a:lvl8pPr>
            <a:lvl9pPr marL="4279900" indent="-342900" fontAlgn="base">
              <a:spcBef>
                <a:spcPct val="0"/>
              </a:spcBef>
              <a:spcAft>
                <a:spcPct val="0"/>
              </a:spcAft>
              <a:defRPr>
                <a:solidFill>
                  <a:schemeClr val="tx1"/>
                </a:solidFill>
                <a:latin typeface="Arial" charset="0"/>
              </a:defRPr>
            </a:lvl9pPr>
          </a:lstStyle>
          <a:p>
            <a:pPr marL="265113" marR="0" lvl="0" indent="-265113" algn="r" defTabSz="914400" rtl="1" eaLnBrk="1" fontAlgn="auto" latinLnBrk="0" hangingPunct="1">
              <a:lnSpc>
                <a:spcPct val="100000"/>
              </a:lnSpc>
              <a:spcBef>
                <a:spcPts val="0"/>
              </a:spcBef>
              <a:spcAft>
                <a:spcPts val="0"/>
              </a:spcAft>
              <a:buClrTx/>
              <a:buSzTx/>
              <a:buFontTx/>
              <a:buChar char="•"/>
              <a:tabLst/>
              <a:defRPr/>
            </a:pPr>
            <a:r>
              <a:rPr kumimoji="0" lang="ar" sz="2000" b="1" i="0" u="none" strike="noStrike" kern="0" cap="none" spc="0" normalizeH="0" baseline="0" noProof="0" dirty="0">
                <a:ln>
                  <a:noFill/>
                </a:ln>
                <a:effectLst/>
                <a:uLnTx/>
                <a:uFillTx/>
                <a:latin typeface="+mn-lt"/>
              </a:rPr>
              <a:t>تجميع الطاقة الشمسية</a:t>
            </a:r>
          </a:p>
          <a:p>
            <a:pPr marL="265113" marR="0" lvl="0" indent="-265113" algn="r" defTabSz="914400" rtl="1" eaLnBrk="1" fontAlgn="auto" latinLnBrk="0" hangingPunct="1">
              <a:lnSpc>
                <a:spcPct val="100000"/>
              </a:lnSpc>
              <a:spcBef>
                <a:spcPts val="0"/>
              </a:spcBef>
              <a:spcAft>
                <a:spcPts val="0"/>
              </a:spcAft>
              <a:buClrTx/>
              <a:buSzTx/>
              <a:buFontTx/>
              <a:buChar char="•"/>
              <a:tabLst/>
              <a:defRPr/>
            </a:pPr>
            <a:r>
              <a:rPr kumimoji="0" lang="ar" sz="2000" b="1" i="0" u="none" strike="noStrike" kern="0" cap="none" spc="0" normalizeH="0" baseline="0" noProof="0" dirty="0">
                <a:ln>
                  <a:noFill/>
                </a:ln>
                <a:effectLst/>
                <a:uLnTx/>
                <a:uFillTx/>
                <a:latin typeface="+mn-lt"/>
              </a:rPr>
              <a:t>تخزين الحرارة</a:t>
            </a:r>
          </a:p>
          <a:p>
            <a:pPr marL="265113" marR="0" lvl="0" indent="-265113" algn="r" defTabSz="914400" rtl="1" eaLnBrk="1" fontAlgn="auto" latinLnBrk="0" hangingPunct="1">
              <a:lnSpc>
                <a:spcPct val="100000"/>
              </a:lnSpc>
              <a:spcBef>
                <a:spcPts val="0"/>
              </a:spcBef>
              <a:spcAft>
                <a:spcPts val="0"/>
              </a:spcAft>
              <a:buClrTx/>
              <a:buSzTx/>
              <a:buFontTx/>
              <a:buChar char="•"/>
              <a:tabLst/>
              <a:defRPr/>
            </a:pPr>
            <a:r>
              <a:rPr kumimoji="0" lang="ar" sz="2000" b="1" i="0" u="none" strike="noStrike" kern="0" cap="none" spc="0" normalizeH="0" baseline="0" noProof="0" dirty="0">
                <a:ln>
                  <a:noFill/>
                </a:ln>
                <a:effectLst/>
                <a:uLnTx/>
                <a:uFillTx/>
                <a:latin typeface="+mn-lt"/>
              </a:rPr>
              <a:t>توزيع الحرارة</a:t>
            </a:r>
          </a:p>
          <a:p>
            <a:pPr marL="265113" marR="0" lvl="0" indent="-265113" algn="r" defTabSz="914400" rtl="1" eaLnBrk="1" fontAlgn="auto" latinLnBrk="0" hangingPunct="1">
              <a:lnSpc>
                <a:spcPct val="100000"/>
              </a:lnSpc>
              <a:spcBef>
                <a:spcPts val="0"/>
              </a:spcBef>
              <a:spcAft>
                <a:spcPts val="0"/>
              </a:spcAft>
              <a:buClrTx/>
              <a:buSzTx/>
              <a:buFontTx/>
              <a:buChar char="•"/>
              <a:tabLst/>
              <a:defRPr/>
            </a:pPr>
            <a:r>
              <a:rPr kumimoji="0" lang="ar" sz="2000" b="1" i="0" u="none" strike="noStrike" kern="0" cap="none" spc="0" normalizeH="0" baseline="0" noProof="0" dirty="0">
                <a:ln>
                  <a:noFill/>
                </a:ln>
                <a:effectLst/>
                <a:uLnTx/>
                <a:uFillTx/>
                <a:latin typeface="+mn-lt"/>
              </a:rPr>
              <a:t>التشتت الحراري</a:t>
            </a:r>
          </a:p>
          <a:p>
            <a:pPr marL="265113" marR="0" lvl="0" indent="-265113" algn="r" defTabSz="914400" rtl="1" eaLnBrk="1" fontAlgn="auto" latinLnBrk="0" hangingPunct="1">
              <a:lnSpc>
                <a:spcPct val="100000"/>
              </a:lnSpc>
              <a:spcBef>
                <a:spcPts val="0"/>
              </a:spcBef>
              <a:spcAft>
                <a:spcPts val="0"/>
              </a:spcAft>
              <a:buClrTx/>
              <a:buSzTx/>
              <a:buFontTx/>
              <a:buChar char="•"/>
              <a:tabLst/>
              <a:defRPr/>
            </a:pPr>
            <a:r>
              <a:rPr kumimoji="0" lang="ar" sz="2000" b="1" i="0" u="none" strike="noStrike" kern="0" cap="none" spc="0" normalizeH="0" baseline="0" noProof="0" dirty="0">
                <a:ln>
                  <a:noFill/>
                </a:ln>
                <a:effectLst/>
                <a:uLnTx/>
                <a:uFillTx/>
                <a:latin typeface="+mn-lt"/>
              </a:rPr>
              <a:t>مساعد (احتياطي)</a:t>
            </a:r>
            <a:r>
              <a:rPr kumimoji="0" lang="ar" sz="2000" b="0" i="0" u="none" strike="noStrike" kern="0" cap="none" spc="0" normalizeH="0" baseline="0" noProof="0" dirty="0">
                <a:ln>
                  <a:noFill/>
                </a:ln>
                <a:effectLst/>
                <a:uLnTx/>
                <a:uFillTx/>
                <a:latin typeface="+mn-lt"/>
              </a:rPr>
              <a:t> </a:t>
            </a:r>
            <a:endParaRPr kumimoji="0" lang="en-US" sz="2000" b="1" i="0" u="none" strike="noStrike" kern="0" cap="none" spc="0" normalizeH="0" baseline="0" noProof="0" dirty="0">
              <a:ln>
                <a:noFill/>
              </a:ln>
              <a:effectLst/>
              <a:uLnTx/>
              <a:uFillTx/>
              <a:latin typeface="+mn-lt"/>
            </a:endParaRPr>
          </a:p>
        </p:txBody>
      </p:sp>
      <p:pic>
        <p:nvPicPr>
          <p:cNvPr id="2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438" y="4038735"/>
            <a:ext cx="643099" cy="650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41336" y="2241259"/>
            <a:ext cx="3858203" cy="205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a:extLst>
              <a:ext uri="{FF2B5EF4-FFF2-40B4-BE49-F238E27FC236}">
                <a16:creationId xmlns:a16="http://schemas.microsoft.com/office/drawing/2014/main" id="{22537D93-1730-48B9-A530-D4D94C9D9918}"/>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56113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t>6</a:t>
            </a:fld>
            <a:endParaRPr lang="en-US">
              <a:solidFill>
                <a:schemeClr val="bg1"/>
              </a:solidFill>
            </a:endParaRPr>
          </a:p>
        </p:txBody>
      </p:sp>
      <p:sp>
        <p:nvSpPr>
          <p:cNvPr id="2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JO" sz="2600" dirty="0"/>
              <a:t>ب.3 .1</a:t>
            </a:r>
            <a:r>
              <a:rPr lang="ar" sz="2600" dirty="0"/>
              <a:t> - حصة الطاقة المتجددة في الموقع في إجمالي استهلاك الطاقة الحرارية النهائي لعمليات البناء</a:t>
            </a:r>
            <a:endParaRPr lang="it-IT" sz="2600" b="1" dirty="0">
              <a:solidFill>
                <a:srgbClr val="00B050"/>
              </a:solidFill>
            </a:endParaRPr>
          </a:p>
        </p:txBody>
      </p:sp>
      <p:sp>
        <p:nvSpPr>
          <p:cNvPr id="18" name="Text Box 13"/>
          <p:cNvSpPr txBox="1">
            <a:spLocks noChangeArrowheads="1"/>
          </p:cNvSpPr>
          <p:nvPr/>
        </p:nvSpPr>
        <p:spPr bwMode="auto">
          <a:xfrm>
            <a:off x="429208" y="2304922"/>
            <a:ext cx="845636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charset="0"/>
              </a:defRPr>
            </a:lvl1pPr>
            <a:lvl2pPr marL="550863" indent="-9525">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lgn="r" rtl="1" fontAlgn="base">
              <a:spcBef>
                <a:spcPct val="50000"/>
              </a:spcBef>
              <a:spcAft>
                <a:spcPct val="0"/>
              </a:spcAft>
              <a:defRPr/>
            </a:pPr>
            <a:r>
              <a:rPr lang="ar" sz="2400" b="1" kern="0" dirty="0"/>
              <a:t>أوروبا: 5٪ من إجمالي أنظمة الطاقة الشمسية الحرارية</a:t>
            </a:r>
          </a:p>
          <a:p>
            <a:pPr algn="r" rtl="1" fontAlgn="base">
              <a:spcBef>
                <a:spcPct val="50000"/>
              </a:spcBef>
              <a:spcAft>
                <a:spcPct val="0"/>
              </a:spcAft>
              <a:defRPr/>
            </a:pPr>
            <a:r>
              <a:rPr lang="ar" sz="2000" kern="0" dirty="0">
                <a:latin typeface="Arial Narrow" pitchFamily="34" charset="0"/>
              </a:rPr>
              <a:t>النمسا (40٪) ، سويسرا (35٪) ، هولندا (20٪) ، الدنمارك (15٪) ، فرنسا (5٪)</a:t>
            </a:r>
          </a:p>
        </p:txBody>
      </p:sp>
      <p:pic>
        <p:nvPicPr>
          <p:cNvPr id="19" name="Picture 1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3912" y="3548319"/>
            <a:ext cx="514350" cy="38258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Box 13"/>
          <p:cNvSpPr txBox="1">
            <a:spLocks noChangeArrowheads="1"/>
          </p:cNvSpPr>
          <p:nvPr/>
        </p:nvSpPr>
        <p:spPr bwMode="auto">
          <a:xfrm>
            <a:off x="687638" y="3489760"/>
            <a:ext cx="845636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charset="0"/>
              </a:defRPr>
            </a:lvl1pPr>
            <a:lvl2pPr marL="550863" indent="-9525">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lgn="r" rtl="1" fontAlgn="base">
              <a:spcBef>
                <a:spcPts val="2400"/>
              </a:spcBef>
              <a:spcAft>
                <a:spcPct val="0"/>
              </a:spcAft>
              <a:defRPr/>
            </a:pPr>
            <a:r>
              <a:rPr lang="ar" sz="2400" b="1" kern="0" dirty="0">
                <a:latin typeface="Arial Narrow" pitchFamily="34" charset="0"/>
              </a:rPr>
              <a:t>اللوائح الوطنية </a:t>
            </a:r>
            <a:r>
              <a:rPr lang="ar" sz="1600" b="1" kern="0" dirty="0">
                <a:latin typeface="Arial Narrow" pitchFamily="34" charset="0"/>
              </a:rPr>
              <a:t>في العديد من البلدان الأوروبية ، هناك حد أدنى من المتطلبات في المباني الجديدة ، لاستخدام مجمعات الطاقة الشمسية للمياه الساخنة المنزلية ( </a:t>
            </a:r>
            <a:r>
              <a:rPr lang="ar" sz="1600" b="1" dirty="0"/>
              <a:t>DWH) </a:t>
            </a:r>
            <a:r>
              <a:rPr lang="ar" sz="1600" b="1" kern="0" dirty="0">
                <a:latin typeface="Arial Narrow" pitchFamily="34" charset="0"/>
              </a:rPr>
              <a:t>وتدفئة الفضاء (SH)</a:t>
            </a:r>
          </a:p>
        </p:txBody>
      </p:sp>
      <p:sp>
        <p:nvSpPr>
          <p:cNvPr id="3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8446568" cy="72453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b="1" u="sng" dirty="0">
                <a:latin typeface="Calibri" panose="020F0502020204030204" pitchFamily="34" charset="0"/>
                <a:cs typeface="Calibri" panose="020F0502020204030204" pitchFamily="34" charset="0"/>
              </a:rPr>
              <a:t>BACKGROUND - أنظمة الطاقة الشمسية الحرارية</a:t>
            </a:r>
            <a:endParaRPr lang="en-US" dirty="0">
              <a:latin typeface="Calibri" panose="020F0502020204030204" pitchFamily="34" charset="0"/>
              <a:cs typeface="Calibri" panose="020F0502020204030204" pitchFamily="34" charset="0"/>
            </a:endParaRPr>
          </a:p>
          <a:p>
            <a:pPr marL="0" indent="0">
              <a:buNone/>
            </a:pPr>
            <a:endParaRPr lang="en-US" b="1" u="sng" dirty="0">
              <a:latin typeface="Calibri" panose="020F0502020204030204" pitchFamily="34" charset="0"/>
              <a:cs typeface="Calibri" panose="020F0502020204030204" pitchFamily="34" charset="0"/>
            </a:endParaRPr>
          </a:p>
        </p:txBody>
      </p:sp>
      <p:grpSp>
        <p:nvGrpSpPr>
          <p:cNvPr id="2" name="Group 1"/>
          <p:cNvGrpSpPr/>
          <p:nvPr/>
        </p:nvGrpSpPr>
        <p:grpSpPr>
          <a:xfrm>
            <a:off x="429208" y="1510989"/>
            <a:ext cx="7999898" cy="969987"/>
            <a:chOff x="417638" y="1448994"/>
            <a:chExt cx="7999898" cy="969987"/>
          </a:xfrm>
        </p:grpSpPr>
        <p:sp>
          <p:nvSpPr>
            <p:cNvPr id="23" name="Text Box 5"/>
            <p:cNvSpPr txBox="1">
              <a:spLocks noChangeArrowheads="1"/>
            </p:cNvSpPr>
            <p:nvPr/>
          </p:nvSpPr>
          <p:spPr bwMode="auto">
            <a:xfrm>
              <a:off x="4673882" y="1587984"/>
              <a:ext cx="3743654"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34963" indent="-334963" eaLnBrk="0" hangingPunct="0">
                <a:defRPr sz="2400">
                  <a:solidFill>
                    <a:schemeClr val="tx1"/>
                  </a:solidFill>
                  <a:latin typeface="Times New Roman" pitchFamily="18" charset="0"/>
                </a:defRPr>
              </a:lvl1pPr>
              <a:lvl2pPr marL="801688" indent="-285750" eaLnBrk="0" hangingPunct="0">
                <a:defRPr sz="2400">
                  <a:solidFill>
                    <a:schemeClr val="tx1"/>
                  </a:solidFill>
                  <a:latin typeface="Times New Roman" pitchFamily="18" charset="0"/>
                </a:defRPr>
              </a:lvl2pPr>
              <a:lvl3pPr marL="1144588"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defTabSz="457200" rtl="1" eaLnBrk="1" fontAlgn="base" hangingPunct="1">
                <a:spcBef>
                  <a:spcPct val="0"/>
                </a:spcBef>
                <a:spcAft>
                  <a:spcPct val="0"/>
                </a:spcAft>
                <a:buFontTx/>
                <a:buChar char="•"/>
              </a:pPr>
              <a:r>
                <a:rPr lang="ar" b="1" dirty="0">
                  <a:latin typeface="+mn-lt"/>
                  <a:cs typeface="Arial" pitchFamily="34" charset="0"/>
                </a:rPr>
                <a:t>الماء الساخن المنزلي ( DHW )</a:t>
              </a:r>
              <a:endParaRPr lang="el-GR" b="1" dirty="0">
                <a:latin typeface="+mn-lt"/>
                <a:cs typeface="Arial" pitchFamily="34" charset="0"/>
              </a:endParaRPr>
            </a:p>
            <a:p>
              <a:pPr algn="r" defTabSz="457200" rtl="1" eaLnBrk="1" fontAlgn="base" hangingPunct="1">
                <a:spcBef>
                  <a:spcPct val="0"/>
                </a:spcBef>
                <a:spcAft>
                  <a:spcPct val="0"/>
                </a:spcAft>
                <a:buFontTx/>
                <a:buChar char="•"/>
              </a:pPr>
              <a:r>
                <a:rPr lang="ar" b="1" dirty="0">
                  <a:latin typeface="+mn-lt"/>
                  <a:cs typeface="Arial" pitchFamily="34" charset="0"/>
                </a:rPr>
                <a:t>تدفئة</a:t>
              </a:r>
              <a:endParaRPr lang="el-GR" b="1" dirty="0">
                <a:latin typeface="+mn-lt"/>
                <a:cs typeface="Arial" pitchFamily="34" charset="0"/>
              </a:endParaRPr>
            </a:p>
          </p:txBody>
        </p:sp>
        <p:sp>
          <p:nvSpPr>
            <p:cNvPr id="25" name="Text Box 5"/>
            <p:cNvSpPr txBox="1">
              <a:spLocks noChangeArrowheads="1"/>
            </p:cNvSpPr>
            <p:nvPr/>
          </p:nvSpPr>
          <p:spPr bwMode="auto">
            <a:xfrm>
              <a:off x="855822" y="1526508"/>
              <a:ext cx="3417923" cy="461665"/>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defTabSz="457200" eaLnBrk="1" fontAlgn="base" hangingPunct="1">
                <a:spcBef>
                  <a:spcPct val="0"/>
                </a:spcBef>
                <a:spcAft>
                  <a:spcPct val="0"/>
                </a:spcAft>
              </a:pPr>
              <a:r>
                <a:rPr lang="ar" b="1" dirty="0">
                  <a:solidFill>
                    <a:srgbClr val="FF0000"/>
                  </a:solidFill>
                  <a:latin typeface="Arial" pitchFamily="34" charset="0"/>
                  <a:cs typeface="Arial" pitchFamily="34" charset="0"/>
                </a:rPr>
                <a:t>أنظمة الطاقة الشمسية COMBI</a:t>
              </a:r>
              <a:endParaRPr lang="el-GR" b="1" dirty="0">
                <a:solidFill>
                  <a:srgbClr val="FF0000"/>
                </a:solidFill>
                <a:latin typeface="Arial" pitchFamily="34" charset="0"/>
                <a:cs typeface="Arial" pitchFamily="34" charset="0"/>
              </a:endParaRPr>
            </a:p>
          </p:txBody>
        </p:sp>
        <p:pic>
          <p:nvPicPr>
            <p:cNvPr id="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7638" y="1448994"/>
              <a:ext cx="540000" cy="569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7638" y="1799809"/>
              <a:ext cx="540000" cy="569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 name="TextBox 2"/>
          <p:cNvSpPr txBox="1"/>
          <p:nvPr/>
        </p:nvSpPr>
        <p:spPr>
          <a:xfrm>
            <a:off x="4757453" y="4251848"/>
            <a:ext cx="4128117" cy="1569660"/>
          </a:xfrm>
          <a:prstGeom prst="rect">
            <a:avLst/>
          </a:prstGeom>
          <a:noFill/>
        </p:spPr>
        <p:txBody>
          <a:bodyPr wrap="square" rtlCol="0">
            <a:spAutoFit/>
          </a:bodyPr>
          <a:lstStyle/>
          <a:p>
            <a:pPr algn="r" rtl="1"/>
            <a:r>
              <a:rPr lang="ar" sz="1600" b="1" dirty="0"/>
              <a:t>اليونان: 60٪ من DWH</a:t>
            </a:r>
            <a:endParaRPr lang="en-US" sz="1600" b="1" dirty="0"/>
          </a:p>
          <a:p>
            <a:pPr algn="r" rtl="1"/>
            <a:r>
              <a:rPr lang="ar" sz="1600" b="1" dirty="0"/>
              <a:t>أيرلندا: 10 كيلو واط ساعة / م </a:t>
            </a:r>
            <a:r>
              <a:rPr lang="ar" sz="1600" b="1" baseline="30000" dirty="0"/>
              <a:t>2 </a:t>
            </a:r>
            <a:r>
              <a:rPr lang="ar" sz="1600" b="1" dirty="0"/>
              <a:t>مساحة أرضية من RES</a:t>
            </a:r>
          </a:p>
          <a:p>
            <a:pPr algn="r" rtl="1"/>
            <a:r>
              <a:rPr lang="ar" sz="1600" b="1" dirty="0"/>
              <a:t>البرتغال: 1 م </a:t>
            </a:r>
            <a:r>
              <a:rPr lang="ar" sz="1600" b="1" baseline="30000" dirty="0"/>
              <a:t>2 </a:t>
            </a:r>
            <a:r>
              <a:rPr lang="ar" sz="1600" b="1" dirty="0"/>
              <a:t>من مجمّع الطاقة الشمسية / مستخدم لـ DWH</a:t>
            </a:r>
          </a:p>
          <a:p>
            <a:pPr algn="r" rtl="1"/>
            <a:r>
              <a:rPr lang="ar" sz="1600" b="1" dirty="0"/>
              <a:t>إسبانيا: 30-70٪ من DWH</a:t>
            </a:r>
          </a:p>
          <a:p>
            <a:pPr algn="r" rtl="1"/>
            <a:r>
              <a:rPr lang="ar" sz="1600" b="1" dirty="0"/>
              <a:t>سويسرا: 20٪ من SH</a:t>
            </a:r>
            <a:endParaRPr lang="el-GR" sz="1600" b="1" dirty="0"/>
          </a:p>
        </p:txBody>
      </p:sp>
      <p:pic>
        <p:nvPicPr>
          <p:cNvPr id="4" name="Picture 3"/>
          <p:cNvPicPr>
            <a:picLocks noChangeAspect="1"/>
          </p:cNvPicPr>
          <p:nvPr/>
        </p:nvPicPr>
        <p:blipFill>
          <a:blip r:embed="rId4"/>
          <a:stretch>
            <a:fillRect/>
          </a:stretch>
        </p:blipFill>
        <p:spPr>
          <a:xfrm>
            <a:off x="4205250" y="4333116"/>
            <a:ext cx="402371" cy="1407123"/>
          </a:xfrm>
          <a:prstGeom prst="rect">
            <a:avLst/>
          </a:prstGeom>
        </p:spPr>
      </p:pic>
      <p:sp>
        <p:nvSpPr>
          <p:cNvPr id="6" name="Left Brace 5">
            <a:extLst>
              <a:ext uri="{FF2B5EF4-FFF2-40B4-BE49-F238E27FC236}">
                <a16:creationId xmlns:a16="http://schemas.microsoft.com/office/drawing/2014/main" id="{73CFD912-4328-4C1B-873E-13FD7F92A79A}"/>
              </a:ext>
            </a:extLst>
          </p:cNvPr>
          <p:cNvSpPr/>
          <p:nvPr/>
        </p:nvSpPr>
        <p:spPr>
          <a:xfrm>
            <a:off x="4363146" y="1429884"/>
            <a:ext cx="244475" cy="917128"/>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17" name="Rectangle 16">
            <a:extLst>
              <a:ext uri="{FF2B5EF4-FFF2-40B4-BE49-F238E27FC236}">
                <a16:creationId xmlns:a16="http://schemas.microsoft.com/office/drawing/2014/main" id="{2793F4D6-A91B-4178-B386-921D448089C3}"/>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871960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solidFill>
                  <a:schemeClr val="bg1"/>
                </a:solidFill>
              </a:rPr>
              <a:pPr/>
              <a:t>7</a:t>
            </a:fld>
            <a:endParaRPr lang="en-US">
              <a:solidFill>
                <a:schemeClr val="bg1"/>
              </a:solidFill>
            </a:endParaRPr>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JO" sz="2600" dirty="0"/>
              <a:t>ب.3 .1</a:t>
            </a:r>
            <a:r>
              <a:rPr lang="ar" sz="2600" dirty="0"/>
              <a:t> - حصة الطاقة المتجددة في الموقع في إجمالي استهلاك الطاقة الحرارية النهائي لعمليات البناء</a:t>
            </a:r>
            <a:endParaRPr lang="it-IT" sz="2600" dirty="0"/>
          </a:p>
        </p:txBody>
      </p:sp>
      <p:sp>
        <p:nvSpPr>
          <p:cNvPr id="20" name="Segnaposto contenuto 2">
            <a:extLst>
              <a:ext uri="{FF2B5EF4-FFF2-40B4-BE49-F238E27FC236}">
                <a16:creationId xmlns:a16="http://schemas.microsoft.com/office/drawing/2014/main" id="{86F2EB93-A63A-4210-B86A-E5FCAD7D8D7F}"/>
              </a:ext>
            </a:extLst>
          </p:cNvPr>
          <p:cNvSpPr txBox="1">
            <a:spLocks/>
          </p:cNvSpPr>
          <p:nvPr/>
        </p:nvSpPr>
        <p:spPr>
          <a:xfrm>
            <a:off x="6658296" y="853015"/>
            <a:ext cx="210921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JO" dirty="0">
                <a:latin typeface="Calibri" panose="020F0502020204030204" pitchFamily="34" charset="0"/>
                <a:cs typeface="Calibri" panose="020F0502020204030204" pitchFamily="34" charset="0"/>
              </a:rPr>
              <a:t>نبذة </a:t>
            </a:r>
            <a:endParaRPr lang="en-US" dirty="0">
              <a:latin typeface="Calibri" panose="020F0502020204030204" pitchFamily="34" charset="0"/>
              <a:cs typeface="Calibri" panose="020F0502020204030204" pitchFamily="34" charset="0"/>
            </a:endParaRPr>
          </a:p>
        </p:txBody>
      </p:sp>
      <p:sp>
        <p:nvSpPr>
          <p:cNvPr id="9" name="TextBox 8"/>
          <p:cNvSpPr txBox="1"/>
          <p:nvPr/>
        </p:nvSpPr>
        <p:spPr>
          <a:xfrm>
            <a:off x="4697730" y="4840557"/>
            <a:ext cx="4069782" cy="1400383"/>
          </a:xfrm>
          <a:prstGeom prst="rect">
            <a:avLst/>
          </a:prstGeom>
          <a:noFill/>
        </p:spPr>
        <p:txBody>
          <a:bodyPr wrap="square" rtlCol="0">
            <a:spAutoFit/>
          </a:bodyPr>
          <a:lstStyle/>
          <a:p>
            <a:pPr marL="738188" algn="r" rtl="1" fontAlgn="base">
              <a:spcBef>
                <a:spcPct val="0"/>
              </a:spcBef>
              <a:spcAft>
                <a:spcPct val="0"/>
              </a:spcAft>
            </a:pPr>
            <a:r>
              <a:rPr lang="ar" sz="2000" b="1" i="1" dirty="0">
                <a:cs typeface="Arial" pitchFamily="34" charset="0"/>
              </a:rPr>
              <a:t>تدريب مشترك</a:t>
            </a:r>
          </a:p>
          <a:p>
            <a:pPr algn="r" rtl="1" fontAlgn="base">
              <a:spcBef>
                <a:spcPts val="600"/>
              </a:spcBef>
              <a:spcAft>
                <a:spcPct val="0"/>
              </a:spcAft>
            </a:pPr>
            <a:r>
              <a:rPr lang="ar" sz="2000" i="1" dirty="0">
                <a:cs typeface="Arial" pitchFamily="34" charset="0"/>
              </a:rPr>
              <a:t>منطقة ال</a:t>
            </a:r>
            <a:r>
              <a:rPr lang="ar-JO" sz="2000" i="1" dirty="0">
                <a:cs typeface="Arial" pitchFamily="34" charset="0"/>
              </a:rPr>
              <a:t>تجميع</a:t>
            </a:r>
            <a:r>
              <a:rPr lang="ar" sz="2000" i="1" dirty="0">
                <a:cs typeface="Arial" pitchFamily="34" charset="0"/>
              </a:rPr>
              <a:t> S olar : 3.6 م </a:t>
            </a:r>
            <a:r>
              <a:rPr lang="ar" sz="2000" i="1" baseline="30000" dirty="0">
                <a:cs typeface="Arial" pitchFamily="34" charset="0"/>
              </a:rPr>
              <a:t>2 </a:t>
            </a:r>
            <a:r>
              <a:rPr lang="ar" sz="2000" i="1" dirty="0">
                <a:cs typeface="Arial" pitchFamily="34" charset="0"/>
              </a:rPr>
              <a:t>/ كيلوواط </a:t>
            </a:r>
            <a:r>
              <a:rPr lang="ar" sz="2000" i="1" baseline="-25000" dirty="0">
                <a:cs typeface="Arial" pitchFamily="34" charset="0"/>
              </a:rPr>
              <a:t>ج</a:t>
            </a:r>
            <a:r>
              <a:rPr lang="ar" sz="2000" i="1" dirty="0">
                <a:cs typeface="Arial" pitchFamily="34" charset="0"/>
              </a:rPr>
              <a:t>    </a:t>
            </a:r>
            <a:endParaRPr lang="en-US" sz="2000" i="1" dirty="0">
              <a:cs typeface="Arial" pitchFamily="34" charset="0"/>
            </a:endParaRPr>
          </a:p>
          <a:p>
            <a:pPr algn="r" rtl="1" fontAlgn="base">
              <a:spcAft>
                <a:spcPct val="0"/>
              </a:spcAft>
            </a:pPr>
            <a:r>
              <a:rPr lang="ar" sz="2000" i="1" dirty="0">
                <a:cs typeface="Arial" pitchFamily="34" charset="0"/>
              </a:rPr>
              <a:t>الإضافية : 0.255 كيلو واط ساعة / كيلو واط ساعة </a:t>
            </a:r>
            <a:r>
              <a:rPr lang="ar" sz="2000" i="1" baseline="-25000" dirty="0">
                <a:cs typeface="Arial" pitchFamily="34" charset="0"/>
              </a:rPr>
              <a:t>ج</a:t>
            </a:r>
            <a:endParaRPr lang="en-US" sz="2000" i="1" baseline="-25000" dirty="0">
              <a:cs typeface="Arial" pitchFamily="34" charset="0"/>
            </a:endParaRPr>
          </a:p>
        </p:txBody>
      </p:sp>
      <p:sp>
        <p:nvSpPr>
          <p:cNvPr id="24" name="Text Box 3"/>
          <p:cNvSpPr txBox="1">
            <a:spLocks noChangeArrowheads="1"/>
          </p:cNvSpPr>
          <p:nvPr/>
        </p:nvSpPr>
        <p:spPr bwMode="auto">
          <a:xfrm>
            <a:off x="5686617" y="2268085"/>
            <a:ext cx="3399173"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265113" indent="-265113">
              <a:defRPr>
                <a:solidFill>
                  <a:schemeClr val="tx1"/>
                </a:solidFill>
                <a:latin typeface="Arial" charset="0"/>
              </a:defRPr>
            </a:lvl1pPr>
            <a:lvl2pPr marL="884238" indent="-342900">
              <a:defRPr>
                <a:solidFill>
                  <a:schemeClr val="tx1"/>
                </a:solidFill>
                <a:latin typeface="Arial" charset="0"/>
              </a:defRPr>
            </a:lvl2pPr>
            <a:lvl3pPr marL="1406525" indent="-342900">
              <a:defRPr>
                <a:solidFill>
                  <a:schemeClr val="tx1"/>
                </a:solidFill>
                <a:latin typeface="Arial" charset="0"/>
              </a:defRPr>
            </a:lvl3pPr>
            <a:lvl4pPr marL="1928813" indent="-342900">
              <a:defRPr>
                <a:solidFill>
                  <a:schemeClr val="tx1"/>
                </a:solidFill>
                <a:latin typeface="Arial" charset="0"/>
              </a:defRPr>
            </a:lvl4pPr>
            <a:lvl5pPr marL="2451100" indent="-342900">
              <a:defRPr>
                <a:solidFill>
                  <a:schemeClr val="tx1"/>
                </a:solidFill>
                <a:latin typeface="Arial" charset="0"/>
              </a:defRPr>
            </a:lvl5pPr>
            <a:lvl6pPr marL="2908300" indent="-342900" fontAlgn="base">
              <a:spcBef>
                <a:spcPct val="0"/>
              </a:spcBef>
              <a:spcAft>
                <a:spcPct val="0"/>
              </a:spcAft>
              <a:defRPr>
                <a:solidFill>
                  <a:schemeClr val="tx1"/>
                </a:solidFill>
                <a:latin typeface="Arial" charset="0"/>
              </a:defRPr>
            </a:lvl6pPr>
            <a:lvl7pPr marL="3365500" indent="-342900" fontAlgn="base">
              <a:spcBef>
                <a:spcPct val="0"/>
              </a:spcBef>
              <a:spcAft>
                <a:spcPct val="0"/>
              </a:spcAft>
              <a:defRPr>
                <a:solidFill>
                  <a:schemeClr val="tx1"/>
                </a:solidFill>
                <a:latin typeface="Arial" charset="0"/>
              </a:defRPr>
            </a:lvl7pPr>
            <a:lvl8pPr marL="3822700" indent="-342900" fontAlgn="base">
              <a:spcBef>
                <a:spcPct val="0"/>
              </a:spcBef>
              <a:spcAft>
                <a:spcPct val="0"/>
              </a:spcAft>
              <a:defRPr>
                <a:solidFill>
                  <a:schemeClr val="tx1"/>
                </a:solidFill>
                <a:latin typeface="Arial" charset="0"/>
              </a:defRPr>
            </a:lvl8pPr>
            <a:lvl9pPr marL="4279900" indent="-342900" fontAlgn="base">
              <a:spcBef>
                <a:spcPct val="0"/>
              </a:spcBef>
              <a:spcAft>
                <a:spcPct val="0"/>
              </a:spcAft>
              <a:defRPr>
                <a:solidFill>
                  <a:schemeClr val="tx1"/>
                </a:solidFill>
                <a:latin typeface="Arial" charset="0"/>
              </a:defRPr>
            </a:lvl9pPr>
          </a:lstStyle>
          <a:p>
            <a:pPr lvl="0" algn="r" rtl="1">
              <a:buFontTx/>
              <a:buChar char="•"/>
              <a:defRPr/>
            </a:pPr>
            <a:r>
              <a:rPr lang="ar" sz="2000" b="1" kern="0" dirty="0">
                <a:latin typeface="+mn-lt"/>
              </a:rPr>
              <a:t>تجميع الطاقة الشمسية</a:t>
            </a:r>
          </a:p>
          <a:p>
            <a:pPr lvl="0" algn="r" rtl="1">
              <a:buFontTx/>
              <a:buChar char="•"/>
              <a:defRPr/>
            </a:pPr>
            <a:r>
              <a:rPr lang="ar" sz="2000" b="1" kern="0" dirty="0">
                <a:latin typeface="+mn-lt"/>
              </a:rPr>
              <a:t>تخزين الحرارة</a:t>
            </a:r>
          </a:p>
          <a:p>
            <a:pPr lvl="0" algn="r" rtl="1">
              <a:buFontTx/>
              <a:buChar char="•"/>
              <a:defRPr/>
            </a:pPr>
            <a:r>
              <a:rPr lang="ar" sz="2000" b="1" kern="0" dirty="0">
                <a:latin typeface="+mn-lt"/>
              </a:rPr>
              <a:t>توزيع الحرارة</a:t>
            </a:r>
          </a:p>
          <a:p>
            <a:pPr lvl="0" algn="r" rtl="1">
              <a:buFontTx/>
              <a:buChar char="•"/>
              <a:defRPr/>
            </a:pPr>
            <a:r>
              <a:rPr lang="ar" sz="2000" b="1" kern="0" dirty="0">
                <a:latin typeface="+mn-lt"/>
              </a:rPr>
              <a:t>وحدة تبريد تعمل بالحرارة</a:t>
            </a:r>
          </a:p>
          <a:p>
            <a:pPr lvl="0" algn="r" rtl="1">
              <a:buFontTx/>
              <a:buChar char="•"/>
              <a:defRPr/>
            </a:pPr>
            <a:r>
              <a:rPr lang="ar" sz="2000" b="1" kern="0" dirty="0">
                <a:latin typeface="+mn-lt"/>
              </a:rPr>
              <a:t>التخزين البارد (اختياري)</a:t>
            </a:r>
          </a:p>
          <a:p>
            <a:pPr lvl="0" algn="r" rtl="1">
              <a:buFontTx/>
              <a:buChar char="•"/>
              <a:defRPr/>
            </a:pPr>
            <a:r>
              <a:rPr lang="ar" sz="2000" b="1" kern="0" dirty="0">
                <a:latin typeface="+mn-lt"/>
              </a:rPr>
              <a:t>نظام تكييف الهواء</a:t>
            </a:r>
          </a:p>
          <a:p>
            <a:pPr lvl="0" algn="r" rtl="1">
              <a:buFontTx/>
              <a:buChar char="•"/>
              <a:defRPr/>
            </a:pPr>
            <a:r>
              <a:rPr lang="ar" sz="2000" b="1" kern="0" dirty="0">
                <a:latin typeface="+mn-lt"/>
              </a:rPr>
              <a:t>التوزيع البارد</a:t>
            </a:r>
          </a:p>
          <a:p>
            <a:pPr lvl="0" algn="r" rtl="1">
              <a:buFontTx/>
              <a:buChar char="•"/>
              <a:defRPr/>
            </a:pPr>
            <a:r>
              <a:rPr lang="ar" sz="2000" b="1" kern="0" dirty="0">
                <a:latin typeface="+mn-lt"/>
              </a:rPr>
              <a:t>مساعد (احتياطي)</a:t>
            </a:r>
          </a:p>
        </p:txBody>
      </p:sp>
      <p:pic>
        <p:nvPicPr>
          <p:cNvPr id="2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6438" y="4811859"/>
            <a:ext cx="643099" cy="650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 Box 7"/>
          <p:cNvSpPr txBox="1">
            <a:spLocks noChangeArrowheads="1"/>
          </p:cNvSpPr>
          <p:nvPr/>
        </p:nvSpPr>
        <p:spPr bwMode="auto">
          <a:xfrm>
            <a:off x="5003800" y="1969383"/>
            <a:ext cx="385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defTabSz="457200" eaLnBrk="1" hangingPunct="1"/>
            <a:r>
              <a:rPr lang="ar" b="1" dirty="0">
                <a:solidFill>
                  <a:srgbClr val="008000"/>
                </a:solidFill>
                <a:effectLst>
                  <a:outerShdw blurRad="38100" dist="38100" dir="2700000" algn="tl">
                    <a:srgbClr val="000000">
                      <a:alpha val="43137"/>
                    </a:srgbClr>
                  </a:outerShdw>
                </a:effectLst>
                <a:latin typeface="Arial Black" pitchFamily="34" charset="0"/>
                <a:cs typeface="Arial" pitchFamily="34" charset="0"/>
              </a:rPr>
              <a:t>+</a:t>
            </a:r>
          </a:p>
        </p:txBody>
      </p:sp>
      <p:sp>
        <p:nvSpPr>
          <p:cNvPr id="16" name="Text Box 9"/>
          <p:cNvSpPr txBox="1">
            <a:spLocks noChangeArrowheads="1"/>
          </p:cNvSpPr>
          <p:nvPr/>
        </p:nvSpPr>
        <p:spPr bwMode="auto">
          <a:xfrm>
            <a:off x="92423" y="1765461"/>
            <a:ext cx="1750110" cy="461665"/>
          </a:xfrm>
          <a:prstGeom prst="rect">
            <a:avLst/>
          </a:prstGeom>
          <a:solidFill>
            <a:srgbClr val="66FF3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defTabSz="457200" eaLnBrk="1" hangingPunct="1"/>
            <a:r>
              <a:rPr lang="ar" b="1" dirty="0">
                <a:solidFill>
                  <a:srgbClr val="FF3300"/>
                </a:solidFill>
                <a:latin typeface="Arial" pitchFamily="34" charset="0"/>
                <a:cs typeface="Arial" pitchFamily="34" charset="0"/>
              </a:rPr>
              <a:t>كومبي </a:t>
            </a:r>
            <a:r>
              <a:rPr lang="ar" b="1" dirty="0">
                <a:solidFill>
                  <a:srgbClr val="008000"/>
                </a:solidFill>
                <a:latin typeface="Arial" pitchFamily="34" charset="0"/>
                <a:cs typeface="Arial" pitchFamily="34" charset="0"/>
              </a:rPr>
              <a:t>بلس _</a:t>
            </a:r>
            <a:endParaRPr lang="en-US" b="1" dirty="0">
              <a:solidFill>
                <a:srgbClr val="008000"/>
              </a:solidFill>
              <a:latin typeface="Arial" pitchFamily="34" charset="0"/>
              <a:cs typeface="Arial" pitchFamily="34" charset="0"/>
            </a:endParaRPr>
          </a:p>
        </p:txBody>
      </p:sp>
      <p:sp>
        <p:nvSpPr>
          <p:cNvPr id="17" name="Text Box 5"/>
          <p:cNvSpPr txBox="1">
            <a:spLocks noChangeArrowheads="1"/>
          </p:cNvSpPr>
          <p:nvPr/>
        </p:nvSpPr>
        <p:spPr bwMode="auto">
          <a:xfrm>
            <a:off x="3446601" y="2372020"/>
            <a:ext cx="252056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34963" indent="-334963" eaLnBrk="0" hangingPunct="0">
              <a:defRPr sz="2400">
                <a:solidFill>
                  <a:schemeClr val="tx1"/>
                </a:solidFill>
                <a:latin typeface="Times New Roman" pitchFamily="18" charset="0"/>
              </a:defRPr>
            </a:lvl1pPr>
            <a:lvl2pPr marL="801688" indent="-285750" eaLnBrk="0" hangingPunct="0">
              <a:defRPr sz="2400">
                <a:solidFill>
                  <a:schemeClr val="tx1"/>
                </a:solidFill>
                <a:latin typeface="Times New Roman" pitchFamily="18" charset="0"/>
              </a:defRPr>
            </a:lvl2pPr>
            <a:lvl3pPr marL="1144588"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defTabSz="457200" eaLnBrk="1" hangingPunct="1">
              <a:buFontTx/>
              <a:buChar char="•"/>
            </a:pPr>
            <a:r>
              <a:rPr lang="ar" b="1" dirty="0">
                <a:solidFill>
                  <a:srgbClr val="008000"/>
                </a:solidFill>
                <a:latin typeface="Arial" pitchFamily="34" charset="0"/>
                <a:cs typeface="Arial" pitchFamily="34" charset="0"/>
              </a:rPr>
              <a:t>التبريد الشمسي</a:t>
            </a:r>
            <a:endParaRPr lang="el-GR" b="1" dirty="0">
              <a:solidFill>
                <a:srgbClr val="008000"/>
              </a:solidFill>
              <a:latin typeface="Arial" pitchFamily="34" charset="0"/>
              <a:cs typeface="Arial" pitchFamily="34" charset="0"/>
            </a:endParaRPr>
          </a:p>
        </p:txBody>
      </p:sp>
      <p:sp>
        <p:nvSpPr>
          <p:cNvPr id="21" name="Text Box 5"/>
          <p:cNvSpPr txBox="1">
            <a:spLocks noChangeArrowheads="1"/>
          </p:cNvSpPr>
          <p:nvPr/>
        </p:nvSpPr>
        <p:spPr bwMode="auto">
          <a:xfrm>
            <a:off x="6159000" y="1419161"/>
            <a:ext cx="276261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34963" indent="-334963" eaLnBrk="0" hangingPunct="0">
              <a:defRPr sz="2400">
                <a:solidFill>
                  <a:schemeClr val="tx1"/>
                </a:solidFill>
                <a:latin typeface="Times New Roman" pitchFamily="18" charset="0"/>
              </a:defRPr>
            </a:lvl1pPr>
            <a:lvl2pPr marL="801688" indent="-285750" eaLnBrk="0" hangingPunct="0">
              <a:defRPr sz="2400">
                <a:solidFill>
                  <a:schemeClr val="tx1"/>
                </a:solidFill>
                <a:latin typeface="Times New Roman" pitchFamily="18" charset="0"/>
              </a:defRPr>
            </a:lvl2pPr>
            <a:lvl3pPr marL="1144588"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defTabSz="457200" rtl="1" eaLnBrk="1" hangingPunct="1">
              <a:buFontTx/>
              <a:buChar char="•"/>
            </a:pPr>
            <a:r>
              <a:rPr lang="ar-JO" b="1" dirty="0">
                <a:latin typeface="Arial" pitchFamily="34" charset="0"/>
                <a:cs typeface="Arial" pitchFamily="34" charset="0"/>
              </a:rPr>
              <a:t>المياه الساخنة المنزلية</a:t>
            </a:r>
            <a:endParaRPr lang="el-GR" b="1" dirty="0">
              <a:latin typeface="Arial" pitchFamily="34" charset="0"/>
              <a:cs typeface="Arial" pitchFamily="34" charset="0"/>
            </a:endParaRPr>
          </a:p>
          <a:p>
            <a:pPr algn="r" defTabSz="457200" rtl="1" eaLnBrk="1" hangingPunct="1">
              <a:buFontTx/>
              <a:buChar char="•"/>
            </a:pPr>
            <a:r>
              <a:rPr lang="ar" b="1" dirty="0">
                <a:latin typeface="Arial" pitchFamily="34" charset="0"/>
                <a:cs typeface="Arial" pitchFamily="34" charset="0"/>
              </a:rPr>
              <a:t>تدفئة</a:t>
            </a:r>
            <a:endParaRPr lang="el-GR" b="1" dirty="0">
              <a:latin typeface="Arial" pitchFamily="34" charset="0"/>
              <a:cs typeface="Arial" pitchFamily="34" charset="0"/>
            </a:endParaRPr>
          </a:p>
        </p:txBody>
      </p:sp>
      <p:sp>
        <p:nvSpPr>
          <p:cNvPr id="23" name="Text Box 5"/>
          <p:cNvSpPr txBox="1">
            <a:spLocks noChangeArrowheads="1"/>
          </p:cNvSpPr>
          <p:nvPr/>
        </p:nvSpPr>
        <p:spPr bwMode="auto">
          <a:xfrm>
            <a:off x="2185926" y="1526194"/>
            <a:ext cx="3417923" cy="461665"/>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defTabSz="457200" eaLnBrk="1" hangingPunct="1"/>
            <a:r>
              <a:rPr lang="ar" b="1" dirty="0">
                <a:solidFill>
                  <a:srgbClr val="FF0000"/>
                </a:solidFill>
                <a:latin typeface="Arial" pitchFamily="34" charset="0"/>
                <a:cs typeface="Arial" pitchFamily="34" charset="0"/>
              </a:rPr>
              <a:t>أنظمة الطاقة الشمسية COMBI</a:t>
            </a:r>
            <a:endParaRPr lang="el-GR" b="1" dirty="0">
              <a:solidFill>
                <a:srgbClr val="FF0000"/>
              </a:solidFill>
              <a:latin typeface="Arial" pitchFamily="34" charset="0"/>
              <a:cs typeface="Arial" pitchFamily="34" charset="0"/>
            </a:endParaRPr>
          </a:p>
        </p:txBody>
      </p:sp>
      <p:pic>
        <p:nvPicPr>
          <p:cNvPr id="2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2513" y="2354093"/>
            <a:ext cx="540000" cy="569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552" y="2711779"/>
            <a:ext cx="3694009" cy="2232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Left Brace 1">
            <a:extLst>
              <a:ext uri="{FF2B5EF4-FFF2-40B4-BE49-F238E27FC236}">
                <a16:creationId xmlns:a16="http://schemas.microsoft.com/office/drawing/2014/main" id="{75711585-8496-4D60-A05B-99B045529330}"/>
              </a:ext>
            </a:extLst>
          </p:cNvPr>
          <p:cNvSpPr/>
          <p:nvPr/>
        </p:nvSpPr>
        <p:spPr>
          <a:xfrm>
            <a:off x="5643673" y="1202250"/>
            <a:ext cx="385763" cy="115184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30" name="Left Brace 29">
            <a:extLst>
              <a:ext uri="{FF2B5EF4-FFF2-40B4-BE49-F238E27FC236}">
                <a16:creationId xmlns:a16="http://schemas.microsoft.com/office/drawing/2014/main" id="{1A67CF8B-1709-47AC-A6CE-8BFEC063C03F}"/>
              </a:ext>
            </a:extLst>
          </p:cNvPr>
          <p:cNvSpPr/>
          <p:nvPr/>
        </p:nvSpPr>
        <p:spPr>
          <a:xfrm>
            <a:off x="1913113" y="1272274"/>
            <a:ext cx="385763" cy="115184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32" name="Rectangle 31">
            <a:extLst>
              <a:ext uri="{FF2B5EF4-FFF2-40B4-BE49-F238E27FC236}">
                <a16:creationId xmlns:a16="http://schemas.microsoft.com/office/drawing/2014/main" id="{03993451-0BFE-4A80-8611-6EF2B64ADBD4}"/>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81012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solidFill>
                  <a:schemeClr val="bg1"/>
                </a:solidFill>
              </a:rPr>
              <a:pPr/>
              <a:t>8</a:t>
            </a:fld>
            <a:endParaRPr lang="en-US" dirty="0">
              <a:solidFill>
                <a:schemeClr val="bg1"/>
              </a:solidFill>
            </a:endParaRPr>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JO" sz="2600" dirty="0"/>
              <a:t>ب.3 .1</a:t>
            </a:r>
            <a:r>
              <a:rPr lang="ar" sz="2600" dirty="0"/>
              <a:t> - حصة الطاقة المتجددة في الموقع في إجمالي استهلاك الطاقة الحرارية النهائي لعمليات البناء</a:t>
            </a:r>
            <a:endParaRPr lang="it-IT" sz="2600" dirty="0"/>
          </a:p>
        </p:txBody>
      </p:sp>
      <p:sp>
        <p:nvSpPr>
          <p:cNvPr id="14" name="Segnaposto contenuto 2">
            <a:extLst>
              <a:ext uri="{FF2B5EF4-FFF2-40B4-BE49-F238E27FC236}">
                <a16:creationId xmlns:a16="http://schemas.microsoft.com/office/drawing/2014/main" id="{86F2EB93-A63A-4210-B86A-E5FCAD7D8D7F}"/>
              </a:ext>
            </a:extLst>
          </p:cNvPr>
          <p:cNvSpPr txBox="1">
            <a:spLocks/>
          </p:cNvSpPr>
          <p:nvPr/>
        </p:nvSpPr>
        <p:spPr>
          <a:xfrm>
            <a:off x="246743" y="1530630"/>
            <a:ext cx="8752439" cy="2474212"/>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sz="2000" b="1" dirty="0"/>
              <a:t>مراقبة </a:t>
            </a:r>
            <a:r>
              <a:rPr lang="ar" sz="2000" dirty="0"/>
              <a:t>الطاقة </a:t>
            </a:r>
            <a:r>
              <a:rPr lang="ar" sz="2000" b="1" dirty="0"/>
              <a:t>الحرارية الفعلية </a:t>
            </a:r>
            <a:r>
              <a:rPr lang="ar" sz="2000" dirty="0"/>
              <a:t>المنتجة والمستخدمة في الموقع </a:t>
            </a:r>
            <a:r>
              <a:rPr lang="ar" sz="2000" b="1" dirty="0"/>
              <a:t>من مصادر متجددة أو تسليمها </a:t>
            </a:r>
            <a:r>
              <a:rPr lang="ar" sz="2000" dirty="0"/>
              <a:t>إلى المبنى . إذا كان متاحًا ، يمكن لـ BEMS أو BMS توفير بيانات قيمة مع تفصيل لاستخدام الطاقة الحرارية الفعلي للمنشآت التقنية المختلفة.</a:t>
            </a:r>
          </a:p>
          <a:p>
            <a:pPr algn="r" rtl="1">
              <a:buFont typeface="Courier New" panose="02070309020205020404" pitchFamily="49" charset="0"/>
              <a:buChar char="o"/>
            </a:pPr>
            <a:r>
              <a:rPr lang="ar" sz="1600" dirty="0"/>
              <a:t>نظام إدارة الطاقة في المباني ( </a:t>
            </a:r>
            <a:r>
              <a:rPr lang="ar" sz="1600" b="1" dirty="0"/>
              <a:t>BEMS </a:t>
            </a:r>
            <a:r>
              <a:rPr lang="ar" sz="1600" dirty="0"/>
              <a:t>) ويراقب استخدام الطاقة في التركيبات الفنية المختلفة للتدفئة والتبريد والتهوية والإضاءة وأحمال التوصيل </a:t>
            </a:r>
            <a:r>
              <a:rPr lang="ar" sz="1600" dirty="0" err="1"/>
              <a:t>وما إلى ذلك </a:t>
            </a:r>
            <a:r>
              <a:rPr lang="ar" sz="1600" dirty="0"/>
              <a:t>، والظروف البيئية الداخلية .</a:t>
            </a:r>
          </a:p>
          <a:p>
            <a:pPr algn="r" rtl="1">
              <a:buFont typeface="Courier New" panose="02070309020205020404" pitchFamily="49" charset="0"/>
              <a:buChar char="o"/>
            </a:pPr>
            <a:r>
              <a:rPr lang="ar" sz="1600" dirty="0"/>
              <a:t>قد يتضمن نظام إدارة المباني ( </a:t>
            </a:r>
            <a:r>
              <a:rPr lang="ar" sz="1600" b="1" dirty="0"/>
              <a:t>BMS </a:t>
            </a:r>
            <a:r>
              <a:rPr lang="ar" sz="1600" dirty="0"/>
              <a:t>) بالإضافة إلى ذلك وظائف أخرى (مثل السلامة ، والوصول ، والمصاعد ، والأمن من الحرائق ).</a:t>
            </a:r>
          </a:p>
        </p:txBody>
      </p:sp>
      <p:sp>
        <p:nvSpPr>
          <p:cNvPr id="15" name="Rectangle 14"/>
          <p:cNvSpPr/>
          <p:nvPr/>
        </p:nvSpPr>
        <p:spPr>
          <a:xfrm>
            <a:off x="740229" y="4127205"/>
            <a:ext cx="8403771" cy="1169551"/>
          </a:xfrm>
          <a:prstGeom prst="rect">
            <a:avLst/>
          </a:prstGeom>
          <a:noFill/>
        </p:spPr>
        <p:txBody>
          <a:bodyPr wrap="square">
            <a:spAutoFit/>
          </a:bodyPr>
          <a:lstStyle/>
          <a:p>
            <a:pPr algn="r" rtl="1">
              <a:spcBef>
                <a:spcPts val="1200"/>
              </a:spcBef>
            </a:pPr>
            <a:r>
              <a:rPr lang="ar" sz="2000" dirty="0"/>
              <a:t>بيانات الاستخدام الفعلي للطاقة من 12 شهرًا متتاليًا على الأقل ضرورية.</a:t>
            </a:r>
          </a:p>
          <a:p>
            <a:pPr algn="r" rtl="1">
              <a:spcBef>
                <a:spcPts val="1200"/>
              </a:spcBef>
            </a:pPr>
            <a:r>
              <a:rPr lang="ar" sz="2000" dirty="0"/>
              <a:t>يفضل النظر </a:t>
            </a:r>
            <a:r>
              <a:rPr lang="ar" sz="2000" b="1" dirty="0"/>
              <a:t>في السجلات </a:t>
            </a:r>
            <a:r>
              <a:rPr lang="ar" sz="2000" dirty="0"/>
              <a:t>الأطول (مثل </a:t>
            </a:r>
            <a:r>
              <a:rPr lang="ar" sz="2000" b="1" dirty="0"/>
              <a:t>بيانات ثلاث سنوات </a:t>
            </a:r>
            <a:r>
              <a:rPr lang="ar" sz="2000" dirty="0"/>
              <a:t>) من أجل إزالة تأثيرات الظروف الجوية المتغيرة ومتوسط التقلبات المتأصلة الأخرى في شغل المبنى.</a:t>
            </a:r>
            <a:endParaRPr lang="en-US" sz="2000" dirty="0"/>
          </a:p>
        </p:txBody>
      </p:sp>
      <p:pic>
        <p:nvPicPr>
          <p:cNvPr id="16"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6743" y="4154753"/>
            <a:ext cx="378512" cy="368806"/>
          </a:xfrm>
          <a:prstGeom prst="rect">
            <a:avLst/>
          </a:prstGeom>
          <a:solidFill>
            <a:srgbClr val="FFFF00"/>
          </a:solidFill>
          <a:ln>
            <a:noFill/>
          </a:ln>
          <a:extLst/>
        </p:spPr>
      </p:pic>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6743" y="4760717"/>
            <a:ext cx="378512" cy="368806"/>
          </a:xfrm>
          <a:prstGeom prst="rect">
            <a:avLst/>
          </a:prstGeom>
          <a:solidFill>
            <a:srgbClr val="FFFF00"/>
          </a:solidFill>
          <a:ln>
            <a:noFill/>
          </a:ln>
          <a:extLst/>
        </p:spPr>
      </p:pic>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7743444" y="939671"/>
            <a:ext cx="1080516" cy="52977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JO" b="1" u="sng" dirty="0">
                <a:latin typeface="Calibri" panose="020F0502020204030204" pitchFamily="34" charset="0"/>
                <a:cs typeface="Calibri" panose="020F0502020204030204" pitchFamily="34" charset="0"/>
              </a:rPr>
              <a:t>نبذة </a:t>
            </a:r>
            <a:endParaRPr lang="it-IT" u="sng" dirty="0"/>
          </a:p>
        </p:txBody>
      </p:sp>
      <p:sp>
        <p:nvSpPr>
          <p:cNvPr id="11" name="Rectangle 10">
            <a:extLst>
              <a:ext uri="{FF2B5EF4-FFF2-40B4-BE49-F238E27FC236}">
                <a16:creationId xmlns:a16="http://schemas.microsoft.com/office/drawing/2014/main" id="{047937A9-BE92-4651-90A6-486D535B0CAF}"/>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87020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7132320" y="956046"/>
            <a:ext cx="1634490" cy="607129"/>
          </a:xfrm>
          <a:prstGeom prst="rect">
            <a:avLst/>
          </a:prstGeom>
        </p:spPr>
        <p:txBody>
          <a:bodyPr>
            <a:normAutofit/>
          </a:bodyPr>
          <a:lstStyle/>
          <a:p>
            <a:pPr marL="0" indent="0">
              <a:buNone/>
            </a:pPr>
            <a:r>
              <a:rPr lang="ar" sz="2400" b="1" u="sng" dirty="0">
                <a:latin typeface="Calibri" panose="020F0502020204030204" pitchFamily="34" charset="0"/>
                <a:cs typeface="Calibri" panose="020F0502020204030204" pitchFamily="34" charset="0"/>
              </a:rPr>
              <a:t>مؤشر</a:t>
            </a:r>
            <a:r>
              <a:rPr lang="ar" sz="2400" b="1" dirty="0">
                <a:latin typeface="Calibri" panose="020F0502020204030204" pitchFamily="34" charset="0"/>
                <a:cs typeface="Calibri" panose="020F0502020204030204" pitchFamily="34" charset="0"/>
              </a:rPr>
              <a:t> </a:t>
            </a:r>
            <a:endParaRPr lang="en-US" sz="2400" b="1" dirty="0">
              <a:latin typeface="Calibri" panose="020F0502020204030204" pitchFamily="34" charset="0"/>
              <a:cs typeface="Calibri" panose="020F0502020204030204" pitchFamily="34" charset="0"/>
            </a:endParaRPr>
          </a:p>
          <a:p>
            <a:pPr marL="0" indent="0" algn="ctr">
              <a:buNone/>
            </a:pPr>
            <a:endParaRPr lang="en-US" sz="2400" b="1" i="1" dirty="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9</a:t>
            </a:fld>
            <a:endParaRPr lang="en-US">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999" y="813599"/>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Autofit/>
          </a:bodyPr>
          <a:lstStyle/>
          <a:p>
            <a:r>
              <a:rPr lang="ar-JO" sz="2600" dirty="0"/>
              <a:t>ب.3 .1</a:t>
            </a:r>
            <a:r>
              <a:rPr lang="ar" sz="2600" dirty="0"/>
              <a:t> - حصة الطاقة المتجددة في الموقع في إجمالي استهلاك الطاقة الحرارية النهائي لعمليات البناء</a:t>
            </a:r>
            <a:endParaRPr lang="it-IT" sz="2600" b="1" u="sng" dirty="0">
              <a:solidFill>
                <a:srgbClr val="1A965E"/>
              </a:solidFill>
            </a:endParaRPr>
          </a:p>
        </p:txBody>
      </p:sp>
      <p:graphicFrame>
        <p:nvGraphicFramePr>
          <p:cNvPr id="7" name="Tabella 9">
            <a:extLst>
              <a:ext uri="{FF2B5EF4-FFF2-40B4-BE49-F238E27FC236}">
                <a16:creationId xmlns:a16="http://schemas.microsoft.com/office/drawing/2014/main" id="{AF139C50-C0A6-40A8-878C-C5AEA4EA0C74}"/>
              </a:ext>
            </a:extLst>
          </p:cNvPr>
          <p:cNvGraphicFramePr>
            <a:graphicFrameLocks noGrp="1"/>
          </p:cNvGraphicFramePr>
          <p:nvPr>
            <p:extLst>
              <p:ext uri="{D42A27DB-BD31-4B8C-83A1-F6EECF244321}">
                <p14:modId xmlns:p14="http://schemas.microsoft.com/office/powerpoint/2010/main" val="2538137371"/>
              </p:ext>
            </p:extLst>
          </p:nvPr>
        </p:nvGraphicFramePr>
        <p:xfrm>
          <a:off x="457200" y="1755067"/>
          <a:ext cx="8229600" cy="1559560"/>
        </p:xfrm>
        <a:graphic>
          <a:graphicData uri="http://schemas.openxmlformats.org/drawingml/2006/table">
            <a:tbl>
              <a:tblPr firstRow="1" bandRow="1">
                <a:tableStyleId>{F5AB1C69-6EDB-4FF4-983F-18BD219EF322}</a:tableStyleId>
              </a:tblPr>
              <a:tblGrid>
                <a:gridCol w="3076113">
                  <a:extLst>
                    <a:ext uri="{9D8B030D-6E8A-4147-A177-3AD203B41FA5}">
                      <a16:colId xmlns:a16="http://schemas.microsoft.com/office/drawing/2014/main" val="338152859"/>
                    </a:ext>
                  </a:extLst>
                </a:gridCol>
                <a:gridCol w="2221311">
                  <a:extLst>
                    <a:ext uri="{9D8B030D-6E8A-4147-A177-3AD203B41FA5}">
                      <a16:colId xmlns:a16="http://schemas.microsoft.com/office/drawing/2014/main" val="125890587"/>
                    </a:ext>
                  </a:extLst>
                </a:gridCol>
                <a:gridCol w="2932176">
                  <a:extLst>
                    <a:ext uri="{9D8B030D-6E8A-4147-A177-3AD203B41FA5}">
                      <a16:colId xmlns:a16="http://schemas.microsoft.com/office/drawing/2014/main" val="1306176470"/>
                    </a:ext>
                  </a:extLst>
                </a:gridCol>
              </a:tblGrid>
              <a:tr h="370840">
                <a:tc>
                  <a:txBody>
                    <a:bodyPr/>
                    <a:lstStyle/>
                    <a:p>
                      <a:pPr algn="r" rtl="1"/>
                      <a:r>
                        <a:rPr lang="ar" noProof="0" dirty="0"/>
                        <a:t>مؤشر</a:t>
                      </a:r>
                    </a:p>
                  </a:txBody>
                  <a:tcPr/>
                </a:tc>
                <a:tc>
                  <a:txBody>
                    <a:bodyPr/>
                    <a:lstStyle/>
                    <a:p>
                      <a:pPr algn="r" rtl="1"/>
                      <a:r>
                        <a:rPr lang="ar" dirty="0"/>
                        <a:t>وحدة</a:t>
                      </a:r>
                    </a:p>
                  </a:txBody>
                  <a:tcPr/>
                </a:tc>
                <a:tc>
                  <a:txBody>
                    <a:bodyPr/>
                    <a:lstStyle/>
                    <a:p>
                      <a:pPr algn="r" rtl="1"/>
                      <a:r>
                        <a:rPr lang="ar" dirty="0"/>
                        <a:t>مصدر البيانات</a:t>
                      </a:r>
                    </a:p>
                  </a:txBody>
                  <a:tcPr/>
                </a:tc>
                <a:extLst>
                  <a:ext uri="{0D108BD9-81ED-4DB2-BD59-A6C34878D82A}">
                    <a16:rowId xmlns:a16="http://schemas.microsoft.com/office/drawing/2014/main" val="3467756336"/>
                  </a:ext>
                </a:extLst>
              </a:tr>
              <a:tr h="370840">
                <a:tc>
                  <a:txBody>
                    <a:bodyPr/>
                    <a:lstStyle/>
                    <a:p>
                      <a:pPr algn="r" rtl="1"/>
                      <a:r>
                        <a:rPr lang="ar" sz="1800" kern="1200" dirty="0">
                          <a:solidFill>
                            <a:schemeClr val="dk1"/>
                          </a:solidFill>
                          <a:effectLst/>
                          <a:latin typeface="+mn-lt"/>
                          <a:ea typeface="+mn-ea"/>
                          <a:cs typeface="+mn-cs"/>
                        </a:rPr>
                        <a:t>إجمالي استهلاك الطاقة الحرارية النهائية المتولدة من مصادر متجددة في الموقع مقسومًا على إجمالي الاستهلاك النهائي للطاقة الحرارية</a:t>
                      </a:r>
                      <a:endParaRPr lang="it-IT" sz="1800" dirty="0">
                        <a:latin typeface="Calibri" panose="020F0502020204030204" pitchFamily="34" charset="0"/>
                        <a:cs typeface="Calibri" panose="020F0502020204030204" pitchFamily="34" charset="0"/>
                      </a:endParaRPr>
                    </a:p>
                  </a:txBody>
                  <a:tcPr anchor="ctr"/>
                </a:tc>
                <a:tc>
                  <a:txBody>
                    <a:bodyPr/>
                    <a:lstStyle/>
                    <a:p>
                      <a:pPr algn="ctr" rtl="1"/>
                      <a:r>
                        <a:rPr lang="ar" sz="1800" kern="1200" dirty="0">
                          <a:solidFill>
                            <a:schemeClr val="dk1"/>
                          </a:solidFill>
                          <a:effectLst/>
                          <a:latin typeface="+mn-lt"/>
                          <a:ea typeface="+mn-ea"/>
                          <a:cs typeface="+mn-cs"/>
                        </a:rPr>
                        <a:t>٪</a:t>
                      </a:r>
                      <a:endParaRPr lang="hr-HR" sz="1800" kern="1200" dirty="0">
                        <a:solidFill>
                          <a:schemeClr val="dk1"/>
                        </a:solidFill>
                        <a:effectLst/>
                        <a:latin typeface="+mn-lt"/>
                        <a:ea typeface="+mn-ea"/>
                        <a:cs typeface="+mn-cs"/>
                      </a:endParaRPr>
                    </a:p>
                  </a:txBody>
                  <a:tcPr anchor="ctr"/>
                </a:tc>
                <a:tc>
                  <a:txBody>
                    <a:bodyPr/>
                    <a:lstStyle/>
                    <a:p>
                      <a:pPr algn="r" rtl="1"/>
                      <a:r>
                        <a:rPr lang="ar" noProof="0" dirty="0" err="1">
                          <a:latin typeface="Calibri" panose="020F0502020204030204" pitchFamily="34" charset="0"/>
                          <a:cs typeface="Calibri" panose="020F0502020204030204" pitchFamily="34" charset="0"/>
                        </a:rPr>
                        <a:t>حفز </a:t>
                      </a:r>
                      <a:r>
                        <a:rPr lang="ar" noProof="0" dirty="0">
                          <a:latin typeface="Calibri" panose="020F0502020204030204" pitchFamily="34" charset="0"/>
                          <a:cs typeface="Calibri" panose="020F0502020204030204" pitchFamily="34" charset="0"/>
                        </a:rPr>
                        <a:t>E أو </a:t>
                      </a:r>
                      <a:r>
                        <a:rPr lang="ar" dirty="0">
                          <a:latin typeface="Calibri" panose="020F0502020204030204" pitchFamily="34" charset="0"/>
                          <a:cs typeface="Calibri" panose="020F0502020204030204" pitchFamily="34" charset="0"/>
                        </a:rPr>
                        <a:t>البيانات المقاسة</a:t>
                      </a:r>
                      <a:endParaRPr lang="it-IT" dirty="0">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2222151201"/>
                  </a:ext>
                </a:extLst>
              </a:tr>
            </a:tbl>
          </a:graphicData>
        </a:graphic>
      </p:graphicFrame>
      <p:sp>
        <p:nvSpPr>
          <p:cNvPr id="9" name="Rectangle 8">
            <a:extLst>
              <a:ext uri="{FF2B5EF4-FFF2-40B4-BE49-F238E27FC236}">
                <a16:creationId xmlns:a16="http://schemas.microsoft.com/office/drawing/2014/main" id="{47BAD058-3D97-4709-B5C4-1F0DE0E7A40F}"/>
              </a:ext>
            </a:extLst>
          </p:cNvPr>
          <p:cNvSpPr/>
          <p:nvPr/>
        </p:nvSpPr>
        <p:spPr>
          <a:xfrm>
            <a:off x="1565910" y="3698361"/>
            <a:ext cx="7331347" cy="1323439"/>
          </a:xfrm>
          <a:prstGeom prst="rect">
            <a:avLst/>
          </a:prstGeom>
        </p:spPr>
        <p:txBody>
          <a:bodyPr wrap="square">
            <a:spAutoFit/>
          </a:bodyPr>
          <a:lstStyle/>
          <a:p>
            <a:pPr algn="r" rtl="1"/>
            <a:r>
              <a:rPr lang="ar" dirty="0"/>
              <a:t>لتقييم الأداء الفعلي للمنطقة الحضرية ، </a:t>
            </a:r>
            <a:r>
              <a:rPr lang="ar" u="dash" dirty="0"/>
              <a:t>من الأفضل استخدام البيانات المقاسة </a:t>
            </a:r>
            <a:r>
              <a:rPr lang="ar" dirty="0"/>
              <a:t>.</a:t>
            </a:r>
            <a:endParaRPr lang="en-GB" dirty="0"/>
          </a:p>
          <a:p>
            <a:pPr algn="r" rtl="1"/>
            <a:r>
              <a:rPr lang="ar" dirty="0"/>
              <a:t>في حالة عدم توفر البيانات المحسوبة ، يجب استخدام البيانات المقدرة .</a:t>
            </a:r>
            <a:endParaRPr lang="en-GB" dirty="0"/>
          </a:p>
          <a:p>
            <a:pPr algn="r" rtl="1"/>
            <a:r>
              <a:rPr lang="ar" dirty="0"/>
              <a:t>تُستخدم البيانات المقدرة لتقييم سيناريوهات التعديل التحديثي في عمليات التخطيط واتخاذ القرار</a:t>
            </a:r>
            <a:endParaRPr lang="en-GB" dirty="0"/>
          </a:p>
          <a:p>
            <a:pPr algn="r" rtl="1"/>
            <a:endParaRPr lang="en-GB" sz="800" b="1" dirty="0"/>
          </a:p>
          <a:p>
            <a:pPr algn="r" rtl="1"/>
            <a:r>
              <a:rPr lang="ar-JO" b="1" dirty="0"/>
              <a:t>يجب ذكر </a:t>
            </a:r>
            <a:r>
              <a:rPr lang="ar" b="1" dirty="0"/>
              <a:t>مصدر البيانات بوضوح </a:t>
            </a:r>
            <a:r>
              <a:rPr lang="ar" dirty="0"/>
              <a:t>.</a:t>
            </a:r>
          </a:p>
        </p:txBody>
      </p:sp>
      <p:pic>
        <p:nvPicPr>
          <p:cNvPr id="1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1071" y="4175677"/>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9272C787-69E1-408B-AECA-4B6D28981F95}"/>
              </a:ext>
            </a:extLst>
          </p:cNvPr>
          <p:cNvSpPr/>
          <p:nvPr/>
        </p:nvSpPr>
        <p:spPr>
          <a:xfrm>
            <a:off x="2207676" y="5931794"/>
            <a:ext cx="1577340" cy="60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8858041"/>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6" ma:contentTypeDescription="Create a new document." ma:contentTypeScope="" ma:versionID="505b0f4edb0f730a3a9d3a3cbed1a0c1">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2fcacb4bb21bb6c65f33364ee5758aa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CECA9BF-4FEE-4C5E-A29E-E7A46864F8C0}">
  <ds:schemaRefs>
    <ds:schemaRef ds:uri="7703844f-ab03-448f-aed1-f35d29f3bcba"/>
    <ds:schemaRef ds:uri="http://www.w3.org/XML/1998/namespace"/>
    <ds:schemaRef ds:uri="http://purl.org/dc/dcmitype/"/>
    <ds:schemaRef ds:uri="019ad8dd-0490-40d8-9346-bcbaec298f68"/>
    <ds:schemaRef ds:uri="http://schemas.microsoft.com/office/infopath/2007/PartnerControls"/>
    <ds:schemaRef ds:uri="http://schemas.openxmlformats.org/package/2006/metadata/core-properties"/>
    <ds:schemaRef ds:uri="http://purl.org/dc/elements/1.1/"/>
    <ds:schemaRef ds:uri="http://schemas.microsoft.com/office/2006/documentManagement/type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6FC32560-4DA7-4C00-A63F-1BECCD33EB9C}">
  <ds:schemaRefs>
    <ds:schemaRef ds:uri="http://schemas.microsoft.com/sharepoint/v3/contenttype/forms"/>
  </ds:schemaRefs>
</ds:datastoreItem>
</file>

<file path=customXml/itemProps3.xml><?xml version="1.0" encoding="utf-8"?>
<ds:datastoreItem xmlns:ds="http://schemas.openxmlformats.org/officeDocument/2006/customXml" ds:itemID="{51CEB7D0-A45A-440C-96DC-0B23CD2FFEBB}"/>
</file>

<file path=docProps/app.xml><?xml version="1.0" encoding="utf-8"?>
<Properties xmlns="http://schemas.openxmlformats.org/officeDocument/2006/extended-properties" xmlns:vt="http://schemas.openxmlformats.org/officeDocument/2006/docPropsVTypes">
  <TotalTime>23424</TotalTime>
  <Words>2576</Words>
  <Application>Microsoft Office PowerPoint</Application>
  <PresentationFormat>On-screen Show (4:3)</PresentationFormat>
  <Paragraphs>289</Paragraphs>
  <Slides>27</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SimSun</vt:lpstr>
      <vt:lpstr>Arial</vt:lpstr>
      <vt:lpstr>Arial Black</vt:lpstr>
      <vt:lpstr>Arial Narrow</vt:lpstr>
      <vt:lpstr>Arimo</vt:lpstr>
      <vt:lpstr>Calibri</vt:lpstr>
      <vt:lpstr>Courier New</vt:lpstr>
      <vt:lpstr>Times New Roman</vt:lpstr>
      <vt:lpstr>Wingdings</vt:lpstr>
      <vt:lpstr>Larissa</vt:lpstr>
      <vt:lpstr>PowerPoint Presentation</vt:lpstr>
      <vt:lpstr>ب.3 .1 - حصة الطاقة المتجددة في الموقع في إجمالي استهلاك الطاقة الحرارية النهائي لعمليات البناء</vt:lpstr>
      <vt:lpstr>ب.3 .1 - حصة الطاقة المتجددة في الموقع في إجمالي استهلاك الطاقة الحرارية النهائي لعمليات البناء</vt:lpstr>
      <vt:lpstr>ب.3 .1 - حصة الطاقة المتجددة في الموقع في إجمالي استهلاك الطاقة الحرارية النهائي لعمليات البناء</vt:lpstr>
      <vt:lpstr>ب.3 .1 - حصة الطاقة المتجددة في الموقع في إجمالي استهلاك الطاقة الحرارية النهائي لعمليات البناء</vt:lpstr>
      <vt:lpstr>ب.3 .1 - حصة الطاقة المتجددة في الموقع في إجمالي استهلاك الطاقة الحرارية النهائي لعمليات البناء</vt:lpstr>
      <vt:lpstr>ب.3 .1 - حصة الطاقة المتجددة في الموقع في إجمالي استهلاك الطاقة الحرارية النهائي لعمليات البناء</vt:lpstr>
      <vt:lpstr>ب.3 .1 - حصة الطاقة المتجددة في الموقع في إجمالي استهلاك الطاقة الحرارية النهائي لعمليات البناء</vt:lpstr>
      <vt:lpstr>ب.3 .1 - حصة الطاقة المتجددة في الموقع في إجمالي استهلاك الطاقة الحرارية النهائي لعمليات البناء</vt:lpstr>
      <vt:lpstr>ب.3 .1 - حصة الطاقة المتجددة في الموقع في إجمالي استهلاك الطاقة الحرارية النهائي لعمليات البناء</vt:lpstr>
      <vt:lpstr>ب .3.1 - حصة الطاقة المتجددة في الموقع في إجمالي استهلاك الطاقة الحرارية النهائي لعمليات البناء</vt:lpstr>
      <vt:lpstr>ب .3.1 - حصة الطاقة المتجددة في الموقع في إجمالي استهلاك الطاقة الحرارية النهائي لعمليات البناء</vt:lpstr>
      <vt:lpstr>ب .3.1 - حصة الطاقة المتجددة في الموقع في إجمالي استهلاك الطاقة الحرارية النهائي لعمليات البناء</vt:lpstr>
      <vt:lpstr>ب .3.1 - حصة الطاقة المتجددة في الموقع في إجمالي استهلاك الطاقة الحرارية النهائي لعمليات البناء</vt:lpstr>
      <vt:lpstr>ب .3.1 - حصة الطاقة المتجددة في الموقع في إجمالي استهلاك الطاقة الحرارية النهائي لعمليات البناء</vt:lpstr>
      <vt:lpstr>ب .3.1 - حصة الطاقة المتجددة في الموقع في إجمالي استهلاك الطاقة الحرارية النهائي لعمليات البناء</vt:lpstr>
      <vt:lpstr>ب .3.1 - حصة الطاقة المتجددة في الموقع في إجمالي استهلاك الطاقة الحرارية النهائي لعمليات البناء</vt:lpstr>
      <vt:lpstr>ب .3.1 - حصة الطاقة المتجددة في الموقع في إجمالي استهلاك الطاقة الحرارية النهائي لعمليات البناء</vt:lpstr>
      <vt:lpstr>ب .3.1 - حصة الطاقة المتجددة في الموقع في إجمالي استهلاك الطاقة الحرارية النهائي لعمليات البناء</vt:lpstr>
      <vt:lpstr>ب .3.1 - حصة الطاقة المتجددة في الموقع في إجمالي استهلاك الطاقة الحرارية النهائي لعمليات البناء</vt:lpstr>
      <vt:lpstr>ب .3.1 - حصة الطاقة المتجددة في الموقع في إجمالي استهلاك الطاقة الحرارية النهائي لعمليات البناء</vt:lpstr>
      <vt:lpstr>ب .3.1 - حصة الطاقة المتجددة في الموقع في إجمالي استهلاك الطاقة الحرارية النهائي لعمليات البناء</vt:lpstr>
      <vt:lpstr>ب .3.1 - حصة الطاقة المتجددة في الموقع في إجمالي استهلاك الطاقة الحرارية النهائي لعمليات البناء</vt:lpstr>
      <vt:lpstr>ب .3.1 - حصة الطاقة المتجددة في الموقع في إجمالي استهلاك الطاقة الحرارية النهائي لعمليات البناء</vt:lpstr>
      <vt:lpstr>ب .3.1 - حصة الطاقة المتجددة في الموقع في إجمالي استهلاك الطاقة الحرارية النهائي لعمليات البناء</vt:lpstr>
      <vt:lpstr>ب .3.1 - حصة الطاقة المتجددة في الموقع في إجمالي استهلاك الطاقة الحرارية النهائي لعمليات البناء</vt:lpstr>
      <vt:lpstr>ب .3.1 - حصة الطاقة المتجددة في الموقع في إجمالي استهلاك الطاقة الحرارية النهائي لعمليات البناء</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Dell</cp:lastModifiedBy>
  <cp:revision>429</cp:revision>
  <dcterms:created xsi:type="dcterms:W3CDTF">2017-01-09T10:20:00Z</dcterms:created>
  <dcterms:modified xsi:type="dcterms:W3CDTF">2023-05-07T03:40:22Z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