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56" r:id="rId5"/>
    <p:sldId id="258" r:id="rId6"/>
    <p:sldId id="342" r:id="rId7"/>
    <p:sldId id="344" r:id="rId8"/>
    <p:sldId id="362" r:id="rId9"/>
    <p:sldId id="301" r:id="rId10"/>
    <p:sldId id="299" r:id="rId11"/>
    <p:sldId id="305" r:id="rId12"/>
    <p:sldId id="331" r:id="rId13"/>
    <p:sldId id="363" r:id="rId14"/>
    <p:sldId id="355" r:id="rId15"/>
    <p:sldId id="364" r:id="rId16"/>
    <p:sldId id="365" r:id="rId17"/>
    <p:sldId id="356" r:id="rId18"/>
    <p:sldId id="351" r:id="rId19"/>
    <p:sldId id="368" r:id="rId20"/>
    <p:sldId id="314" r:id="rId21"/>
    <p:sldId id="319" r:id="rId22"/>
    <p:sldId id="320" r:id="rId23"/>
    <p:sldId id="321" r:id="rId24"/>
    <p:sldId id="353" r:id="rId25"/>
    <p:sldId id="367" r:id="rId26"/>
    <p:sldId id="366" r:id="rId27"/>
    <p:sldId id="329" r:id="rId28"/>
    <p:sldId id="354" r:id="rId29"/>
    <p:sldId id="330" r:id="rId30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8" autoAdjust="0"/>
    <p:restoredTop sz="96187" autoAdjust="0"/>
  </p:normalViewPr>
  <p:slideViewPr>
    <p:cSldViewPr snapToGrid="0" showGuides="1">
      <p:cViewPr varScale="1">
        <p:scale>
          <a:sx n="66" d="100"/>
          <a:sy n="66" d="100"/>
        </p:scale>
        <p:origin x="58" y="27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15.04.2023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4/15/2023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6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ar" dirty="0">
                <a:solidFill>
                  <a:srgbClr val="C00000"/>
                </a:solidFill>
              </a:rPr>
              <a:t>مارينا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3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ar" dirty="0">
                <a:solidFill>
                  <a:srgbClr val="C00000"/>
                </a:solidFill>
              </a:rPr>
              <a:t>مارينا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51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61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9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7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B.2.7 – TOTAL PRIMARY ENERGY CONSUMPTION                                       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64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B.2.7 – TOTAL PRIMARY ENERGY </a:t>
            </a:r>
            <a:r>
              <a:rPr lang="en-US" sz="2400" dirty="0"/>
              <a:t>CONSUMPTION</a:t>
            </a:r>
            <a:r>
              <a:rPr lang="en-US" dirty="0"/>
              <a:t>                                       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B.2.7 – TOTAL PRIMARY ENERGY CONSUMPTION                                       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B.2.7 – TOTAL PRIMARY ENERGY </a:t>
            </a:r>
            <a:r>
              <a:rPr lang="en-US" sz="2400" dirty="0"/>
              <a:t>CONSUMPTION</a:t>
            </a:r>
            <a:r>
              <a:rPr lang="en-US" dirty="0"/>
              <a:t>                                       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4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dirty="0"/>
              <a:t>B.2.7 - إجمالي </a:t>
            </a:r>
            <a:r>
              <a:rPr lang="ar" sz="2400" dirty="0"/>
              <a:t>استهالك الطاقة األولية </a:t>
            </a:r>
            <a:r>
              <a:rPr lang="ar" dirty="0"/>
              <a:t>لعمليات المباني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4 </a:t>
            </a:r>
            <a:br>
              <a:rPr lang="it-IT" sz="1200" dirty="0"/>
            </a:br>
            <a:r>
              <a:rPr lang="ar" sz="1200" dirty="0"/>
              <a:t>معايير التقييم 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" dirty="0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7" r:id="rId5"/>
    <p:sldLayoutId id="2147483688" r:id="rId6"/>
    <p:sldLayoutId id="2147483692" r:id="rId7"/>
    <p:sldLayoutId id="2147483694" r:id="rId8"/>
    <p:sldLayoutId id="2147483701" r:id="rId9"/>
    <p:sldLayoutId id="2147483706" r:id="rId10"/>
    <p:sldLayoutId id="2147483707" r:id="rId11"/>
    <p:sldLayoutId id="2147483708" r:id="rId12"/>
    <p:sldLayoutId id="2147483716" r:id="rId13"/>
    <p:sldLayoutId id="2147483717" r:id="rId14"/>
    <p:sldLayoutId id="2147483729" r:id="rId15"/>
    <p:sldLayoutId id="2147483730" r:id="rId16"/>
    <p:sldLayoutId id="2147483731" r:id="rId17"/>
    <p:sldLayoutId id="2147483735" r:id="rId18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fif"/><Relationship Id="rId4" Type="http://schemas.openxmlformats.org/officeDocument/2006/relationships/image" Target="../media/image14.jf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4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</a:p>
          <a:p>
            <a:pPr marL="0" indent="0"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None/>
            </a:pPr>
            <a:r>
              <a:rPr lang="ar-JO"/>
              <a:t>أداة الحي المستدام – معيار الحي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2" y="1048512"/>
            <a:ext cx="8830753" cy="111232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عوامل تحويل الطاقة الأولية</a:t>
            </a:r>
          </a:p>
          <a:p>
            <a:pPr marL="0" indent="0" algn="r" rtl="1">
              <a:spcBef>
                <a:spcPts val="600"/>
              </a:spcBef>
              <a:buNone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الطاقة الأولية التي يستهلكها المبنى كما تم قياسها في المبنى ، ويتم تحويلها باستخدام </a:t>
            </a:r>
            <a:r>
              <a:rPr lang="ar" sz="2200" b="1" dirty="0">
                <a:latin typeface="Calibri" panose="020F0502020204030204" pitchFamily="34" charset="0"/>
                <a:cs typeface="Calibri" panose="020F0502020204030204" pitchFamily="34" charset="0"/>
              </a:rPr>
              <a:t>عوامل تحويل الطاقة الأولية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35407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512627" y="4013922"/>
            <a:ext cx="25962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1600" dirty="0"/>
              <a:t>يمكن استخدام معاملات الانبعاث الوطنية / المحلية الرسمية ، إذا كان ذلك مناسبًا</a:t>
            </a:r>
            <a:endParaRPr lang="en-US" sz="16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115" y="4109549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dirty="0">
              <a:solidFill>
                <a:srgbClr val="00B05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634" y="2603975"/>
            <a:ext cx="441424" cy="2929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3A26C86-DC43-4036-9274-F06B5B82D8A8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8" t="40618" r="10631" b="30651"/>
          <a:stretch/>
        </p:blipFill>
        <p:spPr bwMode="auto">
          <a:xfrm>
            <a:off x="729205" y="2430504"/>
            <a:ext cx="3634451" cy="28475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717AEC1-5A89-450F-864F-A1E60BA4FE43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75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39"/>
            <a:ext cx="8777025" cy="3376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:</a:t>
            </a:r>
            <a:r>
              <a:rPr lang="ar" sz="2000" dirty="0"/>
              <a:t> </a:t>
            </a:r>
            <a:endParaRPr lang="it-IT" sz="2000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sz="2000" dirty="0"/>
              <a:t>لكل مبنى في الحي احسب متوسط </a:t>
            </a:r>
            <a:r>
              <a:rPr lang="ar" sz="2000" b="1" dirty="0"/>
              <a:t>استهلاك الطاقة الحرارية السنوي لكل وقود أو حرارة / برودة المنطقة </a:t>
            </a:r>
            <a:r>
              <a:rPr lang="ar" sz="2000" dirty="0"/>
              <a:t>، لاستخدامات الطاقة التي يتم أخذها في الاعتبار ( انظر ب 2.1) على مدار عام عادي وفقًا لمعايير CEN التي تدعم EPBD ، بالكيلوواط / ساعة ( </a:t>
            </a:r>
            <a:r>
              <a:rPr lang="ar" sz="2000" dirty="0" err="1"/>
              <a:t>kWh </a:t>
            </a:r>
            <a:r>
              <a:rPr lang="ar" sz="2000" baseline="-25000" dirty="0" err="1"/>
              <a:t>th </a:t>
            </a:r>
            <a:r>
              <a:rPr lang="ar" sz="2000" dirty="0"/>
              <a:t>/ y )</a:t>
            </a:r>
          </a:p>
          <a:p>
            <a:pPr marL="457200" lvl="0" indent="-457200" algn="r" rtl="1">
              <a:buFont typeface="+mj-lt"/>
              <a:buAutoNum type="arabicPeriod"/>
            </a:pPr>
            <a:r>
              <a:rPr lang="ar" sz="2000" b="1" dirty="0"/>
              <a:t>احسب المتوسط </a:t>
            </a:r>
            <a:r>
              <a:rPr lang="ar" sz="2000" dirty="0"/>
              <a:t>لكل مبنى في الحي </a:t>
            </a:r>
            <a:r>
              <a:rPr lang="ar" sz="2000" b="1" dirty="0"/>
              <a:t>استهلاك الطاقة الكهربائية السنوي</a:t>
            </a:r>
            <a:r>
              <a:rPr lang="ar" sz="2000" dirty="0"/>
              <a:t> (انظر ب 1.3) على مدار عام نموذجي وفقًا لمعايير CEN التي تدعم EPBD ، بالكيلوواط / ساعة ( </a:t>
            </a:r>
            <a:r>
              <a:rPr lang="ar" sz="2000" dirty="0" err="1"/>
              <a:t>kWh </a:t>
            </a:r>
            <a:r>
              <a:rPr lang="ar" sz="2000" baseline="-25000" dirty="0" err="1"/>
              <a:t>e </a:t>
            </a:r>
            <a:r>
              <a:rPr lang="ar" sz="2000" dirty="0"/>
              <a:t>/ y)</a:t>
            </a:r>
            <a:endParaRPr lang="el-GR" sz="2000" dirty="0"/>
          </a:p>
          <a:p>
            <a:pPr marL="457200" indent="-457200" algn="r" rtl="1">
              <a:buFont typeface="+mj-lt"/>
              <a:buAutoNum type="arabicPeriod"/>
            </a:pPr>
            <a:r>
              <a:rPr lang="ar" sz="2000" dirty="0"/>
              <a:t>جمع </a:t>
            </a:r>
            <a:r>
              <a:rPr lang="ar" sz="2000" b="1" dirty="0"/>
              <a:t>متوسط استهلاك الطاقة الحرارية السنوي لكل وقود أو حرارة / برودة المنطقة لجميع المباني </a:t>
            </a:r>
            <a:r>
              <a:rPr lang="ar" sz="2000" dirty="0"/>
              <a:t>في الحي</a:t>
            </a:r>
            <a:endParaRPr lang="el-GR" sz="2000" dirty="0"/>
          </a:p>
          <a:p>
            <a:pPr marL="457200" indent="-457200" algn="r" rtl="1">
              <a:buFont typeface="+mj-lt"/>
              <a:buAutoNum type="arabicPeriod"/>
            </a:pPr>
            <a:r>
              <a:rPr lang="ar" sz="2000" dirty="0"/>
              <a:t>جمع متوسط </a:t>
            </a:r>
            <a:r>
              <a:rPr lang="ar" sz="2000" b="1" dirty="0"/>
              <a:t>استهلاك الطاقة الكهربائية السنوي لجميع المباني </a:t>
            </a:r>
            <a:r>
              <a:rPr lang="ar" sz="2000" dirty="0"/>
              <a:t>في الحي</a:t>
            </a: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25601" y="791023"/>
            <a:ext cx="4454247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17A4AC-3C14-494A-BA6D-B29DC64D685B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23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009418" y="902208"/>
            <a:ext cx="3727048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49" y="1473640"/>
            <a:ext cx="8430333" cy="70961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r" rtl="1">
              <a:buFont typeface="+mj-lt"/>
              <a:buAutoNum type="arabicPeriod" startAt="5"/>
            </a:pPr>
            <a:r>
              <a:rPr lang="ar" sz="2200" dirty="0"/>
              <a:t>استخدم عوامل التحويل الوطنية لكل وقود وتدفئة / برودة المنطقة والكهرباء لتقدير إجمالي </a:t>
            </a:r>
            <a:r>
              <a:rPr lang="ar" sz="2200" b="1" dirty="0"/>
              <a:t>استهلاك الطاقة الأولية </a:t>
            </a:r>
            <a:r>
              <a:rPr lang="ar" sz="2200" dirty="0"/>
              <a:t>( PEU) لجميع مباني الحي</a:t>
            </a:r>
          </a:p>
          <a:p>
            <a:pPr marL="457200" lvl="0" indent="-457200" algn="r" rtl="1">
              <a:buFont typeface="+mj-lt"/>
              <a:buAutoNum type="arabicPeriod" startAt="5"/>
            </a:pPr>
            <a:endParaRPr lang="en-US" sz="2200" dirty="0"/>
          </a:p>
          <a:p>
            <a:pPr marL="457200" lvl="0" indent="-457200" algn="r" rtl="1">
              <a:buFont typeface="+mj-lt"/>
              <a:buAutoNum type="arabicPeriod" startAt="3"/>
            </a:pPr>
            <a:endParaRPr lang="en-US" sz="2200" dirty="0"/>
          </a:p>
          <a:p>
            <a:pPr marL="457200" lvl="0" indent="-457200" algn="r" rtl="1">
              <a:buFont typeface="+mj-lt"/>
              <a:buAutoNum type="arabicPeriod" startAt="3"/>
            </a:pPr>
            <a:endParaRPr lang="en-US" sz="2200" dirty="0"/>
          </a:p>
          <a:p>
            <a:pPr marL="457200" lvl="0" indent="-457200" algn="r" rtl="1">
              <a:buFont typeface="+mj-lt"/>
              <a:buAutoNum type="arabicPeriod" startAt="3"/>
            </a:pPr>
            <a:endParaRPr lang="en-US" sz="2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D41232E-CA15-4CB8-9D30-57F8A93ACE99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1" t="6346" r="8324" b="65000"/>
          <a:stretch/>
        </p:blipFill>
        <p:spPr bwMode="auto">
          <a:xfrm>
            <a:off x="1313775" y="2511706"/>
            <a:ext cx="6545435" cy="2980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18189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917250" y="784932"/>
            <a:ext cx="5264475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" y="1279931"/>
                <a:ext cx="9098974" cy="879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rtl="1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𝑃𝐸𝑈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𝐸𝑈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sym typeface="Wingdings"/>
                                    </a:rPr>
                                    <m:t> </m:t>
                                  </m:r>
                                  <m:r>
                                    <a:rPr lang="en-US" i="1">
                                      <a:latin typeface="Cambria Math"/>
                                      <a:sym typeface="Wingdings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+(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𝐸𝑈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sym typeface="Wingdings"/>
                                </a:rPr>
                                <m:t>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)+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𝐸𝑈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sym typeface="Wingdings"/>
                                    </a:rPr>
                                    <m:t> </m:t>
                                  </m:r>
                                  <m:r>
                                    <a:rPr lang="en-US" i="1">
                                      <a:latin typeface="Cambria Math"/>
                                      <a:sym typeface="Wingdings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1279931"/>
                <a:ext cx="9098974" cy="8793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795707EF-470F-402F-BD0A-54AF91CDB0DE}"/>
              </a:ext>
            </a:extLst>
          </p:cNvPr>
          <p:cNvSpPr/>
          <p:nvPr/>
        </p:nvSpPr>
        <p:spPr>
          <a:xfrm>
            <a:off x="132203" y="1946390"/>
            <a:ext cx="8966772" cy="4057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ar-J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حيث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EUIth</a:t>
            </a: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،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</a:t>
            </a: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كثافة استخدام الطاقة الحرارية السنوية للوقود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kWhth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/ m2 / y) </a:t>
            </a: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للغاز و / أو الزيت أو أي وقود آخر يتم تسليمه إلى المبنى من أجل خدماته الفنية</a:t>
            </a:r>
            <a:endParaRPr lang="ar-J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  </a:t>
            </a: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=عامل التحويل الوطني للوقود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EUId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= كثافة استخدام الطاقة الحرارية السنوية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kWhth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/ m2 / y) </a:t>
            </a: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التي تستخدمها شبكة تدفئة / تبريد المنطقة لتوليد الحرارة / البرودة التي يتم توصيلها إلى المبنى من أجل خدماته الفنية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= معامل التحويل الوطني للوقود المستخدم بواسطة شبكة تدفئة / تبريد المنطقة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EUIe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SA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كثافة استخدام الطاقة الكهربائية السنوية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kWhe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/ m2 / y) </a:t>
            </a: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للكهرباء التي يتم توصيلها إلى المبنى من أجل خدماته الفنية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kWhe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/ m2 / y)</a:t>
            </a:r>
          </a:p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</a:t>
            </a: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عامل التحويل الوطني للكهرباء من الشبكة الرئيسية (يعتمد على مزيج الطاقة للشبكة الرئيسية)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19CF64-4605-4713-9588-72DC6A9A1CF6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04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220585"/>
            <a:ext cx="8777025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000" dirty="0"/>
              <a:t> </a:t>
            </a:r>
            <a:endParaRPr lang="en-US" sz="500" dirty="0"/>
          </a:p>
          <a:p>
            <a:pPr marL="457200" indent="-457200" algn="r" rtl="1">
              <a:buFont typeface="+mj-lt"/>
              <a:buAutoNum type="arabicPeriod" startAt="6"/>
            </a:pPr>
            <a:r>
              <a:rPr lang="ar" sz="2200" dirty="0"/>
              <a:t>لكل مبنى في الحي احسب </a:t>
            </a:r>
            <a:r>
              <a:rPr lang="ar" sz="2200" b="1" dirty="0"/>
              <a:t>المساحة الداخلية المفيدة </a:t>
            </a:r>
            <a:r>
              <a:rPr lang="ar" sz="2200" dirty="0"/>
              <a:t>بالمتر المربع [m </a:t>
            </a:r>
            <a:r>
              <a:rPr lang="ar" sz="2200" baseline="30000" dirty="0"/>
              <a:t>2 </a:t>
            </a:r>
            <a:r>
              <a:rPr lang="ar" sz="2200" dirty="0"/>
              <a:t>]</a:t>
            </a:r>
            <a:endParaRPr lang="el-GR" sz="2200" dirty="0"/>
          </a:p>
          <a:p>
            <a:pPr marL="457200" indent="-457200" algn="r" rtl="1">
              <a:buFont typeface="+mj-lt"/>
              <a:buAutoNum type="arabicPeriod" startAt="6"/>
            </a:pPr>
            <a:endParaRPr lang="el-GR" sz="2000" dirty="0"/>
          </a:p>
          <a:p>
            <a:pPr marL="457200" indent="-457200" algn="r" rtl="1">
              <a:buFont typeface="+mj-lt"/>
              <a:buAutoNum type="arabicPeriod" startAt="6"/>
            </a:pPr>
            <a:endParaRPr lang="el-GR" sz="2000" dirty="0"/>
          </a:p>
          <a:p>
            <a:pPr marL="457200" indent="-457200" algn="r" rtl="1">
              <a:buFont typeface="+mj-lt"/>
              <a:buAutoNum type="arabicPeriod" startAt="6"/>
            </a:pPr>
            <a:endParaRPr lang="en-US" sz="1200" dirty="0"/>
          </a:p>
          <a:p>
            <a:pPr marL="457200" lvl="0" indent="-457200" algn="r" rtl="1">
              <a:buFont typeface="+mj-lt"/>
              <a:buAutoNum type="arabicPeriod" startAt="6"/>
            </a:pPr>
            <a:r>
              <a:rPr lang="ar" sz="2200" dirty="0"/>
              <a:t>اجمع المساحة </a:t>
            </a:r>
            <a:r>
              <a:rPr lang="ar" sz="2200" b="1" dirty="0"/>
              <a:t>الداخلية </a:t>
            </a:r>
            <a:r>
              <a:rPr lang="ar" sz="2200" dirty="0"/>
              <a:t>المفيدة لكل مبنى في المنطقة حتى إجمالي </a:t>
            </a:r>
            <a:r>
              <a:rPr lang="ar" sz="2200" b="1" dirty="0"/>
              <a:t>المساحة الداخلية المفيدة الإجمالية </a:t>
            </a:r>
            <a:r>
              <a:rPr lang="ar" sz="2200" dirty="0"/>
              <a:t>بالمتر المربع [م </a:t>
            </a:r>
            <a:r>
              <a:rPr lang="ar" sz="2200" baseline="30000" dirty="0"/>
              <a:t>2 </a:t>
            </a:r>
            <a:r>
              <a:rPr lang="ar" sz="2200" dirty="0"/>
              <a:t>]</a:t>
            </a:r>
          </a:p>
          <a:p>
            <a:pPr marL="457200" lvl="0" indent="-457200" algn="r" rtl="1">
              <a:buFont typeface="+mj-lt"/>
              <a:buAutoNum type="arabicPeriod" startAt="6"/>
            </a:pPr>
            <a:endParaRPr lang="en-US" sz="500" dirty="0"/>
          </a:p>
          <a:p>
            <a:pPr marL="457200" lvl="0" indent="-457200" algn="r" rtl="1">
              <a:buFont typeface="+mj-lt"/>
              <a:buAutoNum type="arabicPeriod" startAt="6"/>
            </a:pPr>
            <a:r>
              <a:rPr lang="ar" sz="2200" dirty="0"/>
              <a:t>احسب قيمة المؤشر على النحو التالي: </a:t>
            </a:r>
            <a:r>
              <a:rPr lang="ar" sz="2200" b="1" dirty="0"/>
              <a:t>إجمالي استهلاك الطاقة الأولية (PEU) </a:t>
            </a:r>
            <a:r>
              <a:rPr lang="ar" sz="2200" dirty="0">
                <a:solidFill>
                  <a:schemeClr val="accent3">
                    <a:lumMod val="75000"/>
                  </a:schemeClr>
                </a:solidFill>
              </a:rPr>
              <a:t>(الخطوة 5 ) </a:t>
            </a:r>
            <a:r>
              <a:rPr lang="ar" sz="2200" dirty="0"/>
              <a:t>/ </a:t>
            </a:r>
            <a:r>
              <a:rPr lang="ar" sz="2200" b="1" dirty="0"/>
              <a:t>مساحة داخلية مفيدة مجمعة</a:t>
            </a:r>
            <a:r>
              <a:rPr lang="ar" sz="2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" sz="2200" dirty="0">
                <a:solidFill>
                  <a:schemeClr val="accent3">
                    <a:lumMod val="75000"/>
                  </a:schemeClr>
                </a:solidFill>
              </a:rPr>
              <a:t>(الخطوة 7 ) ، </a:t>
            </a:r>
            <a:r>
              <a:rPr lang="ar" sz="2200" dirty="0"/>
              <a:t>[kWh / m </a:t>
            </a:r>
            <a:r>
              <a:rPr lang="ar" sz="2200" baseline="30000" dirty="0"/>
              <a:t>2 </a:t>
            </a:r>
            <a:r>
              <a:rPr lang="ar" sz="2200" dirty="0"/>
              <a:t>/ year]</a:t>
            </a:r>
            <a:endParaRPr lang="en-US" sz="22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145894" y="902208"/>
            <a:ext cx="6007260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استخدام البيانات المقدرة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375" y="4969450"/>
            <a:ext cx="2026143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F2267D-2F76-47DB-A5AA-A068EDDCCDD9}"/>
              </a:ext>
            </a:extLst>
          </p:cNvPr>
          <p:cNvSpPr/>
          <p:nvPr/>
        </p:nvSpPr>
        <p:spPr>
          <a:xfrm>
            <a:off x="374809" y="2209951"/>
            <a:ext cx="77924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600"/>
              </a:spcAft>
            </a:pPr>
            <a:r>
              <a:rPr lang="ar-JO" sz="2000" b="1" dirty="0"/>
              <a:t> المعلومات المتوفرة من شهادة كفاءة الطاقة , وتقرير التدقيق الطاقي, رخص و استخدام المبنى او اية توثيق للمبنى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F0C6D85-AB30-4340-ACA0-4C476BBBDCE7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64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45291" y="688869"/>
            <a:ext cx="6453418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52DB37-5AEC-4199-88AA-CC299810B026}"/>
              </a:ext>
            </a:extLst>
          </p:cNvPr>
          <p:cNvSpPr/>
          <p:nvPr/>
        </p:nvSpPr>
        <p:spPr>
          <a:xfrm>
            <a:off x="387220" y="1250296"/>
            <a:ext cx="8685613" cy="41626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0" indent="-361950" algn="just" defTabSz="355600" rtl="1">
              <a:spcAft>
                <a:spcPts val="300"/>
              </a:spcAft>
            </a:pPr>
            <a:r>
              <a:rPr lang="ar" sz="2200" b="1" dirty="0"/>
              <a:t>EPBD </a:t>
            </a:r>
            <a:r>
              <a:rPr lang="ar" sz="2200" dirty="0"/>
              <a:t>: 2018 - توجيه أداء الطاقة في المباني ، 2018/844 / EU. بروكسل: البرلمان الأوروبي ومجلس الاتحاد الأوروبي</a:t>
            </a:r>
            <a:endParaRPr lang="en-GB" sz="2200" b="1" dirty="0"/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/>
              <a:t>EN ISO 13790 </a:t>
            </a:r>
            <a:r>
              <a:rPr lang="ar" sz="2200" dirty="0"/>
              <a:t>أداء الطاقة في المباني - حساب استخدام الطاقة لتدفئة وتبريد الأماكن</a:t>
            </a:r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15316-2-1 </a:t>
            </a:r>
            <a:r>
              <a:rPr lang="ar" sz="2200" dirty="0">
                <a:solidFill>
                  <a:prstClr val="black"/>
                </a:solidFill>
              </a:rPr>
              <a:t>أنظمة انبعاث تدفئة الفضاء</a:t>
            </a:r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15316-2-3 </a:t>
            </a:r>
            <a:r>
              <a:rPr lang="ar" sz="2200" dirty="0">
                <a:solidFill>
                  <a:prstClr val="black"/>
                </a:solidFill>
              </a:rPr>
              <a:t>أنظمة توزيع تدفئة الفضاء</a:t>
            </a:r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15316-3-1 </a:t>
            </a:r>
            <a:r>
              <a:rPr lang="ar" sz="2200" dirty="0">
                <a:solidFill>
                  <a:prstClr val="black"/>
                </a:solidFill>
              </a:rPr>
              <a:t>أنظمة المياه الساخنة المنزلية ، توصيف الاحتياجات</a:t>
            </a:r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15316-3-2 </a:t>
            </a:r>
            <a:r>
              <a:rPr lang="ar" sz="2200" dirty="0">
                <a:solidFill>
                  <a:prstClr val="black"/>
                </a:solidFill>
              </a:rPr>
              <a:t>أنظمة توزيع المياه الساخنة المنزلية</a:t>
            </a:r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15316-3-3 </a:t>
            </a:r>
            <a:r>
              <a:rPr lang="ar" sz="2200" dirty="0">
                <a:solidFill>
                  <a:prstClr val="black"/>
                </a:solidFill>
              </a:rPr>
              <a:t>أنظمة المياه الساخنة المنزلية ، الجيل</a:t>
            </a:r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15316-4-1 </a:t>
            </a:r>
            <a:r>
              <a:rPr lang="ar" sz="2200" dirty="0">
                <a:solidFill>
                  <a:prstClr val="black"/>
                </a:solidFill>
              </a:rPr>
              <a:t>أنظمة توليد تدفئة الأماكن ، وأنظمة الاحتراق ( </a:t>
            </a:r>
            <a:r>
              <a:rPr lang="ar" sz="2200" b="1" dirty="0">
                <a:solidFill>
                  <a:prstClr val="black"/>
                </a:solidFill>
              </a:rPr>
              <a:t>الغلايات </a:t>
            </a:r>
            <a:r>
              <a:rPr lang="ar" sz="2200" dirty="0">
                <a:solidFill>
                  <a:prstClr val="black"/>
                </a:solidFill>
              </a:rPr>
              <a:t>)</a:t>
            </a:r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15316-4-2 </a:t>
            </a:r>
            <a:r>
              <a:rPr lang="ar" sz="2200" dirty="0">
                <a:solidFill>
                  <a:prstClr val="black"/>
                </a:solidFill>
              </a:rPr>
              <a:t>أنظمة توليد تدفئة الفضاء ، </a:t>
            </a:r>
            <a:r>
              <a:rPr lang="ar" sz="2200" b="1" dirty="0">
                <a:solidFill>
                  <a:prstClr val="black"/>
                </a:solidFill>
              </a:rPr>
              <a:t>أنظمة المضخات الحرارية</a:t>
            </a:r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15316-4-3 </a:t>
            </a:r>
            <a:r>
              <a:rPr lang="ar" sz="2200" dirty="0">
                <a:solidFill>
                  <a:prstClr val="black"/>
                </a:solidFill>
              </a:rPr>
              <a:t>أنظمة توليد تدفئة الفضاء ، </a:t>
            </a:r>
            <a:r>
              <a:rPr lang="ar" sz="2200" b="1" dirty="0">
                <a:solidFill>
                  <a:prstClr val="black"/>
                </a:solidFill>
              </a:rPr>
              <a:t>أنظمة </a:t>
            </a:r>
            <a:endParaRPr lang="en-GB" sz="2200" b="1" dirty="0">
              <a:solidFill>
                <a:prstClr val="black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27299C9-9FA1-4500-AD7B-181A92181968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01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23757" y="909742"/>
            <a:ext cx="6696486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52DB37-5AEC-4199-88AA-CC299810B026}"/>
              </a:ext>
            </a:extLst>
          </p:cNvPr>
          <p:cNvSpPr/>
          <p:nvPr/>
        </p:nvSpPr>
        <p:spPr>
          <a:xfrm>
            <a:off x="150656" y="2187793"/>
            <a:ext cx="8685613" cy="2316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15316-4-4 أنظمة توليد تدفئة الفضاء ، أنظمة التوليد </a:t>
            </a:r>
            <a:r>
              <a:rPr lang="ar" sz="2200" dirty="0">
                <a:solidFill>
                  <a:prstClr val="black"/>
                </a:solidFill>
              </a:rPr>
              <a:t>المشترك المتكاملة للبناء</a:t>
            </a:r>
          </a:p>
          <a:p>
            <a:pPr marL="361950" lvl="0" indent="-361950" algn="just" rtl="1">
              <a:spcAft>
                <a:spcPts val="300"/>
              </a:spcAft>
              <a:tabLst>
                <a:tab pos="355600" algn="l"/>
              </a:tabLst>
            </a:pPr>
            <a:r>
              <a:rPr lang="ar" sz="2200" b="1" dirty="0">
                <a:solidFill>
                  <a:prstClr val="black"/>
                </a:solidFill>
              </a:rPr>
              <a:t>EN 15316-4-5 </a:t>
            </a:r>
            <a:r>
              <a:rPr lang="ar" sz="2200" dirty="0">
                <a:solidFill>
                  <a:prstClr val="black"/>
                </a:solidFill>
              </a:rPr>
              <a:t>أنظمة توليد تدفئة الأماكن ، أداء وجودة </a:t>
            </a:r>
            <a:r>
              <a:rPr lang="ar" sz="2200" b="1" dirty="0">
                <a:solidFill>
                  <a:prstClr val="black"/>
                </a:solidFill>
              </a:rPr>
              <a:t>تدفئة المناطق </a:t>
            </a:r>
            <a:r>
              <a:rPr lang="ar" sz="2200" dirty="0">
                <a:solidFill>
                  <a:prstClr val="black"/>
                </a:solidFill>
              </a:rPr>
              <a:t>وأنظمة الحجم الكبير</a:t>
            </a:r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15316-4-7 </a:t>
            </a:r>
            <a:r>
              <a:rPr lang="ar" sz="2200" dirty="0">
                <a:solidFill>
                  <a:prstClr val="black"/>
                </a:solidFill>
              </a:rPr>
              <a:t>أنظمة توليد تدفئة الفضاء ، </a:t>
            </a:r>
            <a:r>
              <a:rPr lang="ar" sz="2200" b="1" dirty="0">
                <a:solidFill>
                  <a:prstClr val="black"/>
                </a:solidFill>
              </a:rPr>
              <a:t>وأنظمة احتراق الكتلة الحيوية</a:t>
            </a:r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15603 </a:t>
            </a:r>
            <a:r>
              <a:rPr lang="ar" sz="2200" dirty="0">
                <a:solidFill>
                  <a:prstClr val="black"/>
                </a:solidFill>
              </a:rPr>
              <a:t>أداء الطاقة في المباني - الاستخدام الكلي للطاقة وتعريف تصنيفات الطاقة</a:t>
            </a:r>
          </a:p>
          <a:p>
            <a:pPr lvl="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المستوى (المستويات) </a:t>
            </a:r>
            <a:r>
              <a:rPr lang="ar" sz="2200" dirty="0">
                <a:solidFill>
                  <a:prstClr val="black"/>
                </a:solidFill>
              </a:rPr>
              <a:t>الجزء 1-2 - الإصدار التجريبي. بروكسل: المفوضية الأوروبية</a:t>
            </a:r>
            <a:endParaRPr lang="en-GB" sz="2200" b="1" dirty="0">
              <a:solidFill>
                <a:prstClr val="black"/>
              </a:solidFill>
            </a:endParaRPr>
          </a:p>
          <a:p>
            <a:pPr algn="just" rtl="1">
              <a:spcAft>
                <a:spcPts val="300"/>
              </a:spcAft>
            </a:pPr>
            <a:r>
              <a:rPr lang="ar" sz="2200" dirty="0">
                <a:solidFill>
                  <a:prstClr val="black"/>
                </a:solidFill>
              </a:rPr>
              <a:t>https: // environment.ec.europa.eu/topics/circular-economy/levels_en</a:t>
            </a:r>
            <a:endParaRPr lang="en-GB" sz="2200" dirty="0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A003D39-D366-4255-BD67-BBFCC1DC9BD1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925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255149" y="782024"/>
            <a:ext cx="4986682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2982" y="1431985"/>
            <a:ext cx="879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000" dirty="0"/>
              <a:t>https: // ec.europa.eu/energy/en/topics/energy-strategy-and-energy-union/clean-energy-all-europeans</a:t>
            </a:r>
          </a:p>
          <a:p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B73F45-5A27-4DE5-AE1B-EC1044EE777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2" t="9545" r="9088" b="5681"/>
          <a:stretch/>
        </p:blipFill>
        <p:spPr bwMode="auto">
          <a:xfrm>
            <a:off x="4188527" y="1904594"/>
            <a:ext cx="4507773" cy="43401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33467C3-138C-41CA-A1B4-A081457346A8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5473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34119F-85B9-41E4-A98E-42ACD2F8312D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1" y="958293"/>
            <a:ext cx="8208682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 dirty="0">
                <a:cs typeface="Calibri" panose="020F0502020204030204" pitchFamily="34" charset="0"/>
              </a:rPr>
              <a:t>يوجد في الحي الحالي 5 مباني سكنية صغيرة و 15 منزلًا فرديًا ومبنى مكاتب واحدًا ومدرسة واحدة. جميع المباني موصولة بشبكة الكهرباء الرئيسية ومعظمها بشبكة الغاز الطبيعي المركزية.</a:t>
            </a: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i="1" dirty="0">
                <a:cs typeface="Calibri" panose="020F0502020204030204" pitchFamily="34" charset="0"/>
              </a:rPr>
              <a:t>البيانات المتاحة </a:t>
            </a:r>
            <a:r>
              <a:rPr lang="ar" sz="2000" b="1" dirty="0">
                <a:cs typeface="Calibri" panose="020F0502020204030204" pitchFamily="34" charset="0"/>
              </a:rPr>
              <a:t>: </a:t>
            </a:r>
            <a:r>
              <a:rPr lang="ar" sz="2000" i="1" dirty="0">
                <a:cs typeface="Calibri" panose="020F0502020204030204" pitchFamily="34" charset="0"/>
              </a:rPr>
              <a:t>مساحة </a:t>
            </a:r>
            <a:r>
              <a:rPr lang="ar" sz="2000" dirty="0">
                <a:cs typeface="Calibri" panose="020F0502020204030204" pitchFamily="34" charset="0"/>
              </a:rPr>
              <a:t>الأرضية </a:t>
            </a:r>
            <a:r>
              <a:rPr lang="ar" sz="2000" b="1" dirty="0">
                <a:cs typeface="Calibri" panose="020F0502020204030204" pitchFamily="34" charset="0"/>
              </a:rPr>
              <a:t>الداخلية المفيدة </a:t>
            </a:r>
            <a:r>
              <a:rPr lang="ar" sz="2000" dirty="0">
                <a:cs typeface="Calibri" panose="020F0502020204030204" pitchFamily="34" charset="0"/>
              </a:rPr>
              <a:t>والاستهلاك </a:t>
            </a:r>
            <a:r>
              <a:rPr lang="ar" sz="2000" b="1" dirty="0">
                <a:cs typeface="Calibri" panose="020F0502020204030204" pitchFamily="34" charset="0"/>
              </a:rPr>
              <a:t>السنوي للطاقة الحرارية والكهربائية</a:t>
            </a:r>
            <a:r>
              <a:rPr lang="ar" sz="2000" dirty="0">
                <a:cs typeface="Calibri" panose="020F0502020204030204" pitchFamily="34" charset="0"/>
              </a:rPr>
              <a:t> من جميع المباني في الحي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إجمالي استهلاك الطاقة الأولية السنوي لكل إجمالي</a:t>
              </a:r>
            </a:p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مساحة أرضية داخلية مفيدة </a:t>
              </a:r>
              <a:r>
                <a:rPr lang="ar" sz="2000" dirty="0"/>
                <a:t>( أي كثافة استخدام الطاقة الأولية).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5EFA40E-07CD-4EF2-985C-4E21960300A0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211904"/>
              </p:ext>
            </p:extLst>
          </p:nvPr>
        </p:nvGraphicFramePr>
        <p:xfrm>
          <a:off x="487326" y="1504863"/>
          <a:ext cx="8169348" cy="1315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ar" sz="2800" b="1" i="0" dirty="0"/>
                        <a:t>B.2.7 - </a:t>
                      </a:r>
                      <a:r>
                        <a:rPr lang="ar" sz="2800" b="1" i="0" dirty="0">
                          <a:solidFill>
                            <a:schemeClr val="bg1"/>
                          </a:solidFill>
                        </a:rPr>
                        <a:t>إجمالي استهالك الطاقة األولية لعمليات المباني</a:t>
                      </a:r>
                      <a:endParaRPr lang="el-GR" sz="2800" b="1" i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" sz="2200" dirty="0"/>
                        <a:t>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sz="2200" dirty="0"/>
                        <a:t>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ب. الطاقة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ب .2. استهلاك الطاقة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pPr rtl="1"/>
            <a:r>
              <a:rPr lang="ar-JO" sz="2800" dirty="0"/>
              <a:t>ب .2. 7- إجمالي استهلاك الطاقة الأولية لعمليات المباني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21033" y="6531505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5612406" y="5690669"/>
            <a:ext cx="316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ar" i="1" dirty="0"/>
              <a:t>انظر أيضا Β.1. 1 من مقياس المبنى</a:t>
            </a:r>
            <a:endParaRPr lang="en-GB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BD3B31-0551-4737-8B0B-350CDDFC1643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4" t="16445" r="10631" b="63939"/>
          <a:stretch/>
        </p:blipFill>
        <p:spPr bwMode="auto">
          <a:xfrm>
            <a:off x="2106593" y="3344958"/>
            <a:ext cx="4914440" cy="17345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4F509B0-9A2F-4741-A0ED-582E4AEE84FB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7728" y="4865842"/>
            <a:ext cx="8018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600"/>
              </a:spcBef>
              <a:spcAft>
                <a:spcPts val="1200"/>
              </a:spcAft>
            </a:pPr>
            <a:r>
              <a:rPr lang="ar" dirty="0">
                <a:solidFill>
                  <a:prstClr val="black"/>
                </a:solidFill>
                <a:cs typeface="Calibri" panose="020F0502020204030204" pitchFamily="34" charset="0"/>
              </a:rPr>
              <a:t>للمنازل الفردية والمباني السكنية ، يتم تحديد مساحة الأرضية الداخلية ، ويتم تحديد الاستهلاك السنوي للطاقة الحرارية والكهربائية كقيمة إجمالية مجمعة لجميع المباني ضمن الفئة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35999"/>
              </p:ext>
            </p:extLst>
          </p:nvPr>
        </p:nvGraphicFramePr>
        <p:xfrm>
          <a:off x="184053" y="1574002"/>
          <a:ext cx="8532221" cy="31089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442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8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50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68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39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sz="1400" dirty="0"/>
                        <a:t>مساحة أرضية داخلية مفيدة ( م </a:t>
                      </a:r>
                      <a:r>
                        <a:rPr lang="ar" sz="1400" baseline="30000" dirty="0"/>
                        <a:t>2 </a:t>
                      </a:r>
                      <a:r>
                        <a:rPr lang="ar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sz="1400" b="1" dirty="0">
                          <a:cs typeface="Calibri" panose="020F0502020204030204" pitchFamily="34" charset="0"/>
                        </a:rPr>
                        <a:t>استهلاك الطاقة الحرارية السنوي المحسوب </a:t>
                      </a:r>
                      <a:r>
                        <a:rPr lang="ar" sz="1400" dirty="0">
                          <a:cs typeface="Calibri" panose="020F0502020204030204" pitchFamily="34" charset="0"/>
                        </a:rPr>
                        <a:t>(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 </a:t>
                      </a:r>
                      <a:r>
                        <a:rPr kumimoji="0" lang="ar" sz="1400" u="none" strike="noStrike" kern="1200" cap="none" spc="0" normalizeH="0" baseline="-2500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sz="1400" b="1" dirty="0">
                          <a:cs typeface="Calibri" panose="020F0502020204030204" pitchFamily="34" charset="0"/>
                        </a:rPr>
                        <a:t>استهلاك الطاقة الكهربائية السنوي المحسوب </a:t>
                      </a:r>
                      <a:r>
                        <a:rPr lang="ar" sz="1400" dirty="0">
                          <a:cs typeface="Calibri" panose="020F0502020204030204" pitchFamily="34" charset="0"/>
                        </a:rPr>
                        <a:t>(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 </a:t>
                      </a:r>
                      <a:r>
                        <a:rPr kumimoji="0" lang="ar" sz="1400" u="none" strike="noStrike" kern="1200" cap="none" spc="0" normalizeH="0" baseline="-2500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sz="1400" dirty="0"/>
                        <a:t>أنظمة التكييف</a:t>
                      </a:r>
                      <a:r>
                        <a:rPr lang="ar" sz="1400" baseline="0" dirty="0"/>
                        <a:t> </a:t>
                      </a:r>
                      <a:endParaRPr lang="en-US" sz="1400" baseline="0" dirty="0"/>
                    </a:p>
                    <a:p>
                      <a:pPr algn="r" rtl="1"/>
                      <a:r>
                        <a:rPr lang="ar" sz="1400" baseline="0" dirty="0"/>
                        <a:t>(تدفئة ، تبريد ، </a:t>
                      </a:r>
                      <a:r>
                        <a:rPr lang="ar" sz="1400" dirty="0"/>
                        <a:t>ماء ساخن منزلي)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مكتب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1045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125086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sz="1200" dirty="0"/>
                        <a:t>HP مركزي للتدفئة والتبريد والماء الساخن المنزلي.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مدرسة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1847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5 9 4 52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51347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سخان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غاز طبيعي مركزي لتدفئة المساحات. HP المحلي لتبريد المساحة . سخانات كهربائية للمياه </a:t>
                      </a:r>
                      <a:r>
                        <a:rPr lang="ar" sz="1200" dirty="0"/>
                        <a:t>الساخنة المنزلية.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منازل فردية (15)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1805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202521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92596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سخان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الغاز الطبيعي المركزية لتدفئة المساحات وتسخين </a:t>
                      </a:r>
                      <a:r>
                        <a:rPr lang="ar" sz="1200" dirty="0"/>
                        <a:t>المياه المنزلية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HP المحلي لتبريد المساحة 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مباني سكنية (5)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3322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291007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148161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سخان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الغاز الطبيعي المركزية لتدفئة المساحات وتسخين </a:t>
                      </a:r>
                      <a:r>
                        <a:rPr lang="ar" sz="1200" dirty="0"/>
                        <a:t>المياه المنزلية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HP المحلي لتبريد المساحة</a:t>
                      </a:r>
                      <a:endParaRPr kumimoji="0" lang="el-G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6597570" y="905050"/>
            <a:ext cx="238669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 و 2 و 6</a:t>
            </a:r>
            <a:endParaRPr lang="el-GR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192672-0F55-4EC3-9D72-1B4FAFABDF63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731889" y="900000"/>
            <a:ext cx="132457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7622" y="1104014"/>
            <a:ext cx="70541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000" b="1" dirty="0">
                <a:cs typeface="Calibri" panose="020F0502020204030204" pitchFamily="34" charset="0"/>
              </a:rPr>
              <a:t>احسب </a:t>
            </a:r>
            <a:r>
              <a:rPr lang="ar" sz="2000" b="1" dirty="0"/>
              <a:t>متوسط استهلاك الطاقة الحرارية السنوي لكل وقود أو حرارة / برودة المنطقة </a:t>
            </a:r>
            <a:r>
              <a:rPr lang="ar" sz="2000" dirty="0"/>
              <a:t>لجميع المباني في الحي</a:t>
            </a:r>
            <a:r>
              <a:rPr lang="ar" sz="2000" dirty="0">
                <a:cs typeface="Calibri" panose="020F0502020204030204" pitchFamily="34" charset="0"/>
              </a:rPr>
              <a:t>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 algn="r" rtl="1">
              <a:buFont typeface="+mj-lt"/>
              <a:buAutoNum type="arabicPeriod" startAt="2"/>
            </a:pPr>
            <a:endParaRPr lang="en-US" sz="2000" dirty="0"/>
          </a:p>
          <a:p>
            <a:pPr algn="r" rtl="1"/>
            <a:r>
              <a:rPr lang="ar" sz="2000" dirty="0">
                <a:cs typeface="Calibri" panose="020F0502020204030204" pitchFamily="34" charset="0"/>
              </a:rPr>
              <a:t>غاز طبيعي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66075" y="2566699"/>
            <a:ext cx="54157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ar" sz="2000" dirty="0">
                <a:cs typeface="Calibri" panose="020F0502020204030204" pitchFamily="34" charset="0"/>
              </a:rPr>
              <a:t>( 0 + 59452 + 202521 + 291007 ) = </a:t>
            </a:r>
            <a:r>
              <a:rPr lang="ar" sz="2000" b="1" dirty="0">
                <a:cs typeface="Calibri" panose="020F0502020204030204" pitchFamily="34" charset="0"/>
              </a:rPr>
              <a:t>552980</a:t>
            </a:r>
            <a:r>
              <a:rPr lang="ar" sz="2000" dirty="0">
                <a:cs typeface="Calibri" panose="020F0502020204030204" pitchFamily="34" charset="0"/>
              </a:rPr>
              <a:t> kWh </a:t>
            </a:r>
            <a:r>
              <a:rPr lang="ar" sz="2000" baseline="-25000" dirty="0">
                <a:cs typeface="Calibri" panose="020F0502020204030204" pitchFamily="34" charset="0"/>
              </a:rPr>
              <a:t>عشر</a:t>
            </a:r>
            <a:endParaRPr lang="el-GR" sz="2000" baseline="-25000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731889" y="2522993"/>
            <a:ext cx="132457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4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-358570" y="3506166"/>
            <a:ext cx="774037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000" b="1" dirty="0">
                <a:cs typeface="Calibri" panose="020F0502020204030204" pitchFamily="34" charset="0"/>
              </a:rPr>
              <a:t>احسب متوسط </a:t>
            </a:r>
            <a:r>
              <a:rPr lang="ar" sz="2000" b="1" dirty="0">
                <a:solidFill>
                  <a:prstClr val="black"/>
                </a:solidFill>
              </a:rPr>
              <a:t>استهلاك الكهرباء السنوي </a:t>
            </a:r>
            <a:r>
              <a:rPr lang="ar" sz="2000" dirty="0">
                <a:cs typeface="Calibri" panose="020F0502020204030204" pitchFamily="34" charset="0"/>
              </a:rPr>
              <a:t>لجميع المباني في الحي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1200" dirty="0"/>
          </a:p>
          <a:p>
            <a:pPr algn="r" rtl="1"/>
            <a:r>
              <a:rPr lang="ar" sz="2000" dirty="0">
                <a:cs typeface="Calibri" panose="020F0502020204030204" pitchFamily="34" charset="0"/>
              </a:rPr>
              <a:t>كهرباء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39999" y="4754147"/>
            <a:ext cx="6338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ar" sz="2000" dirty="0">
                <a:cs typeface="Calibri" panose="020F0502020204030204" pitchFamily="34" charset="0"/>
              </a:rPr>
              <a:t>(125086 + 51347 + 92596 + 148161) = </a:t>
            </a:r>
            <a:r>
              <a:rPr lang="ar" sz="2000" b="1" dirty="0">
                <a:cs typeface="Calibri" panose="020F0502020204030204" pitchFamily="34" charset="0"/>
              </a:rPr>
              <a:t>41719 0 </a:t>
            </a:r>
            <a:r>
              <a:rPr lang="ar" sz="2000" dirty="0">
                <a:cs typeface="Calibri" panose="020F0502020204030204" pitchFamily="34" charset="0"/>
              </a:rPr>
              <a:t>كيلوواط </a:t>
            </a:r>
            <a:r>
              <a:rPr lang="ar" sz="2000" baseline="-25000" dirty="0">
                <a:cs typeface="Calibri" panose="020F0502020204030204" pitchFamily="34" charset="0"/>
              </a:rPr>
              <a:t>ساعة ه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260CB2-9E29-433D-969B-8240915442BB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72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3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674016" y="900000"/>
            <a:ext cx="1382452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</a:t>
            </a:r>
            <a:r>
              <a:rPr lang="ar-JO" sz="2400" b="1" i="1" dirty="0">
                <a:cs typeface="Calibri" panose="020F0502020204030204" pitchFamily="34" charset="0"/>
              </a:rPr>
              <a:t>5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12516" y="927509"/>
            <a:ext cx="70721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" sz="2000" b="1" dirty="0">
                <a:cs typeface="Calibri" panose="020F0502020204030204" pitchFamily="34" charset="0"/>
              </a:rPr>
              <a:t>احسب </a:t>
            </a:r>
            <a:r>
              <a:rPr lang="ar" sz="2000" b="1" dirty="0"/>
              <a:t>متوسط استهلاك الطاقة الحرارية السنوي لكل وقود أو حرارة / برودة المنطقة </a:t>
            </a:r>
            <a:r>
              <a:rPr lang="ar" sz="2000" dirty="0"/>
              <a:t>لجميع المباني في الحي</a:t>
            </a:r>
            <a:r>
              <a:rPr lang="ar" sz="2000" dirty="0">
                <a:cs typeface="Calibri" panose="020F0502020204030204" pitchFamily="34" charset="0"/>
              </a:rPr>
              <a:t>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 algn="r" rtl="1">
              <a:buFont typeface="+mj-lt"/>
              <a:buAutoNum type="arabicPeriod" startAt="2"/>
            </a:pPr>
            <a:endParaRPr lang="en-US" sz="20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178477" y="3678813"/>
            <a:ext cx="8912172" cy="2243654"/>
            <a:chOff x="64256" y="1409851"/>
            <a:chExt cx="8912172" cy="2243654"/>
          </a:xfrm>
        </p:grpSpPr>
        <p:sp>
          <p:nvSpPr>
            <p:cNvPr id="53" name="Rounded Rectangle 52"/>
            <p:cNvSpPr/>
            <p:nvPr/>
          </p:nvSpPr>
          <p:spPr>
            <a:xfrm>
              <a:off x="2277634" y="1459649"/>
              <a:ext cx="1548000" cy="9000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>
                <a:lnSpc>
                  <a:spcPts val="2500"/>
                </a:lnSpc>
              </a:pPr>
              <a:r>
                <a:rPr lang="ar" sz="2000" b="1" dirty="0"/>
                <a:t>عامل التحويل الوطني</a:t>
              </a:r>
              <a:endParaRPr lang="en-US" sz="2000" b="1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677006" y="1461010"/>
              <a:ext cx="566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990612" y="2039104"/>
              <a:ext cx="497765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4256" y="1528296"/>
              <a:ext cx="148630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20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الوقود -</a:t>
              </a:r>
              <a:endParaRPr lang="en-US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  <a:p>
              <a:pPr algn="ctr"/>
              <a:r>
                <a:rPr lang="ar" sz="20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 غاز طبيعي</a:t>
              </a:r>
              <a:endParaRPr lang="en-US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691770" y="2011120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+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2243187" y="2680285"/>
              <a:ext cx="1548000" cy="900000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>
                <a:lnSpc>
                  <a:spcPts val="2500"/>
                </a:lnSpc>
              </a:pPr>
              <a:r>
                <a:rPr lang="ar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عامل التحويل الوطني</a:t>
              </a:r>
              <a:endPara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642559" y="2681646"/>
              <a:ext cx="566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04309" y="2933598"/>
              <a:ext cx="1231427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20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كهرباء</a:t>
              </a:r>
              <a:endParaRPr lang="en-US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61" name="Right Brace 60"/>
            <p:cNvSpPr/>
            <p:nvPr/>
          </p:nvSpPr>
          <p:spPr>
            <a:xfrm>
              <a:off x="6284139" y="1409851"/>
              <a:ext cx="667265" cy="2181835"/>
            </a:xfrm>
            <a:prstGeom prst="rightBrac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712520" y="3007174"/>
              <a:ext cx="22639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" b="1" dirty="0"/>
                <a:t>إجمالي استهلاك</a:t>
              </a:r>
              <a:r>
                <a:rPr lang="ar-JO" b="1" dirty="0"/>
                <a:t> الطاقة الاولي</a:t>
              </a:r>
              <a:r>
                <a:rPr lang="ar" b="1" dirty="0"/>
                <a:t> </a:t>
              </a:r>
              <a:endParaRPr lang="en-US" b="1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174787" y="2787872"/>
              <a:ext cx="325730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20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107028" y="1731801"/>
              <a:ext cx="140737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" sz="1600" b="1" dirty="0">
                  <a:solidFill>
                    <a:prstClr val="black"/>
                  </a:solidFill>
                </a:rPr>
                <a:t>552980 </a:t>
              </a:r>
              <a:r>
                <a:rPr lang="ar" sz="1600" dirty="0">
                  <a:solidFill>
                    <a:prstClr val="black"/>
                  </a:solidFill>
                </a:rPr>
                <a:t>kWh</a:t>
              </a:r>
              <a:endParaRPr lang="el-GR" sz="1600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300229" y="1701023"/>
              <a:ext cx="325730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20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E8E08272-C864-4D79-BDBB-A9C9FB4FFBB7}"/>
              </a:ext>
            </a:extLst>
          </p:cNvPr>
          <p:cNvSpPr/>
          <p:nvPr/>
        </p:nvSpPr>
        <p:spPr>
          <a:xfrm>
            <a:off x="5525567" y="4011658"/>
            <a:ext cx="1121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JO" sz="2000" b="1" dirty="0"/>
              <a:t>1.05</a:t>
            </a:r>
            <a:endParaRPr lang="el-GR" sz="20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16C8CFE-413D-4836-856F-DB5927F4D061}"/>
              </a:ext>
            </a:extLst>
          </p:cNvPr>
          <p:cNvSpPr/>
          <p:nvPr/>
        </p:nvSpPr>
        <p:spPr>
          <a:xfrm>
            <a:off x="5488509" y="5056834"/>
            <a:ext cx="1121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JO" sz="2000" b="1" dirty="0"/>
              <a:t>2.9</a:t>
            </a:r>
            <a:endParaRPr lang="el-GR" sz="20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1397974-9813-47F4-BC55-9346B5FE420E}"/>
              </a:ext>
            </a:extLst>
          </p:cNvPr>
          <p:cNvSpPr/>
          <p:nvPr/>
        </p:nvSpPr>
        <p:spPr>
          <a:xfrm>
            <a:off x="4044501" y="5118390"/>
            <a:ext cx="14073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1600" b="1" dirty="0">
                <a:solidFill>
                  <a:prstClr val="black"/>
                </a:solidFill>
              </a:rPr>
              <a:t>417190 </a:t>
            </a:r>
            <a:r>
              <a:rPr lang="ar" sz="1600" dirty="0">
                <a:solidFill>
                  <a:prstClr val="black"/>
                </a:solidFill>
              </a:rPr>
              <a:t>kWh</a:t>
            </a:r>
            <a:endParaRPr lang="el-GR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A4BF081-5C84-4967-96C8-E4D0438817B9}"/>
              </a:ext>
            </a:extLst>
          </p:cNvPr>
          <p:cNvSpPr/>
          <p:nvPr/>
        </p:nvSpPr>
        <p:spPr>
          <a:xfrm>
            <a:off x="7419426" y="4606820"/>
            <a:ext cx="15982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1600" b="1" dirty="0">
                <a:solidFill>
                  <a:prstClr val="black"/>
                </a:solidFill>
              </a:rPr>
              <a:t>1790480 </a:t>
            </a:r>
            <a:r>
              <a:rPr lang="ar" sz="1600" b="1" dirty="0">
                <a:solidFill>
                  <a:prstClr val="black"/>
                </a:solidFill>
              </a:rPr>
              <a:t> </a:t>
            </a:r>
            <a:r>
              <a:rPr lang="ar" sz="1600" dirty="0">
                <a:solidFill>
                  <a:prstClr val="black"/>
                </a:solidFill>
              </a:rPr>
              <a:t>kWh</a:t>
            </a:r>
            <a:endParaRPr lang="el-GR" sz="16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541F3AD-32E9-4C31-838B-D4DCA8434E3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8" t="40618" r="10631" b="30651"/>
          <a:stretch/>
        </p:blipFill>
        <p:spPr bwMode="auto">
          <a:xfrm>
            <a:off x="6261904" y="1469013"/>
            <a:ext cx="2880432" cy="19599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47D5F06-CDFE-4869-9515-E4A057107489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682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2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755038" y="900000"/>
            <a:ext cx="130142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7</a:t>
            </a:r>
            <a:endParaRPr lang="el-GR" sz="2400" dirty="0"/>
          </a:p>
        </p:txBody>
      </p:sp>
      <p:sp>
        <p:nvSpPr>
          <p:cNvPr id="29" name="Rectangle 28"/>
          <p:cNvSpPr/>
          <p:nvPr/>
        </p:nvSpPr>
        <p:spPr>
          <a:xfrm>
            <a:off x="7604567" y="2522993"/>
            <a:ext cx="1451900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8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370550" y="1111891"/>
            <a:ext cx="77403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" sz="2000" b="1" dirty="0">
                <a:cs typeface="Calibri" panose="020F0502020204030204" pitchFamily="34" charset="0"/>
              </a:rPr>
              <a:t>احسب </a:t>
            </a:r>
            <a:r>
              <a:rPr lang="ar" sz="2000" b="1" dirty="0"/>
              <a:t>إجمالي مساحة الأرضية الداخلية المفيدة </a:t>
            </a:r>
            <a:r>
              <a:rPr lang="ar" sz="2000" dirty="0">
                <a:cs typeface="Calibri" panose="020F0502020204030204" pitchFamily="34" charset="0"/>
              </a:rPr>
              <a:t>لجميع المباني في الحي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 algn="ctr" rtl="1">
              <a:buFont typeface="+mj-lt"/>
              <a:buAutoNum type="arabicPeriod" startAt="2"/>
            </a:pPr>
            <a:endParaRPr lang="en-US" sz="2000" dirty="0"/>
          </a:p>
          <a:p>
            <a:pPr algn="ctr" rtl="1"/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8204" y="1746323"/>
            <a:ext cx="39164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600"/>
              </a:spcAft>
            </a:pP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( </a:t>
            </a:r>
            <a:r>
              <a:rPr lang="ar" sz="2000" dirty="0">
                <a:cs typeface="Calibri" panose="020F0502020204030204" pitchFamily="34" charset="0"/>
              </a:rPr>
              <a:t>1045 </a:t>
            </a: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+ 1847 + 1805 + 3322) = </a:t>
            </a:r>
            <a:r>
              <a:rPr lang="ar" sz="2000" b="1" dirty="0">
                <a:solidFill>
                  <a:prstClr val="black"/>
                </a:solidFill>
                <a:cs typeface="Calibri" panose="020F0502020204030204" pitchFamily="34" charset="0"/>
              </a:rPr>
              <a:t>8109</a:t>
            </a: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 م </a:t>
            </a:r>
            <a:r>
              <a:rPr lang="ar" sz="20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2</a:t>
            </a:r>
            <a:endParaRPr lang="el-GR" sz="2000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7044" y="2689540"/>
            <a:ext cx="61695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600"/>
              </a:spcAft>
            </a:pPr>
            <a:r>
              <a:rPr lang="ar" sz="2000" b="1" dirty="0"/>
              <a:t>احسب الطلب السنوي على الطاقة الأولية لكل مساحة أرضية داخلية </a:t>
            </a:r>
            <a:endParaRPr lang="el-GR" sz="2000" dirty="0"/>
          </a:p>
        </p:txBody>
      </p:sp>
      <p:pic>
        <p:nvPicPr>
          <p:cNvPr id="31" name="Picture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032" y="3197960"/>
            <a:ext cx="2643338" cy="174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318059" y="3471019"/>
            <a:ext cx="6845514" cy="1392770"/>
            <a:chOff x="1057193" y="4837003"/>
            <a:chExt cx="6845514" cy="1392770"/>
          </a:xfrm>
        </p:grpSpPr>
        <p:grpSp>
          <p:nvGrpSpPr>
            <p:cNvPr id="19" name="Group 18"/>
            <p:cNvGrpSpPr/>
            <p:nvPr/>
          </p:nvGrpSpPr>
          <p:grpSpPr>
            <a:xfrm>
              <a:off x="3546509" y="4837003"/>
              <a:ext cx="2133755" cy="747415"/>
              <a:chOff x="-5641761" y="1178783"/>
              <a:chExt cx="2133755" cy="747415"/>
            </a:xfrm>
          </p:grpSpPr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-5641761" y="1316506"/>
                <a:ext cx="213375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" sz="1600" b="1" dirty="0"/>
                  <a:t>إجمالي مساحة الأرضية المفيدة الداخلية</a:t>
                </a:r>
                <a:endParaRPr lang="en-US" sz="1600" b="1" i="1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277337" y="5568053"/>
              <a:ext cx="19618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b="1" u="sng" dirty="0"/>
                <a:t>1790480 </a:t>
              </a:r>
              <a:r>
                <a:rPr lang="ar" sz="2000" u="sng" dirty="0"/>
                <a:t>كيلوواط ساعة</a:t>
              </a:r>
              <a:endParaRPr lang="en-US" sz="2000" u="sng" baseline="-250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39227" y="5306443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230889" y="530644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057193" y="4877535"/>
              <a:ext cx="2043245" cy="666351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الطاقة الأولية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79872" y="5568053"/>
              <a:ext cx="1053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u="sng" dirty="0"/>
                <a:t>8109 م </a:t>
              </a:r>
              <a:r>
                <a:rPr lang="ar" sz="2000" u="sng" baseline="30000" dirty="0"/>
                <a:t>2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824894" y="5568053"/>
              <a:ext cx="2077813" cy="46166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>
              <a:spAutoFit/>
            </a:bodyPr>
            <a:lstStyle/>
            <a:p>
              <a:r>
                <a:rPr lang="ar" sz="24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221 كيلو واط ساعة / م </a:t>
              </a:r>
              <a:r>
                <a:rPr lang="ar" sz="2400" b="1" u="sng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 </a:t>
              </a:r>
              <a:r>
                <a:rPr lang="ar" sz="24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 سنة</a:t>
              </a:r>
              <a:endParaRPr lang="en-US" sz="24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557FBB39-41A2-4904-85BE-60E546C61D4D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040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sz="2400" b="1" dirty="0">
                <a:cs typeface="Calibri" panose="020F0502020204030204" pitchFamily="34" charset="0"/>
              </a:rPr>
              <a:t>تمرين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5F59F4-AFD4-4934-B75F-AE26ED1644B9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4661" y="1009204"/>
            <a:ext cx="8894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" sz="2000" dirty="0">
                <a:cs typeface="Calibri" panose="020F0502020204030204" pitchFamily="34" charset="0"/>
              </a:rPr>
              <a:t>في الحي الحالي ، يوجد 22 منزلًا فرديًا وروضة أطفال ومدرسة واحدة. جميع المباني موصولة بشبكة الكهرباء الرئيسية وجميعها مزودة بغلايات مركزية (غاز طبيعي أو زيت وقود).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2000" i="1" dirty="0"/>
          </a:p>
          <a:p>
            <a:pPr marL="0" indent="0" algn="r" rtl="1">
              <a:buNone/>
            </a:pPr>
            <a:endParaRPr lang="en-US" sz="2000" i="1" dirty="0"/>
          </a:p>
          <a:p>
            <a:pPr marL="0" indent="0" algn="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endParaRPr lang="en-US" sz="2000" i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74661" y="2265042"/>
            <a:ext cx="8234039" cy="77285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ar" sz="2000" b="1" i="1" dirty="0">
                <a:cs typeface="Calibri" panose="020F0502020204030204" pitchFamily="34" charset="0"/>
              </a:rPr>
              <a:t>البيانات المتوفرة </a:t>
            </a:r>
            <a:r>
              <a:rPr lang="ar" sz="2000" i="1" dirty="0">
                <a:cs typeface="Calibri" panose="020F0502020204030204" pitchFamily="34" charset="0"/>
              </a:rPr>
              <a:t>: </a:t>
            </a:r>
            <a:r>
              <a:rPr lang="ar" sz="2000" dirty="0">
                <a:cs typeface="Calibri" panose="020F0502020204030204" pitchFamily="34" charset="0"/>
              </a:rPr>
              <a:t>مساحة </a:t>
            </a:r>
            <a:r>
              <a:rPr lang="ar" sz="2000" b="1" dirty="0">
                <a:cs typeface="Calibri" panose="020F0502020204030204" pitchFamily="34" charset="0"/>
              </a:rPr>
              <a:t>الأرضية الداخلية المفيدة </a:t>
            </a:r>
            <a:r>
              <a:rPr lang="ar" sz="2000" dirty="0">
                <a:cs typeface="Calibri" panose="020F0502020204030204" pitchFamily="34" charset="0"/>
              </a:rPr>
              <a:t>والاستهلاك </a:t>
            </a:r>
            <a:r>
              <a:rPr lang="ar" sz="2000" b="1" dirty="0">
                <a:cs typeface="Calibri" panose="020F0502020204030204" pitchFamily="34" charset="0"/>
              </a:rPr>
              <a:t>السنوي للطاقة الحرارية المحسوبة </a:t>
            </a:r>
            <a:r>
              <a:rPr lang="ar" sz="2000" dirty="0">
                <a:cs typeface="Calibri" panose="020F0502020204030204" pitchFamily="34" charset="0"/>
              </a:rPr>
              <a:t>لجميع المباني في الحي</a:t>
            </a: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4661" y="3731489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إجمالي استهلاك الطاقة الأولية السنوي لكل إجمالي</a:t>
              </a:r>
            </a:p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مساحة أرضية داخلية مفيدة </a:t>
              </a:r>
              <a:r>
                <a:rPr lang="ar" sz="2000" dirty="0"/>
                <a:t>( أي كثافة استخدام الطاقة الأولية).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0A6A789B-BBFA-4DD3-8E01-DA326EBA3343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511858"/>
              </p:ext>
            </p:extLst>
          </p:nvPr>
        </p:nvGraphicFramePr>
        <p:xfrm>
          <a:off x="224962" y="1763933"/>
          <a:ext cx="8694074" cy="26517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548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65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9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31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671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dirty="0"/>
                        <a:t>مساحة أرضية داخلية مفيدة ( م </a:t>
                      </a:r>
                      <a:r>
                        <a:rPr lang="ar" sz="1400" baseline="30000" dirty="0"/>
                        <a:t>2 </a:t>
                      </a:r>
                      <a:r>
                        <a:rPr lang="ar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baseline="0" dirty="0">
                          <a:solidFill>
                            <a:schemeClr val="bg1"/>
                          </a:solidFill>
                        </a:rPr>
                        <a:t>الكهرباء السنوي المحسوب (كيلو وات </a:t>
                      </a:r>
                      <a:r>
                        <a:rPr lang="ar" sz="1400" baseline="-25000" dirty="0">
                          <a:solidFill>
                            <a:schemeClr val="bg1"/>
                          </a:solidFill>
                        </a:rPr>
                        <a:t>ساعة </a:t>
                      </a:r>
                      <a:r>
                        <a:rPr lang="ar" sz="1400" baseline="0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b="1" dirty="0">
                          <a:cs typeface="Calibri" panose="020F0502020204030204" pitchFamily="34" charset="0"/>
                        </a:rPr>
                        <a:t>استهلاك الطاقة الحرارية السنوي المحسوب </a:t>
                      </a:r>
                      <a:r>
                        <a:rPr lang="ar" sz="1400" dirty="0">
                          <a:cs typeface="Calibri" panose="020F0502020204030204" pitchFamily="34" charset="0"/>
                        </a:rPr>
                        <a:t>(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 </a:t>
                      </a:r>
                      <a:r>
                        <a:rPr kumimoji="0" lang="ar" sz="1400" u="none" strike="noStrike" kern="1200" cap="none" spc="0" normalizeH="0" baseline="-2500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dirty="0"/>
                        <a:t>أنظمة التكييف</a:t>
                      </a:r>
                      <a:r>
                        <a:rPr lang="ar" sz="1400" baseline="0" dirty="0"/>
                        <a:t> </a:t>
                      </a:r>
                      <a:endParaRPr lang="en-US" sz="1400" baseline="0" dirty="0"/>
                    </a:p>
                    <a:p>
                      <a:pPr algn="ctr" rtl="1"/>
                      <a:r>
                        <a:rPr lang="ar" sz="1400" baseline="0" dirty="0"/>
                        <a:t>(تدفئة ، تبريد ، </a:t>
                      </a:r>
                      <a:r>
                        <a:rPr lang="ar" sz="1400" dirty="0"/>
                        <a:t>ماء ساخن منزلي)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روضة أطفال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456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6.567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52.470</a:t>
                      </a:r>
                    </a:p>
                    <a:p>
                      <a:pPr algn="ctr" rtl="1"/>
                      <a:r>
                        <a:rPr lang="ar" sz="800" dirty="0"/>
                        <a:t>( </a:t>
                      </a:r>
                      <a:r>
                        <a:rPr kumimoji="0" lang="ar" sz="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زيت الوقود </a:t>
                      </a:r>
                      <a:r>
                        <a:rPr lang="ar" sz="800" dirty="0"/>
                        <a:t>)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سخان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زيت الوقود المركزية لتدفئة الفضاء. HP المحلي لتبريد المساحة . سخانات كهربائية للمياه </a:t>
                      </a:r>
                      <a:r>
                        <a:rPr lang="ar" sz="1200" dirty="0"/>
                        <a:t>الساخنة المنزلية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مدرسة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2 . 151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86.255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112.929</a:t>
                      </a:r>
                      <a:endParaRPr lang="el-GR" dirty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800" dirty="0"/>
                        <a:t>( </a:t>
                      </a:r>
                      <a:r>
                        <a:rPr kumimoji="0" lang="ar" sz="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غاز طبيعي </a:t>
                      </a:r>
                      <a:r>
                        <a:rPr lang="ar" sz="800" dirty="0"/>
                        <a:t>)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سخان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غاز طبيعي مركزي لتدفئة المساحات. HP المحلي لتبريد المساحة . سخانات كهربائية للمياه </a:t>
                      </a:r>
                      <a:r>
                        <a:rPr lang="ar" sz="1200" dirty="0"/>
                        <a:t>الساخنة المنزلية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منازل فردية (22)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2.530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122.199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311.443</a:t>
                      </a:r>
                      <a:endParaRPr lang="el-GR" dirty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800" dirty="0"/>
                        <a:t>( </a:t>
                      </a:r>
                      <a:r>
                        <a:rPr kumimoji="0" lang="ar" sz="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غاز طبيعي </a:t>
                      </a:r>
                      <a:r>
                        <a:rPr lang="ar" sz="800" dirty="0"/>
                        <a:t>)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سخان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الغاز الطبيعي المركزية لتدفئة المساحات وتسخين </a:t>
                      </a:r>
                      <a:r>
                        <a:rPr lang="ar" sz="1200" dirty="0"/>
                        <a:t>المياه المنزلية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HP المحلي لتبريد المساحة .</a:t>
                      </a:r>
                      <a:endParaRPr kumimoji="0" lang="el-G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697729" y="5036584"/>
            <a:ext cx="8018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600"/>
              </a:spcBef>
              <a:spcAft>
                <a:spcPts val="1200"/>
              </a:spcAft>
            </a:pPr>
            <a:r>
              <a:rPr lang="ar" dirty="0">
                <a:solidFill>
                  <a:prstClr val="black"/>
                </a:solidFill>
                <a:cs typeface="Calibri" panose="020F0502020204030204" pitchFamily="34" charset="0"/>
              </a:rPr>
              <a:t>مساحة الأرضية الداخلية ، يتم تحديد استهلاك الكهرباء والطاقة الحرارية السنوي كقيمة إجمالية مجمعة لجميع المباني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20612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D38F0FC-95B6-4C61-A8B6-23D29B30D12A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5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194318" y="877051"/>
            <a:ext cx="6372808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a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80145" y="1511470"/>
            <a:ext cx="350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b="1" dirty="0"/>
              <a:t>المنتجات الأولية في الاتحاد الأوروبي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495157" y="151147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/>
              <a:t>واردات الاتحاد الأوروبي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8157305" y="5275032"/>
            <a:ext cx="8931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sz="800" dirty="0"/>
              <a:t>المصدر: يوروستات</a:t>
            </a:r>
            <a:endParaRPr lang="en-US" sz="800" dirty="0"/>
          </a:p>
        </p:txBody>
      </p:sp>
      <p:sp>
        <p:nvSpPr>
          <p:cNvPr id="27" name="Rectangle 26"/>
          <p:cNvSpPr/>
          <p:nvPr/>
        </p:nvSpPr>
        <p:spPr>
          <a:xfrm>
            <a:off x="304324" y="1816026"/>
            <a:ext cx="38258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100" dirty="0"/>
              <a:t>استخراج منتجات الطاقة من المصادر الطبيعية إلى شكل صالح للاستخدام. يحدث داخل الإقليم قيد النظر</a:t>
            </a:r>
            <a:endParaRPr lang="en-US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114582" y="5275032"/>
            <a:ext cx="8931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sz="800" dirty="0"/>
              <a:t>المصدر: يوروستات</a:t>
            </a:r>
            <a:endParaRPr lang="en-US" sz="800" dirty="0"/>
          </a:p>
        </p:txBody>
      </p:sp>
      <p:sp>
        <p:nvSpPr>
          <p:cNvPr id="29" name="Rectangle 28"/>
          <p:cNvSpPr/>
          <p:nvPr/>
        </p:nvSpPr>
        <p:spPr>
          <a:xfrm>
            <a:off x="5272660" y="1816026"/>
            <a:ext cx="35905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100" dirty="0"/>
              <a:t>تغطي الواردات كمية الطاقة المنتجة في الخارج والتي يتم إحضارها إلى المنطقة المعنية للاستهلاك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2A7F447-5791-47A5-B903-10B8785004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6" t="6796" r="18470" b="6796"/>
          <a:stretch/>
        </p:blipFill>
        <p:spPr>
          <a:xfrm>
            <a:off x="198492" y="2405657"/>
            <a:ext cx="4373508" cy="31706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8CC9D4-9DE4-4920-ADBA-5FEE05C1109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4" r="25225" b="9866"/>
          <a:stretch/>
        </p:blipFill>
        <p:spPr>
          <a:xfrm>
            <a:off x="4739838" y="2204022"/>
            <a:ext cx="4305250" cy="344715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ED6C62A-908A-4B1A-9812-7BF7123A37A6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4"/>
            <a:ext cx="8229600" cy="22932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800" dirty="0">
              <a:cs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" sz="2400" dirty="0"/>
              <a:t>يتم تعريف الطاقة الأولية في المادة 2 (5) من توجيه أداء الطاقة للمباني ( </a:t>
            </a:r>
            <a:r>
              <a:rPr lang="ar" sz="2400" b="1" dirty="0"/>
              <a:t>EPBD </a:t>
            </a:r>
            <a:r>
              <a:rPr lang="ar" sz="2400" dirty="0"/>
              <a:t>) على أنها "الطاقة التي لم تخضع لأي تحويل في عملية التحويل ، محسوبة بواسطة ناقل الطاقة باستخدام عامل طاقة أولي .</a:t>
            </a:r>
          </a:p>
          <a:p>
            <a:pPr marL="0" indent="0" algn="just" rtl="1">
              <a:buNone/>
            </a:pPr>
            <a:r>
              <a:rPr lang="ar" sz="2400" dirty="0"/>
              <a:t>هي الطاقة المطلوبة لتوليد الكهرباء والتدفئة والتبريد التي يستخدمها المبنى.</a:t>
            </a:r>
            <a:endParaRPr lang="it-IT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9638CA-B0CA-4EAD-93F0-AB66B9AB8733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83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 txBox="1">
            <a:spLocks/>
          </p:cNvSpPr>
          <p:nvPr/>
        </p:nvSpPr>
        <p:spPr>
          <a:xfrm>
            <a:off x="8063633" y="6090020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FB592-B9A9-49AA-A86F-4031F7B9780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18039" y="944318"/>
            <a:ext cx="4010538" cy="54195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en-US" sz="2400" dirty="0"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3B17AD5-0393-46B3-B43E-88EF50D53AF8}"/>
              </a:ext>
            </a:extLst>
          </p:cNvPr>
          <p:cNvSpPr/>
          <p:nvPr/>
        </p:nvSpPr>
        <p:spPr>
          <a:xfrm>
            <a:off x="5423338" y="1906086"/>
            <a:ext cx="1490697" cy="434863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  <p:txBody>
          <a:bodyPr wrap="square">
            <a:spAutoFit/>
          </a:bodyPr>
          <a:lstStyle/>
          <a:p>
            <a:pPr algn="ctr" rtl="1">
              <a:lnSpc>
                <a:spcPts val="1300"/>
              </a:lnSpc>
            </a:pPr>
            <a:r>
              <a:rPr lang="ar" sz="1500" i="1" dirty="0">
                <a:solidFill>
                  <a:srgbClr val="C00000"/>
                </a:solidFill>
                <a:sym typeface="Symbol" panose="05050102010706020507" pitchFamily="18" charset="2"/>
              </a:rPr>
              <a:t>الحرارية و</a:t>
            </a:r>
            <a:endParaRPr lang="hr-HR" sz="1500" i="1" dirty="0">
              <a:solidFill>
                <a:srgbClr val="C00000"/>
              </a:solidFill>
              <a:sym typeface="Symbol" panose="05050102010706020507" pitchFamily="18" charset="2"/>
            </a:endParaRPr>
          </a:p>
          <a:p>
            <a:pPr algn="ctr" rtl="1">
              <a:lnSpc>
                <a:spcPts val="1300"/>
              </a:lnSpc>
            </a:pPr>
            <a:r>
              <a:rPr lang="ar" sz="1500" i="1" dirty="0">
                <a:solidFill>
                  <a:srgbClr val="C00000"/>
                </a:solidFill>
                <a:sym typeface="Symbol" panose="05050102010706020507" pitchFamily="18" charset="2"/>
              </a:rPr>
              <a:t>طاقة كهربائية</a:t>
            </a:r>
            <a:endParaRPr lang="en-GB" sz="1500" i="1" dirty="0">
              <a:solidFill>
                <a:srgbClr val="C00000"/>
              </a:solidFill>
            </a:endParaRPr>
          </a:p>
        </p:txBody>
      </p:sp>
      <p:sp>
        <p:nvSpPr>
          <p:cNvPr id="16" name="Arrow: Down 50">
            <a:extLst>
              <a:ext uri="{FF2B5EF4-FFF2-40B4-BE49-F238E27FC236}">
                <a16:creationId xmlns:a16="http://schemas.microsoft.com/office/drawing/2014/main" id="{CB31E9D7-1E7E-40D5-8695-8757FF8EEF5F}"/>
              </a:ext>
            </a:extLst>
          </p:cNvPr>
          <p:cNvSpPr/>
          <p:nvPr/>
        </p:nvSpPr>
        <p:spPr>
          <a:xfrm>
            <a:off x="6972853" y="3918995"/>
            <a:ext cx="233535" cy="1112499"/>
          </a:xfrm>
          <a:prstGeom prst="downArrow">
            <a:avLst/>
          </a:prstGeom>
          <a:solidFill>
            <a:srgbClr val="FFFF00"/>
          </a:soli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Down 49">
            <a:extLst>
              <a:ext uri="{FF2B5EF4-FFF2-40B4-BE49-F238E27FC236}">
                <a16:creationId xmlns:a16="http://schemas.microsoft.com/office/drawing/2014/main" id="{EFF3630A-5CE6-4AAB-8479-9E161A01A6CE}"/>
              </a:ext>
            </a:extLst>
          </p:cNvPr>
          <p:cNvSpPr/>
          <p:nvPr/>
        </p:nvSpPr>
        <p:spPr>
          <a:xfrm>
            <a:off x="4875332" y="4119021"/>
            <a:ext cx="233535" cy="88934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34">
            <a:extLst>
              <a:ext uri="{FF2B5EF4-FFF2-40B4-BE49-F238E27FC236}">
                <a16:creationId xmlns:a16="http://schemas.microsoft.com/office/drawing/2014/main" id="{4E8D6098-4885-40AF-8527-F21868A8552C}"/>
              </a:ext>
            </a:extLst>
          </p:cNvPr>
          <p:cNvSpPr/>
          <p:nvPr/>
        </p:nvSpPr>
        <p:spPr>
          <a:xfrm>
            <a:off x="2199756" y="3680593"/>
            <a:ext cx="233535" cy="1329665"/>
          </a:xfrm>
          <a:prstGeom prst="downArrow">
            <a:avLst/>
          </a:prstGeom>
          <a:solidFill>
            <a:srgbClr val="FFFF00"/>
          </a:soli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46">
            <a:extLst>
              <a:ext uri="{FF2B5EF4-FFF2-40B4-BE49-F238E27FC236}">
                <a16:creationId xmlns:a16="http://schemas.microsoft.com/office/drawing/2014/main" id="{CDC8EA79-DE70-459F-A49F-4A965E83A1C2}"/>
              </a:ext>
            </a:extLst>
          </p:cNvPr>
          <p:cNvSpPr/>
          <p:nvPr/>
        </p:nvSpPr>
        <p:spPr>
          <a:xfrm>
            <a:off x="6685902" y="3596937"/>
            <a:ext cx="885350" cy="522084"/>
          </a:xfrm>
          <a:prstGeom prst="rightArrow">
            <a:avLst/>
          </a:prstGeom>
          <a:solidFill>
            <a:srgbClr val="FF9B9B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45">
            <a:extLst>
              <a:ext uri="{FF2B5EF4-FFF2-40B4-BE49-F238E27FC236}">
                <a16:creationId xmlns:a16="http://schemas.microsoft.com/office/drawing/2014/main" id="{167ADB20-02E9-4903-B6FC-F12AAE66C382}"/>
              </a:ext>
            </a:extLst>
          </p:cNvPr>
          <p:cNvSpPr/>
          <p:nvPr/>
        </p:nvSpPr>
        <p:spPr>
          <a:xfrm>
            <a:off x="4761852" y="3920787"/>
            <a:ext cx="674510" cy="522084"/>
          </a:xfrm>
          <a:prstGeom prst="rightArrow">
            <a:avLst/>
          </a:prstGeom>
          <a:solidFill>
            <a:srgbClr val="BDDEFF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Right 9">
            <a:extLst>
              <a:ext uri="{FF2B5EF4-FFF2-40B4-BE49-F238E27FC236}">
                <a16:creationId xmlns:a16="http://schemas.microsoft.com/office/drawing/2014/main" id="{DCA9ED6F-04DE-4E21-9537-B743A53CCB69}"/>
              </a:ext>
            </a:extLst>
          </p:cNvPr>
          <p:cNvSpPr/>
          <p:nvPr/>
        </p:nvSpPr>
        <p:spPr>
          <a:xfrm>
            <a:off x="1656702" y="3396912"/>
            <a:ext cx="1319644" cy="522084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664DA3-D120-4EFC-B823-BE08A2A7085F}"/>
              </a:ext>
            </a:extLst>
          </p:cNvPr>
          <p:cNvSpPr/>
          <p:nvPr/>
        </p:nvSpPr>
        <p:spPr>
          <a:xfrm>
            <a:off x="191872" y="2708457"/>
            <a:ext cx="1889000" cy="2169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ym typeface="Symbol" panose="05050102010706020507" pitchFamily="18" charset="2"/>
              </a:rPr>
              <a:t>الفحم ، الفحم الخث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ym typeface="Symbol" panose="05050102010706020507" pitchFamily="18" charset="2"/>
              </a:rPr>
              <a:t>زيت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ym typeface="Symbol" panose="05050102010706020507" pitchFamily="18" charset="2"/>
              </a:rPr>
              <a:t>غاز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ym typeface="Symbol" panose="05050102010706020507" pitchFamily="18" charset="2"/>
              </a:rPr>
              <a:t>EN النووية.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009900"/>
                </a:solidFill>
                <a:sym typeface="Symbol" panose="05050102010706020507" pitchFamily="18" charset="2"/>
              </a:rPr>
              <a:t>شمس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009900"/>
                </a:solidFill>
                <a:sym typeface="Symbol" panose="05050102010706020507" pitchFamily="18" charset="2"/>
              </a:rPr>
              <a:t>رياح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009900"/>
                </a:solidFill>
                <a:sym typeface="Symbol" panose="05050102010706020507" pitchFamily="18" charset="2"/>
              </a:rPr>
              <a:t>ماء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009900"/>
                </a:solidFill>
                <a:sym typeface="Symbol" panose="05050102010706020507" pitchFamily="18" charset="2"/>
              </a:rPr>
              <a:t>الطاقة الحرارية الجوفية </a:t>
            </a: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009900"/>
                </a:solidFill>
                <a:sym typeface="Symbol" panose="05050102010706020507" pitchFamily="18" charset="2"/>
              </a:rPr>
              <a:t>خشب </a:t>
            </a: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...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88500F-C3D5-4DC6-A1B5-A2E48A58CAF0}"/>
              </a:ext>
            </a:extLst>
          </p:cNvPr>
          <p:cNvSpPr/>
          <p:nvPr/>
        </p:nvSpPr>
        <p:spPr>
          <a:xfrm>
            <a:off x="2976916" y="2665277"/>
            <a:ext cx="1849616" cy="1938992"/>
          </a:xfrm>
          <a:prstGeom prst="rect">
            <a:avLst/>
          </a:prstGeom>
          <a:solidFill>
            <a:srgbClr val="BDDEFF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طاقة كهربائية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حرارة المنطقة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منتجات بترولية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غاز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الكريات الخشبية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 err="1">
                <a:solidFill>
                  <a:srgbClr val="4D4D4D"/>
                </a:solidFill>
                <a:sym typeface="Symbol" panose="05050102010706020507" pitchFamily="18" charset="2"/>
              </a:rPr>
              <a:t>فريكيتس</a:t>
            </a:r>
            <a:endParaRPr lang="en-GB" sz="1500" dirty="0">
              <a:solidFill>
                <a:srgbClr val="4D4D4D"/>
              </a:solidFill>
              <a:sym typeface="Symbol" panose="05050102010706020507" pitchFamily="18" charset="2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كوكاكولا ...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81A974-D71B-4812-80C5-0B519FDF878C}"/>
              </a:ext>
            </a:extLst>
          </p:cNvPr>
          <p:cNvSpPr txBox="1"/>
          <p:nvPr/>
        </p:nvSpPr>
        <p:spPr>
          <a:xfrm>
            <a:off x="190610" y="2333439"/>
            <a:ext cx="1890261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ar" b="1" dirty="0">
                <a:latin typeface="Arial" panose="020B0604020202020204" pitchFamily="34" charset="0"/>
                <a:cs typeface="Arial" panose="020B0604020202020204" pitchFamily="34" charset="0"/>
              </a:rPr>
              <a:t>الطاقة الأولية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332DD6-C897-4D8C-8CE9-911421883FD1}"/>
              </a:ext>
            </a:extLst>
          </p:cNvPr>
          <p:cNvSpPr txBox="1"/>
          <p:nvPr/>
        </p:nvSpPr>
        <p:spPr>
          <a:xfrm>
            <a:off x="2976346" y="2314634"/>
            <a:ext cx="1850186" cy="369332"/>
          </a:xfrm>
          <a:prstGeom prst="rect">
            <a:avLst/>
          </a:prstGeom>
          <a:solidFill>
            <a:srgbClr val="99CCFF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ar" b="1" dirty="0">
                <a:latin typeface="Arial Narrow" panose="020B0606020202030204" pitchFamily="34" charset="0"/>
                <a:cs typeface="Arial" panose="020B0604020202020204" pitchFamily="34" charset="0"/>
              </a:rPr>
              <a:t>الطاقة الثانوية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CC304E-F04D-4551-8994-41D16B385528}"/>
              </a:ext>
            </a:extLst>
          </p:cNvPr>
          <p:cNvSpPr txBox="1"/>
          <p:nvPr/>
        </p:nvSpPr>
        <p:spPr>
          <a:xfrm>
            <a:off x="5449205" y="3199453"/>
            <a:ext cx="1440000" cy="6463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ar" dirty="0">
                <a:latin typeface="Arial Narrow" panose="020B0606020202030204" pitchFamily="34" charset="0"/>
                <a:cs typeface="Arial" panose="020B0604020202020204" pitchFamily="34" charset="0"/>
              </a:rPr>
              <a:t>الطاقة الأولية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4FC3097-F0AE-4CE2-BACD-F254E1F3D9AA}"/>
              </a:ext>
            </a:extLst>
          </p:cNvPr>
          <p:cNvSpPr txBox="1"/>
          <p:nvPr/>
        </p:nvSpPr>
        <p:spPr>
          <a:xfrm>
            <a:off x="5445423" y="2313420"/>
            <a:ext cx="1440000" cy="877163"/>
          </a:xfrm>
          <a:prstGeom prst="rect">
            <a:avLst/>
          </a:prstGeom>
          <a:solidFill>
            <a:srgbClr val="F66666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" sz="1700" b="1" dirty="0">
                <a:latin typeface="Arial" panose="020B0604020202020204" pitchFamily="34" charset="0"/>
                <a:cs typeface="Arial" panose="020B0604020202020204" pitchFamily="34" charset="0"/>
              </a:rPr>
              <a:t>تسليم الطاقة إلى المبنى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1E6F6AC-F269-4663-BF27-6054B30AEB65}"/>
              </a:ext>
            </a:extLst>
          </p:cNvPr>
          <p:cNvSpPr txBox="1"/>
          <p:nvPr/>
        </p:nvSpPr>
        <p:spPr>
          <a:xfrm>
            <a:off x="4681689" y="5036937"/>
            <a:ext cx="1188193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ar" sz="1400" dirty="0">
                <a:latin typeface="Arial Narrow" panose="020B0606020202030204" pitchFamily="34" charset="0"/>
                <a:cs typeface="Arial" panose="020B0604020202020204" pitchFamily="34" charset="0"/>
              </a:rPr>
              <a:t>فقدان الطاقة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7473B7C-877E-4B90-AAB1-2ABDD0E2DA73}"/>
              </a:ext>
            </a:extLst>
          </p:cNvPr>
          <p:cNvSpPr/>
          <p:nvPr/>
        </p:nvSpPr>
        <p:spPr>
          <a:xfrm>
            <a:off x="4681689" y="5350157"/>
            <a:ext cx="1188193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200" dirty="0">
                <a:solidFill>
                  <a:srgbClr val="4D4D4D"/>
                </a:solidFill>
                <a:sym typeface="Symbol" panose="05050102010706020507" pitchFamily="18" charset="2"/>
              </a:rPr>
              <a:t>تحويل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200" dirty="0">
                <a:solidFill>
                  <a:srgbClr val="4D4D4D"/>
                </a:solidFill>
                <a:sym typeface="Symbol" panose="05050102010706020507" pitchFamily="18" charset="2"/>
              </a:rPr>
              <a:t>تخزين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200" dirty="0">
                <a:solidFill>
                  <a:srgbClr val="4D4D4D"/>
                </a:solidFill>
                <a:sym typeface="Symbol" panose="05050102010706020507" pitchFamily="18" charset="2"/>
              </a:rPr>
              <a:t>توزيع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CB419D-9A73-4D6D-B161-C6552C9550B0}"/>
              </a:ext>
            </a:extLst>
          </p:cNvPr>
          <p:cNvSpPr txBox="1"/>
          <p:nvPr/>
        </p:nvSpPr>
        <p:spPr>
          <a:xfrm>
            <a:off x="7580328" y="2314634"/>
            <a:ext cx="1327196" cy="877163"/>
          </a:xfrm>
          <a:prstGeom prst="rect">
            <a:avLst/>
          </a:prstGeom>
          <a:solidFill>
            <a:srgbClr val="FFCC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" sz="1700" b="1" dirty="0">
                <a:latin typeface="Arial" panose="020B0604020202020204" pitchFamily="34" charset="0"/>
                <a:cs typeface="Arial" panose="020B0604020202020204" pitchFamily="34" charset="0"/>
              </a:rPr>
              <a:t>بناء احتياجات الطاقة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6D5563-D9CB-4234-9564-E708931A0805}"/>
              </a:ext>
            </a:extLst>
          </p:cNvPr>
          <p:cNvSpPr/>
          <p:nvPr/>
        </p:nvSpPr>
        <p:spPr>
          <a:xfrm>
            <a:off x="7578333" y="3186940"/>
            <a:ext cx="1329191" cy="1708160"/>
          </a:xfrm>
          <a:prstGeom prst="rect">
            <a:avLst/>
          </a:prstGeom>
          <a:solidFill>
            <a:srgbClr val="FFE989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تدفئة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تبريد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المياه الساخنة المنزلية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تنفس</a:t>
            </a:r>
            <a:endParaRPr lang="hr-HR" sz="1500" dirty="0">
              <a:solidFill>
                <a:srgbClr val="4D4D4D"/>
              </a:solidFill>
              <a:sym typeface="Symbol" panose="05050102010706020507" pitchFamily="18" charset="2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المساعدون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500" dirty="0">
                <a:solidFill>
                  <a:srgbClr val="4D4D4D"/>
                </a:solidFill>
                <a:sym typeface="Symbol" panose="05050102010706020507" pitchFamily="18" charset="2"/>
              </a:rPr>
              <a:t>إضاءة</a:t>
            </a:r>
          </a:p>
        </p:txBody>
      </p:sp>
      <p:cxnSp>
        <p:nvCxnSpPr>
          <p:cNvPr id="32" name="Connector: Elbow 54">
            <a:extLst>
              <a:ext uri="{FF2B5EF4-FFF2-40B4-BE49-F238E27FC236}">
                <a16:creationId xmlns:a16="http://schemas.microsoft.com/office/drawing/2014/main" id="{FEA01A1C-2C02-4244-B2EC-03B450F1CFAC}"/>
              </a:ext>
            </a:extLst>
          </p:cNvPr>
          <p:cNvCxnSpPr>
            <a:cxnSpLocks/>
            <a:stCxn id="24" idx="0"/>
            <a:endCxn id="26" idx="1"/>
          </p:cNvCxnSpPr>
          <p:nvPr/>
        </p:nvCxnSpPr>
        <p:spPr>
          <a:xfrm rot="16200000" flipH="1">
            <a:off x="2697883" y="771297"/>
            <a:ext cx="1189180" cy="4313464"/>
          </a:xfrm>
          <a:prstGeom prst="bentConnector4">
            <a:avLst>
              <a:gd name="adj1" fmla="val -19223"/>
              <a:gd name="adj2" fmla="val 89019"/>
            </a:avLst>
          </a:prstGeom>
          <a:ln w="1111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F254B4B-CCD7-4155-871F-181CD06E7897}"/>
              </a:ext>
            </a:extLst>
          </p:cNvPr>
          <p:cNvSpPr txBox="1"/>
          <p:nvPr/>
        </p:nvSpPr>
        <p:spPr>
          <a:xfrm>
            <a:off x="5443443" y="3845784"/>
            <a:ext cx="1440000" cy="646331"/>
          </a:xfrm>
          <a:prstGeom prst="rect">
            <a:avLst/>
          </a:prstGeom>
          <a:solidFill>
            <a:srgbClr val="99CCFF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ar" dirty="0">
                <a:latin typeface="Arial Narrow" panose="020B0606020202030204" pitchFamily="34" charset="0"/>
                <a:cs typeface="Arial" panose="020B0604020202020204" pitchFamily="34" charset="0"/>
              </a:rPr>
              <a:t>الطاقة الثانوية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9E67054-979F-403B-A709-19FBC69F5C9F}"/>
              </a:ext>
            </a:extLst>
          </p:cNvPr>
          <p:cNvSpPr/>
          <p:nvPr/>
        </p:nvSpPr>
        <p:spPr>
          <a:xfrm>
            <a:off x="5436362" y="2313420"/>
            <a:ext cx="1477673" cy="2178695"/>
          </a:xfrm>
          <a:prstGeom prst="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08F818-C04A-46D4-BDD4-F56F28823A50}"/>
              </a:ext>
            </a:extLst>
          </p:cNvPr>
          <p:cNvSpPr txBox="1"/>
          <p:nvPr/>
        </p:nvSpPr>
        <p:spPr>
          <a:xfrm>
            <a:off x="6612291" y="5036937"/>
            <a:ext cx="1188193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ar" sz="1400" dirty="0">
                <a:latin typeface="Arial Narrow" panose="020B0606020202030204" pitchFamily="34" charset="0"/>
                <a:cs typeface="Arial" panose="020B0604020202020204" pitchFamily="34" charset="0"/>
              </a:rPr>
              <a:t>فقدان الطاقة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073D190-BEF7-41EB-B5D2-503D978F4424}"/>
              </a:ext>
            </a:extLst>
          </p:cNvPr>
          <p:cNvSpPr/>
          <p:nvPr/>
        </p:nvSpPr>
        <p:spPr>
          <a:xfrm>
            <a:off x="6612291" y="5350157"/>
            <a:ext cx="1188193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200" dirty="0">
                <a:solidFill>
                  <a:srgbClr val="4D4D4D"/>
                </a:solidFill>
                <a:sym typeface="Symbol" panose="05050102010706020507" pitchFamily="18" charset="2"/>
              </a:rPr>
              <a:t>تحويل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200" dirty="0">
                <a:solidFill>
                  <a:srgbClr val="4D4D4D"/>
                </a:solidFill>
                <a:sym typeface="Symbol" panose="05050102010706020507" pitchFamily="18" charset="2"/>
              </a:rPr>
              <a:t>تخزين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200" dirty="0">
                <a:solidFill>
                  <a:srgbClr val="4D4D4D"/>
                </a:solidFill>
                <a:sym typeface="Symbol" panose="05050102010706020507" pitchFamily="18" charset="2"/>
              </a:rPr>
              <a:t>توزيع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DD6F235-E57B-45F4-8046-51E7797774EB}"/>
              </a:ext>
            </a:extLst>
          </p:cNvPr>
          <p:cNvSpPr txBox="1"/>
          <p:nvPr/>
        </p:nvSpPr>
        <p:spPr>
          <a:xfrm>
            <a:off x="2080871" y="5036937"/>
            <a:ext cx="1188193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ar" sz="1400" dirty="0">
                <a:latin typeface="Arial Narrow" panose="020B0606020202030204" pitchFamily="34" charset="0"/>
                <a:cs typeface="Arial" panose="020B0604020202020204" pitchFamily="34" charset="0"/>
              </a:rPr>
              <a:t>فقدان الطاقة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03CDCF2-A7C2-4585-B331-859681B53A03}"/>
              </a:ext>
            </a:extLst>
          </p:cNvPr>
          <p:cNvSpPr/>
          <p:nvPr/>
        </p:nvSpPr>
        <p:spPr>
          <a:xfrm>
            <a:off x="2080871" y="5350157"/>
            <a:ext cx="1188193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200" dirty="0">
                <a:solidFill>
                  <a:srgbClr val="4D4D4D"/>
                </a:solidFill>
                <a:sym typeface="Symbol" panose="05050102010706020507" pitchFamily="18" charset="2"/>
              </a:rPr>
              <a:t>تحويل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200" dirty="0">
                <a:solidFill>
                  <a:srgbClr val="4D4D4D"/>
                </a:solidFill>
                <a:sym typeface="Symbol" panose="05050102010706020507" pitchFamily="18" charset="2"/>
              </a:rPr>
              <a:t>تخزين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ar" sz="1200" dirty="0">
                <a:solidFill>
                  <a:srgbClr val="4D4D4D"/>
                </a:solidFill>
                <a:sym typeface="Symbol" panose="05050102010706020507" pitchFamily="18" charset="2"/>
              </a:rPr>
              <a:t>توزيع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0D888E0-3178-4437-9E03-58BB00666260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794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6892724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556728"/>
              </p:ext>
            </p:extLst>
          </p:nvPr>
        </p:nvGraphicFramePr>
        <p:xfrm>
          <a:off x="457200" y="1970156"/>
          <a:ext cx="8229600" cy="1285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noProof="0" dirty="0"/>
                        <a:t>مؤشر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وحدة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مصدر البيانات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sz="1800" dirty="0"/>
                        <a:t>إجمالي استهلاك الطاقة الأولية السنوي المُجمَّع لكل مساحة أرضية داخلية مُجمَّعة مفيدة</a:t>
                      </a:r>
                      <a:endParaRPr lang="it-IT" sz="1800" u="none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800" kern="1200" dirty="0">
                          <a:effectLst/>
                        </a:rPr>
                        <a:t>كيلوواط ساعة / م </a:t>
                      </a:r>
                      <a:r>
                        <a:rPr lang="ar" sz="1800" kern="1200" baseline="30000" dirty="0">
                          <a:effectLst/>
                        </a:rPr>
                        <a:t>2 </a:t>
                      </a:r>
                      <a:r>
                        <a:rPr lang="ar" sz="1800" kern="1200" dirty="0">
                          <a:effectLst/>
                        </a:rPr>
                        <a:t>/ سنة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العمليات الحسابية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02389AC3-AAC0-44F4-8B32-4877AA4CF824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2" y="98291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400" dirty="0"/>
              <a:t>تقدير وتقليل استهلاك الطاقة الأولية لجميع المباني في </a:t>
            </a:r>
            <a:r>
              <a:rPr lang="ar" sz="2400" dirty="0" err="1"/>
              <a:t>الحي </a:t>
            </a:r>
            <a:r>
              <a:rPr lang="ar" sz="2400" dirty="0"/>
              <a:t>.</a:t>
            </a:r>
            <a:endParaRPr lang="en-US" sz="2400" i="1" dirty="0"/>
          </a:p>
          <a:p>
            <a:pPr marL="0" indent="0" algn="r" rtl="1">
              <a:buNone/>
            </a:pPr>
            <a:endParaRPr lang="it-IT" dirty="0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596" y="1905573"/>
            <a:ext cx="3600156" cy="2745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75646" y="4353937"/>
            <a:ext cx="372951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b="1" dirty="0">
                <a:solidFill>
                  <a:srgbClr val="006600"/>
                </a:solidFill>
              </a:rPr>
              <a:t>NZEB (EPBD 2010/31 / ΕΕ ، 2018/844)</a:t>
            </a:r>
            <a:endParaRPr lang="el-GR" b="1" dirty="0">
              <a:solidFill>
                <a:srgbClr val="0066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ar" sz="1600" b="1" dirty="0">
                <a:solidFill>
                  <a:srgbClr val="006600"/>
                </a:solidFill>
              </a:rPr>
              <a:t>مباني شبه معدومة الطاقة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ar" sz="1600" b="1" i="1" kern="0" dirty="0">
                <a:solidFill>
                  <a:srgbClr val="006600"/>
                </a:solidFill>
              </a:rPr>
              <a:t>جميع المباني الجديدة من عام 2021</a:t>
            </a:r>
            <a:endParaRPr lang="en-US" sz="1600" b="1" i="1" kern="0" dirty="0">
              <a:solidFill>
                <a:srgbClr val="006600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ar" sz="1600" b="1" i="1" kern="0" dirty="0">
                <a:solidFill>
                  <a:srgbClr val="006600"/>
                </a:solidFill>
              </a:rPr>
              <a:t>المباني العامة الجديدة من 2019</a:t>
            </a:r>
            <a:endParaRPr lang="en-US" sz="1600" b="1" dirty="0">
              <a:solidFill>
                <a:srgbClr val="006600"/>
              </a:solidFill>
            </a:endParaRPr>
          </a:p>
          <a:p>
            <a:endParaRPr lang="en-GB" sz="1600" b="1" dirty="0">
              <a:solidFill>
                <a:srgbClr val="006600"/>
              </a:solidFill>
            </a:endParaRPr>
          </a:p>
        </p:txBody>
      </p:sp>
      <p:pic>
        <p:nvPicPr>
          <p:cNvPr id="9" name="Picture 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83" y="4062764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636016" y="4353937"/>
            <a:ext cx="340461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b="1" dirty="0">
                <a:solidFill>
                  <a:srgbClr val="006600"/>
                </a:solidFill>
              </a:rPr>
              <a:t>طاقة نظيفة لجميع الأوروبيين</a:t>
            </a:r>
          </a:p>
          <a:p>
            <a:r>
              <a:rPr lang="ar" sz="1600" b="1" dirty="0">
                <a:solidFill>
                  <a:srgbClr val="006600"/>
                </a:solidFill>
              </a:rPr>
              <a:t>حزمة جديدة من التدابير لتوفير الإطار التشريعي المستقر اللازم لتسهيل انتقال الطاقة النظيفة نحو إنشاء اتحاد الطاقة</a:t>
            </a:r>
          </a:p>
        </p:txBody>
      </p:sp>
      <p:pic>
        <p:nvPicPr>
          <p:cNvPr id="11" name="Picture 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552" y="4062764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035082" y="5846653"/>
            <a:ext cx="41921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" sz="800" b="1" dirty="0">
                <a:solidFill>
                  <a:srgbClr val="006600"/>
                </a:solidFill>
                <a:latin typeface="Arial Narrow" panose="020B0606020202030204" pitchFamily="34" charset="0"/>
              </a:rPr>
              <a:t>https://ec.europa.eu/energy/en/topics/energy-strategy-and-energy-union/clean-energy-all-europeans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EF83B88-431D-46A7-8EE1-F9AF84EC2754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30836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</a:p>
          <a:p>
            <a:pPr marL="0" indent="0" algn="r" rtl="1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400" dirty="0"/>
              <a:t>يتم توفير طريقة الحساب من خلال </a:t>
            </a:r>
            <a:r>
              <a:rPr lang="ar" sz="2400" b="1" dirty="0"/>
              <a:t>سلسلة </a:t>
            </a:r>
            <a:r>
              <a:rPr lang="ar" sz="2400" dirty="0"/>
              <a:t>معايير CEN التي تدعم تنفيذ EPBD عبر الاتحاد الأوروبي</a:t>
            </a:r>
            <a:endParaRPr lang="en-US" sz="2400" dirty="0"/>
          </a:p>
          <a:p>
            <a:pPr marL="0" lvl="0" indent="0" algn="r" rtl="1">
              <a:spcBef>
                <a:spcPts val="1200"/>
              </a:spcBef>
              <a:buNone/>
            </a:pPr>
            <a:r>
              <a:rPr lang="ar" sz="2400" dirty="0"/>
              <a:t>سلسلة معايير CEN التي تشكل حاليًا الأساس لمعظم طرق الحساب الوطنية </a:t>
            </a:r>
            <a:r>
              <a:rPr lang="ar" sz="2400" b="1" dirty="0"/>
              <a:t>EN 15603 </a:t>
            </a:r>
            <a:r>
              <a:rPr lang="ar" sz="2400" dirty="0"/>
              <a:t>التي تجمع النتائج من </a:t>
            </a:r>
            <a:r>
              <a:rPr lang="ar" sz="2400" b="1" dirty="0"/>
              <a:t>EN ISO 13790</a:t>
            </a:r>
            <a:endParaRPr lang="en-US" sz="2400" strike="sngStrike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20CC46-4B35-48E4-8F52-8BFC4C3E9C5F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84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6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7- إجمالي استهلاك الطاقة الأولية لعمليات المباني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7382642" cy="6088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232610" y="1519246"/>
            <a:ext cx="8174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400" dirty="0"/>
              <a:t>حدود التقييم جميع المباني في الحي.</a:t>
            </a:r>
            <a:endParaRPr lang="el-GR" sz="2400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10" y="2128079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300"/>
              </a:spcBef>
              <a:buNone/>
            </a:pPr>
            <a:r>
              <a:rPr lang="ar" dirty="0"/>
              <a:t>عند حساب استهلاك الطاقة الأولية ، يجب مراعاة استخدامات الطاقة التالية :</a:t>
            </a:r>
            <a:endParaRPr lang="en-US" dirty="0"/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تدفئة </a:t>
            </a:r>
            <a:endParaRPr lang="en-US" dirty="0"/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تبريد </a:t>
            </a:r>
            <a:endParaRPr lang="en-US" dirty="0"/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التهوية الميكانيكية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-JO" dirty="0"/>
              <a:t>الماء </a:t>
            </a:r>
            <a:r>
              <a:rPr lang="ar" dirty="0"/>
              <a:t>المنزلي</a:t>
            </a:r>
            <a:r>
              <a:rPr lang="ar-JO" dirty="0"/>
              <a:t> الساخن</a:t>
            </a:r>
            <a:r>
              <a:rPr lang="ar" dirty="0"/>
              <a:t> 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إضاءة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ال</a:t>
            </a:r>
            <a:r>
              <a:rPr lang="ar-JO" dirty="0"/>
              <a:t>اضافات</a:t>
            </a:r>
            <a:endParaRPr lang="ar" dirty="0"/>
          </a:p>
        </p:txBody>
      </p:sp>
      <p:sp>
        <p:nvSpPr>
          <p:cNvPr id="15" name="Rectangle 14"/>
          <p:cNvSpPr/>
          <p:nvPr/>
        </p:nvSpPr>
        <p:spPr>
          <a:xfrm>
            <a:off x="5954415" y="5124985"/>
            <a:ext cx="26494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dirty="0"/>
              <a:t>يشار إلى استخدام الطاقة على أنه </a:t>
            </a:r>
          </a:p>
          <a:p>
            <a:pPr algn="r" rtl="1"/>
            <a:r>
              <a:rPr lang="ar-JO" b="1" dirty="0"/>
              <a:t>استهلاك الطاقة التشغيلي</a:t>
            </a:r>
            <a:endParaRPr lang="el-GR" b="1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951" y="4419842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3CA590F-B38B-43EE-A667-C8B690B20D8B}"/>
              </a:ext>
            </a:extLst>
          </p:cNvPr>
          <p:cNvSpPr/>
          <p:nvPr/>
        </p:nvSpPr>
        <p:spPr>
          <a:xfrm>
            <a:off x="2209159" y="6037479"/>
            <a:ext cx="1425292" cy="527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7853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te a new document." ma:contentTypeScope="" ma:versionID="505b0f4edb0f730a3a9d3a3cbed1a0c1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2fcacb4bb21bb6c65f33364ee5758aab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211994A-FD11-4576-ACB8-FA3B52EB56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110159-FFAE-4B72-A83D-BDFA9121FB9E}"/>
</file>

<file path=customXml/itemProps3.xml><?xml version="1.0" encoding="utf-8"?>
<ds:datastoreItem xmlns:ds="http://schemas.openxmlformats.org/officeDocument/2006/customXml" ds:itemID="{2974D14D-26AE-480B-AB12-186459A2F416}">
  <ds:schemaRefs>
    <ds:schemaRef ds:uri="http://purl.org/dc/elements/1.1/"/>
    <ds:schemaRef ds:uri="http://schemas.microsoft.com/office/2006/metadata/properties"/>
    <ds:schemaRef ds:uri="http://www.w3.org/XML/1998/namespace"/>
    <ds:schemaRef ds:uri="019ad8dd-0490-40d8-9346-bcbaec298f68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7703844f-ab03-448f-aed1-f35d29f3bcb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26077</TotalTime>
  <Words>1920</Words>
  <Application>Microsoft Office PowerPoint</Application>
  <PresentationFormat>On-screen Show (4:3)</PresentationFormat>
  <Paragraphs>317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Arial Narrow</vt:lpstr>
      <vt:lpstr>Calibri</vt:lpstr>
      <vt:lpstr>Cambria Math</vt:lpstr>
      <vt:lpstr>Courier New</vt:lpstr>
      <vt:lpstr>Symbol</vt:lpstr>
      <vt:lpstr>Times New Roman</vt:lpstr>
      <vt:lpstr>Wingdings</vt:lpstr>
      <vt:lpstr>Larissa</vt:lpstr>
      <vt:lpstr>PowerPoint Presentation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  <vt:lpstr>ب .2. 7- إجمالي استهلاك الطاقة الأولية لعمليات المباني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407</cp:revision>
  <dcterms:created xsi:type="dcterms:W3CDTF">2017-01-09T10:20:00Z</dcterms:created>
  <dcterms:modified xsi:type="dcterms:W3CDTF">2023-04-15T20:32:56Z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