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258" r:id="rId6"/>
    <p:sldId id="342" r:id="rId7"/>
    <p:sldId id="344" r:id="rId8"/>
    <p:sldId id="301" r:id="rId9"/>
    <p:sldId id="299" r:id="rId10"/>
    <p:sldId id="300" r:id="rId11"/>
    <p:sldId id="331" r:id="rId12"/>
    <p:sldId id="305" r:id="rId13"/>
    <p:sldId id="355" r:id="rId14"/>
    <p:sldId id="356" r:id="rId15"/>
    <p:sldId id="347" r:id="rId16"/>
    <p:sldId id="358" r:id="rId17"/>
    <p:sldId id="307" r:id="rId18"/>
    <p:sldId id="359" r:id="rId19"/>
    <p:sldId id="360" r:id="rId20"/>
    <p:sldId id="362" r:id="rId21"/>
    <p:sldId id="319" r:id="rId22"/>
    <p:sldId id="320" r:id="rId23"/>
    <p:sldId id="321" r:id="rId24"/>
    <p:sldId id="353" r:id="rId25"/>
    <p:sldId id="329" r:id="rId26"/>
    <p:sldId id="354" r:id="rId27"/>
    <p:sldId id="330" r:id="rId28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187" autoAdjust="0"/>
  </p:normalViewPr>
  <p:slideViewPr>
    <p:cSldViewPr snapToGrid="0" showGuides="1">
      <p:cViewPr varScale="1">
        <p:scale>
          <a:sx n="66" d="100"/>
          <a:sy n="66" d="100"/>
        </p:scale>
        <p:origin x="58" y="27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15.04.2023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4/15/2023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49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30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>
                <a:solidFill>
                  <a:prstClr val="black">
                    <a:lumMod val="50000"/>
                    <a:lumOff val="50000"/>
                  </a:prstClr>
                </a:solidFill>
              </a:rPr>
              <a:t>Γ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.1.1</a:t>
            </a:r>
            <a:r>
              <a:rPr lang="el-GR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  <a:r>
              <a:rPr lang="el-GR" dirty="0">
                <a:solidFill>
                  <a:prstClr val="black">
                    <a:lumMod val="50000"/>
                    <a:lumOff val="50000"/>
                  </a:prstClr>
                </a:solidFill>
              </a:rPr>
              <a:t>- ΗΛΕΚΤΡΙΚΗ ΕΝΕΡΓΕΙΑ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75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>
                <a:solidFill>
                  <a:prstClr val="black">
                    <a:lumMod val="50000"/>
                    <a:lumOff val="50000"/>
                  </a:prstClr>
                </a:solidFill>
              </a:rPr>
              <a:t>Γ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.1.1</a:t>
            </a:r>
            <a:r>
              <a:rPr lang="el-GR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  <a:r>
              <a:rPr lang="el-GR" dirty="0">
                <a:solidFill>
                  <a:prstClr val="black">
                    <a:lumMod val="50000"/>
                    <a:lumOff val="50000"/>
                  </a:prstClr>
                </a:solidFill>
              </a:rPr>
              <a:t>- ΗΛΕΚΤΡΙΚΗ ΕΝΕΡΓΕΙΑ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11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dirty="0">
                <a:solidFill>
                  <a:prstClr val="black">
                    <a:lumMod val="50000"/>
                    <a:lumOff val="50000"/>
                  </a:prstClr>
                </a:solidFill>
              </a:rPr>
              <a:t>Γ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</a:rPr>
              <a:t>.1.1</a:t>
            </a:r>
            <a:r>
              <a:rPr lang="el-GR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  <a:r>
              <a:rPr lang="el-GR" dirty="0">
                <a:solidFill>
                  <a:prstClr val="black">
                    <a:lumMod val="50000"/>
                    <a:lumOff val="50000"/>
                  </a:prstClr>
                </a:solidFill>
              </a:rPr>
              <a:t>- ΗΛΕΚΤΡΙΚΗ ΕΝΕΡΓΕΙΑ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7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B.2.4</a:t>
            </a:r>
            <a:r>
              <a:rPr lang="en-US" sz="1400" dirty="0"/>
              <a:t> </a:t>
            </a:r>
            <a:r>
              <a:rPr lang="en-US" sz="2200" dirty="0"/>
              <a:t>- </a:t>
            </a:r>
            <a:r>
              <a:rPr lang="en-US" dirty="0"/>
              <a:t>TOTAL FINAL ELECTRIC</a:t>
            </a:r>
            <a:r>
              <a:rPr lang="el-GR" dirty="0"/>
              <a:t>AL</a:t>
            </a:r>
            <a:r>
              <a:rPr lang="en-US" dirty="0"/>
              <a:t>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B.2.4</a:t>
            </a:r>
            <a:r>
              <a:rPr lang="en-US" sz="1400" dirty="0"/>
              <a:t> </a:t>
            </a:r>
            <a:r>
              <a:rPr lang="en-US" sz="2200" dirty="0"/>
              <a:t>- </a:t>
            </a:r>
            <a:r>
              <a:rPr lang="en-US" dirty="0"/>
              <a:t>TOTAL FINAL ELECTRIC</a:t>
            </a:r>
            <a:r>
              <a:rPr lang="el-GR" dirty="0"/>
              <a:t>AL</a:t>
            </a:r>
            <a:r>
              <a:rPr lang="en-US" dirty="0"/>
              <a:t>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B.2.4</a:t>
            </a:r>
            <a:r>
              <a:rPr lang="en-US" sz="1400" dirty="0"/>
              <a:t> </a:t>
            </a:r>
            <a:r>
              <a:rPr lang="en-US" sz="2200" dirty="0"/>
              <a:t>- </a:t>
            </a:r>
            <a:r>
              <a:rPr lang="en-US" dirty="0"/>
              <a:t>TOTAL FINAL ELECTRIC</a:t>
            </a:r>
            <a:r>
              <a:rPr lang="el-GR" dirty="0"/>
              <a:t>AL </a:t>
            </a:r>
            <a:r>
              <a:rPr lang="en-US" dirty="0"/>
              <a:t>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B.2.4</a:t>
            </a:r>
            <a:r>
              <a:rPr lang="en-US" sz="1400" dirty="0"/>
              <a:t> </a:t>
            </a:r>
            <a:r>
              <a:rPr lang="en-US" sz="2200" dirty="0"/>
              <a:t>- </a:t>
            </a:r>
            <a:r>
              <a:rPr lang="en-US" dirty="0"/>
              <a:t>TOTAL FINAL ELECTRIC</a:t>
            </a:r>
            <a:r>
              <a:rPr lang="el-GR" dirty="0"/>
              <a:t>AL </a:t>
            </a:r>
            <a:r>
              <a:rPr lang="en-US" dirty="0"/>
              <a:t>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/>
              <a:t>ELECTRIC</a:t>
            </a:r>
            <a:r>
              <a:rPr lang="el-GR" dirty="0"/>
              <a:t>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dirty="0"/>
              <a:t>ب / 2/4</a:t>
            </a:r>
            <a:r>
              <a:rPr lang="ar" sz="1400" dirty="0"/>
              <a:t> </a:t>
            </a:r>
            <a:r>
              <a:rPr lang="ar" sz="2200" dirty="0"/>
              <a:t>- </a:t>
            </a:r>
            <a:r>
              <a:rPr lang="ar" dirty="0"/>
              <a:t>إجمالي استهلاك الطاقة الكهربائية النهائي لعمليات البناء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4 </a:t>
            </a:r>
            <a:br>
              <a:rPr lang="it-IT" sz="1200" dirty="0"/>
            </a:br>
            <a:r>
              <a:rPr lang="ar" sz="1200" dirty="0"/>
              <a:t>معايير التقييم 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" dirty="0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7" r:id="rId5"/>
    <p:sldLayoutId id="2147483688" r:id="rId6"/>
    <p:sldLayoutId id="2147483692" r:id="rId7"/>
    <p:sldLayoutId id="2147483694" r:id="rId8"/>
    <p:sldLayoutId id="2147483706" r:id="rId9"/>
    <p:sldLayoutId id="2147483707" r:id="rId10"/>
    <p:sldLayoutId id="2147483708" r:id="rId11"/>
    <p:sldLayoutId id="2147483716" r:id="rId12"/>
    <p:sldLayoutId id="2147483717" r:id="rId13"/>
    <p:sldLayoutId id="2147483730" r:id="rId14"/>
    <p:sldLayoutId id="2147483731" r:id="rId15"/>
    <p:sldLayoutId id="2147483732" r:id="rId16"/>
    <p:sldLayoutId id="2147483733" r:id="rId17"/>
    <p:sldLayoutId id="2147483735" r:id="rId18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10" Type="http://schemas.openxmlformats.org/officeDocument/2006/relationships/image" Target="../media/image30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 dirty="0"/>
              <a:t>أداة الحي المستدام – معيار الحي</a:t>
            </a:r>
            <a:endParaRPr lang="it-IT" dirty="0"/>
          </a:p>
          <a:p>
            <a:pPr marL="0" indent="0">
              <a:buNone/>
            </a:pPr>
            <a:endParaRPr lang="ar" sz="3200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93792" y="942406"/>
            <a:ext cx="5553843" cy="505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553593"/>
            <a:ext cx="8752439" cy="2474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/>
              <a:t>الاستخدام السنوي الفعلي للكهرباء </a:t>
            </a:r>
            <a:r>
              <a:rPr lang="ar" sz="2200" dirty="0"/>
              <a:t>للمبنى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يمكن </a:t>
            </a:r>
            <a:r>
              <a:rPr lang="ar" sz="2400" b="1" dirty="0"/>
              <a:t>مراقبتها </a:t>
            </a:r>
            <a:r>
              <a:rPr lang="ar" sz="2400" dirty="0"/>
              <a:t>. بيانات الاستخدام الفعلي للطاقة من 12 شهرًا متتاليًا على الأقل ضرورية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US" sz="2400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US" sz="2400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endParaRPr lang="en-US" sz="2400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sz="2400" dirty="0"/>
              <a:t>يمكن أن تكون متوفرة من </a:t>
            </a:r>
            <a:r>
              <a:rPr lang="ar" sz="2400" b="1" dirty="0"/>
              <a:t>فواتير </a:t>
            </a:r>
            <a:r>
              <a:rPr lang="ar" sz="2400" dirty="0"/>
              <a:t>الكهرباء أو </a:t>
            </a:r>
            <a:r>
              <a:rPr lang="ar" sz="2400" b="1" dirty="0"/>
              <a:t>المرافق </a:t>
            </a:r>
            <a:r>
              <a:rPr lang="ar" sz="2400" dirty="0"/>
              <a:t>. المتوسط على فترات أطول (على سبيل المثال ، سجلات 3 سنوات)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16353" y="4732439"/>
            <a:ext cx="82449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1200"/>
              </a:spcAft>
            </a:pPr>
            <a:r>
              <a:rPr lang="ar" dirty="0"/>
              <a:t>تشمل فواتير المرافق إجمالي استهلاك الكهرباء للاستخدامات النهائية للمبنى . يتمثل التحدي الرئيسي في أن </a:t>
            </a:r>
            <a:r>
              <a:rPr lang="ar" b="1" dirty="0"/>
              <a:t>تفاصيل </a:t>
            </a:r>
            <a:r>
              <a:rPr lang="ar" dirty="0"/>
              <a:t>الاستخدامات النهائية المختلفة (مثل أحمال التوصيل والطهي وما إلى ذلك ، والتي ليست في النطاق هنا ) غير واضح</a:t>
            </a:r>
            <a:r>
              <a:rPr lang="ar-JO" dirty="0"/>
              <a:t>ة</a:t>
            </a:r>
            <a:r>
              <a:rPr lang="ar" dirty="0"/>
              <a:t>.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09" y="468679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16353" y="2842934"/>
            <a:ext cx="7711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300"/>
              </a:spcBef>
            </a:pPr>
            <a:r>
              <a:rPr lang="ar" dirty="0"/>
              <a:t>يوفر نظام إدارة الطاقة في المباني (BEMS) أو نظام إدارة المباني (BMS) ، إذا كان متاحًا ، بيانات قيمة مع تفصيل لاستخدام الكهرباء الفعلي للمنشآت الفنية المختلفة.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3" y="290647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6F3924C-26C2-4C55-8477-FDEC755FB491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04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3"/>
            <a:ext cx="6472442" cy="505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</a:t>
            </a: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 التقييم </a:t>
            </a: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40230" y="1620688"/>
            <a:ext cx="84037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1200"/>
              </a:spcAft>
            </a:pPr>
            <a:r>
              <a:rPr lang="ar" sz="2000" b="1" dirty="0"/>
              <a:t>استخدام الكهرباء </a:t>
            </a:r>
            <a:r>
              <a:rPr lang="ar" sz="2000" dirty="0"/>
              <a:t>للاستخدامات النهائية المختلفة من خلال محاكاة المباني المُعايرة أو استخدام نتائج </a:t>
            </a:r>
            <a:r>
              <a:rPr lang="ar" sz="2000" b="1" dirty="0"/>
              <a:t>المسح </a:t>
            </a:r>
            <a:r>
              <a:rPr lang="ar" sz="2000" dirty="0"/>
              <a:t>من </a:t>
            </a:r>
            <a:r>
              <a:rPr lang="ar-JO" sz="2000" dirty="0"/>
              <a:t>ال</a:t>
            </a:r>
            <a:r>
              <a:rPr lang="ar" sz="2000" dirty="0"/>
              <a:t>تدقيق الطاق</a:t>
            </a:r>
            <a:r>
              <a:rPr lang="ar-JO" sz="2000" dirty="0"/>
              <a:t>ي</a:t>
            </a:r>
            <a:r>
              <a:rPr lang="ar" sz="2000" dirty="0"/>
              <a:t>.</a:t>
            </a:r>
            <a:endParaRPr lang="en-US" sz="2000" dirty="0"/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33" y="1683609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5797625" y="3017166"/>
            <a:ext cx="1321131" cy="2513450"/>
            <a:chOff x="5995709" y="3666758"/>
            <a:chExt cx="1321131" cy="2513450"/>
          </a:xfrm>
        </p:grpSpPr>
        <p:sp>
          <p:nvSpPr>
            <p:cNvPr id="26" name="TextBox 25"/>
            <p:cNvSpPr txBox="1"/>
            <p:nvPr/>
          </p:nvSpPr>
          <p:spPr>
            <a:xfrm>
              <a:off x="6259359" y="5964764"/>
              <a:ext cx="893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800" dirty="0"/>
                <a:t>المصدر: يوروستات</a:t>
              </a:r>
              <a:endParaRPr lang="en-US" sz="8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95709" y="3666758"/>
              <a:ext cx="1321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b="1" dirty="0"/>
                <a:t>تجاري</a:t>
              </a:r>
              <a:endParaRPr lang="en-US" b="1" dirty="0"/>
            </a:p>
          </p:txBody>
        </p:sp>
      </p:grp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529" y="2396739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8DD8873-4555-4926-A183-270108CAA1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5" t="28351" r="23951" b="20076"/>
          <a:stretch/>
        </p:blipFill>
        <p:spPr bwMode="auto">
          <a:xfrm>
            <a:off x="193166" y="2881115"/>
            <a:ext cx="3982393" cy="23561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D762F21F-22E6-47FE-B824-C43B87506B88}"/>
              </a:ext>
            </a:extLst>
          </p:cNvPr>
          <p:cNvGrpSpPr/>
          <p:nvPr/>
        </p:nvGrpSpPr>
        <p:grpSpPr>
          <a:xfrm>
            <a:off x="1647614" y="2537428"/>
            <a:ext cx="5416323" cy="3037165"/>
            <a:chOff x="1736229" y="3143043"/>
            <a:chExt cx="5416323" cy="3037165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2598D49-2E7D-4200-AA3F-B49502EF2F40}"/>
                </a:ext>
              </a:extLst>
            </p:cNvPr>
            <p:cNvGrpSpPr/>
            <p:nvPr/>
          </p:nvGrpSpPr>
          <p:grpSpPr>
            <a:xfrm>
              <a:off x="4721392" y="3981573"/>
              <a:ext cx="2431160" cy="2198635"/>
              <a:chOff x="4721392" y="3912298"/>
              <a:chExt cx="2431160" cy="219863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236E7F0D-C3AD-4CFE-A959-982E45C22F33}"/>
                  </a:ext>
                </a:extLst>
              </p:cNvPr>
              <p:cNvGrpSpPr/>
              <p:nvPr/>
            </p:nvGrpSpPr>
            <p:grpSpPr>
              <a:xfrm>
                <a:off x="4721392" y="3912298"/>
                <a:ext cx="2374724" cy="2197326"/>
                <a:chOff x="4721392" y="3912298"/>
                <a:chExt cx="2374724" cy="2197326"/>
              </a:xfrm>
            </p:grpSpPr>
            <p:pic>
              <p:nvPicPr>
                <p:cNvPr id="39" name="Picture 3">
                  <a:extLst>
                    <a:ext uri="{FF2B5EF4-FFF2-40B4-BE49-F238E27FC236}">
                      <a16:creationId xmlns:a16="http://schemas.microsoft.com/office/drawing/2014/main" id="{476DC26E-A8FB-4C8B-BF65-7BB3043F888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1392" y="3912298"/>
                  <a:ext cx="2374724" cy="21973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32A810D2-68C4-4A4B-B7FD-DE357A6EC70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80154" y="4931152"/>
                  <a:ext cx="457200" cy="304800"/>
                </a:xfrm>
                <a:prstGeom prst="roundRect">
                  <a:avLst>
                    <a:gd name="adj" fmla="val 16667"/>
                  </a:avLst>
                </a:prstGeom>
                <a:ln>
                  <a:noFill/>
                </a:ln>
                <a:effectLst>
                  <a:outerShdw blurRad="76200" dist="38100" dir="78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4200000"/>
                  </a:lightRig>
                </a:scene3d>
                <a:sp3d prstMaterial="plastic">
                  <a:bevelT w="381000" h="114300" prst="relaxedInset"/>
                  <a:contourClr>
                    <a:srgbClr val="969696"/>
                  </a:contourClr>
                </a:sp3d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06D2DB1-1783-412A-8BFE-0466C3E20ED7}"/>
                  </a:ext>
                </a:extLst>
              </p:cNvPr>
              <p:cNvSpPr txBox="1"/>
              <p:nvPr/>
            </p:nvSpPr>
            <p:spPr>
              <a:xfrm>
                <a:off x="6259359" y="5895489"/>
                <a:ext cx="8931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800" dirty="0"/>
                  <a:t>المصدر: يوروستات</a:t>
                </a:r>
                <a:endParaRPr lang="en-US" sz="800" dirty="0"/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83E4DA1-6D8C-4303-BA31-CCBE33A00BC9}"/>
                </a:ext>
              </a:extLst>
            </p:cNvPr>
            <p:cNvSpPr txBox="1"/>
            <p:nvPr/>
          </p:nvSpPr>
          <p:spPr>
            <a:xfrm>
              <a:off x="1736229" y="3143043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-JO" b="1" dirty="0"/>
                <a:t>سكني</a:t>
              </a:r>
              <a:endParaRPr lang="en-US" b="1" dirty="0"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DB50250C-40D7-4ADF-B1DE-8C8243CFB1F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47" t="24573" r="11540" b="57380"/>
          <a:stretch/>
        </p:blipFill>
        <p:spPr bwMode="auto">
          <a:xfrm>
            <a:off x="6954468" y="3307181"/>
            <a:ext cx="2095016" cy="10563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C86230D-8B78-42C4-99D1-BA6F22B1603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3" t="46976" r="18512" b="35822"/>
          <a:stretch/>
        </p:blipFill>
        <p:spPr bwMode="auto">
          <a:xfrm>
            <a:off x="6918755" y="4358247"/>
            <a:ext cx="2095016" cy="11542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75A4596-636A-4305-8807-E9A4EF5DEB7A}"/>
              </a:ext>
            </a:extLst>
          </p:cNvPr>
          <p:cNvSpPr/>
          <p:nvPr/>
        </p:nvSpPr>
        <p:spPr>
          <a:xfrm>
            <a:off x="2183363" y="6102219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93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21950" y="1327474"/>
            <a:ext cx="8777025" cy="10742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:</a:t>
            </a:r>
            <a:r>
              <a:rPr lang="ar" sz="2000" dirty="0"/>
              <a:t> </a:t>
            </a:r>
            <a:endParaRPr lang="it-IT" sz="20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/>
              <a:t>لكل عمارة في </a:t>
            </a:r>
            <a:r>
              <a:rPr lang="ar" sz="2000" dirty="0" err="1"/>
              <a:t>الحي </a:t>
            </a:r>
            <a:r>
              <a:rPr lang="ar" sz="2000" dirty="0"/>
              <a:t>اجمع بيانات </a:t>
            </a:r>
            <a:r>
              <a:rPr lang="ar" sz="2000" b="1" dirty="0"/>
              <a:t>استهلاك الكهرباء </a:t>
            </a:r>
            <a:r>
              <a:rPr lang="ar" sz="2000" dirty="0"/>
              <a:t>بالكيلوواط / ساعة [ kWh </a:t>
            </a:r>
            <a:r>
              <a:rPr lang="ar" sz="2000" baseline="-25000" dirty="0" err="1"/>
              <a:t>e </a:t>
            </a:r>
            <a:r>
              <a:rPr lang="ar" sz="2000" dirty="0"/>
              <a:t>].</a:t>
            </a:r>
            <a:endParaRPr lang="el-GR" sz="2000" dirty="0"/>
          </a:p>
          <a:p>
            <a:pPr marL="457200" indent="-457200" algn="r" rtl="1">
              <a:buFont typeface="+mj-lt"/>
              <a:buAutoNum type="arabicPeriod"/>
            </a:pPr>
            <a:endParaRPr lang="el-GR" sz="2000" dirty="0"/>
          </a:p>
          <a:p>
            <a:pPr marL="457200" indent="-457200" algn="r" rtl="1">
              <a:buFont typeface="+mj-lt"/>
              <a:buAutoNum type="arabicPeriod"/>
            </a:pPr>
            <a:endParaRPr lang="el-GR" sz="2000" dirty="0"/>
          </a:p>
          <a:p>
            <a:pPr marL="457200" indent="-457200" algn="r" rtl="1">
              <a:buFont typeface="+mj-lt"/>
              <a:buAutoNum type="arabicPeriod"/>
            </a:pPr>
            <a:endParaRPr lang="en-US" sz="4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/>
              <a:t>لكل مبنى في الحي احسب </a:t>
            </a:r>
            <a:r>
              <a:rPr lang="ar" sz="2000" b="1" dirty="0"/>
              <a:t>المساحة الداخلية المفيدة </a:t>
            </a:r>
            <a:r>
              <a:rPr lang="ar" sz="2000" dirty="0"/>
              <a:t>بالمتر المربع [m </a:t>
            </a:r>
            <a:r>
              <a:rPr lang="ar" sz="2000" baseline="30000" dirty="0"/>
              <a:t>2 </a:t>
            </a:r>
            <a:r>
              <a:rPr lang="ar" sz="2000" dirty="0"/>
              <a:t>]</a:t>
            </a:r>
          </a:p>
          <a:p>
            <a:pPr marL="457200" indent="-457200" algn="just" rtl="1">
              <a:buFont typeface="+mj-lt"/>
              <a:buAutoNum type="arabicPeriod"/>
            </a:pPr>
            <a:r>
              <a:rPr lang="ar" sz="2000" dirty="0"/>
              <a:t>لكل مبنى في الحي احسب متوسط </a:t>
            </a:r>
            <a:r>
              <a:rPr lang="ar" sz="2000" b="1" dirty="0"/>
              <a:t>الاستهلاك السنوي للكهرباء </a:t>
            </a:r>
            <a:r>
              <a:rPr lang="ar" sz="2000" dirty="0"/>
              <a:t>، لاستخدامات الطاقة التي تؤخذ في الاعتبار [ كيلو واط / سنة ]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64670" y="797756"/>
            <a:ext cx="5252900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استخدام البيانات المقننة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50" y="244837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56359" y="2134098"/>
            <a:ext cx="8108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spcAft>
                <a:spcPts val="600"/>
              </a:spcAft>
            </a:pPr>
            <a:r>
              <a:rPr lang="ar" dirty="0"/>
              <a:t>يمكن استخدام البيانات من المراقبة أو من فواتير الكهرباء أو المرافق ، لمدة 3 سنوات. إذا لزم الأمر ، قم بإلغاء فصل البيانات المجمعة للاستخدامات النهائية المختلفة مع نتائج الاستطلاع  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D5CDA5-7596-422D-8FB1-B2F7D5E51035}"/>
              </a:ext>
            </a:extLst>
          </p:cNvPr>
          <p:cNvSpPr txBox="1"/>
          <p:nvPr/>
        </p:nvSpPr>
        <p:spPr>
          <a:xfrm rot="20123065">
            <a:off x="20172" y="1198283"/>
            <a:ext cx="2800581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" sz="2000" dirty="0">
                <a:solidFill>
                  <a:srgbClr val="66FF33"/>
                </a:solidFill>
              </a:rPr>
              <a:t>طريقة التقييم الموصى بها للغاية !</a:t>
            </a:r>
            <a:endParaRPr lang="en-GB" sz="2000" dirty="0">
              <a:solidFill>
                <a:srgbClr val="66FF33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909" y="5237924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700462" y="4522181"/>
            <a:ext cx="8327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dirty="0">
                <a:latin typeface="Calibri" panose="020F0502020204030204" pitchFamily="34" charset="0"/>
                <a:cs typeface="Calibri" panose="020F0502020204030204" pitchFamily="34" charset="0"/>
              </a:rPr>
              <a:t>المعلومات 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متاح</a:t>
            </a:r>
            <a:r>
              <a:rPr lang="ar-JO" dirty="0">
                <a:latin typeface="Calibri" panose="020F0502020204030204" pitchFamily="34" charset="0"/>
                <a:cs typeface="Calibri" panose="020F0502020204030204" pitchFamily="34" charset="0"/>
              </a:rPr>
              <a:t>ة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 من شهادة أداء الطاقة أو تقرير تدقيق الطاقة أو تصريح البناء / الاستخدام أو وثائق أخرى للمبنى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50" y="464656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7B1CA65-8333-4843-BD2B-F59242332CA2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03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116867" y="798410"/>
            <a:ext cx="535707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استخدام البيانات المقننة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D5CDA5-7596-422D-8FB1-B2F7D5E51035}"/>
              </a:ext>
            </a:extLst>
          </p:cNvPr>
          <p:cNvSpPr txBox="1"/>
          <p:nvPr/>
        </p:nvSpPr>
        <p:spPr>
          <a:xfrm rot="19569741">
            <a:off x="81684" y="1139525"/>
            <a:ext cx="2800581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" sz="2000" dirty="0">
                <a:solidFill>
                  <a:srgbClr val="66FF33"/>
                </a:solidFill>
              </a:rPr>
              <a:t>طريقة التقييم الموصى بها للغاية !</a:t>
            </a:r>
            <a:endParaRPr lang="en-GB" sz="2000" dirty="0">
              <a:solidFill>
                <a:srgbClr val="66FF33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909" y="5237924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4507" y="1841359"/>
            <a:ext cx="8066349" cy="278537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 algn="r" rtl="1">
              <a:spcAft>
                <a:spcPts val="600"/>
              </a:spcAft>
              <a:buFont typeface="+mj-lt"/>
              <a:buAutoNum type="arabicPeriod" startAt="4"/>
            </a:pPr>
            <a:r>
              <a:rPr lang="ar" sz="2000" dirty="0"/>
              <a:t>جمع متوسط استهلاك الكهرباء السنوي لكل مبنى حتى </a:t>
            </a:r>
            <a:r>
              <a:rPr lang="ar" sz="2000" b="1" dirty="0"/>
              <a:t>إجمالي إجمالي سنوي للكهرباء النهائية استهلاك الطاقة </a:t>
            </a:r>
            <a:r>
              <a:rPr lang="ar" sz="2000" dirty="0"/>
              <a:t>[ </a:t>
            </a:r>
            <a:r>
              <a:rPr lang="ar" sz="2000" dirty="0" err="1"/>
              <a:t>kWh </a:t>
            </a:r>
            <a:r>
              <a:rPr lang="ar" sz="2000" baseline="-25000" dirty="0" err="1"/>
              <a:t>e </a:t>
            </a:r>
            <a:r>
              <a:rPr lang="ar" sz="2000" dirty="0"/>
              <a:t>/ </a:t>
            </a:r>
            <a:r>
              <a:rPr lang="ar" sz="2000" dirty="0" err="1"/>
              <a:t>yr </a:t>
            </a:r>
            <a:r>
              <a:rPr lang="ar" sz="2000" dirty="0"/>
              <a:t>]</a:t>
            </a:r>
            <a:endParaRPr lang="en-US" sz="2000" dirty="0"/>
          </a:p>
          <a:p>
            <a:pPr marL="457200" indent="-457200" algn="r" rtl="1">
              <a:spcAft>
                <a:spcPts val="600"/>
              </a:spcAft>
              <a:buFont typeface="+mj-lt"/>
              <a:buAutoNum type="arabicPeriod" startAt="4"/>
            </a:pPr>
            <a:r>
              <a:rPr lang="ar" sz="2000" dirty="0"/>
              <a:t>اجمع المساحة الداخلية المفيدة لكل مبنى في المنطقة حتى إجمالي </a:t>
            </a:r>
            <a:r>
              <a:rPr lang="ar" sz="2000" b="1" dirty="0"/>
              <a:t>المساحة الداخلية المفيدة الإجمالية </a:t>
            </a:r>
            <a:r>
              <a:rPr lang="ar" sz="2000" dirty="0"/>
              <a:t>[م </a:t>
            </a:r>
            <a:r>
              <a:rPr lang="ar" sz="2000" baseline="30000" dirty="0"/>
              <a:t>2 </a:t>
            </a:r>
            <a:r>
              <a:rPr lang="ar" sz="2000" dirty="0"/>
              <a:t>]</a:t>
            </a:r>
            <a:endParaRPr lang="en-US" sz="2000" dirty="0"/>
          </a:p>
          <a:p>
            <a:pPr marL="457200" lvl="0" indent="-457200" algn="r" rtl="1">
              <a:spcAft>
                <a:spcPts val="600"/>
              </a:spcAft>
              <a:buFont typeface="+mj-lt"/>
              <a:buAutoNum type="arabicPeriod" startAt="4"/>
            </a:pPr>
            <a:r>
              <a:rPr lang="ar" sz="2000" dirty="0"/>
              <a:t>احسب قيمة المؤشر على النحو التالي: </a:t>
            </a:r>
            <a:r>
              <a:rPr lang="ar" sz="2000" b="1" dirty="0"/>
              <a:t>إجمالي الكهرباء السنوية النهائية الإجمالية استهلاك الطاقة </a:t>
            </a:r>
            <a:r>
              <a:rPr lang="ar" sz="2000" dirty="0">
                <a:solidFill>
                  <a:schemeClr val="accent3">
                    <a:lumMod val="75000"/>
                  </a:schemeClr>
                </a:solidFill>
              </a:rPr>
              <a:t>( الخطوة 4 ) </a:t>
            </a:r>
            <a:r>
              <a:rPr lang="ar" sz="2000" dirty="0"/>
              <a:t>/ </a:t>
            </a:r>
            <a:r>
              <a:rPr lang="ar" sz="2000" b="1" dirty="0"/>
              <a:t>المساحة الداخلية المفيدة المجمعة </a:t>
            </a:r>
            <a:r>
              <a:rPr lang="ar" sz="2000" dirty="0">
                <a:solidFill>
                  <a:schemeClr val="accent3">
                    <a:lumMod val="75000"/>
                  </a:schemeClr>
                </a:solidFill>
              </a:rPr>
              <a:t>(الخطوة 5 ) ، </a:t>
            </a:r>
            <a:r>
              <a:rPr lang="ar" sz="2000" dirty="0"/>
              <a:t>[ </a:t>
            </a:r>
            <a:r>
              <a:rPr lang="ar" sz="2000" dirty="0" err="1"/>
              <a:t>kWh </a:t>
            </a:r>
            <a:r>
              <a:rPr lang="ar" sz="2000" baseline="-25000" dirty="0" err="1"/>
              <a:t>e </a:t>
            </a:r>
            <a:r>
              <a:rPr lang="ar" sz="2000" dirty="0"/>
              <a:t>/ m </a:t>
            </a:r>
            <a:r>
              <a:rPr lang="ar" sz="2000" baseline="30000" dirty="0"/>
              <a:t>2 </a:t>
            </a:r>
            <a:r>
              <a:rPr lang="ar" sz="2000" dirty="0"/>
              <a:t>/ </a:t>
            </a:r>
            <a:r>
              <a:rPr lang="ar" sz="2000" dirty="0" err="1"/>
              <a:t>yr </a:t>
            </a:r>
            <a:r>
              <a:rPr lang="ar" sz="2000" dirty="0"/>
              <a:t>]</a:t>
            </a:r>
          </a:p>
          <a:p>
            <a:pPr marL="457200" indent="-457200" algn="r" rtl="1">
              <a:buFont typeface="+mj-lt"/>
              <a:buAutoNum type="arabicPeriod" startAt="4"/>
            </a:pP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B0520F-A46C-4C44-87A5-47B7E1F331D5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79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39"/>
            <a:ext cx="8855825" cy="10859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:</a:t>
            </a:r>
            <a:r>
              <a:rPr lang="ar" sz="2000" dirty="0"/>
              <a:t> </a:t>
            </a:r>
            <a:endParaRPr lang="it-IT" sz="2000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sz="2000" dirty="0"/>
              <a:t>لكل مبنى في الحي احسب </a:t>
            </a:r>
            <a:r>
              <a:rPr lang="ar" sz="2000" b="1" dirty="0"/>
              <a:t>الاستخدام السنوي للكهرباء </a:t>
            </a:r>
            <a:r>
              <a:rPr lang="ar" sz="2000" dirty="0"/>
              <a:t>لاستخدامات الطاقة المأخوذة في الاعتبار ، بالكيلوواط / ساعة [ </a:t>
            </a:r>
            <a:r>
              <a:rPr lang="ar" sz="2000" dirty="0" err="1"/>
              <a:t>kWh </a:t>
            </a:r>
            <a:r>
              <a:rPr lang="ar" sz="2000" baseline="-25000" dirty="0" err="1"/>
              <a:t>e </a:t>
            </a:r>
            <a:r>
              <a:rPr lang="ar" sz="2000" dirty="0"/>
              <a:t>/ year ].</a:t>
            </a:r>
          </a:p>
          <a:p>
            <a:pPr marL="457200" lvl="0" indent="-457200" algn="r" rtl="1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084298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استخدام البيانات المقدرة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251873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88360" y="2561854"/>
            <a:ext cx="84106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" dirty="0"/>
              <a:t>يجب أن تكون الحسابات على مدى عام نموذجي ، وفقًا لمعايير CEN التي تدعم EPBD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909" y="5237924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43150" y="3059474"/>
            <a:ext cx="8607887" cy="25545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 algn="r" rtl="1">
              <a:buFont typeface="+mj-lt"/>
              <a:buAutoNum type="arabicPeriod" startAt="2"/>
            </a:pPr>
            <a:r>
              <a:rPr lang="ar" sz="2000" dirty="0"/>
              <a:t>لكل مبنى في الحي احسب </a:t>
            </a:r>
            <a:r>
              <a:rPr lang="ar" sz="2000" b="1" dirty="0"/>
              <a:t>المساحة الداخلية المفيدة </a:t>
            </a:r>
            <a:r>
              <a:rPr lang="ar" sz="2000" dirty="0"/>
              <a:t>بالمتر المربع [m </a:t>
            </a:r>
            <a:r>
              <a:rPr lang="ar" sz="2000" baseline="30000" dirty="0"/>
              <a:t>2 </a:t>
            </a:r>
            <a:r>
              <a:rPr lang="ar" sz="2000" dirty="0"/>
              <a:t>]</a:t>
            </a:r>
          </a:p>
          <a:p>
            <a:pPr marL="457200" indent="-457200" algn="r" rtl="1">
              <a:buFont typeface="+mj-lt"/>
              <a:buAutoNum type="arabicPeriod" startAt="3"/>
            </a:pPr>
            <a:r>
              <a:rPr lang="ar" sz="2000" dirty="0"/>
              <a:t>اجمع الاستهلاك النهائي السنوي للطاقة الكهربائية لكل مبنى حتى إجمالي </a:t>
            </a:r>
            <a:r>
              <a:rPr lang="ar" sz="2000" b="1" dirty="0"/>
              <a:t>إجمالي سنوي للكهرباء النهائية استهلاك الطاقة </a:t>
            </a:r>
            <a:r>
              <a:rPr lang="ar" sz="2000" dirty="0"/>
              <a:t>[ </a:t>
            </a:r>
            <a:r>
              <a:rPr lang="ar" sz="2000" dirty="0" err="1"/>
              <a:t>kWh </a:t>
            </a:r>
            <a:r>
              <a:rPr lang="ar" sz="2000" baseline="-25000" dirty="0" err="1"/>
              <a:t>e </a:t>
            </a:r>
            <a:r>
              <a:rPr lang="ar" sz="2000" dirty="0"/>
              <a:t>/ </a:t>
            </a:r>
            <a:r>
              <a:rPr lang="ar" sz="2000" dirty="0" err="1"/>
              <a:t>yr </a:t>
            </a:r>
            <a:r>
              <a:rPr lang="ar" sz="2000" dirty="0"/>
              <a:t>]</a:t>
            </a:r>
            <a:endParaRPr lang="en-US" sz="2000" dirty="0"/>
          </a:p>
          <a:p>
            <a:pPr marL="457200" indent="-457200" algn="r" rtl="1">
              <a:buFont typeface="+mj-lt"/>
              <a:buAutoNum type="arabicPeriod" startAt="3"/>
            </a:pPr>
            <a:r>
              <a:rPr lang="ar" sz="2000" dirty="0"/>
              <a:t>اجمع المساحة الداخلية المفيدة لكل مبنى في المنطقة حتى إجمالي </a:t>
            </a:r>
            <a:r>
              <a:rPr lang="ar" sz="2000" b="1" dirty="0"/>
              <a:t>المساحة الداخلية المفيدة الإجمالية </a:t>
            </a:r>
            <a:r>
              <a:rPr lang="ar" sz="2000" dirty="0"/>
              <a:t>[م </a:t>
            </a:r>
            <a:r>
              <a:rPr lang="ar" sz="2000" baseline="30000" dirty="0"/>
              <a:t>2 </a:t>
            </a:r>
            <a:r>
              <a:rPr lang="ar" sz="2000" dirty="0"/>
              <a:t>]</a:t>
            </a:r>
            <a:endParaRPr lang="en-US" sz="2000" dirty="0"/>
          </a:p>
          <a:p>
            <a:pPr marL="457200" lvl="0" indent="-457200" algn="r" rtl="1">
              <a:buFont typeface="+mj-lt"/>
              <a:buAutoNum type="arabicPeriod" startAt="3"/>
            </a:pPr>
            <a:r>
              <a:rPr lang="ar" sz="2000" dirty="0"/>
              <a:t>احسب قيمة المؤشر على النحو التالي: </a:t>
            </a:r>
            <a:r>
              <a:rPr lang="ar" sz="2000" b="1" dirty="0"/>
              <a:t>إجمالي الكهرباء السنوية النهائية الإجمالية استهلاك الطاقة </a:t>
            </a:r>
            <a:r>
              <a:rPr lang="ar" sz="2000" dirty="0">
                <a:solidFill>
                  <a:schemeClr val="accent3">
                    <a:lumMod val="75000"/>
                  </a:schemeClr>
                </a:solidFill>
              </a:rPr>
              <a:t>( الخطوة 3) </a:t>
            </a:r>
            <a:r>
              <a:rPr lang="ar" sz="2000" dirty="0"/>
              <a:t>/ </a:t>
            </a:r>
            <a:r>
              <a:rPr lang="ar" sz="2000" b="1" dirty="0"/>
              <a:t>المساحة الداخلية المفيدة المجمعة </a:t>
            </a:r>
            <a:r>
              <a:rPr lang="ar" sz="2000" dirty="0">
                <a:solidFill>
                  <a:schemeClr val="accent3">
                    <a:lumMod val="75000"/>
                  </a:schemeClr>
                </a:solidFill>
              </a:rPr>
              <a:t>(الخطوة 4) ، </a:t>
            </a:r>
            <a:r>
              <a:rPr lang="ar" sz="2000" dirty="0"/>
              <a:t>[ </a:t>
            </a:r>
            <a:r>
              <a:rPr lang="ar" sz="2000" dirty="0" err="1"/>
              <a:t>kWh </a:t>
            </a:r>
            <a:r>
              <a:rPr lang="ar" sz="2000" baseline="-25000" dirty="0" err="1"/>
              <a:t>e </a:t>
            </a:r>
            <a:r>
              <a:rPr lang="ar" sz="2000" dirty="0"/>
              <a:t>/ m </a:t>
            </a:r>
            <a:r>
              <a:rPr lang="ar" sz="2000" baseline="30000" dirty="0"/>
              <a:t>2 </a:t>
            </a:r>
            <a:r>
              <a:rPr lang="ar" sz="2000" dirty="0"/>
              <a:t>/ </a:t>
            </a:r>
            <a:r>
              <a:rPr lang="ar" sz="2000" dirty="0" err="1"/>
              <a:t>yr </a:t>
            </a:r>
            <a:r>
              <a:rPr lang="ar" sz="2000" dirty="0"/>
              <a:t>]</a:t>
            </a:r>
          </a:p>
          <a:p>
            <a:pPr marL="457200" indent="-457200" algn="r" rtl="1">
              <a:buFont typeface="+mj-lt"/>
              <a:buAutoNum type="arabicPeriod" startAt="3"/>
            </a:pPr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C06BCD-C8BC-4132-9C7E-E92CE1641B13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98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31985"/>
            <a:ext cx="8900850" cy="3898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1800" b="1" dirty="0"/>
              <a:t>EPBD </a:t>
            </a:r>
            <a:r>
              <a:rPr lang="ar" sz="1800" dirty="0"/>
              <a:t>: 2018 - توجيه أداء الطاقة في المباني ، 2018/844 / EU. بروكسل: البرلمان الأوروبي ومجلس الاتحاد الأوروبي . https: // eur-lex.europa.eu/legal-content/EN/TXT/PDF /؟ uri = CELEX: 32018L0844 ومن = EL </a:t>
            </a: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1800" b="1" dirty="0"/>
              <a:t>EN 15603 </a:t>
            </a:r>
            <a:r>
              <a:rPr lang="ar" sz="1800" dirty="0"/>
              <a:t>: 2008 - أداء الطاقة في المباني. الاستخدام العام للطاقة وتعريف تصنيفات الطاقة. بروكسل: اللجنة الأوروبية للتوحيد القياسي.</a:t>
            </a: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1800" b="1" dirty="0"/>
              <a:t>EN 13790 </a:t>
            </a:r>
            <a:r>
              <a:rPr lang="ar" sz="1800" dirty="0"/>
              <a:t>: 2008 - أداء الطاقة في المباني. حساب استخدام الطاقة في تدفئة وتبريد المساحات. بروكسل: اللجنة الأوروبية للتوحيد القياسي.</a:t>
            </a:r>
          </a:p>
          <a:p>
            <a:pPr marL="395288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1800" b="1" dirty="0"/>
              <a:t>معيار ASHRAE 100 </a:t>
            </a:r>
            <a:r>
              <a:rPr lang="ar" sz="1800" dirty="0"/>
              <a:t>: 2018. كفاءة الطاقة في المباني القائمة. أتلانتا: ASHRAE .</a:t>
            </a:r>
            <a:endParaRPr lang="el-GR" sz="1800" dirty="0"/>
          </a:p>
          <a:p>
            <a:pPr marL="0" lvl="0" indent="0" algn="r" rtl="1" fontAlgn="base">
              <a:spcBef>
                <a:spcPct val="0"/>
              </a:spcBef>
              <a:spcAft>
                <a:spcPts val="1200"/>
              </a:spcAft>
              <a:buNone/>
              <a:defRPr/>
            </a:pPr>
            <a:r>
              <a:rPr lang="ar" sz="1800" b="1" kern="0" dirty="0">
                <a:solidFill>
                  <a:prstClr val="black"/>
                </a:solidFill>
              </a:rPr>
              <a:t>ASHRAE </a:t>
            </a:r>
            <a:r>
              <a:rPr lang="ar" sz="1800" b="1" kern="0" dirty="0" err="1">
                <a:solidFill>
                  <a:prstClr val="black"/>
                </a:solidFill>
              </a:rPr>
              <a:t>GreenGuide</a:t>
            </a:r>
            <a:r>
              <a:rPr lang="ar" sz="1800" b="1" kern="0" dirty="0">
                <a:solidFill>
                  <a:prstClr val="black"/>
                </a:solidFill>
              </a:rPr>
              <a:t> </a:t>
            </a:r>
            <a:r>
              <a:rPr lang="ar" sz="1800" kern="0" dirty="0">
                <a:solidFill>
                  <a:prstClr val="black"/>
                </a:solidFill>
              </a:rPr>
              <a:t>(الطبعة الخامسة) ، تصميم وإنشاء وتشغيل المباني المستدامة ، T. Lawrence، AK </a:t>
            </a:r>
            <a:r>
              <a:rPr lang="ar" sz="1800" kern="0" dirty="0" err="1">
                <a:solidFill>
                  <a:prstClr val="black"/>
                </a:solidFill>
              </a:rPr>
              <a:t>Darwich </a:t>
            </a:r>
            <a:r>
              <a:rPr lang="ar" sz="1800" kern="0" dirty="0">
                <a:solidFill>
                  <a:prstClr val="black"/>
                </a:solidFill>
              </a:rPr>
              <a:t>، JK Means، D. </a:t>
            </a:r>
            <a:r>
              <a:rPr lang="ar" sz="1800" kern="0" dirty="0" err="1">
                <a:solidFill>
                  <a:prstClr val="black"/>
                </a:solidFill>
              </a:rPr>
              <a:t>Macauley </a:t>
            </a:r>
            <a:r>
              <a:rPr lang="ar" sz="1800" kern="0" dirty="0">
                <a:solidFill>
                  <a:prstClr val="black"/>
                </a:solidFill>
              </a:rPr>
              <a:t>(Editors)، 504 p.، Atlanta: ASHRAE، 2018. </a:t>
            </a:r>
            <a:r>
              <a:rPr lang="ar" sz="1050" kern="0" dirty="0">
                <a:solidFill>
                  <a:prstClr val="black"/>
                </a:solidFill>
              </a:rPr>
              <a:t>https: //www.ashrae. org / Technical-resources / bookstore / ashrae-greenguide-the-design-Construction-and-Operation-of-Sustainable-المباني</a:t>
            </a:r>
            <a:endParaRPr lang="el-GR" sz="1050" kern="0" dirty="0">
              <a:solidFill>
                <a:prstClr val="black"/>
              </a:solidFill>
            </a:endParaRPr>
          </a:p>
          <a:p>
            <a:pPr marL="0" indent="0" algn="r" rtl="1" fontAlgn="base">
              <a:spcBef>
                <a:spcPct val="0"/>
              </a:spcBef>
              <a:spcAft>
                <a:spcPts val="1200"/>
              </a:spcAft>
              <a:buNone/>
            </a:pPr>
            <a:r>
              <a:rPr lang="ar" sz="1800" b="1" dirty="0">
                <a:solidFill>
                  <a:prstClr val="black"/>
                </a:solidFill>
                <a:ea typeface="SimSun"/>
                <a:cs typeface="Times New Roman"/>
              </a:rPr>
              <a:t>كتيب كفاءة الطاقة في المباني </a:t>
            </a:r>
            <a:r>
              <a:rPr lang="ar" sz="1800" dirty="0">
                <a:solidFill>
                  <a:prstClr val="black"/>
                </a:solidFill>
                <a:ea typeface="SimSun"/>
                <a:cs typeface="Times New Roman"/>
              </a:rPr>
              <a:t>(الطبعة الأولى) ، Umberto </a:t>
            </a:r>
            <a:r>
              <a:rPr lang="ar" sz="1800" dirty="0" err="1">
                <a:solidFill>
                  <a:prstClr val="black"/>
                </a:solidFill>
                <a:ea typeface="SimSun"/>
                <a:cs typeface="Times New Roman"/>
              </a:rPr>
              <a:t>Desideri </a:t>
            </a:r>
            <a:r>
              <a:rPr lang="ar" sz="1800" dirty="0">
                <a:solidFill>
                  <a:prstClr val="black"/>
                </a:solidFill>
                <a:ea typeface="SimSun"/>
                <a:cs typeface="Times New Roman"/>
              </a:rPr>
              <a:t>و Francesco </a:t>
            </a:r>
            <a:r>
              <a:rPr lang="ar" sz="1800" dirty="0" err="1">
                <a:solidFill>
                  <a:prstClr val="black"/>
                </a:solidFill>
                <a:ea typeface="SimSun"/>
                <a:cs typeface="Times New Roman"/>
              </a:rPr>
              <a:t>Asdrubali </a:t>
            </a:r>
            <a:r>
              <a:rPr lang="ar" sz="1800" dirty="0">
                <a:solidFill>
                  <a:prstClr val="black"/>
                </a:solidFill>
                <a:ea typeface="SimSun"/>
                <a:cs typeface="Times New Roman"/>
              </a:rPr>
              <a:t>(محررون) ، 8 3 6 p. ، ISBN 978-0128128176 ، Butterworth-Heinemann ، 2018. </a:t>
            </a:r>
            <a:r>
              <a:rPr lang="ar" sz="1050" dirty="0">
                <a:solidFill>
                  <a:prstClr val="black"/>
                </a:solidFill>
                <a:ea typeface="SimSun"/>
                <a:cs typeface="Times New Roman"/>
              </a:rPr>
              <a:t>https://www.elsevier.com/books/ كتيب كفاءة الطاقة في المباني / desideri / 978-0-12-812817-6  </a:t>
            </a:r>
          </a:p>
          <a:p>
            <a:pPr marL="0" lvl="0" indent="0" algn="r" rtl="1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sz="1050" kern="0" dirty="0">
              <a:solidFill>
                <a:prstClr val="black"/>
              </a:solidFill>
            </a:endParaRPr>
          </a:p>
          <a:p>
            <a:pPr marL="395288" indent="-395288" algn="r" rtl="1">
              <a:spcBef>
                <a:spcPts val="0"/>
              </a:spcBef>
              <a:spcAft>
                <a:spcPts val="1200"/>
              </a:spcAft>
              <a:buNone/>
            </a:pPr>
            <a:endParaRPr lang="en-US" sz="1800" dirty="0"/>
          </a:p>
        </p:txBody>
      </p:sp>
      <p:sp>
        <p:nvSpPr>
          <p:cNvPr id="2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70452" y="805910"/>
            <a:ext cx="6104584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24073-BF61-4635-B81D-D803E913CA7B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4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4994241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dirty="0"/>
              <a:t>https: // 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2B3E55-0189-4AE2-95E1-85FB7B6A8E1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29" t="23134" r="9067" b="22573"/>
          <a:stretch/>
        </p:blipFill>
        <p:spPr bwMode="auto">
          <a:xfrm>
            <a:off x="4851919" y="2274163"/>
            <a:ext cx="3779975" cy="3782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69A7B7E-495E-4F81-A570-AE3BD9B28BCB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94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20112" y="764341"/>
            <a:ext cx="430377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  <a:p>
            <a:pPr marL="0" indent="0" algn="ctr" rtl="1">
              <a:buNone/>
            </a:pPr>
            <a:endParaRPr lang="el-GR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09298"/>
            <a:ext cx="7280394" cy="7096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600"/>
              </a:spcBef>
              <a:buNone/>
            </a:pPr>
            <a:r>
              <a:rPr lang="ar" sz="1800" b="1" dirty="0"/>
              <a:t>معيار ASHRAE 189.1 </a:t>
            </a:r>
            <a:r>
              <a:rPr lang="ar" sz="1800" dirty="0"/>
              <a:t>- تصميم المباني الخضراء عالية الأداء . </a:t>
            </a:r>
            <a:r>
              <a:rPr lang="ar" sz="1200" dirty="0"/>
              <a:t>https : // www.ashrae.org/technical-resources/standards-and-guidelines/read-only-versions-of-ashrae-standards</a:t>
            </a:r>
            <a:r>
              <a:rPr lang="ar" sz="1800" dirty="0"/>
              <a:t>   </a:t>
            </a:r>
            <a:endParaRPr lang="en-US" sz="1800" dirty="0"/>
          </a:p>
          <a:p>
            <a:pPr marL="346075" indent="-346075">
              <a:spcBef>
                <a:spcPts val="600"/>
              </a:spcBef>
              <a:buNone/>
            </a:pPr>
            <a:endParaRPr lang="en-US" sz="2200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231" y="826302"/>
            <a:ext cx="902973" cy="1164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62C547C-A41A-42EF-B322-F0D6110B18C4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EF030C-6084-4B28-9A85-FCF00481D63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1" t="12040" r="13759" b="45120"/>
          <a:stretch/>
        </p:blipFill>
        <p:spPr bwMode="auto">
          <a:xfrm>
            <a:off x="1620456" y="2118912"/>
            <a:ext cx="5833640" cy="37957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1105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65F177-5C47-4E38-AEAF-1F585916B7A5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يوجد في الحي الحالي 5 مباني سكنية صغيرة و 15 منزلًا فرديًا ومبنى مكاتب واحدًا ومدرسة واحدة. جميع المباني موصولة بشبكة الكهرباء الرئيسية ومعظمها بشبكة الغاز الطبيعي المركزية.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المتاحة </a:t>
            </a:r>
            <a:r>
              <a:rPr lang="ar" sz="2000" i="1" dirty="0">
                <a:cs typeface="Calibri" panose="020F0502020204030204" pitchFamily="34" charset="0"/>
              </a:rPr>
              <a:t>: </a:t>
            </a:r>
            <a:r>
              <a:rPr lang="ar" sz="2000" dirty="0">
                <a:cs typeface="Calibri" panose="020F0502020204030204" pitchFamily="34" charset="0"/>
              </a:rPr>
              <a:t>مساحة </a:t>
            </a:r>
            <a:r>
              <a:rPr lang="ar" sz="2000" b="1" dirty="0">
                <a:cs typeface="Calibri" panose="020F0502020204030204" pitchFamily="34" charset="0"/>
              </a:rPr>
              <a:t>الأرضية الداخلية المفيدة والمتوسط </a:t>
            </a:r>
            <a:r>
              <a:rPr lang="ar" sz="2000" dirty="0">
                <a:cs typeface="Calibri" panose="020F0502020204030204" pitchFamily="34" charset="0"/>
              </a:rPr>
              <a:t>المحسوب </a:t>
            </a:r>
            <a:r>
              <a:rPr lang="ar" sz="2000" b="1" dirty="0">
                <a:cs typeface="Calibri" panose="020F0502020204030204" pitchFamily="34" charset="0"/>
              </a:rPr>
              <a:t>لاستهلاك الطاقة الكهربائية السنوي</a:t>
            </a:r>
            <a:r>
              <a:rPr lang="ar" sz="2000" dirty="0">
                <a:cs typeface="Calibri" panose="020F0502020204030204" pitchFamily="34" charset="0"/>
              </a:rPr>
              <a:t> من جميع المباني في الحي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استهلاك الطاقة الكهربائية النهائي لكل إجمالي</a:t>
              </a:r>
            </a:p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مساحة أرضية داخلية مفيدة </a:t>
              </a:r>
              <a:r>
                <a:rPr lang="ar" sz="2000" dirty="0"/>
                <a:t>( أي كثافة استخدام الطاقة 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42DD86AB-50BC-45BC-B28E-A9C3E5572C91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951789"/>
              </p:ext>
            </p:extLst>
          </p:nvPr>
        </p:nvGraphicFramePr>
        <p:xfrm>
          <a:off x="487326" y="1504863"/>
          <a:ext cx="8169348" cy="1742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JO" sz="2800" b="1" i="0" dirty="0"/>
                        <a:t>ب.2. 4</a:t>
                      </a:r>
                    </a:p>
                    <a:p>
                      <a:pPr algn="ctr" rtl="1"/>
                      <a:r>
                        <a:rPr lang="ar" sz="2800" b="1" i="0" dirty="0"/>
                        <a:t> - إجمالي استهلاك الطاقة الكهربائية النهائي لعمليات ال</a:t>
                      </a:r>
                      <a:r>
                        <a:rPr lang="ar-JO" sz="2800" b="1" i="0" dirty="0"/>
                        <a:t>مباني 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ب. الطاقة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ب .2. استهلاك الطاقة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9230"/>
            <a:ext cx="9144000" cy="709613"/>
          </a:xfrm>
        </p:spPr>
        <p:txBody>
          <a:bodyPr>
            <a:noAutofit/>
          </a:bodyPr>
          <a:lstStyle/>
          <a:p>
            <a:pPr rtl="1"/>
            <a:r>
              <a:rPr lang="ar-JO" sz="2800" dirty="0"/>
              <a:t>ب .2. 4 - إجمالي استهلاك الطاقة الكهربائية النهائي لعمليات المباني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5612406" y="5690669"/>
            <a:ext cx="316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ar" i="1" dirty="0"/>
              <a:t>انظر أيضا Β.1. 3 من مقياس المبنى</a:t>
            </a:r>
            <a:endParaRPr lang="en-GB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2512306" y="3582471"/>
            <a:ext cx="4453069" cy="2223525"/>
            <a:chOff x="3355758" y="3573593"/>
            <a:chExt cx="4453069" cy="2223525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469" t="12738" r="1502" b="8966"/>
            <a:stretch/>
          </p:blipFill>
          <p:spPr>
            <a:xfrm>
              <a:off x="5420045" y="3573593"/>
              <a:ext cx="1482570" cy="1384917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469" t="12738" r="1502" b="8966"/>
            <a:stretch/>
          </p:blipFill>
          <p:spPr>
            <a:xfrm>
              <a:off x="6326257" y="3641052"/>
              <a:ext cx="1482570" cy="1384917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469" t="12738" r="1502" b="8966"/>
            <a:stretch/>
          </p:blipFill>
          <p:spPr>
            <a:xfrm>
              <a:off x="5921406" y="4078172"/>
              <a:ext cx="1482570" cy="1384917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3355758" y="3641052"/>
              <a:ext cx="1988599" cy="2156066"/>
              <a:chOff x="3355758" y="3641052"/>
              <a:chExt cx="1988599" cy="2156066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3355758" y="3641052"/>
                <a:ext cx="1988599" cy="2156066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3540351" y="3720192"/>
                <a:ext cx="1629014" cy="1953929"/>
                <a:chOff x="3625913" y="3736740"/>
                <a:chExt cx="1629014" cy="1953929"/>
              </a:xfrm>
            </p:grpSpPr>
            <p:pic>
              <p:nvPicPr>
                <p:cNvPr id="24" name="Picture 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25913" y="3736740"/>
                  <a:ext cx="1629014" cy="11599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88342" y="4846345"/>
                  <a:ext cx="1058647" cy="8443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84E353E4-724B-43A1-903E-D470B300B0E4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7729" y="4837805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600"/>
              </a:spcBef>
              <a:spcAft>
                <a:spcPts val="1200"/>
              </a:spcAft>
            </a:pPr>
            <a:r>
              <a:rPr lang="ar-JO" dirty="0">
                <a:solidFill>
                  <a:prstClr val="black"/>
                </a:solidFill>
                <a:cs typeface="Calibri" panose="020F0502020204030204" pitchFamily="34" charset="0"/>
              </a:rPr>
              <a:t>بالنسبة للمنازل الفردية والمباني السكنية ، تُعطى مساحة الأرضية الداخلية والاستهلاك السنوي للطاقة الكهربائية كقيمة إجمالية إجمالية لجميع المباني ضمن الفئة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2389"/>
              </p:ext>
            </p:extLst>
          </p:nvPr>
        </p:nvGraphicFramePr>
        <p:xfrm>
          <a:off x="384479" y="1611325"/>
          <a:ext cx="8532222" cy="24739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2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483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dirty="0"/>
                        <a:t>مساحة</a:t>
                      </a:r>
                      <a:r>
                        <a:rPr lang="ar-JO" sz="1400" dirty="0"/>
                        <a:t> الطوابق</a:t>
                      </a:r>
                      <a:r>
                        <a:rPr lang="ar" sz="1400" dirty="0"/>
                        <a:t> </a:t>
                      </a:r>
                      <a:r>
                        <a:rPr lang="ar-JO" sz="1400" dirty="0"/>
                        <a:t>ال</a:t>
                      </a:r>
                      <a:r>
                        <a:rPr lang="ar" sz="1400" dirty="0"/>
                        <a:t>داخلية </a:t>
                      </a:r>
                      <a:r>
                        <a:rPr lang="ar-JO" sz="1400" dirty="0"/>
                        <a:t>ال</a:t>
                      </a:r>
                      <a:r>
                        <a:rPr lang="ar" sz="1400" dirty="0"/>
                        <a:t>مفيدة ( م </a:t>
                      </a:r>
                      <a:r>
                        <a:rPr lang="ar" sz="1400" baseline="30000" dirty="0"/>
                        <a:t>2 </a:t>
                      </a:r>
                      <a:r>
                        <a:rPr lang="ar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b="1" dirty="0">
                          <a:cs typeface="Calibri" panose="020F0502020204030204" pitchFamily="34" charset="0"/>
                        </a:rPr>
                        <a:t>استهلاك الطاقة الكهربائية السنوي المحسوب </a:t>
                      </a:r>
                      <a:r>
                        <a:rPr lang="ar" sz="1400" dirty="0">
                          <a:cs typeface="Calibri" panose="020F0502020204030204" pitchFamily="34" charset="0"/>
                        </a:rPr>
                        <a:t>(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كيلو وات </a:t>
                      </a:r>
                      <a:r>
                        <a:rPr kumimoji="0" lang="ar" sz="1400" u="none" strike="noStrike" kern="1200" cap="none" spc="0" normalizeH="0" baseline="-2500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ساعة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dirty="0"/>
                        <a:t>أنظمة التكييف</a:t>
                      </a:r>
                      <a:r>
                        <a:rPr lang="ar" sz="1400" baseline="0" dirty="0"/>
                        <a:t> </a:t>
                      </a:r>
                      <a:endParaRPr lang="en-US" sz="1400" baseline="0" dirty="0"/>
                    </a:p>
                    <a:p>
                      <a:pPr algn="ctr" rtl="1"/>
                      <a:r>
                        <a:rPr lang="ar" sz="1400" baseline="0" dirty="0"/>
                        <a:t>(تدفئة ، تبريد ، </a:t>
                      </a:r>
                      <a:r>
                        <a:rPr lang="ar" sz="1400" dirty="0"/>
                        <a:t>ماء ساخن منزلي)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مكتب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1045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125086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sz="1200" dirty="0"/>
                        <a:t>HP مركزي للتدفئة والتبريد والماء الساخن المنزلي.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مدرسة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1847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51347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غاز طبيعي مركزي لتدفئة المساحات. HP المحلي لتبريد المساحة . سخانات كهربائية للمياه </a:t>
                      </a:r>
                      <a:r>
                        <a:rPr lang="ar" sz="1200" dirty="0"/>
                        <a:t>الساخنة المنزلية.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منازل فردية (15)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1805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92596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الغاز الطبيعي المركزية لتدفئة المساحات وتسخين </a:t>
                      </a:r>
                      <a:r>
                        <a:rPr lang="ar" sz="1200" dirty="0"/>
                        <a:t>المياه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HP المحلي لتبريد المساحة 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مباني سكنية (5)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3322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148161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الغاز الطبيعي المركزية لتدفئة المساحات وتسخين </a:t>
                      </a:r>
                      <a:r>
                        <a:rPr lang="ar" sz="1200" dirty="0"/>
                        <a:t>المياه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HP المحلي لتبريد المساحة</a:t>
                      </a:r>
                      <a:endParaRPr kumimoji="0" lang="el-G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231224" y="822861"/>
            <a:ext cx="1820711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1-2</a:t>
            </a:r>
            <a:endParaRPr lang="el-GR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8F9FF1-BDCE-4035-9BA3-94480BBABCEC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716416" y="900000"/>
            <a:ext cx="1340051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69753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b="1" dirty="0">
                <a:cs typeface="Calibri" panose="020F0502020204030204" pitchFamily="34" charset="0"/>
              </a:rPr>
              <a:t>احسب </a:t>
            </a:r>
            <a:r>
              <a:rPr lang="ar" sz="2000" b="1" dirty="0"/>
              <a:t>إجمالي استهلاك الطاقة الكهربائية السنوي </a:t>
            </a:r>
            <a:r>
              <a:rPr lang="ar" sz="2000" dirty="0">
                <a:cs typeface="Calibri" panose="020F0502020204030204" pitchFamily="34" charset="0"/>
              </a:rPr>
              <a:t>لجميع المباني في الحي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05352" y="1639205"/>
            <a:ext cx="61506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" sz="2000" dirty="0">
                <a:cs typeface="Calibri" panose="020F0502020204030204" pitchFamily="34" charset="0"/>
              </a:rPr>
              <a:t>( 125086 + 51347 + 92596 + 148161 ) = </a:t>
            </a:r>
            <a:r>
              <a:rPr lang="ar" sz="2000" b="1" dirty="0">
                <a:cs typeface="Calibri" panose="020F0502020204030204" pitchFamily="34" charset="0"/>
              </a:rPr>
              <a:t>41719 </a:t>
            </a:r>
            <a:r>
              <a:rPr lang="ar" sz="2000" dirty="0">
                <a:cs typeface="Calibri" panose="020F0502020204030204" pitchFamily="34" charset="0"/>
              </a:rPr>
              <a:t>كيلو واط </a:t>
            </a:r>
            <a:r>
              <a:rPr lang="ar" sz="2000" baseline="-25000" dirty="0">
                <a:cs typeface="Calibri" panose="020F0502020204030204" pitchFamily="34" charset="0"/>
              </a:rPr>
              <a:t>ساعة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716416" y="2522993"/>
            <a:ext cx="1340051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955517" y="2529190"/>
            <a:ext cx="63474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b="1" dirty="0">
                <a:cs typeface="Calibri" panose="020F0502020204030204" pitchFamily="34" charset="0"/>
              </a:rPr>
              <a:t>احسب </a:t>
            </a:r>
            <a:r>
              <a:rPr lang="ar" sz="2000" b="1" dirty="0"/>
              <a:t>إجمالي مساحة الأرضية الداخلية المفيدة </a:t>
            </a:r>
            <a:r>
              <a:rPr lang="ar" sz="2000" dirty="0">
                <a:cs typeface="Calibri" panose="020F0502020204030204" pitchFamily="34" charset="0"/>
              </a:rPr>
              <a:t>لجميع المباني في الحي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07201" y="3064381"/>
            <a:ext cx="4395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>
              <a:spcAft>
                <a:spcPts val="600"/>
              </a:spcAft>
            </a:pP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( </a:t>
            </a:r>
            <a:r>
              <a:rPr lang="ar" sz="2000" dirty="0">
                <a:cs typeface="Calibri" panose="020F0502020204030204" pitchFamily="34" charset="0"/>
              </a:rPr>
              <a:t>1045 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+ 1847 + 1805 + 3322 ) = </a:t>
            </a:r>
            <a:r>
              <a:rPr lang="ar" sz="2000" b="1" dirty="0">
                <a:solidFill>
                  <a:prstClr val="black"/>
                </a:solidFill>
                <a:cs typeface="Calibri" panose="020F0502020204030204" pitchFamily="34" charset="0"/>
              </a:rPr>
              <a:t>8109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 م </a:t>
            </a:r>
            <a:r>
              <a:rPr lang="ar" sz="20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2</a:t>
            </a:r>
            <a:endParaRPr lang="el-GR" sz="2000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857100" y="3845954"/>
            <a:ext cx="119936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</a:t>
            </a:r>
            <a:r>
              <a:rPr lang="en-US" sz="2400" b="1" i="1" dirty="0">
                <a:cs typeface="Calibri" panose="020F0502020204030204" pitchFamily="34" charset="0"/>
              </a:rPr>
              <a:t>5</a:t>
            </a:r>
            <a:endParaRPr lang="el-GR" sz="2400" dirty="0"/>
          </a:p>
        </p:txBody>
      </p:sp>
      <p:sp>
        <p:nvSpPr>
          <p:cNvPr id="6" name="Rectangle 5"/>
          <p:cNvSpPr/>
          <p:nvPr/>
        </p:nvSpPr>
        <p:spPr>
          <a:xfrm>
            <a:off x="383604" y="3907509"/>
            <a:ext cx="7277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" sz="2000" b="1" dirty="0"/>
              <a:t>احسب إجمالي استهلاك الطاقة الكهربائية السنوي الإجمالي لكل مساحة أرضية داخلية </a:t>
            </a:r>
            <a:endParaRPr lang="el-GR" sz="2000" dirty="0"/>
          </a:p>
        </p:txBody>
      </p:sp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072" y="4644807"/>
            <a:ext cx="2422478" cy="160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021339" y="4712653"/>
            <a:ext cx="8030298" cy="1482395"/>
            <a:chOff x="760473" y="4747378"/>
            <a:chExt cx="8030298" cy="1482395"/>
          </a:xfrm>
        </p:grpSpPr>
        <p:grpSp>
          <p:nvGrpSpPr>
            <p:cNvPr id="19" name="Group 18"/>
            <p:cNvGrpSpPr/>
            <p:nvPr/>
          </p:nvGrpSpPr>
          <p:grpSpPr>
            <a:xfrm>
              <a:off x="3546509" y="4837003"/>
              <a:ext cx="2133755" cy="747415"/>
              <a:chOff x="-5641761" y="1178783"/>
              <a:chExt cx="2133755" cy="747415"/>
            </a:xfrm>
          </p:grpSpPr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-5641761" y="1316506"/>
                <a:ext cx="213375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" sz="1600" b="1" dirty="0"/>
                  <a:t>إجمالي مساحة الأرضية المفيدة الداخلية</a:t>
                </a:r>
                <a:endParaRPr lang="en-US" sz="1600" b="1" i="1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858807" y="5568053"/>
              <a:ext cx="22564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000" u="sng" dirty="0"/>
                <a:t>417.19 كيلوواط </a:t>
              </a:r>
              <a:r>
                <a:rPr lang="ar" sz="2000" u="sng" baseline="-25000" dirty="0"/>
                <a:t>ساعة</a:t>
              </a:r>
              <a:endParaRPr lang="en-US" sz="2000" u="sng" baseline="-250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39227" y="5306443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30889" y="530644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60473" y="4747378"/>
              <a:ext cx="2043245" cy="666351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المجموع</a:t>
              </a:r>
              <a:r>
                <a:rPr lang="ar" b="1" dirty="0"/>
                <a:t> </a:t>
              </a:r>
              <a:r>
                <a:rPr lang="a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الطاقة 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9872" y="5568053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8109 م </a:t>
              </a:r>
              <a:r>
                <a:rPr lang="ar" sz="2000" u="sng" baseline="30000" dirty="0"/>
                <a:t>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24894" y="5568053"/>
              <a:ext cx="2965877" cy="36933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>
              <a:spAutoFit/>
            </a:bodyPr>
            <a:lstStyle/>
            <a:p>
              <a:r>
                <a:rPr lang="ar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 . 5 كيلو واط ساعة </a:t>
              </a:r>
              <a:r>
                <a:rPr lang="ar" b="1" u="sng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 </a:t>
              </a:r>
              <a:r>
                <a:rPr lang="ar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 م </a:t>
              </a:r>
              <a:r>
                <a:rPr lang="ar" b="1" u="sng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 </a:t>
              </a:r>
              <a:r>
                <a:rPr lang="ar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 سنة</a:t>
              </a:r>
              <a:endParaRPr lang="en-US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5AA17A00-5408-427B-8ED4-26E5FED5D80D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cs typeface="Calibri" panose="020F0502020204030204" pitchFamily="34" charset="0"/>
              </a:rPr>
              <a:t>تمرين 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C9EF2D-0E1F-48D9-B1B3-6AFF78427460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3358" y="1009204"/>
            <a:ext cx="8572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000" dirty="0">
                <a:cs typeface="Calibri" panose="020F0502020204030204" pitchFamily="34" charset="0"/>
              </a:rPr>
              <a:t>في الحي الحالي ، يوجد 22 منزلًا فرديًا وروضة أطفال ومدرسة واحدة. جميع المباني موصولة بشبكة الكهرباء الرئيسية وجميعها مزودة بغلايات مركزية (غاز طبيعي أو زيت وقود).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000" i="1" dirty="0"/>
          </a:p>
          <a:p>
            <a:pPr marL="0" indent="0" algn="r" rtl="1">
              <a:buNone/>
            </a:pPr>
            <a:endParaRPr lang="en-US" sz="2000" i="1" dirty="0"/>
          </a:p>
          <a:p>
            <a:pPr marL="0" indent="0" algn="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602230" y="2256071"/>
            <a:ext cx="8234039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المتوفرة </a:t>
            </a:r>
            <a:r>
              <a:rPr lang="ar" sz="2000" i="1" dirty="0">
                <a:cs typeface="Calibri" panose="020F0502020204030204" pitchFamily="34" charset="0"/>
              </a:rPr>
              <a:t>: </a:t>
            </a:r>
            <a:r>
              <a:rPr lang="ar" sz="2000" dirty="0">
                <a:cs typeface="Calibri" panose="020F0502020204030204" pitchFamily="34" charset="0"/>
              </a:rPr>
              <a:t>مساحة </a:t>
            </a:r>
            <a:r>
              <a:rPr lang="ar" sz="2000" b="1" dirty="0">
                <a:cs typeface="Calibri" panose="020F0502020204030204" pitchFamily="34" charset="0"/>
              </a:rPr>
              <a:t>الأرضية الداخلية المفيدة </a:t>
            </a:r>
            <a:r>
              <a:rPr lang="ar" sz="2000" dirty="0">
                <a:cs typeface="Calibri" panose="020F0502020204030204" pitchFamily="34" charset="0"/>
              </a:rPr>
              <a:t>والاستهلاك </a:t>
            </a:r>
            <a:r>
              <a:rPr lang="ar" sz="2000" b="1" dirty="0">
                <a:cs typeface="Calibri" panose="020F0502020204030204" pitchFamily="34" charset="0"/>
              </a:rPr>
              <a:t>السنوي المحسوب للطاقة الكهربائية </a:t>
            </a:r>
            <a:r>
              <a:rPr lang="ar" sz="2000" dirty="0">
                <a:cs typeface="Calibri" panose="020F0502020204030204" pitchFamily="34" charset="0"/>
              </a:rPr>
              <a:t>لجميع المباني في الحي</a:t>
            </a: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63357" y="3606077"/>
            <a:ext cx="8572911" cy="1194838"/>
            <a:chOff x="429208" y="3459040"/>
            <a:chExt cx="8709524" cy="1194838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624652" y="3459040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</a:t>
              </a:r>
              <a:r>
                <a:rPr lang="ar" sz="2000" b="1" dirty="0" err="1"/>
                <a:t>الاستهلاك </a:t>
              </a:r>
              <a:r>
                <a:rPr lang="ar" sz="2000" b="1" dirty="0"/>
                <a:t>السنوي النهائي للطاقة الكهربائية لكل عدد </a:t>
              </a:r>
              <a:r>
                <a:rPr lang="ar" sz="2000" b="1" dirty="0" err="1"/>
                <a:t>إجمالي</a:t>
              </a:r>
              <a:r>
                <a:rPr lang="ar" sz="2000" b="1" dirty="0"/>
                <a:t> مساحة الأرضية الداخلية </a:t>
              </a:r>
              <a:r>
                <a:rPr lang="ar" sz="2000" dirty="0"/>
                <a:t>( أي كثافة استخدام الطاقة 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208" y="4053302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F11B819-31B0-40B3-B2A4-7C8983B7F5ED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62135" y="912199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652100"/>
              </p:ext>
            </p:extLst>
          </p:nvPr>
        </p:nvGraphicFramePr>
        <p:xfrm>
          <a:off x="224962" y="1763933"/>
          <a:ext cx="8694075" cy="21031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141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2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2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8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dirty="0"/>
                        <a:t>مساحة أرضية داخلية مفيدة ( م </a:t>
                      </a:r>
                      <a:r>
                        <a:rPr lang="ar" sz="1400" baseline="30000" dirty="0"/>
                        <a:t>2 </a:t>
                      </a:r>
                      <a:r>
                        <a:rPr lang="ar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b="1" dirty="0">
                          <a:cs typeface="Calibri" panose="020F0502020204030204" pitchFamily="34" charset="0"/>
                        </a:rPr>
                        <a:t>استهلاك الطاقة الكهربائية السنوي المحسوب </a:t>
                      </a:r>
                      <a:r>
                        <a:rPr lang="ar" sz="1400" dirty="0">
                          <a:cs typeface="Calibri" panose="020F0502020204030204" pitchFamily="34" charset="0"/>
                        </a:rPr>
                        <a:t>(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كيلو وات </a:t>
                      </a:r>
                      <a:r>
                        <a:rPr kumimoji="0" lang="ar" sz="1400" u="none" strike="noStrike" kern="1200" cap="none" spc="0" normalizeH="0" baseline="-2500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ساعة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dirty="0"/>
                        <a:t>أنظمة التكييف</a:t>
                      </a:r>
                      <a:r>
                        <a:rPr lang="ar" sz="1400" baseline="0" dirty="0"/>
                        <a:t> </a:t>
                      </a:r>
                      <a:endParaRPr lang="en-US" sz="1400" baseline="0" dirty="0"/>
                    </a:p>
                    <a:p>
                      <a:pPr algn="ctr" rtl="1"/>
                      <a:r>
                        <a:rPr lang="ar" sz="1400" baseline="0" dirty="0"/>
                        <a:t>(تدفئة ، تبريد ، </a:t>
                      </a:r>
                      <a:r>
                        <a:rPr lang="ar" sz="1400" dirty="0"/>
                        <a:t>ماء ساخن منزلي)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روضة أطفال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456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6567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زيت الوقود المركزية لتدفئة الفضاء. HP المحلي لتبريد المساحة . سخانات كهربائية للمياه </a:t>
                      </a:r>
                      <a:r>
                        <a:rPr lang="ar" sz="1200" dirty="0"/>
                        <a:t>الساخنة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مدرسة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2151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86255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غاز طبيعي مركزي لتدفئة المساحات. HP المحلي لتبريد المساحة . سخانات كهربائية للمياه </a:t>
                      </a:r>
                      <a:r>
                        <a:rPr lang="ar" sz="1200" dirty="0"/>
                        <a:t>الساخنة المنزلية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منازل فردية (22)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2530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122199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سخان</a:t>
                      </a:r>
                      <a:r>
                        <a:rPr kumimoji="0" lang="ar" sz="12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الغاز </a:t>
                      </a:r>
                      <a:r>
                        <a:rPr kumimoji="0" lang="ar" sz="12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الطبيعي المركزي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لتدفئة المساحات وتسخين </a:t>
                      </a:r>
                      <a:r>
                        <a:rPr lang="ar" sz="1200" dirty="0"/>
                        <a:t>المياه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HP المحلي لتبريد المساحة .</a:t>
                      </a:r>
                      <a:endParaRPr kumimoji="0" lang="el-G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914399" y="4837805"/>
            <a:ext cx="80046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600"/>
              </a:spcBef>
              <a:spcAft>
                <a:spcPts val="1200"/>
              </a:spcAft>
            </a:pPr>
            <a:r>
              <a:rPr lang="ar">
                <a:solidFill>
                  <a:prstClr val="black"/>
                </a:solidFill>
                <a:cs typeface="Calibri" panose="020F0502020204030204" pitchFamily="34" charset="0"/>
              </a:rPr>
              <a:t>يتم </a:t>
            </a:r>
            <a:r>
              <a:rPr lang="ar" dirty="0">
                <a:solidFill>
                  <a:prstClr val="black"/>
                </a:solidFill>
                <a:cs typeface="Calibri" panose="020F0502020204030204" pitchFamily="34" charset="0"/>
              </a:rPr>
              <a:t>تحديد مساحة الأرضية الداخلية والاستهلاك السنوي للطاقة الكهربائية كقيمة إجمالية مجمعة لجميع المباني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76C2AD2-A26A-4E4E-8FC5-E7F46432409B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051689" y="743475"/>
            <a:ext cx="3443468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 rtl="1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/>
              <a:t>قطاع خدمات الاتحاد الأوروبي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95157" y="151147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/>
              <a:t>القطاع السكني في الاتحاد الأوروبي</a:t>
            </a:r>
            <a:endParaRPr lang="en-US" b="1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A3DB11A-B1CE-4754-96C8-19AA97C3FF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5" t="5556" r="16851" b="54981"/>
          <a:stretch/>
        </p:blipFill>
        <p:spPr bwMode="auto">
          <a:xfrm>
            <a:off x="457200" y="2479516"/>
            <a:ext cx="3816563" cy="3065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E663D99-A694-4701-8587-70C20D956C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8" t="51858" r="36909" b="14092"/>
          <a:stretch/>
        </p:blipFill>
        <p:spPr bwMode="auto">
          <a:xfrm>
            <a:off x="5017022" y="2320401"/>
            <a:ext cx="3520488" cy="27794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A19B168-B055-4169-A2AB-622420573C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610" y="3577438"/>
            <a:ext cx="414447" cy="2761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15DC98-556B-418C-9BF2-1522D4812CC0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4"/>
            <a:ext cx="8229600" cy="20745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en-US" sz="8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200" dirty="0"/>
              <a:t>يتم توصيل </a:t>
            </a:r>
            <a:r>
              <a:rPr lang="ar" sz="2200" b="1" dirty="0"/>
              <a:t>الكهرباء </a:t>
            </a:r>
            <a:r>
              <a:rPr lang="ar" sz="2200" dirty="0">
                <a:solidFill>
                  <a:prstClr val="black"/>
                </a:solidFill>
              </a:rPr>
              <a:t>من الشبكة الرئيسية للمبنى لتلبية الاستخدامات داخل المبنى (التدفئة ، التبريد ، التهوية ، الماء الساخن المنزلي ، </a:t>
            </a:r>
            <a:r>
              <a:rPr lang="ar" sz="2200" dirty="0"/>
              <a:t>الإنارة المدمجة ، ال</a:t>
            </a:r>
            <a:r>
              <a:rPr lang="ar-JO" sz="2200" dirty="0"/>
              <a:t>اضافات</a:t>
            </a:r>
            <a:r>
              <a:rPr lang="ar" sz="2200" dirty="0"/>
              <a:t>). "الطاقة التي يتم توصيلها" هي بشكل عام تلك التي يتم قياسها بواسطة المرافق.</a:t>
            </a:r>
            <a:endParaRPr lang="it-IT" sz="2200" dirty="0"/>
          </a:p>
          <a:p>
            <a:pPr algn="just" rtl="1"/>
            <a:endParaRPr lang="it-IT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7B9145-6336-468C-80C8-8AD34F4E9F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854" y="3173590"/>
            <a:ext cx="3876923" cy="2520000"/>
          </a:xfrm>
          <a:prstGeom prst="rect">
            <a:avLst/>
          </a:prstGeom>
        </p:spPr>
      </p:pic>
      <p:pic>
        <p:nvPicPr>
          <p:cNvPr id="16" name="Picture 6" descr="Related image">
            <a:extLst>
              <a:ext uri="{FF2B5EF4-FFF2-40B4-BE49-F238E27FC236}">
                <a16:creationId xmlns:a16="http://schemas.microsoft.com/office/drawing/2014/main" id="{81EAF9B9-B944-43F2-8BF5-D133B8CBF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315" y="3173590"/>
            <a:ext cx="37296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7881614-FCCE-413D-9731-7E602AD6179C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8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7239965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539199"/>
              </p:ext>
            </p:extLst>
          </p:nvPr>
        </p:nvGraphicFramePr>
        <p:xfrm>
          <a:off x="457200" y="1970156"/>
          <a:ext cx="8229600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مؤشر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إجمالي الاستهلاك النهائي السنوي للطاقة الكهربائية المجمعة لكل مساحة </a:t>
                      </a:r>
                      <a:r>
                        <a:rPr lang="ar-JO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طابق</a:t>
                      </a:r>
                      <a:r>
                        <a:rPr lang="ar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داخلي </a:t>
                      </a:r>
                      <a:r>
                        <a:rPr lang="a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مفيدة مجمعة</a:t>
                      </a:r>
                      <a:endParaRPr lang="it-IT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800" kern="1200" dirty="0">
                          <a:effectLst/>
                        </a:rPr>
                        <a:t>كيلوواط ساعة / م </a:t>
                      </a:r>
                      <a:r>
                        <a:rPr lang="ar" sz="1800" kern="1200" baseline="30000" dirty="0">
                          <a:effectLst/>
                        </a:rPr>
                        <a:t>2 </a:t>
                      </a:r>
                      <a:r>
                        <a:rPr lang="ar" sz="1800" kern="1200" dirty="0">
                          <a:effectLst/>
                        </a:rPr>
                        <a:t>/ سنة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JO" dirty="0"/>
                        <a:t>بيانات مقدرة أو مقاسة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625254" y="3909456"/>
            <a:ext cx="80615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dirty="0"/>
              <a:t>لتقييم الأداء الفعلي للمنطقة الحضرية ، </a:t>
            </a:r>
            <a:r>
              <a:rPr lang="ar" u="dash" dirty="0"/>
              <a:t>من الأفضل استخدام البيانات المق</a:t>
            </a:r>
            <a:r>
              <a:rPr lang="ar-JO" u="dash" dirty="0"/>
              <a:t>درة</a:t>
            </a:r>
            <a:r>
              <a:rPr lang="ar" u="dash" dirty="0"/>
              <a:t> </a:t>
            </a:r>
            <a:r>
              <a:rPr lang="ar" dirty="0"/>
              <a:t>.</a:t>
            </a:r>
            <a:endParaRPr lang="en-GB" dirty="0"/>
          </a:p>
          <a:p>
            <a:pPr algn="r" rtl="1"/>
            <a:r>
              <a:rPr lang="ar" dirty="0"/>
              <a:t>في حالة عدم توفر البيانات المحسوبة ، يجب استخدام البيانات المقدرة .</a:t>
            </a:r>
          </a:p>
          <a:p>
            <a:pPr algn="r" rtl="1"/>
            <a:r>
              <a:rPr lang="ar" dirty="0"/>
              <a:t>تُستخدم البيانات المقدرة لتقييم سيناريوهات التعديل التحديثي في عمليات التخطيط واتخاذ القرار</a:t>
            </a:r>
            <a:endParaRPr lang="en-GB" dirty="0"/>
          </a:p>
          <a:p>
            <a:pPr algn="r" rtl="1"/>
            <a:endParaRPr lang="en-GB" b="1" dirty="0"/>
          </a:p>
          <a:p>
            <a:pPr algn="r" rtl="1"/>
            <a:r>
              <a:rPr lang="ar-JO" b="1" dirty="0"/>
              <a:t>يجب ذكر </a:t>
            </a:r>
            <a:r>
              <a:rPr lang="ar" b="1" dirty="0"/>
              <a:t>مصدر البيانات بوضوح </a:t>
            </a:r>
            <a:r>
              <a:rPr lang="ar" dirty="0"/>
              <a:t>.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2" y="398607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43FEE1B-49F1-4B62-B906-6052C15C8060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400" dirty="0"/>
              <a:t>تقدير وتقليل استهلاك الطاقة الكهربائية لجميع المباني في الحي.</a:t>
            </a:r>
            <a:endParaRPr lang="en-US" sz="2400" i="1" dirty="0"/>
          </a:p>
          <a:p>
            <a:pPr marL="0" indent="0" algn="r" rtl="1">
              <a:buNone/>
            </a:pPr>
            <a:endParaRPr lang="it-IT" dirty="0"/>
          </a:p>
        </p:txBody>
      </p:sp>
      <p:sp>
        <p:nvSpPr>
          <p:cNvPr id="43" name="Rectangle 42"/>
          <p:cNvSpPr/>
          <p:nvPr/>
        </p:nvSpPr>
        <p:spPr>
          <a:xfrm>
            <a:off x="96134" y="4668262"/>
            <a:ext cx="37295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b="1" dirty="0">
                <a:solidFill>
                  <a:srgbClr val="006600"/>
                </a:solidFill>
              </a:rPr>
              <a:t>NZEB (EPBD 2010/31 / ΕΕ ، 2018/844)</a:t>
            </a:r>
            <a:endParaRPr lang="el-GR" b="1" dirty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ar" sz="1600" b="1" dirty="0">
                <a:solidFill>
                  <a:srgbClr val="006600"/>
                </a:solidFill>
              </a:rPr>
              <a:t>مباني شبه معدومة الطاقة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ar" sz="1600" b="1" i="1" kern="0" dirty="0">
                <a:solidFill>
                  <a:srgbClr val="006600"/>
                </a:solidFill>
              </a:rPr>
              <a:t>جميع المباني الجديدة من عام 2021</a:t>
            </a:r>
            <a:endParaRPr lang="en-US" sz="16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ar" sz="1600" b="1" i="1" kern="0" dirty="0">
                <a:solidFill>
                  <a:srgbClr val="006600"/>
                </a:solidFill>
              </a:rPr>
              <a:t>المباني العامة الجديدة من 2019</a:t>
            </a:r>
            <a:endParaRPr lang="en-US" sz="1600" b="1" dirty="0">
              <a:solidFill>
                <a:srgbClr val="006600"/>
              </a:solidFill>
            </a:endParaRPr>
          </a:p>
          <a:p>
            <a:endParaRPr lang="en-GB" sz="1600" b="1" dirty="0">
              <a:solidFill>
                <a:srgbClr val="006600"/>
              </a:solidFill>
            </a:endParaRPr>
          </a:p>
        </p:txBody>
      </p:sp>
      <p:pic>
        <p:nvPicPr>
          <p:cNvPr id="44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71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5556504" y="4668262"/>
            <a:ext cx="34046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b="1" dirty="0">
                <a:solidFill>
                  <a:srgbClr val="006600"/>
                </a:solidFill>
              </a:rPr>
              <a:t>طاقة نظيفة لجميع الأوروبيين</a:t>
            </a:r>
          </a:p>
          <a:p>
            <a:r>
              <a:rPr lang="ar" sz="1600" b="1" dirty="0">
                <a:solidFill>
                  <a:srgbClr val="006600"/>
                </a:solidFill>
              </a:rPr>
              <a:t>حزمة جديدة من التدابير لتوفير الإطار التشريعي المستقر اللازم لتسهيل انتقال الطاقة النظيفة نحو إنشاء اتحاد الطاقة</a:t>
            </a:r>
          </a:p>
        </p:txBody>
      </p:sp>
      <p:pic>
        <p:nvPicPr>
          <p:cNvPr id="46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040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4955570" y="6160978"/>
            <a:ext cx="41921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" sz="8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708834" y="1973669"/>
            <a:ext cx="5739531" cy="2485423"/>
            <a:chOff x="1290246" y="2893067"/>
            <a:chExt cx="5964489" cy="2694593"/>
          </a:xfrm>
        </p:grpSpPr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07652" y="2893067"/>
              <a:ext cx="2247083" cy="1600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3081" y="2910080"/>
              <a:ext cx="3511580" cy="26775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90246" y="4063498"/>
              <a:ext cx="1137422" cy="76103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B316824-D6EE-4CAF-8CEC-6BEFBFEECCD5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3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وصف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49495" y="146526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buNone/>
            </a:pPr>
            <a:r>
              <a:rPr lang="ar" sz="2400" dirty="0"/>
              <a:t>يوفر المؤشر فهماً لاستهلاك الكهرباء النهائي لجميع المباني القائمة في الحي</a:t>
            </a:r>
          </a:p>
          <a:p>
            <a:pPr marL="0" indent="0" algn="just" rtl="1">
              <a:buNone/>
            </a:pPr>
            <a:endParaRPr lang="en-US" sz="2400" dirty="0"/>
          </a:p>
          <a:p>
            <a:pPr marL="0" indent="0" algn="just" rtl="1">
              <a:buNone/>
            </a:pPr>
            <a:r>
              <a:rPr lang="ar" sz="2400" dirty="0"/>
              <a:t>استخدام استه</a:t>
            </a:r>
            <a:r>
              <a:rPr lang="ar-JO" sz="2400" dirty="0"/>
              <a:t>لاك</a:t>
            </a:r>
            <a:r>
              <a:rPr lang="ar" sz="2400" dirty="0"/>
              <a:t> الطاقة في المرحلة هو المسؤول بشكل عام عن غالبية استخدام طاقة دورة الحياة في حالة المباني التي تم تشييدها قبل نهاية الألفية.</a:t>
            </a:r>
            <a:endParaRPr lang="it-IT" sz="2400" dirty="0"/>
          </a:p>
        </p:txBody>
      </p:sp>
      <p:pic>
        <p:nvPicPr>
          <p:cNvPr id="24" name="Picture 2" descr="Related image">
            <a:extLst>
              <a:ext uri="{FF2B5EF4-FFF2-40B4-BE49-F238E27FC236}">
                <a16:creationId xmlns:a16="http://schemas.microsoft.com/office/drawing/2014/main" id="{04687961-625A-46F8-AF5B-FE12BFD30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480" y="3728243"/>
            <a:ext cx="384461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F3E521D-7959-48EF-A576-DBE5900CBD83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87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76830" y="1995043"/>
            <a:ext cx="8678781" cy="3038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300"/>
              </a:spcBef>
              <a:buNone/>
            </a:pPr>
            <a:r>
              <a:rPr lang="ar" dirty="0"/>
              <a:t>عند حساب الاستهلاك النهائي للطاقة الحرارية ، يجب مراعاة استخدامات الطاقة التالية :</a:t>
            </a:r>
            <a:endParaRPr lang="en-US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تدفئة </a:t>
            </a:r>
            <a:endParaRPr lang="en-US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تبريد </a:t>
            </a:r>
            <a:endParaRPr lang="en-US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التهوية الميكانيكية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-JO" dirty="0"/>
              <a:t>الماء </a:t>
            </a:r>
            <a:r>
              <a:rPr lang="ar" dirty="0"/>
              <a:t>الساخن المنزلي 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إضاءة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ال</a:t>
            </a:r>
            <a:r>
              <a:rPr lang="ar-JO" dirty="0"/>
              <a:t>اضافات</a:t>
            </a:r>
            <a:endParaRPr lang="ar" dirty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138300" y="675371"/>
            <a:ext cx="5524141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781067" y="1518906"/>
            <a:ext cx="8174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400" dirty="0"/>
              <a:t>حدود التقييم جميع المباني في الحي.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5735818" y="5720964"/>
            <a:ext cx="27280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dirty="0"/>
              <a:t>استخدام الطاقة يشار اليه</a:t>
            </a:r>
            <a:r>
              <a:rPr lang="ar" dirty="0"/>
              <a:t> على أنه </a:t>
            </a:r>
            <a:r>
              <a:rPr lang="ar" b="1" dirty="0"/>
              <a:t>استهلاك الطاقة التشغيلي</a:t>
            </a:r>
            <a:endParaRPr lang="el-GR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256" y="5338754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C7345FB-C15B-4B85-97ED-96BE9BD78D47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78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90" y="1500554"/>
            <a:ext cx="1420114" cy="11473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7827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400" dirty="0"/>
              <a:t>يتم توفير طريقة الحساب من خلال </a:t>
            </a:r>
            <a:r>
              <a:rPr lang="ar" sz="2400" b="1" dirty="0"/>
              <a:t>سلسلة </a:t>
            </a:r>
            <a:r>
              <a:rPr lang="ar" sz="2400" dirty="0"/>
              <a:t>معايير CEN التي تدعم تنفيذ EPBD عبر الاتحاد الأوروبي</a:t>
            </a:r>
            <a:endParaRPr lang="en-US" sz="2400" dirty="0"/>
          </a:p>
          <a:p>
            <a:pPr marL="0" lvl="0" indent="0" algn="r" rtl="1">
              <a:spcBef>
                <a:spcPts val="1200"/>
              </a:spcBef>
              <a:buNone/>
            </a:pPr>
            <a:r>
              <a:rPr lang="ar" sz="2400" dirty="0"/>
              <a:t>سلسلة معايير CEN التي تشكل حاليًا الأساس لمعظم طرق الحساب الوطنية </a:t>
            </a:r>
            <a:r>
              <a:rPr lang="ar" sz="2400" b="1" dirty="0"/>
              <a:t>EN 15603 </a:t>
            </a:r>
            <a:r>
              <a:rPr lang="ar" sz="2400" dirty="0"/>
              <a:t>التي تجمع النتائج من </a:t>
            </a:r>
            <a:r>
              <a:rPr lang="ar" sz="2400" b="1" dirty="0"/>
              <a:t>EN ISO 13790</a:t>
            </a:r>
            <a:endParaRPr lang="en-US" sz="2400" strike="sngStrike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 .2. 4 - إجمالي استهلاك الطاقة الكهربائية النهائي لعمليات البناء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928AA3-57B5-4B37-9FCB-87C16EAE5137}"/>
              </a:ext>
            </a:extLst>
          </p:cNvPr>
          <p:cNvSpPr/>
          <p:nvPr/>
        </p:nvSpPr>
        <p:spPr>
          <a:xfrm>
            <a:off x="2183363" y="6120881"/>
            <a:ext cx="1156996" cy="43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te a new document." ma:contentTypeScope="" ma:versionID="505b0f4edb0f730a3a9d3a3cbed1a0c1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2fcacb4bb21bb6c65f33364ee5758aa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84AB4B-9EE3-4A42-A1A3-B546E9B84749}"/>
</file>

<file path=customXml/itemProps2.xml><?xml version="1.0" encoding="utf-8"?>
<ds:datastoreItem xmlns:ds="http://schemas.openxmlformats.org/officeDocument/2006/customXml" ds:itemID="{457857BE-D462-4AC0-ACA5-1B9D9D7C98E4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  <ds:schemaRef ds:uri="019ad8dd-0490-40d8-9346-bcbaec298f68"/>
    <ds:schemaRef ds:uri="http://schemas.openxmlformats.org/package/2006/metadata/core-properties"/>
    <ds:schemaRef ds:uri="7703844f-ab03-448f-aed1-f35d29f3bcba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8B87B86-D1A6-4326-AA32-B3E91B16C8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22129</TotalTime>
  <Words>1909</Words>
  <Application>Microsoft Office PowerPoint</Application>
  <PresentationFormat>On-screen Show (4:3)</PresentationFormat>
  <Paragraphs>231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SimSun</vt:lpstr>
      <vt:lpstr>Arial</vt:lpstr>
      <vt:lpstr>Arial Narrow</vt:lpstr>
      <vt:lpstr>Calibri</vt:lpstr>
      <vt:lpstr>Courier New</vt:lpstr>
      <vt:lpstr>Symbol</vt:lpstr>
      <vt:lpstr>Times New Roman</vt:lpstr>
      <vt:lpstr>Wingdings</vt:lpstr>
      <vt:lpstr>Larissa</vt:lpstr>
      <vt:lpstr>PowerPoint Presentation</vt:lpstr>
      <vt:lpstr>ب .2. 4 - إجمالي استهلاك الطاقة الكهربائية النهائي لعمليات المباني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  <vt:lpstr>ب .2. 4 - إجمالي استهلاك الطاقة الكهربائية النهائي لعمليات البناء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390</cp:revision>
  <dcterms:created xsi:type="dcterms:W3CDTF">2017-01-09T10:20:00Z</dcterms:created>
  <dcterms:modified xsi:type="dcterms:W3CDTF">2023-04-15T19:46:56Z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