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2"/>
  </p:notesMasterIdLst>
  <p:handoutMasterIdLst>
    <p:handoutMasterId r:id="rId33"/>
  </p:handoutMasterIdLst>
  <p:sldIdLst>
    <p:sldId id="256" r:id="rId5"/>
    <p:sldId id="258" r:id="rId6"/>
    <p:sldId id="342" r:id="rId7"/>
    <p:sldId id="344" r:id="rId8"/>
    <p:sldId id="301" r:id="rId9"/>
    <p:sldId id="299" r:id="rId10"/>
    <p:sldId id="300" r:id="rId11"/>
    <p:sldId id="305" r:id="rId12"/>
    <p:sldId id="331" r:id="rId13"/>
    <p:sldId id="347" r:id="rId14"/>
    <p:sldId id="360" r:id="rId15"/>
    <p:sldId id="352" r:id="rId16"/>
    <p:sldId id="361" r:id="rId17"/>
    <p:sldId id="356" r:id="rId18"/>
    <p:sldId id="357" r:id="rId19"/>
    <p:sldId id="358" r:id="rId20"/>
    <p:sldId id="359" r:id="rId21"/>
    <p:sldId id="351" r:id="rId22"/>
    <p:sldId id="362" r:id="rId23"/>
    <p:sldId id="314" r:id="rId24"/>
    <p:sldId id="319" r:id="rId25"/>
    <p:sldId id="320" r:id="rId26"/>
    <p:sldId id="321" r:id="rId27"/>
    <p:sldId id="353" r:id="rId28"/>
    <p:sldId id="329" r:id="rId29"/>
    <p:sldId id="354" r:id="rId30"/>
    <p:sldId id="330" r:id="rId31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68" autoAdjust="0"/>
    <p:restoredTop sz="96187" autoAdjust="0"/>
  </p:normalViewPr>
  <p:slideViewPr>
    <p:cSldViewPr snapToGrid="0" showGuides="1">
      <p:cViewPr varScale="1">
        <p:scale>
          <a:sx n="66" d="100"/>
          <a:sy n="66" d="100"/>
        </p:scale>
        <p:origin x="72" y="2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12.04.2023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62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ar" dirty="0">
                <a:solidFill>
                  <a:srgbClr val="C00000"/>
                </a:solidFill>
              </a:rPr>
              <a:t>مارينا</a:t>
            </a:r>
          </a:p>
          <a:p>
            <a:pPr defTabSz="950702">
              <a:defRPr/>
            </a:pPr>
            <a:r>
              <a:rPr lang="ar" dirty="0">
                <a:solidFill>
                  <a:srgbClr val="C00000"/>
                </a:solidFill>
              </a:rPr>
              <a:t>يعتمد المعيار الذي سيتم استخدامه على تكوين نظام التدفئة / الماء الساخن / التبريد المتكامل في المبنى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52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ar" dirty="0">
                <a:solidFill>
                  <a:srgbClr val="C00000"/>
                </a:solidFill>
              </a:rPr>
              <a:t>مارينا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49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ar" dirty="0">
                <a:solidFill>
                  <a:srgbClr val="C00000"/>
                </a:solidFill>
              </a:rPr>
              <a:t>مارينا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50702">
              <a:defRPr/>
            </a:pPr>
            <a:fld id="{1408F923-A320-42BD-84A6-601815CE83FD}" type="slidenum">
              <a:rPr lang="en-US">
                <a:solidFill>
                  <a:prstClr val="black"/>
                </a:solidFill>
                <a:latin typeface="Calibri"/>
              </a:rPr>
              <a:pPr defTabSz="950702">
                <a:defRPr/>
              </a:pPr>
              <a:t>17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7572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ar" dirty="0">
                <a:solidFill>
                  <a:srgbClr val="C00000"/>
                </a:solidFill>
              </a:rPr>
              <a:t>مارينا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3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ar" dirty="0">
                <a:solidFill>
                  <a:srgbClr val="C00000"/>
                </a:solidFill>
              </a:rPr>
              <a:t>مارينا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56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61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9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7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97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304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232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     FOR BUILDING OPERATIONS</a:t>
            </a:r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576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     FOR BUILDING OPERATIONS</a:t>
            </a:r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    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      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        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64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B.2.1 – TOTAL FINAL THERMAL ENERGY CONSUMPTION FOR BUILDING OPERATIONS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49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ar" sz="2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B.2.1 - إجمالي استهلاك الطاقة الحرارية النهائي لعمليات البناء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4 </a:t>
            </a:r>
            <a:br>
              <a:rPr lang="it-IT" sz="1200" dirty="0"/>
            </a:br>
            <a:r>
              <a:rPr lang="ar" sz="1200" dirty="0"/>
              <a:t>معايير التقييم 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" dirty="0"/>
              <a:t>#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6" r:id="rId4"/>
    <p:sldLayoutId id="2147483687" r:id="rId5"/>
    <p:sldLayoutId id="2147483688" r:id="rId6"/>
    <p:sldLayoutId id="2147483692" r:id="rId7"/>
    <p:sldLayoutId id="2147483694" r:id="rId8"/>
    <p:sldLayoutId id="2147483701" r:id="rId9"/>
    <p:sldLayoutId id="2147483706" r:id="rId10"/>
    <p:sldLayoutId id="2147483707" r:id="rId11"/>
    <p:sldLayoutId id="2147483708" r:id="rId12"/>
    <p:sldLayoutId id="2147483716" r:id="rId13"/>
    <p:sldLayoutId id="2147483717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1">
              <a:lumMod val="50000"/>
              <a:lumOff val="50000"/>
            </a:schemeClr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jpeg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openxmlformats.org/officeDocument/2006/relationships/hyperlink" Target="http://ec.europa.eu/environment/eussd/buildings.ht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2.png"/><Relationship Id="rId5" Type="http://schemas.openxmlformats.org/officeDocument/2006/relationships/hyperlink" Target="http://ec.europa.eu/environment/eussd/buildings.htm" TargetMode="External"/><Relationship Id="rId4" Type="http://schemas.openxmlformats.org/officeDocument/2006/relationships/image" Target="../media/image16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4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" dirty="0"/>
              <a:t>حساب التقييم</a:t>
            </a:r>
          </a:p>
          <a:p>
            <a:pPr marL="0" indent="0">
              <a:buNone/>
            </a:pPr>
            <a:r>
              <a:rPr lang="ar-JO" dirty="0"/>
              <a:t>لم</a:t>
            </a:r>
            <a:r>
              <a:rPr lang="ar" dirty="0"/>
              <a:t>عايير</a:t>
            </a:r>
          </a:p>
          <a:p>
            <a:pPr marL="0" indent="0">
              <a:buNone/>
            </a:pPr>
            <a:r>
              <a:rPr lang="ar-JO" dirty="0"/>
              <a:t>أداة الحي المستدام – معيار الحي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2" y="4080206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0"/>
            <a:ext cx="8777025" cy="1670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الحساب كالتالي :</a:t>
            </a:r>
            <a:r>
              <a:rPr lang="ar" sz="2000" dirty="0"/>
              <a:t> </a:t>
            </a:r>
            <a:endParaRPr lang="it-IT" sz="2000" dirty="0"/>
          </a:p>
          <a:p>
            <a:pPr marL="457200" indent="-457200" algn="r" rtl="1">
              <a:buFont typeface="+mj-lt"/>
              <a:buAutoNum type="arabicPeriod"/>
            </a:pPr>
            <a:r>
              <a:rPr lang="ar" sz="2000" dirty="0"/>
              <a:t>لكل مبنى في الحي ، اجمع البيانات الفعلية لكل </a:t>
            </a:r>
            <a:r>
              <a:rPr lang="ar" sz="2000" b="1" dirty="0"/>
              <a:t>وقود </a:t>
            </a:r>
            <a:r>
              <a:rPr lang="ar" sz="2000" dirty="0"/>
              <a:t>(على سبيل المثال لترات من النفط ، متر مكعب من الغاز الطبيعي) أو </a:t>
            </a:r>
            <a:r>
              <a:rPr lang="ar" sz="2000" b="1" dirty="0"/>
              <a:t>الحرارة / البرودة من شبكات المنطقة </a:t>
            </a:r>
            <a:r>
              <a:rPr lang="ar" sz="2000" dirty="0"/>
              <a:t>، لاستخدامات الطاقة التي يتم أخذها في الاعتبار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360907" y="854115"/>
            <a:ext cx="5715887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استخدام البيانات المق</a:t>
            </a: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درة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ب.2. 1</a:t>
            </a:r>
            <a:r>
              <a:rPr lang="ar" sz="2800" dirty="0"/>
              <a:t> - إجمالي استهلاك الطاقة</a:t>
            </a:r>
            <a:r>
              <a:rPr lang="ar-JO" sz="2800" dirty="0"/>
              <a:t> الحرارية لعمليات البناء</a:t>
            </a:r>
            <a:r>
              <a:rPr lang="ar" sz="2800" dirty="0"/>
              <a:t> 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23" y="295544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19302" y="2955445"/>
            <a:ext cx="8108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spcAft>
                <a:spcPts val="600"/>
              </a:spcAft>
            </a:pPr>
            <a:r>
              <a:rPr lang="ar" dirty="0"/>
              <a:t>البيانات المجمعة عن الاستهلاك النهائي للطاقة الحرارية غير المتجددة ، من: </a:t>
            </a:r>
            <a:endParaRPr lang="en-US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726635" y="3297929"/>
            <a:ext cx="8124824" cy="98000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1963" lvl="0" indent="-461963" algn="r" rtl="1">
              <a:buFont typeface="Courier New" panose="02070309020205020404" pitchFamily="49" charset="0"/>
              <a:buChar char="o"/>
            </a:pPr>
            <a:r>
              <a:rPr lang="ar-JO" sz="1800" b="1" dirty="0"/>
              <a:t>المراقبة </a:t>
            </a:r>
            <a:r>
              <a:rPr lang="ar" sz="1800" dirty="0"/>
              <a:t> </a:t>
            </a:r>
            <a:r>
              <a:rPr lang="ar" sz="1800" dirty="0">
                <a:solidFill>
                  <a:srgbClr val="66FF33"/>
                </a:solidFill>
              </a:rPr>
              <a:t>(يوفر بيانات أفضل جودة)</a:t>
            </a:r>
          </a:p>
          <a:p>
            <a:pPr marL="463550" lvl="0" indent="0" algn="r" rtl="1">
              <a:buNone/>
            </a:pPr>
            <a:r>
              <a:rPr lang="ar" sz="1800" dirty="0"/>
              <a:t>قم بقياس جميع كميات الوقود التي يتم تسليمها إلى المبنى وتقديم بيانات استهلاك الطاقة المقاسة لمدة </a:t>
            </a:r>
            <a:r>
              <a:rPr lang="ar" sz="1800" u="sng" dirty="0"/>
              <a:t>12 شهرًا متتاليًا على الأقل</a:t>
            </a:r>
          </a:p>
        </p:txBody>
      </p: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726635" y="4280197"/>
            <a:ext cx="8124824" cy="80097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1963" lvl="0" indent="-461963" algn="r" rtl="1">
              <a:buFont typeface="Courier New" panose="02070309020205020404" pitchFamily="49" charset="0"/>
              <a:buChar char="o"/>
            </a:pPr>
            <a:r>
              <a:rPr lang="ar" sz="1800" b="1" dirty="0"/>
              <a:t>الفواتير</a:t>
            </a:r>
            <a:r>
              <a:rPr lang="ar" sz="1800" dirty="0"/>
              <a:t> أو </a:t>
            </a:r>
            <a:r>
              <a:rPr lang="ar" sz="1800" b="1" dirty="0"/>
              <a:t>المرافق</a:t>
            </a:r>
            <a:endParaRPr lang="en-US" sz="1800" dirty="0"/>
          </a:p>
          <a:p>
            <a:pPr marL="463550" lvl="0" indent="0" algn="r" rtl="1">
              <a:buNone/>
            </a:pPr>
            <a:r>
              <a:rPr lang="ar" sz="1800" dirty="0"/>
              <a:t>المتوسط على مدى </a:t>
            </a:r>
            <a:r>
              <a:rPr lang="ar" sz="1800" u="sng" dirty="0"/>
              <a:t>فترات أطول </a:t>
            </a:r>
            <a:r>
              <a:rPr lang="ar" sz="1800" dirty="0"/>
              <a:t>(على سبيل المثال ، </a:t>
            </a:r>
            <a:r>
              <a:rPr lang="ar" sz="1800" b="1" dirty="0"/>
              <a:t>سجلات 3 سنوات </a:t>
            </a:r>
            <a:r>
              <a:rPr lang="ar" sz="1800" dirty="0"/>
              <a:t>)</a:t>
            </a:r>
            <a:endParaRPr lang="en-US" sz="18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D5CDA5-7596-422D-8FB1-B2F7D5E51035}"/>
              </a:ext>
            </a:extLst>
          </p:cNvPr>
          <p:cNvSpPr txBox="1"/>
          <p:nvPr/>
        </p:nvSpPr>
        <p:spPr>
          <a:xfrm rot="19574761">
            <a:off x="-294025" y="1005507"/>
            <a:ext cx="2800581" cy="707886"/>
          </a:xfrm>
          <a:prstGeom prst="rect">
            <a:avLst/>
          </a:prstGeom>
          <a:noFill/>
          <a:ln>
            <a:solidFill>
              <a:srgbClr val="66FF3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ar" sz="2000" dirty="0">
                <a:solidFill>
                  <a:srgbClr val="66FF33"/>
                </a:solidFill>
              </a:rPr>
              <a:t>طريقة التقييم الموصى بها للغاية !</a:t>
            </a:r>
            <a:endParaRPr lang="en-GB" sz="2000" dirty="0">
              <a:solidFill>
                <a:srgbClr val="66FF33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06265" y="5065626"/>
            <a:ext cx="77660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r" rtl="1">
              <a:buFont typeface="+mj-lt"/>
              <a:buAutoNum type="arabicPeriod" startAt="2"/>
            </a:pPr>
            <a:r>
              <a:rPr lang="ar" sz="2000" dirty="0"/>
              <a:t>احسب المتوسط لكل مبنى </a:t>
            </a:r>
            <a:r>
              <a:rPr lang="ar" sz="2000" b="1" dirty="0"/>
              <a:t>في </a:t>
            </a:r>
            <a:r>
              <a:rPr lang="ar" sz="2000" dirty="0"/>
              <a:t>الحي </a:t>
            </a:r>
            <a:r>
              <a:rPr lang="ar" sz="2000" b="1" dirty="0"/>
              <a:t>الاستهلاك السنوي لكل وقود أو تدفئة / </a:t>
            </a:r>
            <a:r>
              <a:rPr lang="ar-JO" sz="2000" b="1" dirty="0"/>
              <a:t>تبريد</a:t>
            </a:r>
            <a:r>
              <a:rPr lang="ar" sz="2000" b="1" dirty="0"/>
              <a:t> المنطقة </a:t>
            </a:r>
            <a:r>
              <a:rPr lang="ar" sz="2000" dirty="0"/>
              <a:t>، لاستخدامات الطاقة التي تؤخذ في الاعتبار</a:t>
            </a:r>
          </a:p>
          <a:p>
            <a:pPr marL="457200" indent="-457200">
              <a:buFont typeface="+mj-lt"/>
              <a:buAutoNum type="arabicPeriod" startAt="2"/>
            </a:pPr>
            <a:endParaRPr lang="en-US" sz="20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0120426-533D-4CED-9614-DE27AA9D23EB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03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07" y="5247974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997352" y="866696"/>
            <a:ext cx="4848354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استخدام البيانات المق</a:t>
            </a: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درة 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ب.2. 1</a:t>
            </a:r>
            <a:r>
              <a:rPr lang="ar" sz="2800" dirty="0"/>
              <a:t> - إجمالي استهلاك الطاقة</a:t>
            </a:r>
            <a:r>
              <a:rPr lang="ar-JO" sz="2800" dirty="0"/>
              <a:t> الحرارية لعمليات البناء</a:t>
            </a:r>
            <a:r>
              <a:rPr lang="ar" sz="2800" dirty="0"/>
              <a:t> 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D5CDA5-7596-422D-8FB1-B2F7D5E51035}"/>
              </a:ext>
            </a:extLst>
          </p:cNvPr>
          <p:cNvSpPr txBox="1"/>
          <p:nvPr/>
        </p:nvSpPr>
        <p:spPr>
          <a:xfrm rot="19469232">
            <a:off x="36450" y="1125500"/>
            <a:ext cx="2800581" cy="707886"/>
          </a:xfrm>
          <a:prstGeom prst="rect">
            <a:avLst/>
          </a:prstGeom>
          <a:noFill/>
          <a:ln>
            <a:solidFill>
              <a:srgbClr val="66FF3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ar" sz="2000" dirty="0">
                <a:solidFill>
                  <a:srgbClr val="66FF33"/>
                </a:solidFill>
              </a:rPr>
              <a:t>طريقة التقييم الموصى بها للغاية !</a:t>
            </a:r>
            <a:endParaRPr lang="en-GB" sz="2000" dirty="0">
              <a:solidFill>
                <a:srgbClr val="66FF33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8225" y="1553556"/>
            <a:ext cx="75885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r" rtl="1">
              <a:buFont typeface="+mj-lt"/>
              <a:buAutoNum type="arabicPeriod" startAt="3"/>
            </a:pPr>
            <a:r>
              <a:rPr lang="ar" sz="2000" dirty="0"/>
              <a:t>لكل مبنى في الحي احسب </a:t>
            </a:r>
            <a:r>
              <a:rPr lang="ar" sz="2000" b="1" dirty="0"/>
              <a:t>المساحة الداخلية المفيدة </a:t>
            </a:r>
            <a:r>
              <a:rPr lang="ar" sz="2000" dirty="0"/>
              <a:t>بالمتر المربع [m </a:t>
            </a:r>
            <a:r>
              <a:rPr lang="ar" sz="2000" baseline="30000" dirty="0"/>
              <a:t>2 </a:t>
            </a:r>
            <a:r>
              <a:rPr lang="ar" sz="2000" dirty="0"/>
              <a:t>]</a:t>
            </a:r>
          </a:p>
        </p:txBody>
      </p:sp>
      <p:sp>
        <p:nvSpPr>
          <p:cNvPr id="9" name="Rectangle 8"/>
          <p:cNvSpPr/>
          <p:nvPr/>
        </p:nvSpPr>
        <p:spPr>
          <a:xfrm>
            <a:off x="866784" y="2400679"/>
            <a:ext cx="79762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dirty="0">
                <a:latin typeface="Calibri" panose="020F0502020204030204" pitchFamily="34" charset="0"/>
                <a:cs typeface="Calibri" panose="020F0502020204030204" pitchFamily="34" charset="0"/>
              </a:rPr>
              <a:t>المعلومات</a:t>
            </a:r>
            <a:r>
              <a:rPr lang="ar" dirty="0">
                <a:latin typeface="Calibri" panose="020F0502020204030204" pitchFamily="34" charset="0"/>
                <a:cs typeface="Calibri" panose="020F0502020204030204" pitchFamily="34" charset="0"/>
              </a:rPr>
              <a:t> متاح</a:t>
            </a:r>
            <a:r>
              <a:rPr lang="ar-JO" dirty="0">
                <a:latin typeface="Calibri" panose="020F0502020204030204" pitchFamily="34" charset="0"/>
                <a:cs typeface="Calibri" panose="020F0502020204030204" pitchFamily="34" charset="0"/>
              </a:rPr>
              <a:t>ة</a:t>
            </a:r>
            <a:r>
              <a:rPr lang="ar" dirty="0">
                <a:latin typeface="Calibri" panose="020F0502020204030204" pitchFamily="34" charset="0"/>
                <a:cs typeface="Calibri" panose="020F0502020204030204" pitchFamily="34" charset="0"/>
              </a:rPr>
              <a:t> من شهادة أداء الطاقة أو تقرير </a:t>
            </a:r>
            <a:r>
              <a:rPr lang="ar-JO" dirty="0">
                <a:latin typeface="Calibri" panose="020F0502020204030204" pitchFamily="34" charset="0"/>
                <a:cs typeface="Calibri" panose="020F0502020204030204" pitchFamily="34" charset="0"/>
              </a:rPr>
              <a:t>ال</a:t>
            </a:r>
            <a:r>
              <a:rPr lang="ar" dirty="0">
                <a:latin typeface="Calibri" panose="020F0502020204030204" pitchFamily="34" charset="0"/>
                <a:cs typeface="Calibri" panose="020F0502020204030204" pitchFamily="34" charset="0"/>
              </a:rPr>
              <a:t>تدقيق الطاق</a:t>
            </a:r>
            <a:r>
              <a:rPr lang="ar-JO" dirty="0">
                <a:latin typeface="Calibri" panose="020F0502020204030204" pitchFamily="34" charset="0"/>
                <a:cs typeface="Calibri" panose="020F0502020204030204" pitchFamily="34" charset="0"/>
              </a:rPr>
              <a:t>ي</a:t>
            </a:r>
            <a:r>
              <a:rPr lang="ar" dirty="0">
                <a:latin typeface="Calibri" panose="020F0502020204030204" pitchFamily="34" charset="0"/>
                <a:cs typeface="Calibri" panose="020F0502020204030204" pitchFamily="34" charset="0"/>
              </a:rPr>
              <a:t> أو تصريح البناء / الاستخدام أو وثائق أخرى للمبنى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72" y="252506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88175" y="3250570"/>
            <a:ext cx="8855825" cy="3495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r" rtl="1">
              <a:buFont typeface="+mj-lt"/>
              <a:buAutoNum type="arabicPeriod" startAt="4"/>
            </a:pPr>
            <a:r>
              <a:rPr lang="ar" sz="2000" dirty="0"/>
              <a:t>اجمع الوقود السنوي (أو الحرارة / البرودة من شبكات المنطقة) لكل مبنى حتى إجمالي الاستهلاك </a:t>
            </a:r>
            <a:r>
              <a:rPr lang="ar" sz="2000" b="1" dirty="0"/>
              <a:t>السنوي الإجمالي لكل وقود أو تدفئة / برودة </a:t>
            </a:r>
            <a:endParaRPr lang="en-US" sz="2000" dirty="0"/>
          </a:p>
          <a:p>
            <a:pPr marL="457200" lvl="0" indent="-457200" algn="r" rtl="1">
              <a:buFont typeface="+mj-lt"/>
              <a:buAutoNum type="arabicPeriod" startAt="4"/>
            </a:pPr>
            <a:endParaRPr lang="en-US" sz="500" dirty="0"/>
          </a:p>
          <a:p>
            <a:pPr marL="457200" indent="-457200" algn="r" rtl="1">
              <a:buFont typeface="+mj-lt"/>
              <a:buAutoNum type="arabicPeriod" startAt="4"/>
            </a:pPr>
            <a:r>
              <a:rPr lang="ar" sz="2000" dirty="0"/>
              <a:t>تحويل كمية الوقود إلى </a:t>
            </a:r>
            <a:r>
              <a:rPr lang="ar" sz="2000" b="1" dirty="0"/>
              <a:t>حرارة</a:t>
            </a:r>
            <a:r>
              <a:rPr lang="ar" sz="2000" dirty="0"/>
              <a:t> </a:t>
            </a:r>
            <a:r>
              <a:rPr lang="ar" sz="2000" b="1" dirty="0"/>
              <a:t>استهلاك الطاقة </a:t>
            </a:r>
            <a:r>
              <a:rPr lang="ar" sz="2000" dirty="0"/>
              <a:t>باستخدام قيم التسخين المنخفضة</a:t>
            </a:r>
          </a:p>
          <a:p>
            <a:pPr marL="457200" lvl="0" indent="-457200" algn="r" rtl="1">
              <a:buFont typeface="+mj-lt"/>
              <a:buAutoNum type="arabicPeriod" startAt="4"/>
            </a:pPr>
            <a:endParaRPr lang="en-US" sz="2000" dirty="0"/>
          </a:p>
          <a:p>
            <a:pPr marL="457200" lvl="0" indent="-457200" algn="r" rtl="1">
              <a:buFont typeface="+mj-lt"/>
              <a:buAutoNum type="arabicPeriod" startAt="4"/>
            </a:pPr>
            <a:endParaRPr lang="en-US" sz="2000" dirty="0"/>
          </a:p>
          <a:p>
            <a:pPr marL="457200" lvl="0" indent="-457200" algn="r" rtl="1">
              <a:buFont typeface="+mj-lt"/>
              <a:buAutoNum type="arabicPeriod" startAt="4"/>
            </a:pPr>
            <a:endParaRPr lang="en-US" sz="20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4BDBBE9-F4DA-4B97-B2A7-7C1BA8CD3860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0" t="19736" r="18788" b="57889"/>
          <a:stretch/>
        </p:blipFill>
        <p:spPr bwMode="auto">
          <a:xfrm>
            <a:off x="1344544" y="4437898"/>
            <a:ext cx="5783580" cy="14859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FA246B4-353A-446F-9547-C52F82F30067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870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566" y="5467137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340470"/>
            <a:ext cx="8332679" cy="3495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r" rtl="1">
              <a:buFont typeface="+mj-lt"/>
              <a:buAutoNum type="arabicPeriod" startAt="3"/>
            </a:pPr>
            <a:endParaRPr lang="en-US" sz="2000" dirty="0"/>
          </a:p>
          <a:p>
            <a:pPr marL="457200" indent="-457200" algn="r" rtl="1">
              <a:buFont typeface="+mj-lt"/>
              <a:buAutoNum type="arabicPeriod" startAt="6"/>
            </a:pPr>
            <a:r>
              <a:rPr lang="ar" sz="2000" dirty="0"/>
              <a:t>جمع متوسط الطاقة الحرارية السنوية لجميع أنواع الوقود حتى إجمالي </a:t>
            </a:r>
            <a:r>
              <a:rPr lang="ar" sz="2000" b="1" dirty="0"/>
              <a:t>إجمالي الاستهلاك السنوي النهائي للطاقة الحرارية </a:t>
            </a:r>
            <a:r>
              <a:rPr lang="ar" sz="2000" dirty="0"/>
              <a:t>[ </a:t>
            </a:r>
            <a:r>
              <a:rPr lang="ar" sz="2000" dirty="0" err="1"/>
              <a:t>kWh </a:t>
            </a:r>
            <a:r>
              <a:rPr lang="ar" sz="2000" baseline="-25000" dirty="0" err="1"/>
              <a:t>th </a:t>
            </a:r>
            <a:r>
              <a:rPr lang="ar" sz="2000" dirty="0"/>
              <a:t>/ year]</a:t>
            </a:r>
          </a:p>
          <a:p>
            <a:pPr marL="457200" lvl="0" indent="-457200" algn="r" rtl="1">
              <a:buFont typeface="+mj-lt"/>
              <a:buAutoNum type="arabicPeriod" startAt="6"/>
            </a:pPr>
            <a:r>
              <a:rPr lang="ar" sz="2000" dirty="0"/>
              <a:t>اجمع المساحة </a:t>
            </a:r>
            <a:r>
              <a:rPr lang="ar" sz="2000" b="1" dirty="0"/>
              <a:t>الداخلية </a:t>
            </a:r>
            <a:r>
              <a:rPr lang="ar" sz="2000" dirty="0"/>
              <a:t>المفيدة لكل مبنى في المنطقة حتى إجمالي </a:t>
            </a:r>
            <a:r>
              <a:rPr lang="ar" sz="2000" b="1" dirty="0"/>
              <a:t>المساحة الداخلية المفيدة الإجمالية </a:t>
            </a:r>
            <a:r>
              <a:rPr lang="ar" sz="2000" dirty="0"/>
              <a:t>بالمتر المربع [م </a:t>
            </a:r>
            <a:r>
              <a:rPr lang="ar" sz="2000" baseline="30000" dirty="0"/>
              <a:t>2 </a:t>
            </a:r>
            <a:r>
              <a:rPr lang="ar" sz="2000" dirty="0"/>
              <a:t>]</a:t>
            </a:r>
          </a:p>
          <a:p>
            <a:pPr marL="457200" lvl="0" indent="-457200" algn="r" rtl="1">
              <a:buFont typeface="+mj-lt"/>
              <a:buAutoNum type="arabicPeriod" startAt="6"/>
            </a:pPr>
            <a:r>
              <a:rPr lang="ar" sz="2000" dirty="0"/>
              <a:t>احسب قيمة المؤشر على النحو التالي: </a:t>
            </a:r>
            <a:r>
              <a:rPr lang="ar" sz="2000" b="1" dirty="0"/>
              <a:t>إجمالي الاستهلاك السنوي النهائي للطاقة الحرارية </a:t>
            </a:r>
            <a:r>
              <a:rPr lang="ar" sz="2000" dirty="0">
                <a:solidFill>
                  <a:schemeClr val="accent3">
                    <a:lumMod val="75000"/>
                  </a:schemeClr>
                </a:solidFill>
              </a:rPr>
              <a:t>(الخطوة 6 ) </a:t>
            </a:r>
            <a:r>
              <a:rPr lang="ar" sz="2000" dirty="0"/>
              <a:t>/ </a:t>
            </a:r>
            <a:r>
              <a:rPr lang="ar" sz="2000" b="1" dirty="0"/>
              <a:t>المساحة الداخلية المفيدة المجمعة </a:t>
            </a:r>
            <a:r>
              <a:rPr lang="ar" sz="2000" dirty="0">
                <a:solidFill>
                  <a:schemeClr val="accent3">
                    <a:lumMod val="75000"/>
                  </a:schemeClr>
                </a:solidFill>
              </a:rPr>
              <a:t>(الخطوة 7 ) ، </a:t>
            </a:r>
            <a:r>
              <a:rPr lang="ar" sz="2000" dirty="0"/>
              <a:t>[ kWh </a:t>
            </a:r>
            <a:r>
              <a:rPr lang="ar" sz="2000" baseline="-25000" dirty="0"/>
              <a:t>th </a:t>
            </a:r>
            <a:r>
              <a:rPr lang="ar" sz="2000" dirty="0"/>
              <a:t>/ m </a:t>
            </a:r>
            <a:r>
              <a:rPr lang="ar" sz="2000" baseline="30000" dirty="0"/>
              <a:t>2 </a:t>
            </a:r>
            <a:r>
              <a:rPr lang="ar" sz="2000" dirty="0"/>
              <a:t>/ year]</a:t>
            </a:r>
            <a:endParaRPr lang="en-US" sz="20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187615" y="902208"/>
            <a:ext cx="5347504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استخدام البيانات المق</a:t>
            </a: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درة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ب.2. 1</a:t>
            </a:r>
            <a:r>
              <a:rPr lang="ar" sz="2800" dirty="0"/>
              <a:t> - إجمالي استهلاك الطاقة</a:t>
            </a:r>
            <a:r>
              <a:rPr lang="ar-JO" sz="2800" dirty="0"/>
              <a:t> الحرارية لعمليات البناء</a:t>
            </a:r>
            <a:r>
              <a:rPr lang="ar" sz="2800" dirty="0"/>
              <a:t> 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6024B6-6159-4684-B5E5-6EE89A2EDD83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512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07" y="5247974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39"/>
            <a:ext cx="8777025" cy="14668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الحساب كالتالي :</a:t>
            </a:r>
            <a:r>
              <a:rPr lang="ar" sz="2000" dirty="0"/>
              <a:t> </a:t>
            </a:r>
            <a:endParaRPr lang="it-IT" sz="2000" dirty="0"/>
          </a:p>
          <a:p>
            <a:pPr marL="457200" lvl="0" indent="-457200" algn="r" rtl="1">
              <a:buFont typeface="+mj-lt"/>
              <a:buAutoNum type="arabicPeriod"/>
            </a:pPr>
            <a:r>
              <a:rPr lang="ar" sz="2000" dirty="0"/>
              <a:t>احسب </a:t>
            </a:r>
            <a:r>
              <a:rPr lang="ar" sz="2000" b="1" dirty="0"/>
              <a:t>الاستهلاك السنوي للطاقة الحرارية </a:t>
            </a:r>
            <a:r>
              <a:rPr lang="ar" sz="2000" dirty="0"/>
              <a:t>لكل مبنى في الحي لاستخدامات الطاقة التي تؤخذ في الاعتبار ، بالكيلوواط / ساعة ، [ </a:t>
            </a:r>
            <a:r>
              <a:rPr lang="ar" sz="2000" dirty="0" err="1"/>
              <a:t>kWh </a:t>
            </a:r>
            <a:r>
              <a:rPr lang="ar" sz="2000" baseline="-25000" dirty="0" err="1"/>
              <a:t>th </a:t>
            </a:r>
            <a:r>
              <a:rPr lang="ar" sz="2000" dirty="0"/>
              <a:t>/ year].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291865" y="792338"/>
            <a:ext cx="5785335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استخدام البيانات المقدرة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ب.2. 1</a:t>
            </a:r>
            <a:r>
              <a:rPr lang="ar" sz="2800" dirty="0"/>
              <a:t> - إجمالي استهلاك الطاقة</a:t>
            </a:r>
            <a:r>
              <a:rPr lang="ar-JO" sz="2800" dirty="0"/>
              <a:t> الحرارية لعمليات البناء</a:t>
            </a:r>
            <a:r>
              <a:rPr lang="ar" sz="2800" dirty="0"/>
              <a:t> 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50" y="313895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826750" y="3907033"/>
            <a:ext cx="78866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" dirty="0"/>
              <a:t>يجب تقييم </a:t>
            </a:r>
            <a:r>
              <a:rPr lang="ar" dirty="0">
                <a:solidFill>
                  <a:prstClr val="black"/>
                </a:solidFill>
              </a:rPr>
              <a:t>الطاقة السنوية لتدفئة </a:t>
            </a:r>
            <a:r>
              <a:rPr lang="ar" b="1" dirty="0">
                <a:solidFill>
                  <a:prstClr val="black"/>
                </a:solidFill>
              </a:rPr>
              <a:t>وتبريد المساحات </a:t>
            </a:r>
            <a:r>
              <a:rPr lang="ar" dirty="0"/>
              <a:t>من أجل </a:t>
            </a:r>
            <a:r>
              <a:rPr lang="ar" dirty="0">
                <a:solidFill>
                  <a:prstClr val="black"/>
                </a:solidFill>
              </a:rPr>
              <a:t>البيانات المناخية الفعلية والاستخدام الفعلي للمبنى ، </a:t>
            </a:r>
            <a:r>
              <a:rPr lang="ar" b="1" dirty="0">
                <a:solidFill>
                  <a:prstClr val="black"/>
                </a:solidFill>
              </a:rPr>
              <a:t>باستخدام الطريقة </a:t>
            </a:r>
            <a:r>
              <a:rPr lang="ar" dirty="0"/>
              <a:t>الشهرية شبه المستقرة ، </a:t>
            </a:r>
            <a:r>
              <a:rPr lang="ar" dirty="0">
                <a:solidFill>
                  <a:prstClr val="black"/>
                </a:solidFill>
              </a:rPr>
              <a:t>وفقًا لمعيار EN 13790 ( </a:t>
            </a:r>
            <a:r>
              <a:rPr lang="ar" i="1" dirty="0">
                <a:solidFill>
                  <a:prstClr val="black"/>
                </a:solidFill>
              </a:rPr>
              <a:t>أداء الطاقة في المباني - حساب استخدام الطاقة لتدفئة وتبريد الأماكن </a:t>
            </a:r>
            <a:r>
              <a:rPr lang="ar" dirty="0">
                <a:solidFill>
                  <a:prstClr val="black"/>
                </a:solidFill>
              </a:rPr>
              <a:t>) </a:t>
            </a:r>
            <a:r>
              <a:rPr lang="ar" dirty="0"/>
              <a:t>.</a:t>
            </a:r>
            <a:endParaRPr lang="en-GB" dirty="0">
              <a:solidFill>
                <a:prstClr val="black"/>
              </a:solidFill>
            </a:endParaRPr>
          </a:p>
          <a:p>
            <a:pPr lvl="0" algn="r" rtl="1">
              <a:spcAft>
                <a:spcPts val="600"/>
              </a:spcAft>
            </a:pPr>
            <a:r>
              <a:rPr lang="ar" dirty="0">
                <a:solidFill>
                  <a:prstClr val="black"/>
                </a:solidFill>
              </a:rPr>
              <a:t>الطاقة السنوية للمياه </a:t>
            </a:r>
            <a:r>
              <a:rPr lang="ar" b="1" dirty="0">
                <a:solidFill>
                  <a:prstClr val="black"/>
                </a:solidFill>
              </a:rPr>
              <a:t>الساخنة المنزلية</a:t>
            </a:r>
            <a:r>
              <a:rPr lang="ar" dirty="0">
                <a:solidFill>
                  <a:prstClr val="black"/>
                </a:solidFill>
              </a:rPr>
              <a:t> </a:t>
            </a:r>
            <a:r>
              <a:rPr lang="ar" dirty="0"/>
              <a:t>يجب تقييمها </a:t>
            </a:r>
            <a:r>
              <a:rPr lang="ar" dirty="0">
                <a:solidFill>
                  <a:prstClr val="black"/>
                </a:solidFill>
              </a:rPr>
              <a:t>وفقًا لـ EN 15316-3-1 ( </a:t>
            </a:r>
            <a:r>
              <a:rPr lang="ar" i="1" dirty="0">
                <a:solidFill>
                  <a:prstClr val="black"/>
                </a:solidFill>
              </a:rPr>
              <a:t>أنظمة المياه الساخنة المنزلية ، وتوصيف الاحتياجات ( متطلبات ال</a:t>
            </a:r>
            <a:r>
              <a:rPr lang="ar-JO" i="1" dirty="0">
                <a:solidFill>
                  <a:prstClr val="black"/>
                </a:solidFill>
              </a:rPr>
              <a:t>صنابير</a:t>
            </a:r>
            <a:r>
              <a:rPr lang="ar" i="1" dirty="0">
                <a:solidFill>
                  <a:prstClr val="black"/>
                </a:solidFill>
              </a:rPr>
              <a:t> ) </a:t>
            </a:r>
            <a:r>
              <a:rPr lang="ar" dirty="0">
                <a:solidFill>
                  <a:prstClr val="black"/>
                </a:solidFill>
              </a:rPr>
              <a:t>)</a:t>
            </a:r>
            <a:endParaRPr lang="en-GB" i="1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87031" y="3124751"/>
            <a:ext cx="79138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dirty="0"/>
              <a:t>يمكن استخدام الوقود للاحتراق (مثل استخدام الزيت أو الغاز الطبيعي لتدفئة المكان) أو CHP لتوليد حرارة مفيدة</a:t>
            </a:r>
            <a:endParaRPr lang="el-G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AA70F0-995A-48B4-B3C0-9EDCC471373B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66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916" y="5158137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220585"/>
            <a:ext cx="8777025" cy="3495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000" dirty="0"/>
              <a:t> </a:t>
            </a:r>
            <a:endParaRPr lang="en-US" sz="500" dirty="0"/>
          </a:p>
          <a:p>
            <a:pPr marL="457200" indent="-457200" algn="r" rtl="1">
              <a:buFont typeface="+mj-lt"/>
              <a:buAutoNum type="arabicPeriod" startAt="2"/>
            </a:pPr>
            <a:r>
              <a:rPr lang="ar" sz="2000" dirty="0"/>
              <a:t>لكل مبنى في الحي احسب </a:t>
            </a:r>
            <a:r>
              <a:rPr lang="ar" sz="2000" b="1" dirty="0"/>
              <a:t>المساحة الداخلية المفيدة </a:t>
            </a:r>
            <a:r>
              <a:rPr lang="ar" sz="2000" dirty="0"/>
              <a:t>، بالمتر المربع ، [m </a:t>
            </a:r>
            <a:r>
              <a:rPr lang="ar" sz="2000" baseline="30000" dirty="0"/>
              <a:t>2 </a:t>
            </a:r>
            <a:r>
              <a:rPr lang="ar" sz="2000" dirty="0"/>
              <a:t>]</a:t>
            </a:r>
            <a:endParaRPr lang="el-GR" sz="2000" dirty="0"/>
          </a:p>
          <a:p>
            <a:pPr marL="457200" indent="-457200" algn="r" rtl="1">
              <a:buFont typeface="+mj-lt"/>
              <a:buAutoNum type="arabicPeriod" startAt="2"/>
            </a:pPr>
            <a:endParaRPr lang="el-GR" sz="2000" dirty="0"/>
          </a:p>
          <a:p>
            <a:pPr marL="457200" indent="-457200" algn="r" rtl="1">
              <a:buFont typeface="+mj-lt"/>
              <a:buAutoNum type="arabicPeriod" startAt="2"/>
            </a:pPr>
            <a:endParaRPr lang="el-GR" sz="2000" dirty="0"/>
          </a:p>
          <a:p>
            <a:pPr marL="457200" indent="-457200" algn="r" rtl="1">
              <a:buFont typeface="+mj-lt"/>
              <a:buAutoNum type="arabicPeriod" startAt="2"/>
            </a:pPr>
            <a:endParaRPr lang="en-US" sz="1200" dirty="0"/>
          </a:p>
          <a:p>
            <a:pPr marL="457200" lvl="0" indent="-457200" algn="r" rtl="1">
              <a:buFont typeface="+mj-lt"/>
              <a:buAutoNum type="arabicPeriod" startAt="2"/>
            </a:pPr>
            <a:r>
              <a:rPr lang="ar" sz="2000" dirty="0"/>
              <a:t>جمع الاستهلاك السنوي النهائي للطاقة الحرارية لكل مبنى حتى إجمالي إجمالي </a:t>
            </a:r>
            <a:r>
              <a:rPr lang="ar" sz="2000" b="1" dirty="0"/>
              <a:t>الاستهلاك السنوي النهائي للطاقة الحرارية ، </a:t>
            </a:r>
            <a:r>
              <a:rPr lang="ar" sz="2000" dirty="0"/>
              <a:t>[ </a:t>
            </a:r>
            <a:r>
              <a:rPr lang="ar" sz="2000" dirty="0" err="1"/>
              <a:t>kWh </a:t>
            </a:r>
            <a:r>
              <a:rPr lang="ar" sz="2000" baseline="-25000" dirty="0" err="1"/>
              <a:t>th </a:t>
            </a:r>
            <a:r>
              <a:rPr lang="ar" sz="2000" dirty="0"/>
              <a:t>/ year]</a:t>
            </a:r>
          </a:p>
          <a:p>
            <a:pPr marL="457200" lvl="0" indent="-457200" algn="r" rtl="1">
              <a:buFont typeface="+mj-lt"/>
              <a:buAutoNum type="arabicPeriod" startAt="2"/>
            </a:pPr>
            <a:endParaRPr lang="en-US" sz="500" dirty="0"/>
          </a:p>
          <a:p>
            <a:pPr marL="457200" lvl="0" indent="-457200" algn="r" rtl="1">
              <a:buFont typeface="+mj-lt"/>
              <a:buAutoNum type="arabicPeriod" startAt="2"/>
            </a:pPr>
            <a:r>
              <a:rPr lang="ar" sz="2000" dirty="0"/>
              <a:t>اجمع المساحة الداخلية المفيدة لكل مبنى في المنطقة حتى إجمالي </a:t>
            </a:r>
            <a:r>
              <a:rPr lang="ar" sz="2000" b="1" dirty="0"/>
              <a:t>المساحة الداخلية المفيدة الإجمالية </a:t>
            </a:r>
            <a:r>
              <a:rPr lang="ar" sz="2000" dirty="0"/>
              <a:t>، بالمتر المربع ، [ م </a:t>
            </a:r>
            <a:r>
              <a:rPr lang="ar" sz="2000" baseline="30000" dirty="0"/>
              <a:t>2 </a:t>
            </a:r>
            <a:r>
              <a:rPr lang="ar" sz="2000" b="1" dirty="0"/>
              <a:t>]</a:t>
            </a:r>
          </a:p>
          <a:p>
            <a:pPr marL="457200" lvl="0" indent="-457200" algn="r" rtl="1">
              <a:buFont typeface="+mj-lt"/>
              <a:buAutoNum type="arabicPeriod" startAt="2"/>
            </a:pPr>
            <a:endParaRPr lang="en-US" sz="500" dirty="0"/>
          </a:p>
          <a:p>
            <a:pPr marL="457200" lvl="0" indent="-457200" algn="r" rtl="1">
              <a:buFont typeface="+mj-lt"/>
              <a:buAutoNum type="arabicPeriod" startAt="2"/>
            </a:pPr>
            <a:r>
              <a:rPr lang="ar" sz="2000" dirty="0"/>
              <a:t>احسب قيمة المؤشر على النحو التالي: </a:t>
            </a:r>
            <a:r>
              <a:rPr lang="ar" sz="2000" b="1" dirty="0"/>
              <a:t>إجمالي الاستهلاك السنوي النهائي للطاقة الحرارية </a:t>
            </a:r>
            <a:r>
              <a:rPr lang="ar" sz="2000" dirty="0">
                <a:solidFill>
                  <a:schemeClr val="accent3">
                    <a:lumMod val="75000"/>
                  </a:schemeClr>
                </a:solidFill>
              </a:rPr>
              <a:t>(الخطوة 3) </a:t>
            </a:r>
            <a:r>
              <a:rPr lang="ar" sz="2000" dirty="0"/>
              <a:t>/ </a:t>
            </a:r>
            <a:r>
              <a:rPr lang="ar" sz="2000" b="1" dirty="0"/>
              <a:t>مساحة داخلية مفيدة مجمعة</a:t>
            </a:r>
            <a:r>
              <a:rPr lang="ar" sz="20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ar" sz="2000" dirty="0">
                <a:solidFill>
                  <a:schemeClr val="accent3">
                    <a:lumMod val="75000"/>
                  </a:schemeClr>
                </a:solidFill>
              </a:rPr>
              <a:t>(الخطوة 4) ، </a:t>
            </a:r>
            <a:r>
              <a:rPr lang="ar" sz="2000" dirty="0"/>
              <a:t>[ </a:t>
            </a:r>
            <a:r>
              <a:rPr lang="ar" sz="2000" dirty="0" err="1"/>
              <a:t>kWh </a:t>
            </a:r>
            <a:r>
              <a:rPr lang="ar" sz="2000" baseline="-25000" dirty="0" err="1"/>
              <a:t>th </a:t>
            </a:r>
            <a:r>
              <a:rPr lang="ar" sz="2000" dirty="0"/>
              <a:t>/ m </a:t>
            </a:r>
            <a:r>
              <a:rPr lang="ar" sz="2000" baseline="30000" dirty="0"/>
              <a:t>2 </a:t>
            </a:r>
            <a:r>
              <a:rPr lang="ar" sz="2000" dirty="0"/>
              <a:t>/ year]</a:t>
            </a:r>
            <a:endParaRPr lang="en-US" sz="20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74817" y="802828"/>
            <a:ext cx="4870935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استخدام البيانات المقدرة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ب.2. 1</a:t>
            </a:r>
            <a:r>
              <a:rPr lang="ar" sz="2800" dirty="0"/>
              <a:t> - إجمالي استهلاك الطاقة</a:t>
            </a:r>
            <a:r>
              <a:rPr lang="ar-JO" sz="2800" dirty="0"/>
              <a:t> الحرارية لعمليات البناء</a:t>
            </a:r>
            <a:r>
              <a:rPr lang="ar" sz="2800" dirty="0"/>
              <a:t> 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87006A-403D-4000-A9AA-52EBADFD9E13}"/>
              </a:ext>
            </a:extLst>
          </p:cNvPr>
          <p:cNvSpPr/>
          <p:nvPr/>
        </p:nvSpPr>
        <p:spPr>
          <a:xfrm>
            <a:off x="214499" y="2141606"/>
            <a:ext cx="8661278" cy="7742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b="1" dirty="0" err="1">
                <a:solidFill>
                  <a:schemeClr val="tx1"/>
                </a:solidFill>
              </a:rPr>
              <a:t>المعلومات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المتوفرة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من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شهادة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كفاءة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الطاقة</a:t>
            </a:r>
            <a:r>
              <a:rPr lang="en-US" b="1" dirty="0">
                <a:solidFill>
                  <a:schemeClr val="tx1"/>
                </a:solidFill>
              </a:rPr>
              <a:t> , </a:t>
            </a:r>
            <a:r>
              <a:rPr lang="en-US" b="1" dirty="0" err="1">
                <a:solidFill>
                  <a:schemeClr val="tx1"/>
                </a:solidFill>
              </a:rPr>
              <a:t>تقرير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التدقيق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الطاقي</a:t>
            </a:r>
            <a:r>
              <a:rPr lang="en-US" b="1" dirty="0">
                <a:solidFill>
                  <a:schemeClr val="tx1"/>
                </a:solidFill>
              </a:rPr>
              <a:t> , </a:t>
            </a:r>
            <a:r>
              <a:rPr lang="en-US" b="1" dirty="0" err="1">
                <a:solidFill>
                  <a:schemeClr val="tx1"/>
                </a:solidFill>
              </a:rPr>
              <a:t>تصريح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البناء</a:t>
            </a:r>
            <a:r>
              <a:rPr lang="en-US" b="1" dirty="0">
                <a:solidFill>
                  <a:schemeClr val="tx1"/>
                </a:solidFill>
              </a:rPr>
              <a:t> / </a:t>
            </a:r>
            <a:r>
              <a:rPr lang="en-US" b="1" dirty="0" err="1">
                <a:solidFill>
                  <a:schemeClr val="tx1"/>
                </a:solidFill>
              </a:rPr>
              <a:t>الاستخدام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أو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مستندات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اخرى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للمبنى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11C88A-31EC-48B4-B5F1-3CDFF5D476AE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564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F0AF6-01F7-449F-B9F1-4F1179069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JO" sz="2800" dirty="0"/>
              <a:t>ب.2. 1</a:t>
            </a:r>
            <a:r>
              <a:rPr lang="ar" sz="2800" dirty="0"/>
              <a:t> - إجمالي استهلاك الطاقة</a:t>
            </a:r>
            <a:r>
              <a:rPr lang="ar-JO" sz="2800" dirty="0"/>
              <a:t> الحرارية لعمليات البناء</a:t>
            </a:r>
            <a:r>
              <a:rPr lang="ar" sz="2800" dirty="0"/>
              <a:t> 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36B72D-0093-4D8E-912E-1C347BEC2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75E28E-BC5F-44EE-A22F-2C0A4E8DEF5A}"/>
              </a:ext>
            </a:extLst>
          </p:cNvPr>
          <p:cNvSpPr txBox="1"/>
          <p:nvPr/>
        </p:nvSpPr>
        <p:spPr>
          <a:xfrm>
            <a:off x="572172" y="2299954"/>
            <a:ext cx="8326800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" b="1" dirty="0"/>
              <a:t>طريقة معقدة </a:t>
            </a:r>
            <a:r>
              <a:rPr lang="ar" dirty="0"/>
              <a:t>- تستند حسابات الطاقة الحرارية النهائية السنوية إلى مجموعة المعايير </a:t>
            </a:r>
            <a:r>
              <a:rPr lang="ar" b="1" dirty="0"/>
              <a:t>EN 151316 </a:t>
            </a:r>
            <a:r>
              <a:rPr lang="ar" dirty="0"/>
              <a:t>( </a:t>
            </a:r>
            <a:r>
              <a:rPr lang="ar" i="1" dirty="0"/>
              <a:t>أنظمة التدفئة في المباني - طريقة حساب متطلبات طاقة النظام وكفاءة النظام </a:t>
            </a:r>
            <a:r>
              <a:rPr lang="ar" dirty="0"/>
              <a:t>) </a:t>
            </a:r>
            <a:r>
              <a:rPr lang="ar" dirty="0">
                <a:sym typeface="Symbol" panose="05050102010706020507" pitchFamily="18" charset="2"/>
              </a:rPr>
              <a:t></a:t>
            </a:r>
            <a:r>
              <a:rPr lang="ar" dirty="0"/>
              <a:t> </a:t>
            </a:r>
            <a:r>
              <a:rPr lang="ar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يوصى باستخدام أداة برمجية مناسبة للحساب!</a:t>
            </a:r>
          </a:p>
          <a:p>
            <a:pPr algn="just" rtl="1"/>
            <a:endParaRPr lang="en-US" dirty="0"/>
          </a:p>
          <a:p>
            <a:pPr algn="just" rtl="1">
              <a:spcBef>
                <a:spcPts val="600"/>
              </a:spcBef>
            </a:pPr>
            <a:r>
              <a:rPr lang="ar" b="1" dirty="0"/>
              <a:t>الطريقة المبسطة IFIED </a:t>
            </a:r>
            <a:r>
              <a:rPr lang="ar" dirty="0"/>
              <a:t>- الحسابات من الطاقة الحرارية النهائية السنوية تستند إلى قيم الكفاءة المفترضة للأنظمة الفرعية الرئيسية للتدفئة / أنظمة الماء الساخن / التبريد (نظام التوزيع الفرعي ، نظام التوليد الفرعي)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C0F37D-37AE-4667-A914-5C72153F4B30}"/>
              </a:ext>
            </a:extLst>
          </p:cNvPr>
          <p:cNvSpPr txBox="1"/>
          <p:nvPr/>
        </p:nvSpPr>
        <p:spPr>
          <a:xfrm rot="20170710">
            <a:off x="471721" y="1087025"/>
            <a:ext cx="1989516" cy="707886"/>
          </a:xfrm>
          <a:prstGeom prst="rect">
            <a:avLst/>
          </a:prstGeom>
          <a:noFill/>
          <a:ln>
            <a:solidFill>
              <a:srgbClr val="66FF3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ar" sz="2000" dirty="0">
                <a:solidFill>
                  <a:srgbClr val="66FF33"/>
                </a:solidFill>
              </a:rPr>
              <a:t>مطلوب أداة برمجية مناسبة!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267" y="1361042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1D1DA26-E1BA-44F9-BC89-B7E03687A7F5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4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A2EA8-BE0A-4174-A215-57FA3D794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JO" sz="2800" dirty="0"/>
              <a:t>ب.2. 1</a:t>
            </a:r>
            <a:r>
              <a:rPr lang="ar" sz="2800" dirty="0"/>
              <a:t> - إجمالي استهلاك الطاقة</a:t>
            </a:r>
            <a:r>
              <a:rPr lang="ar-JO" sz="2800" dirty="0"/>
              <a:t> الحرارية لعمليات البناء</a:t>
            </a:r>
            <a:r>
              <a:rPr lang="ar" sz="2800" dirty="0"/>
              <a:t> 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B448E3-1692-40E2-93F7-A321D9508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525E61-5EA2-4657-9EAD-3BBA127D7142}"/>
              </a:ext>
            </a:extLst>
          </p:cNvPr>
          <p:cNvSpPr txBox="1"/>
          <p:nvPr/>
        </p:nvSpPr>
        <p:spPr>
          <a:xfrm>
            <a:off x="356105" y="1268177"/>
            <a:ext cx="850131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1">
              <a:spcAft>
                <a:spcPts val="600"/>
              </a:spcAft>
            </a:pPr>
            <a:r>
              <a:rPr lang="ar" sz="2000" b="1" dirty="0">
                <a:solidFill>
                  <a:prstClr val="black"/>
                </a:solidFill>
              </a:rPr>
              <a:t>طريقة معقدة - مجموعة من المعايير EN 15316 </a:t>
            </a:r>
            <a:r>
              <a:rPr lang="ar" sz="2000" dirty="0">
                <a:solidFill>
                  <a:prstClr val="black"/>
                </a:solidFill>
              </a:rPr>
              <a:t>:</a:t>
            </a:r>
          </a:p>
          <a:p>
            <a:pPr marL="900000" lvl="0" indent="-342900" algn="r" rt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ar" sz="2000" dirty="0">
                <a:solidFill>
                  <a:prstClr val="black"/>
                </a:solidFill>
              </a:rPr>
              <a:t>EN 15316-2-1 </a:t>
            </a:r>
            <a:r>
              <a:rPr lang="ar" sz="2000" b="1" dirty="0">
                <a:solidFill>
                  <a:prstClr val="black"/>
                </a:solidFill>
              </a:rPr>
              <a:t>أنظمة </a:t>
            </a:r>
            <a:r>
              <a:rPr lang="ar" sz="2000" dirty="0">
                <a:solidFill>
                  <a:prstClr val="black"/>
                </a:solidFill>
              </a:rPr>
              <a:t>انبعاث تدفئة الفضاء</a:t>
            </a:r>
          </a:p>
          <a:p>
            <a:pPr marL="900000" lvl="0" indent="-342900" algn="r" rt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ar" sz="2000" dirty="0">
                <a:solidFill>
                  <a:prstClr val="black"/>
                </a:solidFill>
              </a:rPr>
              <a:t>EN 15316- </a:t>
            </a:r>
            <a:r>
              <a:rPr lang="ar" sz="2000" b="1" dirty="0">
                <a:solidFill>
                  <a:prstClr val="black"/>
                </a:solidFill>
              </a:rPr>
              <a:t>2-3 </a:t>
            </a:r>
            <a:r>
              <a:rPr lang="ar" sz="2000" dirty="0">
                <a:solidFill>
                  <a:prstClr val="black"/>
                </a:solidFill>
              </a:rPr>
              <a:t>أنظمة توزيع تدفئة الفضاء</a:t>
            </a:r>
          </a:p>
          <a:p>
            <a:pPr marL="900000" lvl="0" indent="-342900" algn="r" rt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ar" sz="2000" dirty="0">
                <a:solidFill>
                  <a:prstClr val="black"/>
                </a:solidFill>
              </a:rPr>
              <a:t>EN 15316-3-1 أنظمة المياه الساخنة المنزلية ، وتوصيف الاحتياجات EN 15316- </a:t>
            </a:r>
            <a:r>
              <a:rPr lang="ar" sz="2000" b="1" dirty="0">
                <a:solidFill>
                  <a:prstClr val="black"/>
                </a:solidFill>
              </a:rPr>
              <a:t>3-2 أنظمة </a:t>
            </a:r>
            <a:r>
              <a:rPr lang="ar" sz="2000" dirty="0">
                <a:solidFill>
                  <a:prstClr val="black"/>
                </a:solidFill>
              </a:rPr>
              <a:t>المياه الساخنة المنزلية ، التوزيع</a:t>
            </a:r>
          </a:p>
          <a:p>
            <a:pPr marL="900000" lvl="0" indent="-342900" algn="r" rt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ar" sz="2000" dirty="0">
                <a:solidFill>
                  <a:prstClr val="black"/>
                </a:solidFill>
              </a:rPr>
              <a:t>EN 15316-3-3 </a:t>
            </a:r>
            <a:r>
              <a:rPr lang="ar" sz="2000" b="1" dirty="0">
                <a:solidFill>
                  <a:prstClr val="black"/>
                </a:solidFill>
              </a:rPr>
              <a:t>أنظمة </a:t>
            </a:r>
            <a:r>
              <a:rPr lang="ar" sz="2000" dirty="0">
                <a:solidFill>
                  <a:prstClr val="black"/>
                </a:solidFill>
              </a:rPr>
              <a:t>المياه الساخنة المنزلية ، الجيل</a:t>
            </a:r>
            <a:endParaRPr lang="hr-HR" sz="2000" dirty="0"/>
          </a:p>
          <a:p>
            <a:pPr marL="900000" indent="-342900" algn="r" rt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ar" sz="2000" dirty="0"/>
              <a:t>EN 15316- </a:t>
            </a:r>
            <a:r>
              <a:rPr lang="ar" sz="2000" b="1" dirty="0"/>
              <a:t>4-1 </a:t>
            </a:r>
            <a:r>
              <a:rPr lang="ar" sz="2000" dirty="0"/>
              <a:t>أنظمة توليد تدفئة الأماكن ، وأنظمة الاحتراق (الغلايات)</a:t>
            </a:r>
          </a:p>
          <a:p>
            <a:pPr marL="900000" indent="-342900" algn="r" rt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ar" sz="2000" dirty="0"/>
              <a:t>EN 15316- </a:t>
            </a:r>
            <a:r>
              <a:rPr lang="ar" sz="2000" b="1" dirty="0"/>
              <a:t>4-2 </a:t>
            </a:r>
            <a:r>
              <a:rPr lang="ar" sz="2000" dirty="0"/>
              <a:t>أنظمة توليد تدفئة الفضاء ، أنظمة المضخات الحرارية</a:t>
            </a:r>
          </a:p>
          <a:p>
            <a:pPr marL="900000" indent="-342900" algn="r" rt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ar" sz="2000" dirty="0"/>
              <a:t>EN 15316- </a:t>
            </a:r>
            <a:r>
              <a:rPr lang="ar" sz="2000" b="1" dirty="0"/>
              <a:t>4-3 </a:t>
            </a:r>
            <a:r>
              <a:rPr lang="ar" sz="2000" dirty="0"/>
              <a:t>أنظمة توليد تدفئة الفضاء ، أنظمة الطاقة الشمسية الحرارية</a:t>
            </a:r>
          </a:p>
          <a:p>
            <a:pPr marL="900000" indent="-342900" algn="r" rt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ar" sz="2000" dirty="0"/>
              <a:t>EN 15316-4-4 </a:t>
            </a:r>
            <a:r>
              <a:rPr lang="ar" sz="2000" b="1" dirty="0"/>
              <a:t>أنظمة </a:t>
            </a:r>
            <a:r>
              <a:rPr lang="ar" sz="2000" dirty="0"/>
              <a:t>توليد تدفئة الفضاء ، أنظمة التوليد المشترك المتكاملة للبناء</a:t>
            </a:r>
          </a:p>
          <a:p>
            <a:pPr marL="900000" indent="-342900" algn="r" rt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ar" sz="2000" dirty="0"/>
              <a:t>EN 15316- </a:t>
            </a:r>
            <a:r>
              <a:rPr lang="ar" sz="2000" b="1" dirty="0"/>
              <a:t>4-5 </a:t>
            </a:r>
            <a:r>
              <a:rPr lang="ar" sz="2000" dirty="0"/>
              <a:t>أنظمة توليد تدفئة الأماكن ، وأداء وجودة تدفئة المناطق وأنظمة الحجم الكبير</a:t>
            </a:r>
          </a:p>
          <a:p>
            <a:pPr marL="900000" indent="-342900" algn="r" rt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ar" sz="2000" dirty="0"/>
              <a:t>EN 15316- </a:t>
            </a:r>
            <a:r>
              <a:rPr lang="ar" sz="2000" b="1" dirty="0"/>
              <a:t>4-7 </a:t>
            </a:r>
            <a:r>
              <a:rPr lang="ar" sz="2000" dirty="0"/>
              <a:t>أنظمة توليد تدفئة الفضاء ، وأنظمة احتراق الكتلة الحيوية</a:t>
            </a:r>
          </a:p>
          <a:p>
            <a:pPr algn="r" rtl="1"/>
            <a:r>
              <a:rPr lang="ar" sz="2000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C8DAD0-7DB4-4D9B-A7E6-2C7CCFB22CA1}"/>
              </a:ext>
            </a:extLst>
          </p:cNvPr>
          <p:cNvSpPr txBox="1"/>
          <p:nvPr/>
        </p:nvSpPr>
        <p:spPr>
          <a:xfrm rot="20509981">
            <a:off x="105793" y="1143002"/>
            <a:ext cx="1989516" cy="707886"/>
          </a:xfrm>
          <a:prstGeom prst="rect">
            <a:avLst/>
          </a:prstGeom>
          <a:noFill/>
          <a:ln>
            <a:solidFill>
              <a:srgbClr val="66FF3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ar" sz="2000" dirty="0">
                <a:solidFill>
                  <a:srgbClr val="66FF33"/>
                </a:solidFill>
              </a:rPr>
              <a:t>مطلوب أداة برمجية مناسبة!</a:t>
            </a:r>
          </a:p>
        </p:txBody>
      </p:sp>
      <p:pic>
        <p:nvPicPr>
          <p:cNvPr id="7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AEA1A9B-04B4-4C0E-977B-67AC9A2609A8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97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A2EA8-BE0A-4174-A215-57FA3D794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JO" sz="2800" dirty="0"/>
              <a:t>ب.2. 1</a:t>
            </a:r>
            <a:r>
              <a:rPr lang="ar" sz="2800" dirty="0"/>
              <a:t> - إجمالي استهلاك الطاقة</a:t>
            </a:r>
            <a:r>
              <a:rPr lang="ar-JO" sz="2800" dirty="0"/>
              <a:t> الحرارية لعمليات البناء</a:t>
            </a:r>
            <a:r>
              <a:rPr lang="ar" sz="2800" dirty="0"/>
              <a:t> 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B448E3-1692-40E2-93F7-A321D9508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3FB592-B9A9-49AA-A86F-4031F7B9780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525E61-5EA2-4657-9EAD-3BBA127D7142}"/>
              </a:ext>
            </a:extLst>
          </p:cNvPr>
          <p:cNvSpPr txBox="1"/>
          <p:nvPr/>
        </p:nvSpPr>
        <p:spPr>
          <a:xfrm>
            <a:off x="2071868" y="724788"/>
            <a:ext cx="5555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a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الطريقة المبسطة - وغيرها من المعايير EN 15316 </a:t>
            </a:r>
            <a:r>
              <a:rPr kumimoji="0" lang="a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170A56B3-2E62-47D5-9013-A66493C8343E}"/>
              </a:ext>
            </a:extLst>
          </p:cNvPr>
          <p:cNvGrpSpPr>
            <a:grpSpLocks/>
          </p:cNvGrpSpPr>
          <p:nvPr/>
        </p:nvGrpSpPr>
        <p:grpSpPr bwMode="auto">
          <a:xfrm>
            <a:off x="535368" y="1262329"/>
            <a:ext cx="4087813" cy="2809875"/>
            <a:chOff x="260" y="1207"/>
            <a:chExt cx="2575" cy="1770"/>
          </a:xfrm>
        </p:grpSpPr>
        <p:pic>
          <p:nvPicPr>
            <p:cNvPr id="7" name="Picture 5" descr="EN 15316-4-1-Podsustavi termotehnickog sustava grijanja-1-v01">
              <a:extLst>
                <a:ext uri="{FF2B5EF4-FFF2-40B4-BE49-F238E27FC236}">
                  <a16:creationId xmlns:a16="http://schemas.microsoft.com/office/drawing/2014/main" id="{1E955575-2457-411C-8D16-028569666F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" y="1207"/>
              <a:ext cx="2575" cy="1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36C1903A-2071-4A8A-B0ED-331DD2FE4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" y="1842"/>
              <a:ext cx="317" cy="272"/>
            </a:xfrm>
            <a:prstGeom prst="star16">
              <a:avLst>
                <a:gd name="adj" fmla="val 37500"/>
              </a:avLst>
            </a:prstGeom>
            <a:solidFill>
              <a:srgbClr val="FFFFCC"/>
            </a:solidFill>
            <a:ln w="9525" algn="ctr">
              <a:solidFill>
                <a:srgbClr val="00FF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■"/>
                <a:defRPr sz="3200">
                  <a:solidFill>
                    <a:srgbClr val="4D4D4D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□"/>
                <a:defRPr sz="2800">
                  <a:solidFill>
                    <a:srgbClr val="4D4D4D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4D4D4D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4D4D4D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buFontTx/>
                <a:buNone/>
              </a:pPr>
              <a:r>
                <a:rPr lang="ar" altLang="sr-Latn-RS" sz="1800" b="1">
                  <a:solidFill>
                    <a:prstClr val="black"/>
                  </a:solidFill>
                  <a:latin typeface="Arial Narrow" panose="020B0606020202030204" pitchFamily="34" charset="0"/>
                </a:rPr>
                <a:t>1</a:t>
              </a:r>
            </a:p>
          </p:txBody>
        </p:sp>
        <p:sp>
          <p:nvSpPr>
            <p:cNvPr id="9" name="AutoShape 7">
              <a:extLst>
                <a:ext uri="{FF2B5EF4-FFF2-40B4-BE49-F238E27FC236}">
                  <a16:creationId xmlns:a16="http://schemas.microsoft.com/office/drawing/2014/main" id="{F96CE1F1-22B9-4564-A040-9943454CD9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069"/>
              <a:ext cx="317" cy="272"/>
            </a:xfrm>
            <a:prstGeom prst="star16">
              <a:avLst>
                <a:gd name="adj" fmla="val 37500"/>
              </a:avLst>
            </a:prstGeom>
            <a:solidFill>
              <a:srgbClr val="FFFFCC"/>
            </a:solidFill>
            <a:ln w="9525" algn="ctr">
              <a:solidFill>
                <a:srgbClr val="00FF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■"/>
                <a:defRPr sz="3200">
                  <a:solidFill>
                    <a:srgbClr val="4D4D4D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□"/>
                <a:defRPr sz="2800">
                  <a:solidFill>
                    <a:srgbClr val="4D4D4D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4D4D4D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4D4D4D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buFontTx/>
                <a:buNone/>
              </a:pPr>
              <a:r>
                <a:rPr lang="ar" altLang="sr-Latn-RS" sz="1800" b="1">
                  <a:solidFill>
                    <a:prstClr val="black"/>
                  </a:solidFill>
                  <a:latin typeface="Arial Narrow" panose="020B0606020202030204" pitchFamily="34" charset="0"/>
                </a:rPr>
                <a:t>2</a:t>
              </a:r>
            </a:p>
          </p:txBody>
        </p:sp>
        <p:sp>
          <p:nvSpPr>
            <p:cNvPr id="10" name="AutoShape 8">
              <a:extLst>
                <a:ext uri="{FF2B5EF4-FFF2-40B4-BE49-F238E27FC236}">
                  <a16:creationId xmlns:a16="http://schemas.microsoft.com/office/drawing/2014/main" id="{D0C392AC-A2C3-4C6A-B1C1-C5D83F4BA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2069"/>
              <a:ext cx="317" cy="272"/>
            </a:xfrm>
            <a:prstGeom prst="star16">
              <a:avLst>
                <a:gd name="adj" fmla="val 37500"/>
              </a:avLst>
            </a:prstGeom>
            <a:solidFill>
              <a:srgbClr val="FFFFCC"/>
            </a:solidFill>
            <a:ln w="9525" algn="ctr">
              <a:solidFill>
                <a:srgbClr val="00FF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■"/>
                <a:defRPr sz="3200">
                  <a:solidFill>
                    <a:srgbClr val="4D4D4D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□"/>
                <a:defRPr sz="2800">
                  <a:solidFill>
                    <a:srgbClr val="4D4D4D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4D4D4D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4D4D4D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4D4D4D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buFontTx/>
                <a:buNone/>
              </a:pPr>
              <a:r>
                <a:rPr lang="ar" altLang="sr-Latn-RS" sz="1800" b="1">
                  <a:solidFill>
                    <a:prstClr val="black"/>
                  </a:solidFill>
                  <a:latin typeface="Arial Narrow" panose="020B0606020202030204" pitchFamily="34" charset="0"/>
                </a:rPr>
                <a:t>3</a:t>
              </a:r>
            </a:p>
          </p:txBody>
        </p:sp>
      </p:grpSp>
      <p:sp>
        <p:nvSpPr>
          <p:cNvPr id="11" name="Text Box 3">
            <a:extLst>
              <a:ext uri="{FF2B5EF4-FFF2-40B4-BE49-F238E27FC236}">
                <a16:creationId xmlns:a16="http://schemas.microsoft.com/office/drawing/2014/main" id="{35A08658-F569-4AB7-A8D2-635E7C022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8255" y="2649041"/>
            <a:ext cx="366612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■"/>
              <a:defRPr sz="3200">
                <a:solidFill>
                  <a:srgbClr val="4D4D4D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□"/>
              <a:defRPr sz="2800">
                <a:solidFill>
                  <a:srgbClr val="4D4D4D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4D4D4D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4D4D4D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25000"/>
              </a:spcBef>
              <a:spcAft>
                <a:spcPct val="25000"/>
              </a:spcAft>
              <a:buFontTx/>
              <a:buAutoNum type="arabicPlain"/>
            </a:pPr>
            <a:r>
              <a:rPr lang="ar" altLang="sr-Latn-RS" sz="1600" dirty="0">
                <a:latin typeface="Arial Narrow" panose="020B0606020202030204" pitchFamily="34" charset="0"/>
                <a:sym typeface="Symbol" panose="05050102010706020507" pitchFamily="18" charset="2"/>
              </a:rPr>
              <a:t> </a:t>
            </a:r>
            <a:r>
              <a:rPr lang="ar" altLang="sr-Latn-RS" sz="1600" dirty="0">
                <a:latin typeface="Arial Narrow" panose="020B0606020202030204" pitchFamily="34" charset="0"/>
              </a:rPr>
              <a:t>نظام التوليد</a:t>
            </a:r>
            <a:endParaRPr lang="hr-HR" altLang="sr-Latn-RS" sz="1400" dirty="0">
              <a:latin typeface="Arial Narrow" panose="020B0606020202030204" pitchFamily="34" charset="0"/>
            </a:endParaRPr>
          </a:p>
          <a:p>
            <a:pPr>
              <a:spcBef>
                <a:spcPct val="25000"/>
              </a:spcBef>
              <a:spcAft>
                <a:spcPct val="25000"/>
              </a:spcAft>
              <a:buFontTx/>
              <a:buAutoNum type="arabicPlain"/>
            </a:pPr>
            <a:r>
              <a:rPr lang="ar" altLang="sr-Latn-RS" sz="1600" dirty="0">
                <a:latin typeface="Arial Narrow" panose="020B0606020202030204" pitchFamily="34" charset="0"/>
                <a:sym typeface="Symbol" panose="05050102010706020507" pitchFamily="18" charset="2"/>
              </a:rPr>
              <a:t> نظام التوزيع الفرعي</a:t>
            </a:r>
          </a:p>
          <a:p>
            <a:pPr>
              <a:spcBef>
                <a:spcPct val="25000"/>
              </a:spcBef>
              <a:spcAft>
                <a:spcPct val="25000"/>
              </a:spcAft>
              <a:buFontTx/>
              <a:buAutoNum type="arabicPlain"/>
            </a:pPr>
            <a:r>
              <a:rPr lang="ar" altLang="sr-Latn-RS" sz="1600" dirty="0">
                <a:latin typeface="Arial Narrow" panose="020B0606020202030204" pitchFamily="34" charset="0"/>
                <a:sym typeface="Symbol" panose="05050102010706020507" pitchFamily="18" charset="2"/>
              </a:rPr>
              <a:t> النظام الفرعي للانبعاثات</a:t>
            </a:r>
            <a:endParaRPr lang="hr-HR" altLang="sr-Latn-RS" sz="1400" dirty="0">
              <a:latin typeface="Arial Narrow" panose="020B0606020202030204" pitchFamily="34" charset="0"/>
              <a:sym typeface="Symbol" panose="05050102010706020507" pitchFamily="18" charset="2"/>
            </a:endParaRPr>
          </a:p>
        </p:txBody>
      </p:sp>
      <p:sp>
        <p:nvSpPr>
          <p:cNvPr id="12" name="AutoShape 14">
            <a:extLst>
              <a:ext uri="{FF2B5EF4-FFF2-40B4-BE49-F238E27FC236}">
                <a16:creationId xmlns:a16="http://schemas.microsoft.com/office/drawing/2014/main" id="{10BEC759-072E-4AF2-9F50-BC7948BB2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6636" y="2656237"/>
            <a:ext cx="503238" cy="431800"/>
          </a:xfrm>
          <a:prstGeom prst="star16">
            <a:avLst>
              <a:gd name="adj" fmla="val 37500"/>
            </a:avLst>
          </a:prstGeom>
          <a:solidFill>
            <a:srgbClr val="FFFFCC"/>
          </a:solidFill>
          <a:ln w="9525" algn="ctr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■"/>
              <a:defRPr sz="3200">
                <a:solidFill>
                  <a:srgbClr val="4D4D4D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□"/>
              <a:defRPr sz="2800">
                <a:solidFill>
                  <a:srgbClr val="4D4D4D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4D4D4D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4D4D4D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ctr">
              <a:buFontTx/>
              <a:buNone/>
            </a:pPr>
            <a:r>
              <a:rPr lang="ar" altLang="sr-Latn-RS" sz="1800" b="1" dirty="0">
                <a:solidFill>
                  <a:prstClr val="black"/>
                </a:solidFill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3" name="AutoShape 15">
            <a:extLst>
              <a:ext uri="{FF2B5EF4-FFF2-40B4-BE49-F238E27FC236}">
                <a16:creationId xmlns:a16="http://schemas.microsoft.com/office/drawing/2014/main" id="{EBD4681B-0FF3-463B-82E7-E63D503BC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6636" y="3016600"/>
            <a:ext cx="503238" cy="431800"/>
          </a:xfrm>
          <a:prstGeom prst="star16">
            <a:avLst>
              <a:gd name="adj" fmla="val 37500"/>
            </a:avLst>
          </a:prstGeom>
          <a:solidFill>
            <a:srgbClr val="FFFFCC"/>
          </a:solidFill>
          <a:ln w="9525" algn="ctr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■"/>
              <a:defRPr sz="3200">
                <a:solidFill>
                  <a:srgbClr val="4D4D4D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□"/>
              <a:defRPr sz="2800">
                <a:solidFill>
                  <a:srgbClr val="4D4D4D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4D4D4D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4D4D4D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ctr">
              <a:buFontTx/>
              <a:buNone/>
            </a:pPr>
            <a:r>
              <a:rPr lang="ar" altLang="sr-Latn-RS" sz="1800" b="1">
                <a:solidFill>
                  <a:prstClr val="black"/>
                </a:solidFill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14" name="AutoShape 16">
            <a:extLst>
              <a:ext uri="{FF2B5EF4-FFF2-40B4-BE49-F238E27FC236}">
                <a16:creationId xmlns:a16="http://schemas.microsoft.com/office/drawing/2014/main" id="{166B9482-81F1-4AFE-BB3C-0AB42C7105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6636" y="3376962"/>
            <a:ext cx="503238" cy="431800"/>
          </a:xfrm>
          <a:prstGeom prst="star16">
            <a:avLst>
              <a:gd name="adj" fmla="val 37500"/>
            </a:avLst>
          </a:prstGeom>
          <a:solidFill>
            <a:srgbClr val="FFFFCC"/>
          </a:solidFill>
          <a:ln w="9525" algn="ctr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■"/>
              <a:defRPr sz="3200">
                <a:solidFill>
                  <a:srgbClr val="4D4D4D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□"/>
              <a:defRPr sz="2800">
                <a:solidFill>
                  <a:srgbClr val="4D4D4D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4D4D4D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4D4D4D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ctr">
              <a:buFontTx/>
              <a:buNone/>
            </a:pPr>
            <a:r>
              <a:rPr lang="ar" altLang="sr-Latn-RS" sz="1800" b="1">
                <a:solidFill>
                  <a:prstClr val="black"/>
                </a:solidFill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CD35F8-1775-4E68-9BAD-74F80A0DEE55}"/>
              </a:ext>
            </a:extLst>
          </p:cNvPr>
          <p:cNvSpPr/>
          <p:nvPr/>
        </p:nvSpPr>
        <p:spPr>
          <a:xfrm>
            <a:off x="708170" y="4092753"/>
            <a:ext cx="7363168" cy="523220"/>
          </a:xfrm>
          <a:prstGeom prst="rect">
            <a:avLst/>
          </a:prstGeom>
          <a:solidFill>
            <a:srgbClr val="FFFF99"/>
          </a:solidFill>
          <a:ln>
            <a:solidFill>
              <a:srgbClr val="A50021"/>
            </a:solidFill>
          </a:ln>
        </p:spPr>
        <p:txBody>
          <a:bodyPr wrap="square">
            <a:spAutoFit/>
          </a:bodyPr>
          <a:lstStyle/>
          <a:p>
            <a:r>
              <a:rPr lang="ar" altLang="sr-Latn-RS" sz="2800" b="1" i="1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 </a:t>
            </a:r>
            <a:r>
              <a:rPr lang="ar" altLang="sr-Latn-RS" sz="2800" b="1" baseline="-25000" dirty="0" err="1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المرجل </a:t>
            </a:r>
            <a:r>
              <a:rPr lang="ar" altLang="sr-Latn-RS" sz="2800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 </a:t>
            </a:r>
            <a:r>
              <a:rPr lang="ar" altLang="sr-Latn-RS" sz="2800" b="1" i="1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 </a:t>
            </a:r>
            <a:r>
              <a:rPr lang="ar" altLang="sr-Latn-RS" sz="2800" b="1" i="1" baseline="-25000" dirty="0" err="1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dis </a:t>
            </a:r>
            <a:r>
              <a:rPr lang="ar" altLang="sr-Latn-RS" sz="2800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 </a:t>
            </a:r>
            <a:r>
              <a:rPr lang="ar" altLang="sr-Latn-RS" sz="2800" b="1" i="1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 </a:t>
            </a:r>
            <a:r>
              <a:rPr lang="ar" altLang="sr-Latn-RS" sz="2800" b="1" baseline="-25000" dirty="0" err="1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reg </a:t>
            </a:r>
            <a:r>
              <a:rPr lang="ar" altLang="sr-Latn-RS" sz="2800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= </a:t>
            </a:r>
            <a:r>
              <a:rPr lang="ar" altLang="sr-Latn-RS" sz="2800" b="1" i="1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total </a:t>
            </a:r>
            <a:r>
              <a:rPr lang="ar" altLang="sr-Latn-RS" sz="2800" b="1" baseline="-25000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_</a:t>
            </a:r>
            <a:r>
              <a:rPr lang="ar" altLang="sr-Latn-RS" sz="2800" dirty="0">
                <a:solidFill>
                  <a:srgbClr val="4D4D4D"/>
                </a:solidFill>
                <a:latin typeface="Arial Narrow" pitchFamily="34" charset="0"/>
                <a:sym typeface="Symbol" panose="05050102010706020507" pitchFamily="18" charset="2"/>
              </a:rPr>
              <a:t> </a:t>
            </a:r>
            <a:endParaRPr lang="hr-HR" sz="2800" baseline="-250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CB7D13F3-14EA-4DB4-A3EE-801DB013A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170" y="4670697"/>
            <a:ext cx="5141597" cy="1192634"/>
          </a:xfrm>
          <a:prstGeom prst="rect">
            <a:avLst/>
          </a:prstGeom>
          <a:noFill/>
          <a:ln w="9525">
            <a:solidFill>
              <a:srgbClr val="008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9pPr>
          </a:lstStyle>
          <a:p>
            <a:pPr lvl="0" algn="just" rtl="1" eaLnBrk="1" hangingPunct="1">
              <a:spcBef>
                <a:spcPts val="300"/>
              </a:spcBef>
            </a:pPr>
            <a:r>
              <a:rPr lang="ar" altLang="sr-Latn-RS" sz="1600" i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 </a:t>
            </a:r>
            <a:r>
              <a:rPr lang="ar" altLang="sr-Latn-RS" sz="1600" kern="0" baseline="-3000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المرجل </a:t>
            </a:r>
            <a:r>
              <a:rPr lang="ar" altLang="sr-Latn-RS" sz="1600" i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 </a:t>
            </a:r>
            <a:r>
              <a:rPr lang="ar" altLang="sr-Latn-RS" sz="1600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ب </a:t>
            </a:r>
            <a:r>
              <a:rPr kumimoji="0" lang="ar" altLang="sr-Latn-RS" sz="1600" b="0" i="0" u="none" strike="noStrike" kern="0" cap="none" spc="0" normalizeH="0" baseline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كفاءة مزيتة</a:t>
            </a:r>
            <a:endParaRPr kumimoji="0" lang="en-GB" altLang="sr-Latn-RS" sz="1600" b="0" i="0" u="none" strike="noStrike" kern="0" cap="none" spc="0" normalizeH="0" baseline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lvl="0" algn="just" rtl="1" eaLnBrk="1" hangingPunct="1">
              <a:spcBef>
                <a:spcPts val="300"/>
              </a:spcBef>
            </a:pPr>
            <a:r>
              <a:rPr lang="ar" altLang="sr-Latn-RS" sz="1600" i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 </a:t>
            </a:r>
            <a:r>
              <a:rPr lang="ar" altLang="sr-Latn-RS" sz="1600" kern="0" baseline="-30000" dirty="0">
                <a:solidFill>
                  <a:srgbClr val="5F5F5F"/>
                </a:solidFill>
                <a:cs typeface="Times New Roman" panose="02020603050405020304" pitchFamily="18" charset="0"/>
              </a:rPr>
              <a:t>ديس</a:t>
            </a:r>
            <a:r>
              <a:rPr lang="ar" altLang="sr-Latn-RS" sz="1600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ar" altLang="sr-Latn-RS" sz="1600" i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 </a:t>
            </a:r>
            <a:r>
              <a:rPr lang="ar" altLang="sr-Latn-RS" sz="1600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كفاءة </a:t>
            </a:r>
            <a:r>
              <a:rPr kumimoji="0" lang="ar" altLang="sr-Latn-RS" sz="1600" b="0" i="0" u="none" strike="noStrike" kern="0" cap="none" spc="0" normalizeH="0" baseline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</a:rPr>
              <a:t>نظام التوزيع الفرعي</a:t>
            </a:r>
          </a:p>
          <a:p>
            <a:pPr lvl="0" algn="just" rtl="1" eaLnBrk="1" hangingPunct="1">
              <a:spcBef>
                <a:spcPts val="300"/>
              </a:spcBef>
            </a:pPr>
            <a:r>
              <a:rPr lang="ar" altLang="sr-Latn-RS" sz="1600" i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 كفاءة </a:t>
            </a:r>
            <a:r>
              <a:rPr lang="ar" altLang="sr-Latn-RS" sz="1600" kern="0" baseline="-30000" dirty="0" err="1">
                <a:solidFill>
                  <a:srgbClr val="5F5F5F"/>
                </a:solidFill>
                <a:cs typeface="Times New Roman" panose="02020603050405020304" pitchFamily="18" charset="0"/>
              </a:rPr>
              <a:t>تسجيل </a:t>
            </a:r>
            <a:r>
              <a:rPr lang="ar" altLang="sr-Latn-RS" sz="1600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نظام </a:t>
            </a:r>
            <a:r>
              <a:rPr kumimoji="0" lang="ar" altLang="sr-Latn-RS" sz="1600" b="0" i="0" u="none" strike="noStrike" kern="0" cap="none" spc="0" normalizeH="0" baseline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التحكم</a:t>
            </a:r>
            <a:endParaRPr lang="en-GB" altLang="sr-Latn-RS" sz="1600" kern="0" dirty="0">
              <a:solidFill>
                <a:srgbClr val="5F5F5F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0" algn="just" rtl="1" eaLnBrk="1" hangingPunct="1">
              <a:spcBef>
                <a:spcPts val="300"/>
              </a:spcBef>
            </a:pPr>
            <a:r>
              <a:rPr lang="ar" altLang="sr-Latn-RS" sz="1600" b="1" i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 </a:t>
            </a:r>
            <a:r>
              <a:rPr lang="ar" altLang="sr-Latn-RS" sz="1600" b="1" kern="0" baseline="-3000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المجموع</a:t>
            </a:r>
            <a:r>
              <a:rPr lang="ar" altLang="sr-Latn-RS" sz="1600" b="1" i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ar" altLang="sr-Latn-RS" sz="1600" i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ar" altLang="sr-Latn-RS" sz="1600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kumimoji="0" lang="ar" altLang="sr-Latn-RS" sz="1600" b="1" i="0" u="none" strike="noStrike" kern="0" cap="none" spc="0" normalizeH="0" baseline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كفاءة نظام التسخين </a:t>
            </a:r>
            <a:r>
              <a:rPr lang="ar" altLang="sr-Latn-RS" sz="1600" b="1" kern="0" dirty="0">
                <a:solidFill>
                  <a:srgbClr val="5F5F5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الكلي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3AEF44-0B50-48CB-AF9D-29239BA7828D}"/>
              </a:ext>
            </a:extLst>
          </p:cNvPr>
          <p:cNvSpPr/>
          <p:nvPr/>
        </p:nvSpPr>
        <p:spPr>
          <a:xfrm>
            <a:off x="5106636" y="1988170"/>
            <a:ext cx="34406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4D4D4D"/>
              </a:solidFill>
            </a:endParaRPr>
          </a:p>
          <a:p>
            <a:r>
              <a:rPr lang="ar" dirty="0">
                <a:solidFill>
                  <a:srgbClr val="4D4D4D"/>
                </a:solidFill>
              </a:rPr>
              <a:t>نظام تدفئة مع مرجل كمصدر حرارة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0C7CA19-80F2-4FD6-8E96-15C76D67A7A8}"/>
                  </a:ext>
                </a:extLst>
              </p:cNvPr>
              <p:cNvSpPr/>
              <p:nvPr/>
            </p:nvSpPr>
            <p:spPr>
              <a:xfrm>
                <a:off x="6607257" y="5473608"/>
                <a:ext cx="1388136" cy="659604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rgbClr val="A5002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r-HR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r-HR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hr-HR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r>
                        <a:rPr lang="hr-HR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r-H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hr-H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hr-HR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hr-HR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hr-HR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𝑛𝑑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hr-H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r-HR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hr-HR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𝑡𝑜𝑡𝑎𝑙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hr-HR" dirty="0">
                  <a:solidFill>
                    <a:prstClr val="black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0C7CA19-80F2-4FD6-8E96-15C76D67A7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7257" y="5473608"/>
                <a:ext cx="1388136" cy="6596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A50021"/>
                </a:solidFill>
              </a:ln>
            </p:spPr>
            <p:txBody>
              <a:bodyPr/>
              <a:lstStyle/>
              <a:p>
                <a:r xmlns:a="http://schemas.openxmlformats.org/drawingml/2006/main">
                  <a:rPr lang="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43691BA8-9378-4EAA-A527-217DE5CC8439}"/>
              </a:ext>
            </a:extLst>
          </p:cNvPr>
          <p:cNvSpPr/>
          <p:nvPr/>
        </p:nvSpPr>
        <p:spPr>
          <a:xfrm>
            <a:off x="6262825" y="4766859"/>
            <a:ext cx="22466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altLang="sr-Latn-RS" sz="1600" kern="0" dirty="0">
                <a:solidFill>
                  <a:srgbClr val="5F5F5F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إجمالي الطاقة الحرارية النهائية لتدفئة الفضاء:</a:t>
            </a:r>
            <a:endParaRPr lang="en-GB" dirty="0"/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49A8D2DC-B9CB-4EB1-B06A-EF330DF36E3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512900" y="1190746"/>
          <a:ext cx="3499849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0830">
                  <a:extLst>
                    <a:ext uri="{9D8B030D-6E8A-4147-A177-3AD203B41FA5}">
                      <a16:colId xmlns:a16="http://schemas.microsoft.com/office/drawing/2014/main" val="3987231035"/>
                    </a:ext>
                  </a:extLst>
                </a:gridCol>
                <a:gridCol w="699019">
                  <a:extLst>
                    <a:ext uri="{9D8B030D-6E8A-4147-A177-3AD203B41FA5}">
                      <a16:colId xmlns:a16="http://schemas.microsoft.com/office/drawing/2014/main" val="975547272"/>
                    </a:ext>
                  </a:extLst>
                </a:gridCol>
              </a:tblGrid>
              <a:tr h="220328">
                <a:tc>
                  <a:txBody>
                    <a:bodyPr/>
                    <a:lstStyle/>
                    <a:p>
                      <a:r>
                        <a:rPr lang="ar" sz="1200" dirty="0"/>
                        <a:t>نظام التنظيم</a:t>
                      </a:r>
                      <a:endParaRPr lang="hr-HR" sz="12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" sz="1200" dirty="0"/>
                        <a:t>η </a:t>
                      </a:r>
                      <a:r>
                        <a:rPr lang="ar" sz="1200" baseline="-25000" dirty="0"/>
                        <a:t>ريج </a:t>
                      </a:r>
                      <a:r>
                        <a:rPr lang="ar" sz="1200" baseline="0" dirty="0"/>
                        <a:t>[٪]</a:t>
                      </a:r>
                      <a:endParaRPr lang="hr-HR" sz="1200" baseline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105243"/>
                  </a:ext>
                </a:extLst>
              </a:tr>
              <a:tr h="220328">
                <a:tc>
                  <a:txBody>
                    <a:bodyPr/>
                    <a:lstStyle/>
                    <a:p>
                      <a:r>
                        <a:rPr lang="ar" sz="1200" dirty="0"/>
                        <a:t>مركزي آلي</a:t>
                      </a:r>
                      <a:endParaRPr lang="hr-HR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" sz="1200" dirty="0"/>
                        <a:t>95</a:t>
                      </a:r>
                      <a:endParaRPr lang="hr-H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094326"/>
                  </a:ext>
                </a:extLst>
              </a:tr>
              <a:tr h="220328">
                <a:tc>
                  <a:txBody>
                    <a:bodyPr/>
                    <a:lstStyle/>
                    <a:p>
                      <a:r>
                        <a:rPr lang="ar" sz="1200" dirty="0"/>
                        <a:t>التنظيم اليدوي - التحكم المستمر</a:t>
                      </a:r>
                      <a:endParaRPr lang="hr-HR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" sz="1200" dirty="0"/>
                        <a:t>92</a:t>
                      </a:r>
                      <a:endParaRPr lang="hr-H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97468"/>
                  </a:ext>
                </a:extLst>
              </a:tr>
              <a:tr h="2203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200" dirty="0"/>
                        <a:t>التنظيم اليدوي - التحكم الدوري</a:t>
                      </a:r>
                      <a:endParaRPr lang="hr-HR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" sz="1200" dirty="0"/>
                        <a:t>90</a:t>
                      </a:r>
                      <a:endParaRPr lang="hr-H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469354"/>
                  </a:ext>
                </a:extLst>
              </a:tr>
            </a:tbl>
          </a:graphicData>
        </a:graphic>
      </p:graphicFrame>
      <p:pic>
        <p:nvPicPr>
          <p:cNvPr id="20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9AF688E-A454-49B7-996F-2F0CF52DC336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367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ب.2. 1</a:t>
            </a:r>
            <a:r>
              <a:rPr lang="ar" sz="2800" dirty="0"/>
              <a:t> - إجمالي استهلاك الطاقة</a:t>
            </a:r>
            <a:r>
              <a:rPr lang="ar-JO" sz="2800" dirty="0"/>
              <a:t> الحرارية لعمليات البناء</a:t>
            </a:r>
            <a:r>
              <a:rPr lang="ar" sz="2800" dirty="0"/>
              <a:t> 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127792" y="761801"/>
            <a:ext cx="2888415" cy="5144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52DB37-5AEC-4199-88AA-CC299810B026}"/>
              </a:ext>
            </a:extLst>
          </p:cNvPr>
          <p:cNvSpPr/>
          <p:nvPr/>
        </p:nvSpPr>
        <p:spPr>
          <a:xfrm>
            <a:off x="387220" y="1565535"/>
            <a:ext cx="8685613" cy="41626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0" lvl="0" indent="-361950" algn="r" defTabSz="355600" rtl="1">
              <a:spcAft>
                <a:spcPts val="300"/>
              </a:spcAft>
            </a:pPr>
            <a:r>
              <a:rPr lang="ar" sz="2200" b="1" dirty="0"/>
              <a:t>EPBD </a:t>
            </a:r>
            <a:r>
              <a:rPr lang="ar" sz="2200" dirty="0"/>
              <a:t>: 2018 - توجيه أداء الطاقة في المباني ، 2018/844 / EU. بروكسل: البرلمان الأوروبي ومجلس الاتحاد الأوروبي</a:t>
            </a:r>
            <a:endParaRPr lang="en-GB" sz="2200" b="1" dirty="0"/>
          </a:p>
          <a:p>
            <a:pPr marL="361950" lvl="0" indent="-361950" algn="r" rtl="1">
              <a:spcAft>
                <a:spcPts val="300"/>
              </a:spcAft>
            </a:pPr>
            <a:r>
              <a:rPr lang="ar" sz="2200" b="1" dirty="0"/>
              <a:t>EN ISO 13790 </a:t>
            </a:r>
            <a:r>
              <a:rPr lang="ar" sz="2200" dirty="0"/>
              <a:t>أداء الطاقة في المباني - حساب استخدام الطاقة لتدفئة وتبريد الأماكن</a:t>
            </a:r>
          </a:p>
          <a:p>
            <a:pPr marL="361950" lvl="0" indent="-361950" algn="r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15316-2-1 </a:t>
            </a:r>
            <a:r>
              <a:rPr lang="ar" sz="2200" dirty="0">
                <a:solidFill>
                  <a:prstClr val="black"/>
                </a:solidFill>
              </a:rPr>
              <a:t>أنظمة انبعاث تدفئة الفضاء</a:t>
            </a:r>
          </a:p>
          <a:p>
            <a:pPr marL="361950" lvl="0" indent="-361950" algn="r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15316-2-3 </a:t>
            </a:r>
            <a:r>
              <a:rPr lang="ar" sz="2200" dirty="0">
                <a:solidFill>
                  <a:prstClr val="black"/>
                </a:solidFill>
              </a:rPr>
              <a:t>أنظمة توزيع تدفئة الفضاء</a:t>
            </a:r>
          </a:p>
          <a:p>
            <a:pPr marL="361950" lvl="0" indent="-361950" algn="r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15316-3-1 </a:t>
            </a:r>
            <a:r>
              <a:rPr lang="ar" sz="2200" dirty="0">
                <a:solidFill>
                  <a:prstClr val="black"/>
                </a:solidFill>
              </a:rPr>
              <a:t>أنظمة المياه الساخنة المنزلية ، توصيف الاحتياجات</a:t>
            </a:r>
          </a:p>
          <a:p>
            <a:pPr marL="361950" lvl="0" indent="-361950" algn="r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15316-3-2 </a:t>
            </a:r>
            <a:r>
              <a:rPr lang="ar" sz="2200" dirty="0">
                <a:solidFill>
                  <a:prstClr val="black"/>
                </a:solidFill>
              </a:rPr>
              <a:t>أنظمة توزيع المياه الساخنة المنزلية</a:t>
            </a:r>
          </a:p>
          <a:p>
            <a:pPr marL="361950" lvl="0" indent="-361950" algn="r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15316-3-3 </a:t>
            </a:r>
            <a:r>
              <a:rPr lang="ar" sz="2200" dirty="0">
                <a:solidFill>
                  <a:prstClr val="black"/>
                </a:solidFill>
              </a:rPr>
              <a:t>أنظمة المياه الساخنة المنزلية ، الجيل</a:t>
            </a:r>
          </a:p>
          <a:p>
            <a:pPr marL="361950" lvl="0" indent="-361950" algn="r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15316-4-1 </a:t>
            </a:r>
            <a:r>
              <a:rPr lang="ar" sz="2200" dirty="0">
                <a:solidFill>
                  <a:prstClr val="black"/>
                </a:solidFill>
              </a:rPr>
              <a:t>أنظمة توليد تدفئة الأماكن ، وأنظمة الاحتراق ( </a:t>
            </a:r>
            <a:r>
              <a:rPr lang="ar" sz="2200" b="1" dirty="0">
                <a:solidFill>
                  <a:prstClr val="black"/>
                </a:solidFill>
              </a:rPr>
              <a:t>الغلايات </a:t>
            </a:r>
            <a:r>
              <a:rPr lang="ar" sz="2200" dirty="0">
                <a:solidFill>
                  <a:prstClr val="black"/>
                </a:solidFill>
              </a:rPr>
              <a:t>)</a:t>
            </a:r>
          </a:p>
          <a:p>
            <a:pPr marL="361950" lvl="0" indent="-361950" algn="r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15316-4-2 </a:t>
            </a:r>
            <a:r>
              <a:rPr lang="ar" sz="2200" dirty="0">
                <a:solidFill>
                  <a:prstClr val="black"/>
                </a:solidFill>
              </a:rPr>
              <a:t>أنظمة توليد تدفئة الفضاء ، </a:t>
            </a:r>
            <a:r>
              <a:rPr lang="ar" sz="2200" b="1" dirty="0">
                <a:solidFill>
                  <a:prstClr val="black"/>
                </a:solidFill>
              </a:rPr>
              <a:t>أنظمة المضخات الحرارية</a:t>
            </a:r>
          </a:p>
          <a:p>
            <a:pPr marL="361950" lvl="0" indent="-361950" algn="r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15316-4-3 </a:t>
            </a:r>
            <a:r>
              <a:rPr lang="ar" sz="2200" dirty="0">
                <a:solidFill>
                  <a:prstClr val="black"/>
                </a:solidFill>
              </a:rPr>
              <a:t>أنظمة توليد تدفئة الفضاء ، </a:t>
            </a:r>
            <a:r>
              <a:rPr lang="ar" sz="2200" b="1" dirty="0">
                <a:solidFill>
                  <a:prstClr val="black"/>
                </a:solidFill>
              </a:rPr>
              <a:t>أنظمة </a:t>
            </a:r>
            <a:endParaRPr lang="en-GB" sz="2200" b="1" dirty="0">
              <a:solidFill>
                <a:prstClr val="black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52" y="924459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450A92C-E3AE-4D48-A3DB-2EA37F947608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011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ب.2. 1</a:t>
            </a:r>
            <a:r>
              <a:rPr lang="ar" sz="2800" dirty="0"/>
              <a:t> - إجمالي استهلاك الطاقة</a:t>
            </a:r>
            <a:r>
              <a:rPr lang="ar-JO" sz="2800" dirty="0"/>
              <a:t> الحرارية لعمليات البناء</a:t>
            </a:r>
            <a:r>
              <a:rPr lang="ar" sz="2800" dirty="0"/>
              <a:t> 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019782" y="954267"/>
            <a:ext cx="6070922" cy="5144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52DB37-5AEC-4199-88AA-CC299810B026}"/>
              </a:ext>
            </a:extLst>
          </p:cNvPr>
          <p:cNvSpPr/>
          <p:nvPr/>
        </p:nvSpPr>
        <p:spPr>
          <a:xfrm>
            <a:off x="380901" y="1919215"/>
            <a:ext cx="8685613" cy="2316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0" lvl="0" indent="-361950" algn="just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15316-4-4 أنظمة توليد تدفئة الفضاء ، أنظمة التوليد </a:t>
            </a:r>
            <a:r>
              <a:rPr lang="ar" sz="2200" dirty="0">
                <a:solidFill>
                  <a:prstClr val="black"/>
                </a:solidFill>
              </a:rPr>
              <a:t>المشترك المتكاملة للبناء</a:t>
            </a:r>
          </a:p>
          <a:p>
            <a:pPr marL="361950" lvl="0" indent="-361950" algn="just" rtl="1">
              <a:spcAft>
                <a:spcPts val="300"/>
              </a:spcAft>
              <a:tabLst>
                <a:tab pos="355600" algn="l"/>
              </a:tabLst>
            </a:pPr>
            <a:r>
              <a:rPr lang="ar" sz="2200" b="1" dirty="0">
                <a:solidFill>
                  <a:prstClr val="black"/>
                </a:solidFill>
              </a:rPr>
              <a:t>EN 15316-4-5 </a:t>
            </a:r>
            <a:r>
              <a:rPr lang="ar" sz="2200" dirty="0">
                <a:solidFill>
                  <a:prstClr val="black"/>
                </a:solidFill>
              </a:rPr>
              <a:t>أنظمة توليد تدفئة الأماكن ، أداء وجودة </a:t>
            </a:r>
            <a:r>
              <a:rPr lang="ar" sz="2200" b="1" dirty="0">
                <a:solidFill>
                  <a:prstClr val="black"/>
                </a:solidFill>
              </a:rPr>
              <a:t>تدفئة المناطق </a:t>
            </a:r>
            <a:r>
              <a:rPr lang="ar" sz="2200" dirty="0">
                <a:solidFill>
                  <a:prstClr val="black"/>
                </a:solidFill>
              </a:rPr>
              <a:t>وأنظمة الحجم الكبير</a:t>
            </a:r>
          </a:p>
          <a:p>
            <a:pPr marL="361950" lvl="0" indent="-361950" algn="just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15316-4-7 </a:t>
            </a:r>
            <a:r>
              <a:rPr lang="ar" sz="2200" dirty="0">
                <a:solidFill>
                  <a:prstClr val="black"/>
                </a:solidFill>
              </a:rPr>
              <a:t>أنظمة توليد تدفئة الفضاء ، </a:t>
            </a:r>
            <a:r>
              <a:rPr lang="ar" sz="2200" b="1" dirty="0">
                <a:solidFill>
                  <a:prstClr val="black"/>
                </a:solidFill>
              </a:rPr>
              <a:t>وأنظمة احتراق الكتلة الحيوية</a:t>
            </a:r>
          </a:p>
          <a:p>
            <a:pPr marL="361950" lvl="0" indent="-361950" algn="just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EN 15603 </a:t>
            </a:r>
            <a:r>
              <a:rPr lang="ar" sz="2200" dirty="0">
                <a:solidFill>
                  <a:prstClr val="black"/>
                </a:solidFill>
              </a:rPr>
              <a:t>أداء الطاقة في المباني - الاستخدام الكلي للطاقة وتعريف تصنيفات الطاقة</a:t>
            </a:r>
          </a:p>
          <a:p>
            <a:pPr marL="361950" lvl="0" indent="-361950" algn="r" rtl="1">
              <a:spcAft>
                <a:spcPts val="300"/>
              </a:spcAft>
            </a:pPr>
            <a:r>
              <a:rPr lang="ar" sz="2200" b="1" dirty="0">
                <a:solidFill>
                  <a:prstClr val="black"/>
                </a:solidFill>
              </a:rPr>
              <a:t>المستوى (المستويات) </a:t>
            </a:r>
            <a:r>
              <a:rPr lang="ar" sz="2200" dirty="0">
                <a:solidFill>
                  <a:prstClr val="black"/>
                </a:solidFill>
              </a:rPr>
              <a:t>الجزء 1-2 - الإصدار التجريبي. بروكسل: المفوضية الأوروبية</a:t>
            </a:r>
            <a:endParaRPr lang="en-GB" sz="2200" b="1" dirty="0">
              <a:solidFill>
                <a:prstClr val="black"/>
              </a:solidFill>
            </a:endParaRPr>
          </a:p>
          <a:p>
            <a:pPr marL="361950" indent="-361950" algn="just" rtl="1">
              <a:spcAft>
                <a:spcPts val="300"/>
              </a:spcAft>
            </a:pPr>
            <a:r>
              <a:rPr lang="ar" sz="2200" dirty="0">
                <a:solidFill>
                  <a:prstClr val="black"/>
                </a:solidFill>
              </a:rPr>
              <a:t>https: // environment.ec.europa.eu/topics/circular-economy/levels_en</a:t>
            </a:r>
            <a:endParaRPr lang="en-GB" sz="2200" dirty="0">
              <a:solidFill>
                <a:prstClr val="black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98" y="783568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77EC78B-5601-4AC1-AD48-B72949921261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18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785000"/>
              </p:ext>
            </p:extLst>
          </p:nvPr>
        </p:nvGraphicFramePr>
        <p:xfrm>
          <a:off x="487326" y="1504863"/>
          <a:ext cx="8169348" cy="1315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ar-JO" sz="2800" b="1" i="0" dirty="0"/>
                        <a:t>ب.2. 1</a:t>
                      </a:r>
                      <a:r>
                        <a:rPr lang="ar" sz="2800" b="1" i="0" dirty="0"/>
                        <a:t> - </a:t>
                      </a:r>
                      <a:r>
                        <a:rPr lang="ar" sz="2800" b="1" i="0" dirty="0">
                          <a:solidFill>
                            <a:schemeClr val="bg1"/>
                          </a:solidFill>
                        </a:rPr>
                        <a:t>إجمالي استهلاك الطاقة الحرارية النهائي لعمليات البناء</a:t>
                      </a:r>
                      <a:endParaRPr lang="el-GR" sz="2800" b="1" i="0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" sz="2200" dirty="0"/>
                        <a:t>مشكلة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2200" dirty="0"/>
                        <a:t>فئة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ب. الطاقة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ب .2. استهلاك الطاقة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pPr rtl="1"/>
            <a:r>
              <a:rPr lang="ar-JO" dirty="0"/>
              <a:t>ب.2. 1</a:t>
            </a:r>
            <a:r>
              <a:rPr lang="ar" sz="2800" dirty="0"/>
              <a:t> - إجمالي استهلاك الطاقة</a:t>
            </a:r>
            <a:r>
              <a:rPr lang="ar-JO" sz="2800" dirty="0"/>
              <a:t> الحرارية لعمليات البناء</a:t>
            </a:r>
            <a:r>
              <a:rPr lang="ar" sz="2800" dirty="0"/>
              <a:t> 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5641260" y="5690669"/>
            <a:ext cx="3135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r" rtl="1">
              <a:buFont typeface="Wingdings" panose="05000000000000000000" pitchFamily="2" charset="2"/>
              <a:buChar char="Ø"/>
            </a:pPr>
            <a:r>
              <a:rPr lang="ar" i="1" dirty="0"/>
              <a:t>راجع أيضًا Β.1.2 من مقياس المبنى</a:t>
            </a:r>
            <a:endParaRPr lang="en-GB" i="1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4954856" y="3431366"/>
            <a:ext cx="1482570" cy="138491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5769846" y="3751882"/>
            <a:ext cx="1482570" cy="1384917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 rot="16200000" flipV="1">
            <a:off x="2912407" y="3413485"/>
            <a:ext cx="1698415" cy="212573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5028561" y="4072398"/>
            <a:ext cx="1482570" cy="138491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3DEE3E0-8043-4F98-BA75-B98D4F90B34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8" t="14818" r="9749" b="49130"/>
          <a:stretch/>
        </p:blipFill>
        <p:spPr bwMode="auto">
          <a:xfrm>
            <a:off x="3037541" y="3860726"/>
            <a:ext cx="1620377" cy="12312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240F3C8-A1D8-49EC-8E38-1421116728DD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86486" y="832551"/>
            <a:ext cx="5183452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dirty="0"/>
              <a:t>ب.2. 1</a:t>
            </a:r>
            <a:r>
              <a:rPr lang="ar" dirty="0"/>
              <a:t> - إجمالي استهلاك الطاقة</a:t>
            </a:r>
            <a:r>
              <a:rPr lang="ar-JO" dirty="0"/>
              <a:t> الحرارية لعمليات البناء</a:t>
            </a:r>
            <a:r>
              <a:rPr lang="ar" dirty="0"/>
              <a:t> 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2982" y="1431985"/>
            <a:ext cx="87910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dirty="0"/>
              <a:t>https: // ec.europa.eu/energy/en/topics/energy-strategy-and-energy-union/clean-energy-all-europeans</a:t>
            </a:r>
          </a:p>
          <a:p>
            <a:endParaRPr lang="en-US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6BC90D-C9AC-4EF5-9347-6C960F781078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29" t="23134" r="9067" b="22573"/>
          <a:stretch/>
        </p:blipFill>
        <p:spPr bwMode="auto">
          <a:xfrm>
            <a:off x="3981691" y="1909038"/>
            <a:ext cx="4622211" cy="41164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33811CE-EBBF-4186-A579-ED481A67EAE3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5473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dirty="0"/>
              <a:t>ب.2. 1</a:t>
            </a:r>
            <a:r>
              <a:rPr lang="ar" dirty="0"/>
              <a:t> - إجمالي استهلاك الطاقة</a:t>
            </a:r>
            <a:r>
              <a:rPr lang="ar-JO" dirty="0"/>
              <a:t> الحرارية لعمليات البناء</a:t>
            </a:r>
            <a:r>
              <a:rPr lang="ar" dirty="0"/>
              <a:t> 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089872-C598-433D-B734-7EB58E9E656B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200" dirty="0">
                <a:cs typeface="Calibri" panose="020F0502020204030204" pitchFamily="34" charset="0"/>
              </a:rPr>
              <a:t>يوجد في الحي الحالي 5 مباني سكنية صغيرة و 15 منزلًا فرديًا ومبنى مكاتب واحدًا ومدرسة واحدة. جميع المباني موصولة بشبكة الكهرباء الرئيسية ومعظمها بشبكة الغاز الطبيعي المركزية.</a:t>
            </a:r>
          </a:p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b="1" i="1" dirty="0">
                <a:cs typeface="Calibri" panose="020F0502020204030204" pitchFamily="34" charset="0"/>
              </a:rPr>
              <a:t>البيانات المتاحة </a:t>
            </a:r>
            <a:r>
              <a:rPr lang="ar" sz="2000" b="1" dirty="0">
                <a:cs typeface="Calibri" panose="020F0502020204030204" pitchFamily="34" charset="0"/>
              </a:rPr>
              <a:t>: مساحة </a:t>
            </a:r>
            <a:r>
              <a:rPr lang="ar" sz="2000" i="1" dirty="0">
                <a:cs typeface="Calibri" panose="020F0502020204030204" pitchFamily="34" charset="0"/>
              </a:rPr>
              <a:t>الأرضية </a:t>
            </a:r>
            <a:r>
              <a:rPr lang="ar" sz="2000" dirty="0">
                <a:cs typeface="Calibri" panose="020F0502020204030204" pitchFamily="34" charset="0"/>
              </a:rPr>
              <a:t>الداخلية </a:t>
            </a:r>
            <a:r>
              <a:rPr lang="ar" sz="2000" b="1" dirty="0">
                <a:cs typeface="Calibri" panose="020F0502020204030204" pitchFamily="34" charset="0"/>
              </a:rPr>
              <a:t>المفيدة </a:t>
            </a:r>
            <a:r>
              <a:rPr lang="ar" sz="2000" dirty="0">
                <a:cs typeface="Calibri" panose="020F0502020204030204" pitchFamily="34" charset="0"/>
              </a:rPr>
              <a:t>والاستهلاك </a:t>
            </a:r>
            <a:r>
              <a:rPr lang="ar" sz="2000" b="1" dirty="0">
                <a:cs typeface="Calibri" panose="020F0502020204030204" pitchFamily="34" charset="0"/>
              </a:rPr>
              <a:t>السنوي المحسوب للطاقة الحرارية</a:t>
            </a:r>
            <a:r>
              <a:rPr lang="ar" sz="2000" dirty="0">
                <a:cs typeface="Calibri" panose="020F0502020204030204" pitchFamily="34" charset="0"/>
              </a:rPr>
              <a:t> من جميع المباني في الحي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dirty="0"/>
              <a:t>ب.2. 1</a:t>
            </a:r>
            <a:r>
              <a:rPr lang="ar" dirty="0"/>
              <a:t> - إجمالي استهلاك الطاقة</a:t>
            </a:r>
            <a:r>
              <a:rPr lang="ar-JO" dirty="0"/>
              <a:t> الحرارية لعمليات البناء</a:t>
            </a:r>
            <a:r>
              <a:rPr lang="ar" dirty="0"/>
              <a:t> </a:t>
            </a:r>
            <a:endParaRPr lang="it-IT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إجمالي استهلاك الطاقة الحرارية النهائي السنوي لكل إجمالي</a:t>
              </a:r>
            </a:p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مساحة أرضية داخلية مفيدة </a:t>
              </a:r>
              <a:r>
                <a:rPr lang="ar" sz="2000" dirty="0"/>
                <a:t>( أي كثافة استخدام 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D9D5DFD5-DBBE-4CE1-ABD6-A4B4848D1668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7729" y="4837805"/>
            <a:ext cx="8018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ts val="600"/>
              </a:spcBef>
              <a:spcAft>
                <a:spcPts val="1200"/>
              </a:spcAft>
            </a:pPr>
            <a:r>
              <a:rPr lang="ar" dirty="0">
                <a:solidFill>
                  <a:prstClr val="black"/>
                </a:solidFill>
                <a:cs typeface="Calibri" panose="020F0502020204030204" pitchFamily="34" charset="0"/>
              </a:rPr>
              <a:t>للمنازل الفردية والمباني السكنية ، تُعطى مساحة الأرضية الداخلية والاستهلاك السنوي للطاقة الحرارية كقيمة إجمالية مجمعة لجميع المباني ضمن الفئة</a:t>
            </a:r>
            <a:r>
              <a:rPr lang="ar-JO" dirty="0">
                <a:solidFill>
                  <a:prstClr val="black"/>
                </a:solidFill>
                <a:cs typeface="Calibri" panose="020F0502020204030204" pitchFamily="34" charset="0"/>
              </a:rPr>
              <a:t>.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23" y="500734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dirty="0"/>
              <a:t>ب.2. 1</a:t>
            </a:r>
            <a:r>
              <a:rPr lang="ar" dirty="0"/>
              <a:t> - إجمالي استهلاك الطاقة</a:t>
            </a:r>
            <a:r>
              <a:rPr lang="ar-JO" dirty="0"/>
              <a:t> الحرارية لعمليات البناء</a:t>
            </a:r>
            <a:r>
              <a:rPr lang="ar" dirty="0"/>
              <a:t> 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02175"/>
              </p:ext>
            </p:extLst>
          </p:nvPr>
        </p:nvGraphicFramePr>
        <p:xfrm>
          <a:off x="184053" y="1574002"/>
          <a:ext cx="8532222" cy="247396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92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9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5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483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400" dirty="0"/>
                        <a:t>مساحة أرضية داخلية مفيدة ( م </a:t>
                      </a:r>
                      <a:r>
                        <a:rPr lang="ar" sz="1400" baseline="30000" dirty="0"/>
                        <a:t>2 </a:t>
                      </a:r>
                      <a:r>
                        <a:rPr lang="ar" sz="1400" dirty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400" b="1" dirty="0">
                          <a:cs typeface="Calibri" panose="020F0502020204030204" pitchFamily="34" charset="0"/>
                        </a:rPr>
                        <a:t>استهلاك الطاقة الحرارية السنوي المحسوب </a:t>
                      </a:r>
                      <a:r>
                        <a:rPr lang="ar" sz="1400" dirty="0">
                          <a:cs typeface="Calibri" panose="020F0502020204030204" pitchFamily="34" charset="0"/>
                        </a:rPr>
                        <a:t>( </a:t>
                      </a:r>
                      <a:r>
                        <a:rPr kumimoji="0" lang="ar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 </a:t>
                      </a:r>
                      <a:r>
                        <a:rPr kumimoji="0" lang="ar" sz="1400" u="none" strike="noStrike" kern="1200" cap="none" spc="0" normalizeH="0" baseline="-2500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 </a:t>
                      </a:r>
                      <a:r>
                        <a:rPr kumimoji="0" lang="ar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400" dirty="0"/>
                        <a:t>أنظمة التكييف</a:t>
                      </a:r>
                      <a:r>
                        <a:rPr lang="ar" sz="1400" baseline="0" dirty="0"/>
                        <a:t> </a:t>
                      </a:r>
                      <a:endParaRPr lang="en-US" sz="1400" baseline="0" dirty="0"/>
                    </a:p>
                    <a:p>
                      <a:pPr algn="ctr" rtl="1"/>
                      <a:r>
                        <a:rPr lang="ar" sz="1400" baseline="0" dirty="0"/>
                        <a:t>(تدفئة ، تبريد ، </a:t>
                      </a:r>
                      <a:r>
                        <a:rPr lang="ar" sz="1400" dirty="0"/>
                        <a:t>ماء ساخن منزلي)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مكتب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1045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sz="1200" dirty="0"/>
                        <a:t>HP مركزي للتدفئة والتبريد والماء الساخن المنزلي.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مدرسة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1847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5 9 4 52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غلاية غاز طبيعي مركزي لتدفئة المساحات. HP المحلي لتبريد المساحة . سخانات كهربائية للمياه </a:t>
                      </a:r>
                      <a:r>
                        <a:rPr lang="ar" sz="1200" dirty="0"/>
                        <a:t>الساخنة المنزلية.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منازل فردية (15)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1805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202521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غلاية الغاز الطبيعي المركزية لتدفئة المساحات وتسخين </a:t>
                      </a:r>
                      <a:r>
                        <a:rPr lang="ar" sz="1200" dirty="0"/>
                        <a:t>المياه المنزلية 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HP المحلي لتبريد المساحة 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مباني سكنية (5)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3322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291007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غلاية الغاز الطبيعي المركزية لتدفئة المساحات وتسخين </a:t>
                      </a:r>
                      <a:r>
                        <a:rPr lang="ar" sz="1200" dirty="0"/>
                        <a:t>المياه المنزلية 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HP المحلي لتبريد المساحة</a:t>
                      </a:r>
                      <a:endParaRPr kumimoji="0" lang="el-G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7141580" y="822861"/>
            <a:ext cx="1910355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1-2</a:t>
            </a:r>
            <a:endParaRPr lang="el-GR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590455-392D-487B-B79B-DA3AEABEB6FC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dirty="0"/>
              <a:t>ب.2. 1</a:t>
            </a:r>
            <a:r>
              <a:rPr lang="ar" dirty="0"/>
              <a:t> - إجمالي استهلاك الطاقة</a:t>
            </a:r>
            <a:r>
              <a:rPr lang="ar-JO" dirty="0"/>
              <a:t> الحرارية لعمليات البناء</a:t>
            </a:r>
            <a:r>
              <a:rPr lang="ar" dirty="0"/>
              <a:t> </a:t>
            </a:r>
            <a:endParaRPr lang="it-IT" sz="14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697165" y="900000"/>
            <a:ext cx="1359302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الخطوه 3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27621" y="1104014"/>
            <a:ext cx="79996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000" b="1" dirty="0">
                <a:cs typeface="Calibri" panose="020F0502020204030204" pitchFamily="34" charset="0"/>
              </a:rPr>
              <a:t>احسب </a:t>
            </a:r>
            <a:r>
              <a:rPr lang="ar" sz="2000" b="1" dirty="0"/>
              <a:t>إجمالي الاستهلاك السنوي النهائي للطاقة الحرارية </a:t>
            </a:r>
            <a:r>
              <a:rPr lang="ar" sz="2000" dirty="0">
                <a:cs typeface="Calibri" panose="020F0502020204030204" pitchFamily="34" charset="0"/>
              </a:rPr>
              <a:t>لجميع المباني في الحي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54157" y="1962521"/>
            <a:ext cx="47684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ar" sz="2000" dirty="0">
                <a:cs typeface="Calibri" panose="020F0502020204030204" pitchFamily="34" charset="0"/>
              </a:rPr>
              <a:t>( 0 + 59452 + 202521 + 291007 ) = </a:t>
            </a:r>
            <a:r>
              <a:rPr lang="ar" sz="2000" b="1" dirty="0">
                <a:cs typeface="Calibri" panose="020F0502020204030204" pitchFamily="34" charset="0"/>
              </a:rPr>
              <a:t>552980</a:t>
            </a:r>
            <a:r>
              <a:rPr lang="ar" sz="2000" dirty="0">
                <a:cs typeface="Calibri" panose="020F0502020204030204" pitchFamily="34" charset="0"/>
              </a:rPr>
              <a:t> kWh </a:t>
            </a:r>
            <a:r>
              <a:rPr lang="ar" sz="2000" baseline="-25000" dirty="0">
                <a:cs typeface="Calibri" panose="020F0502020204030204" pitchFamily="34" charset="0"/>
              </a:rPr>
              <a:t>عشر</a:t>
            </a:r>
            <a:endParaRPr lang="el-GR" sz="2000" baseline="-25000" dirty="0"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697165" y="2522993"/>
            <a:ext cx="13385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4</a:t>
            </a:r>
            <a:endParaRPr lang="el-GR" sz="2400" dirty="0"/>
          </a:p>
        </p:txBody>
      </p:sp>
      <p:sp>
        <p:nvSpPr>
          <p:cNvPr id="30" name="Rectangle 29"/>
          <p:cNvSpPr/>
          <p:nvPr/>
        </p:nvSpPr>
        <p:spPr>
          <a:xfrm>
            <a:off x="347044" y="2721427"/>
            <a:ext cx="77403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000" b="1" dirty="0">
                <a:cs typeface="Calibri" panose="020F0502020204030204" pitchFamily="34" charset="0"/>
              </a:rPr>
              <a:t>احسب </a:t>
            </a:r>
            <a:r>
              <a:rPr lang="ar" sz="2000" b="1" dirty="0"/>
              <a:t>إجمالي مساحة الأرضية الداخلية المفيدة </a:t>
            </a:r>
            <a:r>
              <a:rPr lang="ar" sz="2000" dirty="0">
                <a:cs typeface="Calibri" panose="020F0502020204030204" pitchFamily="34" charset="0"/>
              </a:rPr>
              <a:t>لجميع المباني في الحي</a:t>
            </a:r>
            <a:endParaRPr lang="en-US" sz="2000" dirty="0"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54157" y="3470613"/>
            <a:ext cx="4044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600"/>
              </a:spcAft>
            </a:pP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( </a:t>
            </a:r>
            <a:r>
              <a:rPr lang="ar" sz="2000" dirty="0">
                <a:cs typeface="Calibri" panose="020F0502020204030204" pitchFamily="34" charset="0"/>
              </a:rPr>
              <a:t>1045 </a:t>
            </a: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+ 1847 + 1805 + 3322 ) = </a:t>
            </a:r>
            <a:r>
              <a:rPr lang="ar" sz="2000" b="1" dirty="0">
                <a:solidFill>
                  <a:prstClr val="black"/>
                </a:solidFill>
                <a:cs typeface="Calibri" panose="020F0502020204030204" pitchFamily="34" charset="0"/>
              </a:rPr>
              <a:t>8109</a:t>
            </a:r>
            <a:r>
              <a:rPr lang="ar" sz="2000" dirty="0">
                <a:solidFill>
                  <a:prstClr val="black"/>
                </a:solidFill>
                <a:cs typeface="Calibri" panose="020F0502020204030204" pitchFamily="34" charset="0"/>
              </a:rPr>
              <a:t> م </a:t>
            </a:r>
            <a:r>
              <a:rPr lang="ar" sz="20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2</a:t>
            </a:r>
            <a:endParaRPr lang="el-GR" sz="2000" baseline="30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833707" y="3923341"/>
            <a:ext cx="1222760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الخطوة </a:t>
            </a:r>
            <a:r>
              <a:rPr lang="ar-JO" sz="2400" b="1" i="1" dirty="0">
                <a:cs typeface="Calibri" panose="020F0502020204030204" pitchFamily="34" charset="0"/>
              </a:rPr>
              <a:t>5</a:t>
            </a:r>
            <a:endParaRPr lang="el-GR" sz="2400" dirty="0"/>
          </a:p>
        </p:txBody>
      </p:sp>
      <p:sp>
        <p:nvSpPr>
          <p:cNvPr id="6" name="Rectangle 5"/>
          <p:cNvSpPr/>
          <p:nvPr/>
        </p:nvSpPr>
        <p:spPr>
          <a:xfrm>
            <a:off x="347044" y="4069629"/>
            <a:ext cx="79082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ar" sz="2000" b="1" dirty="0"/>
              <a:t>احسب إجمالي الاستهلاك السنوي للطاقة الحرارية النهائية لكل مساحة أرضية داخلية </a:t>
            </a:r>
            <a:endParaRPr lang="el-GR" sz="2000" dirty="0"/>
          </a:p>
        </p:txBody>
      </p:sp>
      <p:pic>
        <p:nvPicPr>
          <p:cNvPr id="32" name="Picture 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130" y="4648051"/>
            <a:ext cx="2511695" cy="166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068334" y="4619909"/>
            <a:ext cx="7292091" cy="1575139"/>
            <a:chOff x="807468" y="4654634"/>
            <a:chExt cx="7292091" cy="1575139"/>
          </a:xfrm>
        </p:grpSpPr>
        <p:grpSp>
          <p:nvGrpSpPr>
            <p:cNvPr id="19" name="Group 18"/>
            <p:cNvGrpSpPr/>
            <p:nvPr/>
          </p:nvGrpSpPr>
          <p:grpSpPr>
            <a:xfrm>
              <a:off x="3580260" y="4654634"/>
              <a:ext cx="2133755" cy="747415"/>
              <a:chOff x="-5608010" y="996414"/>
              <a:chExt cx="2133755" cy="747415"/>
            </a:xfrm>
          </p:grpSpPr>
          <p:pic>
            <p:nvPicPr>
              <p:cNvPr id="25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043262" y="996414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-5608010" y="1003041"/>
                <a:ext cx="2133755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ar" sz="1600" b="1" dirty="0"/>
                  <a:t>إجمالي مساحة ال</a:t>
                </a:r>
                <a:r>
                  <a:rPr lang="ar-JO" sz="1600" b="1" dirty="0"/>
                  <a:t>طوابق </a:t>
                </a:r>
                <a:r>
                  <a:rPr lang="ar" sz="1600" b="1" dirty="0"/>
                  <a:t> الداخلية</a:t>
                </a:r>
                <a:r>
                  <a:rPr lang="ar-JO" sz="1600" b="1" dirty="0"/>
                  <a:t> المفيدة</a:t>
                </a:r>
                <a:endParaRPr lang="en-US" sz="1600" b="1" i="1" dirty="0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807468" y="5568052"/>
              <a:ext cx="15921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2000" u="sng" dirty="0"/>
                <a:t>552980 كيلو واط ساعة </a:t>
              </a:r>
              <a:r>
                <a:rPr lang="ar" sz="2000" u="sng" baseline="-25000" dirty="0"/>
                <a:t>θ</a:t>
              </a:r>
              <a:endParaRPr lang="en-US" sz="2000" u="sng" baseline="-250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239227" y="5306443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230889" y="5306443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971294" y="4668439"/>
              <a:ext cx="2043245" cy="666351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ar-JO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اجمالي الطاقة الحرارية  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02566" y="5588656"/>
              <a:ext cx="1053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2000" u="sng" dirty="0"/>
                <a:t>8109 م </a:t>
              </a:r>
              <a:r>
                <a:rPr lang="ar" sz="2000" u="sng" baseline="30000" dirty="0"/>
                <a:t>2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5761740" y="5537275"/>
              <a:ext cx="2337819" cy="461665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>
              <a:spAutoFit/>
            </a:bodyPr>
            <a:lstStyle/>
            <a:p>
              <a:r>
                <a:rPr lang="ar" sz="24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68.2 كيلو واط </a:t>
              </a:r>
              <a:r>
                <a:rPr lang="ar" sz="2400" b="1" u="sng" baseline="-25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ساعي </a:t>
              </a:r>
              <a:r>
                <a:rPr lang="ar" sz="24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 م </a:t>
              </a:r>
              <a:r>
                <a:rPr lang="ar" sz="2400" b="1" u="sng" baseline="30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 </a:t>
              </a:r>
              <a:r>
                <a:rPr lang="ar" sz="24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 عام</a:t>
              </a:r>
              <a:endParaRPr lang="en-US" sz="24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41B4582F-BBCC-4914-8D6C-0B75E4822510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723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-JO" b="1" dirty="0">
                <a:cs typeface="Calibri" panose="020F0502020204030204" pitchFamily="34" charset="0"/>
              </a:rPr>
              <a:t>تمرين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dirty="0"/>
              <a:t>ب.2. 1</a:t>
            </a:r>
            <a:r>
              <a:rPr lang="ar" dirty="0"/>
              <a:t> - إجمالي استهلاك الطاقة</a:t>
            </a:r>
            <a:r>
              <a:rPr lang="ar-JO" dirty="0"/>
              <a:t> الحرارية لعمليات البناء</a:t>
            </a:r>
            <a:r>
              <a:rPr lang="ar" dirty="0"/>
              <a:t> </a:t>
            </a:r>
            <a:endParaRPr lang="it-IT" sz="14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E81B9E-3AC9-4FAC-8E46-B7D7EFDC9873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28538" y="6548730"/>
            <a:ext cx="615462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4661" y="1009204"/>
            <a:ext cx="8894911" cy="1050415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ar" sz="2000" dirty="0">
                <a:cs typeface="Calibri" panose="020F0502020204030204" pitchFamily="34" charset="0"/>
              </a:rPr>
              <a:t>في الحي الحالي ، يوجد 22 منزلًا فرديًا وروضة أطفال ومدرسة واحدة. جميع المباني موصولة بشبكة الكهرباء الرئيسية وجميعها مزودة بغلايات مركزية (غاز طبيعي أو زيت وقود).</a:t>
            </a:r>
            <a:endParaRPr lang="en-US" sz="2000" dirty="0"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2000" i="1" dirty="0"/>
          </a:p>
          <a:p>
            <a:pPr marL="0" indent="0" algn="r" rtl="1">
              <a:buNone/>
            </a:pPr>
            <a:endParaRPr lang="en-US" sz="2000" i="1" dirty="0"/>
          </a:p>
          <a:p>
            <a:pPr marL="0" indent="0" algn="r" rtl="1">
              <a:buNone/>
            </a:pPr>
            <a:endParaRPr lang="en-US" sz="2000" i="1" dirty="0"/>
          </a:p>
          <a:p>
            <a:pPr marL="0" indent="0" algn="ctr" rtl="1">
              <a:buNone/>
            </a:pPr>
            <a:endParaRPr lang="en-US" sz="2000" i="1" dirty="0"/>
          </a:p>
          <a:p>
            <a:pPr marL="0" indent="0" algn="ctr" rtl="1">
              <a:buNone/>
            </a:pPr>
            <a:endParaRPr lang="en-US" sz="2000" i="1" dirty="0"/>
          </a:p>
          <a:p>
            <a:pPr marL="0" indent="0" algn="ctr" rtl="1">
              <a:buNone/>
            </a:pPr>
            <a:endParaRPr lang="en-US" sz="2000" i="1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dirty="0"/>
              <a:t>ب.2. 1</a:t>
            </a:r>
            <a:r>
              <a:rPr lang="ar" dirty="0"/>
              <a:t> - إجمالي استهلاك الطاقة</a:t>
            </a:r>
            <a:r>
              <a:rPr lang="ar-JO" dirty="0"/>
              <a:t> الحرارية لعمليات البناء</a:t>
            </a:r>
            <a:r>
              <a:rPr lang="ar" dirty="0"/>
              <a:t> </a:t>
            </a:r>
            <a:endParaRPr lang="it-IT" sz="1400" b="1" dirty="0">
              <a:solidFill>
                <a:srgbClr val="00B050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74661" y="2265042"/>
            <a:ext cx="8234039" cy="77285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ar" sz="2000" b="1" i="1" dirty="0">
                <a:cs typeface="Calibri" panose="020F0502020204030204" pitchFamily="34" charset="0"/>
              </a:rPr>
              <a:t>البيانات المتوفرة </a:t>
            </a:r>
            <a:r>
              <a:rPr lang="ar" sz="2000" i="1" dirty="0">
                <a:cs typeface="Calibri" panose="020F0502020204030204" pitchFamily="34" charset="0"/>
              </a:rPr>
              <a:t>: </a:t>
            </a:r>
            <a:r>
              <a:rPr lang="ar" sz="2000" dirty="0">
                <a:cs typeface="Calibri" panose="020F0502020204030204" pitchFamily="34" charset="0"/>
              </a:rPr>
              <a:t>مساحة </a:t>
            </a:r>
            <a:r>
              <a:rPr lang="ar" sz="2000" b="1" dirty="0">
                <a:cs typeface="Calibri" panose="020F0502020204030204" pitchFamily="34" charset="0"/>
              </a:rPr>
              <a:t>الأرضية الداخلية المفيدة </a:t>
            </a:r>
            <a:r>
              <a:rPr lang="ar" sz="2000" dirty="0">
                <a:cs typeface="Calibri" panose="020F0502020204030204" pitchFamily="34" charset="0"/>
              </a:rPr>
              <a:t>والاستهلاك </a:t>
            </a:r>
            <a:r>
              <a:rPr lang="ar" sz="2000" b="1" dirty="0">
                <a:cs typeface="Calibri" panose="020F0502020204030204" pitchFamily="34" charset="0"/>
              </a:rPr>
              <a:t>السنوي للطاقة الحرارية المحسوبة </a:t>
            </a:r>
            <a:r>
              <a:rPr lang="ar" sz="2000" dirty="0">
                <a:cs typeface="Calibri" panose="020F0502020204030204" pitchFamily="34" charset="0"/>
              </a:rPr>
              <a:t>لجميع المباني في الحي</a:t>
            </a:r>
            <a:endParaRPr lang="en-US" sz="2000" dirty="0">
              <a:cs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4661" y="3731489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إجمالي استهلاك الطاقة الحرارية النهائي السنوي لكل إجمالي</a:t>
              </a:r>
            </a:p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مساحة أرضية داخلية مفيدة </a:t>
              </a:r>
              <a:r>
                <a:rPr lang="ar" sz="2000" dirty="0"/>
                <a:t>( أي كثافة استخدام 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E2ED211-59F9-489C-9254-F911E14BD3CB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263D8DA-DB4A-40E3-B2F0-EB85A3113EE3}"/>
              </a:ext>
            </a:extLst>
          </p:cNvPr>
          <p:cNvSpPr/>
          <p:nvPr/>
        </p:nvSpPr>
        <p:spPr>
          <a:xfrm>
            <a:off x="2305291" y="61712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820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dirty="0"/>
              <a:t>ب.2. 1</a:t>
            </a:r>
            <a:r>
              <a:rPr lang="ar" dirty="0"/>
              <a:t> - إجمالي استهلاك الطاقة</a:t>
            </a:r>
            <a:r>
              <a:rPr lang="ar-JO" dirty="0"/>
              <a:t> الحرارية لعمليات البناء</a:t>
            </a:r>
            <a:r>
              <a:rPr lang="ar" dirty="0"/>
              <a:t> 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60787" y="862612"/>
            <a:ext cx="2158250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1"/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sp>
        <p:nvSpPr>
          <p:cNvPr id="16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975542"/>
              </p:ext>
            </p:extLst>
          </p:nvPr>
        </p:nvGraphicFramePr>
        <p:xfrm>
          <a:off x="224962" y="1763933"/>
          <a:ext cx="8694075" cy="219456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141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21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2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8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sz="1400" dirty="0"/>
                        <a:t>مساحة أرضية داخلية مفيدة ( م </a:t>
                      </a:r>
                      <a:r>
                        <a:rPr lang="ar" sz="1400" baseline="30000" dirty="0"/>
                        <a:t>2 </a:t>
                      </a:r>
                      <a:r>
                        <a:rPr lang="ar" sz="1400" dirty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sz="1400" b="1" dirty="0">
                          <a:cs typeface="Calibri" panose="020F0502020204030204" pitchFamily="34" charset="0"/>
                        </a:rPr>
                        <a:t>استهلاك الطاقة الحرارية السنوي المحسوب </a:t>
                      </a:r>
                      <a:r>
                        <a:rPr lang="ar" sz="1400" dirty="0">
                          <a:cs typeface="Calibri" panose="020F0502020204030204" pitchFamily="34" charset="0"/>
                        </a:rPr>
                        <a:t>( </a:t>
                      </a:r>
                      <a:r>
                        <a:rPr kumimoji="0" lang="ar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kWh </a:t>
                      </a:r>
                      <a:r>
                        <a:rPr kumimoji="0" lang="ar" sz="1400" u="none" strike="noStrike" kern="1200" cap="none" spc="0" normalizeH="0" baseline="-2500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 </a:t>
                      </a:r>
                      <a:r>
                        <a:rPr kumimoji="0" lang="ar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  <a:endParaRPr lang="en-US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sz="1400" dirty="0"/>
                        <a:t>أنظمة التكييف</a:t>
                      </a:r>
                      <a:r>
                        <a:rPr lang="ar" sz="1400" baseline="0" dirty="0"/>
                        <a:t> </a:t>
                      </a:r>
                      <a:endParaRPr lang="en-US" sz="1400" baseline="0" dirty="0"/>
                    </a:p>
                    <a:p>
                      <a:pPr algn="ctr"/>
                      <a:r>
                        <a:rPr lang="ar" sz="1400" baseline="0" dirty="0"/>
                        <a:t>(تدفئة ، تبريد ، </a:t>
                      </a:r>
                      <a:r>
                        <a:rPr lang="ar" sz="1400" dirty="0"/>
                        <a:t>ماء ساخن منزلي)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ar" dirty="0"/>
                        <a:t>روضة أطفال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456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52470</a:t>
                      </a:r>
                    </a:p>
                    <a:p>
                      <a:pPr algn="ctr"/>
                      <a:r>
                        <a:rPr lang="ar" sz="800" dirty="0"/>
                        <a:t>( </a:t>
                      </a:r>
                      <a:r>
                        <a:rPr kumimoji="0" lang="ar" sz="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زيت الوقود </a:t>
                      </a:r>
                      <a:r>
                        <a:rPr lang="ar" sz="800" dirty="0"/>
                        <a:t>)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غلاية زيت الوقود المركزية لتدفئة الفضاء. HP المحلي لتبريد المساحة . سخانات كهربائية للمياه </a:t>
                      </a:r>
                      <a:r>
                        <a:rPr lang="ar" sz="1200" dirty="0"/>
                        <a:t>الساخنة المنزلية 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ar" dirty="0"/>
                        <a:t>مدرسة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2151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112929</a:t>
                      </a:r>
                      <a:endParaRPr lang="el-GR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800" dirty="0"/>
                        <a:t>( </a:t>
                      </a:r>
                      <a:r>
                        <a:rPr kumimoji="0" lang="ar" sz="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غاز طبيعي </a:t>
                      </a:r>
                      <a:r>
                        <a:rPr lang="ar" sz="800" dirty="0"/>
                        <a:t>)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غلاية غاز طبيعي مركزي لتدفئة المساحات. HP المحلي لتبريد المساحة . سخانات كهربائية للمياه </a:t>
                      </a:r>
                      <a:r>
                        <a:rPr lang="ar" sz="1200" dirty="0"/>
                        <a:t>الساخنة المنزلية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ar" dirty="0"/>
                        <a:t>منازل فردية (22)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2530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311443</a:t>
                      </a:r>
                      <a:endParaRPr lang="el-GR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800" dirty="0"/>
                        <a:t>( </a:t>
                      </a:r>
                      <a:r>
                        <a:rPr kumimoji="0" lang="ar" sz="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غاز طبيعي </a:t>
                      </a:r>
                      <a:r>
                        <a:rPr lang="ar" sz="800" dirty="0"/>
                        <a:t>)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غلاية الغاز الطبيعي المركزية لتدفئة المساحات وتسخين </a:t>
                      </a:r>
                      <a:r>
                        <a:rPr lang="ar" sz="1200" dirty="0"/>
                        <a:t>المياه المنزلية </a:t>
                      </a:r>
                      <a:r>
                        <a:rPr kumimoji="0" lang="ar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 HP المحلي لتبريد المساحة .</a:t>
                      </a:r>
                      <a:endParaRPr kumimoji="0" lang="el-G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697729" y="4837805"/>
            <a:ext cx="8018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ts val="600"/>
              </a:spcBef>
              <a:spcAft>
                <a:spcPts val="1200"/>
              </a:spcAft>
            </a:pPr>
            <a:r>
              <a:rPr lang="ar" dirty="0">
                <a:solidFill>
                  <a:prstClr val="black"/>
                </a:solidFill>
                <a:cs typeface="Calibri" panose="020F0502020204030204" pitchFamily="34" charset="0"/>
              </a:rPr>
              <a:t>، يتم تحديد مساحة الأرضية الداخلية والاستهلاك السنوي للطاقة الحرارية كقيمة إجمالية مجمعة لجميع المباني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23" y="500734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BD7548E-DCE2-4681-8A31-FD15330A10C8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5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/>
          <a:lstStyle/>
          <a:p>
            <a:r>
              <a:rPr lang="ar-JO" dirty="0"/>
              <a:t>ب.2. 1</a:t>
            </a:r>
            <a:r>
              <a:rPr lang="ar" dirty="0"/>
              <a:t> - إجمالي استهلاك الطاقة</a:t>
            </a:r>
            <a:r>
              <a:rPr lang="ar-JO" dirty="0"/>
              <a:t> الحرارية لعمليات البناء</a:t>
            </a:r>
            <a:r>
              <a:rPr lang="ar" dirty="0"/>
              <a:t> 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476178" y="761867"/>
            <a:ext cx="2191644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</a:t>
            </a:r>
            <a:r>
              <a:rPr lang="a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 rtl="1">
              <a:buFont typeface="Arial" panose="020B0604020202020204" pitchFamily="34" charset="0"/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Font typeface="Arial" panose="020B0604020202020204" pitchFamily="34" charset="0"/>
              <a:buNone/>
            </a:pPr>
            <a:endParaRPr lang="it-IT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1354033" y="1511470"/>
            <a:ext cx="1933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b="1" dirty="0"/>
              <a:t>قطاع خدمات الاتحاد الأوروبي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95157" y="1511470"/>
            <a:ext cx="2212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b="1" dirty="0"/>
              <a:t>القطاع السكني في الاتحاد الأوروبي</a:t>
            </a:r>
            <a:endParaRPr lang="en-US" b="1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93575A3-0322-4B2F-81CA-F222588FE5A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7" t="18093" r="14482" b="9671"/>
          <a:stretch/>
        </p:blipFill>
        <p:spPr bwMode="auto">
          <a:xfrm>
            <a:off x="4907663" y="2377374"/>
            <a:ext cx="3964953" cy="30649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CEB7785-522F-45A9-88C6-BE91D38FD01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7" t="28776" r="15792" b="3126"/>
          <a:stretch/>
        </p:blipFill>
        <p:spPr bwMode="auto">
          <a:xfrm>
            <a:off x="162050" y="2054391"/>
            <a:ext cx="4242529" cy="34898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09431DA-51F1-4DE4-8D4F-6C0D06B035B4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09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dirty="0"/>
              <a:t>ب.2. 1</a:t>
            </a:r>
            <a:r>
              <a:rPr lang="ar" dirty="0"/>
              <a:t> - إجمالي استهلاك الطاقة</a:t>
            </a:r>
            <a:r>
              <a:rPr lang="ar-JO" dirty="0"/>
              <a:t> الحرارية لعمليات البناء</a:t>
            </a:r>
            <a:r>
              <a:rPr lang="ar" dirty="0"/>
              <a:t> 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 txBox="1">
            <a:spLocks/>
          </p:cNvSpPr>
          <p:nvPr/>
        </p:nvSpPr>
        <p:spPr>
          <a:xfrm>
            <a:off x="8063633" y="6090020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3FB592-B9A9-49AA-A86F-4031F7B9780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29C4606-77B3-4A67-A343-DCFE66418D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23" y="3483486"/>
            <a:ext cx="1792633" cy="14131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16908AD-D7C6-4149-AE35-158D6AD0BE6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78" t="12436" r="3856" b="3597"/>
          <a:stretch/>
        </p:blipFill>
        <p:spPr>
          <a:xfrm>
            <a:off x="4564294" y="3465916"/>
            <a:ext cx="4534681" cy="26969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6E02B5C-CB4F-405F-A904-6F5DF45AEE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036" y="3332111"/>
            <a:ext cx="1340974" cy="2126545"/>
          </a:xfrm>
          <a:prstGeom prst="rect">
            <a:avLst/>
          </a:prstGeom>
        </p:spPr>
      </p:pic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74DDDF68-CAD3-48F3-BE5C-0D3F441A400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9495" y="972444"/>
            <a:ext cx="8229600" cy="207451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800" dirty="0">
              <a:cs typeface="Calibri" panose="020F0502020204030204" pitchFamily="34" charset="0"/>
            </a:endParaRPr>
          </a:p>
          <a:p>
            <a:pPr marL="0" indent="0" algn="just" rtl="1">
              <a:buNone/>
            </a:pPr>
            <a:r>
              <a:rPr lang="ar-JO" sz="2000" b="1" dirty="0"/>
              <a:t>تُنقل </a:t>
            </a:r>
            <a:r>
              <a:rPr lang="ar" sz="2000" b="1" dirty="0"/>
              <a:t>الطاقة الحرارية </a:t>
            </a:r>
            <a:r>
              <a:rPr lang="ar" sz="2000" dirty="0"/>
              <a:t>إلى المبنى </a:t>
            </a:r>
            <a:r>
              <a:rPr lang="ar-JO" sz="2000" dirty="0"/>
              <a:t>على</a:t>
            </a:r>
            <a:r>
              <a:rPr lang="ar" sz="2000" dirty="0"/>
              <a:t> شكل </a:t>
            </a:r>
            <a:r>
              <a:rPr lang="ar" sz="2000" b="1" dirty="0"/>
              <a:t>وقود </a:t>
            </a:r>
            <a:r>
              <a:rPr lang="ar" sz="2000" dirty="0">
                <a:solidFill>
                  <a:prstClr val="black"/>
                </a:solidFill>
              </a:rPr>
              <a:t>(مثل الغاز الطبيعي وزيت الوقود وغاز البترول المسال وجذوع الأشجار والخشب المقطّع أو أنواع الوقود الأخرى) </a:t>
            </a:r>
            <a:r>
              <a:rPr lang="ar" sz="2000" dirty="0"/>
              <a:t>و</a:t>
            </a:r>
            <a:r>
              <a:rPr lang="ar-JO" sz="2000" dirty="0"/>
              <a:t>من </a:t>
            </a:r>
            <a:r>
              <a:rPr lang="ar" sz="2000" dirty="0"/>
              <a:t>تدفئة </a:t>
            </a:r>
            <a:r>
              <a:rPr lang="ar" sz="2000" b="1" dirty="0"/>
              <a:t>/ برودة </a:t>
            </a:r>
            <a:r>
              <a:rPr lang="ar" sz="2000" dirty="0"/>
              <a:t>المنطقة . هي الطاقة لكل "ناقل" يتم توفيرها للمبنى لتلبية الاستخدامات داخل المبنى (التدفئة والتبريد والتهوية والماء الساخن المنزلي). "الطاقة التي يتم توصيلها" هي التي يتم قياسها بواسطة المرافق.</a:t>
            </a:r>
            <a:endParaRPr lang="it-IT" sz="2000" dirty="0"/>
          </a:p>
          <a:p>
            <a:pPr algn="just" rtl="1"/>
            <a:endParaRPr lang="it-IT" sz="20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5985FDC-23AE-4CCF-96CB-AC289B6FDBF9}"/>
              </a:ext>
            </a:extLst>
          </p:cNvPr>
          <p:cNvSpPr/>
          <p:nvPr/>
        </p:nvSpPr>
        <p:spPr>
          <a:xfrm>
            <a:off x="5262623" y="3321280"/>
            <a:ext cx="3495554" cy="32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>
                <a:solidFill>
                  <a:schemeClr val="tx1"/>
                </a:solidFill>
              </a:rPr>
              <a:t>استهلاك الطاقة الحرارية النهائي - الوقود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0C1ED6-6D1E-46B0-A87A-16D71801D556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83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570790" y="847526"/>
            <a:ext cx="283001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مؤشر</a:t>
            </a:r>
            <a:r>
              <a:rPr lang="a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dirty="0"/>
              <a:t>ب.2. 1</a:t>
            </a:r>
            <a:r>
              <a:rPr lang="ar" dirty="0"/>
              <a:t> - إجمالي استهلاك الطاقة</a:t>
            </a:r>
            <a:r>
              <a:rPr lang="ar-JO" dirty="0"/>
              <a:t> الحرارية لعمليات البناء</a:t>
            </a:r>
            <a:r>
              <a:rPr lang="ar" dirty="0"/>
              <a:t> 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AF139C50-C0A6-40A8-878C-C5AEA4EA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064762"/>
              </p:ext>
            </p:extLst>
          </p:nvPr>
        </p:nvGraphicFramePr>
        <p:xfrm>
          <a:off x="457200" y="1991458"/>
          <a:ext cx="8229600" cy="1559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76113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21311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noProof="0" dirty="0"/>
                        <a:t>مؤشر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وحدة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مصدر البيانات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sz="1800" dirty="0"/>
                        <a:t>إجمالي الطاقة الحرارية النهائية السنوية المجمعة</a:t>
                      </a:r>
                    </a:p>
                    <a:p>
                      <a:pPr algn="r" rtl="1"/>
                      <a:r>
                        <a:rPr lang="ar" sz="1800" dirty="0"/>
                        <a:t>الاستهلاك </a:t>
                      </a:r>
                      <a:r>
                        <a:rPr lang="ar" sz="1800" u="none" kern="1200" baseline="0" dirty="0">
                          <a:effectLst/>
                        </a:rPr>
                        <a:t>لكل مساحة </a:t>
                      </a:r>
                      <a:r>
                        <a:rPr lang="ar-JO" sz="1800" u="none" kern="1200" baseline="0" dirty="0">
                          <a:effectLst/>
                        </a:rPr>
                        <a:t>طابق</a:t>
                      </a:r>
                      <a:r>
                        <a:rPr lang="ar" sz="1800" u="none" kern="1200" baseline="0" dirty="0">
                          <a:effectLst/>
                        </a:rPr>
                        <a:t> داخلي مجمعة مفيدة</a:t>
                      </a:r>
                      <a:endParaRPr lang="it-IT" sz="1800" u="none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800" kern="1200" dirty="0">
                          <a:effectLst/>
                        </a:rPr>
                        <a:t>كيلوواط ساعة / م </a:t>
                      </a:r>
                      <a:r>
                        <a:rPr lang="ar" sz="1800" kern="1200" baseline="30000" dirty="0">
                          <a:effectLst/>
                        </a:rPr>
                        <a:t>2 </a:t>
                      </a:r>
                      <a:r>
                        <a:rPr lang="ar" sz="1800" kern="1200" dirty="0">
                          <a:effectLst/>
                        </a:rPr>
                        <a:t>/ سنة</a:t>
                      </a:r>
                      <a:endParaRPr lang="en-US" sz="1800" kern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البيانات </a:t>
                      </a:r>
                      <a:endParaRPr lang="it-IT" dirty="0"/>
                    </a:p>
                    <a:p>
                      <a:pPr algn="r" rtl="1"/>
                      <a:endParaRPr lang="it-IT" dirty="0"/>
                    </a:p>
                    <a:p>
                      <a:pPr algn="r" rtl="1"/>
                      <a:endParaRPr lang="it-IT" dirty="0"/>
                    </a:p>
                    <a:p>
                      <a:pPr algn="r" rtl="1"/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47BAD058-3D97-4709-B5C4-1F0DE0E7A40F}"/>
              </a:ext>
            </a:extLst>
          </p:cNvPr>
          <p:cNvSpPr/>
          <p:nvPr/>
        </p:nvSpPr>
        <p:spPr>
          <a:xfrm>
            <a:off x="594443" y="3926017"/>
            <a:ext cx="806154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dirty="0"/>
              <a:t>لتقييم الأداء الفعلي للمنطقة الحضرية ، </a:t>
            </a:r>
            <a:r>
              <a:rPr lang="ar" u="dash" dirty="0"/>
              <a:t>من الأفضل استخدام البيانات المقاسة </a:t>
            </a:r>
            <a:r>
              <a:rPr lang="ar" dirty="0"/>
              <a:t>.</a:t>
            </a:r>
            <a:endParaRPr lang="en-GB" dirty="0"/>
          </a:p>
          <a:p>
            <a:pPr algn="r" rtl="1"/>
            <a:r>
              <a:rPr lang="ar" dirty="0"/>
              <a:t>في حالة عدم توفر البيانات المحسوبة ، يجب استخدام البيانات المقدرة .</a:t>
            </a:r>
            <a:endParaRPr lang="en-GB" dirty="0"/>
          </a:p>
          <a:p>
            <a:pPr algn="r" rtl="1"/>
            <a:r>
              <a:rPr lang="ar" dirty="0"/>
              <a:t>تُستخدم البيانات المقدرة لتقييم سيناريوهات التعديل التحديثي في عمليات التخطيط واتخاذ القرار</a:t>
            </a:r>
            <a:endParaRPr lang="en-GB" dirty="0"/>
          </a:p>
          <a:p>
            <a:pPr algn="r" rtl="1"/>
            <a:endParaRPr lang="en-GB" b="1" dirty="0"/>
          </a:p>
          <a:p>
            <a:pPr algn="r" rtl="1"/>
            <a:r>
              <a:rPr lang="ar-JO" b="1" dirty="0"/>
              <a:t>يجب ذكر </a:t>
            </a:r>
            <a:r>
              <a:rPr lang="ar" b="1" dirty="0"/>
              <a:t>مصدر البيانات بوضوح </a:t>
            </a:r>
            <a:r>
              <a:rPr lang="ar" dirty="0"/>
              <a:t>.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4037790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8BC656B-23B0-4C0E-A4D3-0A4BD3CD6CE5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633"/>
            <a:ext cx="9144000" cy="709613"/>
          </a:xfrm>
        </p:spPr>
        <p:txBody>
          <a:bodyPr>
            <a:noAutofit/>
          </a:bodyPr>
          <a:lstStyle/>
          <a:p>
            <a:r>
              <a:rPr lang="ar-JO" dirty="0"/>
              <a:t>ب.2. 1</a:t>
            </a:r>
            <a:r>
              <a:rPr lang="ar" dirty="0"/>
              <a:t> - إجمالي استهلاك الطاقة</a:t>
            </a:r>
            <a:r>
              <a:rPr lang="ar-JO" dirty="0"/>
              <a:t> الحرارية لعمليات البناء</a:t>
            </a:r>
            <a:r>
              <a:rPr lang="ar" dirty="0"/>
              <a:t> 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D5895802-6A43-49C0-8782-40B7CDA1B5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8322" y="982912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الهدف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None/>
            </a:pPr>
            <a:r>
              <a:rPr lang="ar" sz="2400" dirty="0"/>
              <a:t>تقدير وتقليل استهلاك الطاقة الحرارية لجميع المباني في </a:t>
            </a:r>
            <a:r>
              <a:rPr lang="ar" sz="2400" dirty="0" err="1"/>
              <a:t>الحي </a:t>
            </a:r>
            <a:r>
              <a:rPr lang="ar" sz="2400" dirty="0"/>
              <a:t>.</a:t>
            </a:r>
            <a:endParaRPr lang="en-US" sz="2400" i="1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249" y="2218006"/>
            <a:ext cx="5021938" cy="3829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CCCBA60-17FF-4E85-8F8F-BA52F999A52B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dirty="0"/>
              <a:t>ب.2. 1</a:t>
            </a:r>
            <a:r>
              <a:rPr lang="ar" dirty="0"/>
              <a:t> - إجمالي استهلاك الطاقة</a:t>
            </a:r>
            <a:r>
              <a:rPr lang="ar-JO" dirty="0"/>
              <a:t> الحرارية لعمليات البناء</a:t>
            </a:r>
            <a:r>
              <a:rPr lang="ar" dirty="0"/>
              <a:t> 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 txBox="1">
            <a:spLocks/>
          </p:cNvSpPr>
          <p:nvPr/>
        </p:nvSpPr>
        <p:spPr>
          <a:xfrm>
            <a:off x="8063633" y="6090020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3FB592-B9A9-49AA-A86F-4031F7B9780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74DDDF68-CAD3-48F3-BE5C-0D3F441A400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9495" y="972444"/>
            <a:ext cx="8229600" cy="188169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وصف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rtl="1">
              <a:buNone/>
            </a:pPr>
            <a:r>
              <a:rPr lang="ar" sz="2000" dirty="0"/>
              <a:t>يوفر المؤشر فهمًا لاستهلاك الطاقة الحرارية النهائي لجميع المباني الموجودة في الحي</a:t>
            </a:r>
            <a:endParaRPr lang="en-US" sz="2000" dirty="0"/>
          </a:p>
          <a:p>
            <a:pPr marL="0" indent="0" algn="just" rtl="1">
              <a:buNone/>
            </a:pPr>
            <a:r>
              <a:rPr lang="ar" sz="2000" dirty="0"/>
              <a:t>تعد استهالك الطاقة في مرحلة الاستخدام مسؤولة بشكل عام عن غالبية استخدام طاقة دورة الحياة في حالة المباني التي تم تشييدها قبل نهاية الألفية.</a:t>
            </a:r>
            <a:endParaRPr lang="en-US" sz="2000" dirty="0"/>
          </a:p>
        </p:txBody>
      </p:sp>
      <p:pic>
        <p:nvPicPr>
          <p:cNvPr id="15" name="Picture 9" descr="2 konden kotla VIESSMANN.jpg">
            <a:extLst>
              <a:ext uri="{FF2B5EF4-FFF2-40B4-BE49-F238E27FC236}">
                <a16:creationId xmlns:a16="http://schemas.microsoft.com/office/drawing/2014/main" id="{2C2B4592-5193-4A28-B8D3-9CE7965067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1"/>
          <a:stretch/>
        </p:blipFill>
        <p:spPr bwMode="auto">
          <a:xfrm>
            <a:off x="3509495" y="2621459"/>
            <a:ext cx="3240000" cy="2569877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2734379-7C65-409C-B1FF-534F6DEB1171}"/>
              </a:ext>
            </a:extLst>
          </p:cNvPr>
          <p:cNvSpPr txBox="1"/>
          <p:nvPr/>
        </p:nvSpPr>
        <p:spPr>
          <a:xfrm>
            <a:off x="4449483" y="4382232"/>
            <a:ext cx="2170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1600" b="1" dirty="0">
                <a:solidFill>
                  <a:srgbClr val="FFFF00"/>
                </a:solidFill>
                <a:latin typeface="+mj-lt"/>
              </a:rPr>
              <a:t>غاز طبيعي</a:t>
            </a:r>
          </a:p>
          <a:p>
            <a:pPr algn="ctr"/>
            <a:r>
              <a:rPr lang="ar" sz="1600" dirty="0">
                <a:solidFill>
                  <a:srgbClr val="FFFF00"/>
                </a:solidFill>
                <a:latin typeface="+mj-lt"/>
              </a:rPr>
              <a:t>لتدفئة </a:t>
            </a:r>
            <a:r>
              <a:rPr lang="ar" sz="1600" dirty="0">
                <a:solidFill>
                  <a:srgbClr val="FF0000"/>
                </a:solidFill>
                <a:latin typeface="+mj-lt"/>
              </a:rPr>
              <a:t>الفضاء </a:t>
            </a:r>
            <a:r>
              <a:rPr lang="ar" sz="1600" dirty="0">
                <a:solidFill>
                  <a:srgbClr val="FFFF00"/>
                </a:solidFill>
                <a:latin typeface="+mj-lt"/>
              </a:rPr>
              <a:t>والماء </a:t>
            </a:r>
            <a:r>
              <a:rPr lang="ar" sz="1600" dirty="0">
                <a:solidFill>
                  <a:srgbClr val="FFC000"/>
                </a:solidFill>
                <a:latin typeface="+mj-lt"/>
              </a:rPr>
              <a:t>الساخن المنزلي</a:t>
            </a:r>
          </a:p>
        </p:txBody>
      </p:sp>
      <p:pic>
        <p:nvPicPr>
          <p:cNvPr id="18" name="Picture 17" descr="APS-plinska apsorpcijska DT-prikljuci.jpg">
            <a:extLst>
              <a:ext uri="{FF2B5EF4-FFF2-40B4-BE49-F238E27FC236}">
                <a16:creationId xmlns:a16="http://schemas.microsoft.com/office/drawing/2014/main" id="{A2973459-EE2B-4E86-9559-B1F87207C00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t="4880"/>
          <a:stretch/>
        </p:blipFill>
        <p:spPr>
          <a:xfrm>
            <a:off x="6862014" y="2620936"/>
            <a:ext cx="1820575" cy="25704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8F445FF-DC06-4ACF-AA9C-3FB9376CB52C}"/>
              </a:ext>
            </a:extLst>
          </p:cNvPr>
          <p:cNvSpPr txBox="1"/>
          <p:nvPr/>
        </p:nvSpPr>
        <p:spPr>
          <a:xfrm>
            <a:off x="7345944" y="4666273"/>
            <a:ext cx="1491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1600" dirty="0">
                <a:solidFill>
                  <a:srgbClr val="0000CC"/>
                </a:solidFill>
              </a:rPr>
              <a:t>غاز </a:t>
            </a:r>
            <a:r>
              <a:rPr lang="ar" sz="1600" b="1" dirty="0">
                <a:solidFill>
                  <a:srgbClr val="FFFF00"/>
                </a:solidFill>
              </a:rPr>
              <a:t>طبيعي </a:t>
            </a:r>
            <a:r>
              <a:rPr lang="ar" sz="1600" dirty="0">
                <a:solidFill>
                  <a:srgbClr val="FFFF00"/>
                </a:solidFill>
              </a:rPr>
              <a:t>للتبريد</a:t>
            </a:r>
          </a:p>
        </p:txBody>
      </p:sp>
      <p:pic>
        <p:nvPicPr>
          <p:cNvPr id="20" name="Picture 8" descr="KOTAO 1-2-3.jpg">
            <a:extLst>
              <a:ext uri="{FF2B5EF4-FFF2-40B4-BE49-F238E27FC236}">
                <a16:creationId xmlns:a16="http://schemas.microsoft.com/office/drawing/2014/main" id="{928BFCDD-A70D-4D28-9F04-88BF7377FD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6" r="4937"/>
          <a:stretch/>
        </p:blipFill>
        <p:spPr bwMode="auto">
          <a:xfrm>
            <a:off x="333265" y="2643926"/>
            <a:ext cx="3060000" cy="256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41B0AF1-DD11-4846-9CCC-FCCF0D301534}"/>
              </a:ext>
            </a:extLst>
          </p:cNvPr>
          <p:cNvSpPr txBox="1"/>
          <p:nvPr/>
        </p:nvSpPr>
        <p:spPr>
          <a:xfrm>
            <a:off x="461411" y="4428714"/>
            <a:ext cx="2170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1600" b="1" dirty="0">
                <a:solidFill>
                  <a:srgbClr val="FFFF00"/>
                </a:solidFill>
                <a:latin typeface="+mj-lt"/>
              </a:rPr>
              <a:t>زيت الوقود</a:t>
            </a:r>
          </a:p>
          <a:p>
            <a:pPr algn="ctr"/>
            <a:r>
              <a:rPr lang="ar" sz="1600" dirty="0">
                <a:solidFill>
                  <a:srgbClr val="FFFF00"/>
                </a:solidFill>
                <a:latin typeface="+mj-lt"/>
              </a:rPr>
              <a:t>لتدفئة </a:t>
            </a:r>
            <a:r>
              <a:rPr lang="ar" sz="1600" dirty="0">
                <a:solidFill>
                  <a:srgbClr val="FF0000"/>
                </a:solidFill>
                <a:latin typeface="+mj-lt"/>
              </a:rPr>
              <a:t>الفضاء </a:t>
            </a:r>
            <a:r>
              <a:rPr lang="ar" sz="1600" dirty="0">
                <a:solidFill>
                  <a:srgbClr val="FFFF00"/>
                </a:solidFill>
                <a:latin typeface="+mj-lt"/>
              </a:rPr>
              <a:t>والماء </a:t>
            </a:r>
            <a:r>
              <a:rPr lang="ar" sz="1600" dirty="0">
                <a:solidFill>
                  <a:srgbClr val="FFC000"/>
                </a:solidFill>
                <a:latin typeface="+mj-lt"/>
              </a:rPr>
              <a:t>الساخن المنزلي</a:t>
            </a:r>
          </a:p>
        </p:txBody>
      </p:sp>
      <p:sp>
        <p:nvSpPr>
          <p:cNvPr id="22" name="Text Box 23">
            <a:extLst>
              <a:ext uri="{FF2B5EF4-FFF2-40B4-BE49-F238E27FC236}">
                <a16:creationId xmlns:a16="http://schemas.microsoft.com/office/drawing/2014/main" id="{82265225-B333-4FBE-A581-BFC5C04D5B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920" y="5408580"/>
            <a:ext cx="84591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■"/>
              <a:defRPr sz="3200">
                <a:solidFill>
                  <a:srgbClr val="4D4D4D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□"/>
              <a:defRPr sz="2800">
                <a:solidFill>
                  <a:srgbClr val="4D4D4D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4D4D4D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4D4D4D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D4D4D"/>
                </a:solidFill>
                <a:latin typeface="Tahoma" panose="020B0604030504040204" pitchFamily="34" charset="0"/>
              </a:defRPr>
            </a:lvl9pPr>
          </a:lstStyle>
          <a:p>
            <a:pPr algn="r" rtl="1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ar" altLang="sr-Latn-RS" sz="1600" i="1" dirty="0">
                <a:solidFill>
                  <a:srgbClr val="5F5F5F"/>
                </a:solidFill>
                <a:latin typeface="Arial Narrow" panose="020B0606020202030204" pitchFamily="34" charset="0"/>
              </a:rPr>
              <a:t>مبرد امتصاص الغاز الطبيعي</a:t>
            </a:r>
            <a:r>
              <a:rPr lang="ar-JO" altLang="sr-Latn-RS" sz="1600" i="1" dirty="0">
                <a:solidFill>
                  <a:srgbClr val="5F5F5F"/>
                </a:solidFill>
                <a:latin typeface="Arial Narrow" panose="020B0606020202030204" pitchFamily="34" charset="0"/>
              </a:rPr>
              <a:t>    , سخانات</a:t>
            </a:r>
            <a:r>
              <a:rPr lang="ar" altLang="sr-Latn-RS" sz="1600" i="1" dirty="0">
                <a:solidFill>
                  <a:srgbClr val="5F5F5F"/>
                </a:solidFill>
                <a:latin typeface="Arial Narrow" panose="020B0606020202030204" pitchFamily="34" charset="0"/>
              </a:rPr>
              <a:t> تكثيف الغاز الطبيعي </a:t>
            </a:r>
            <a:r>
              <a:rPr lang="ar-JO" altLang="sr-Latn-RS" sz="1600" i="1" dirty="0">
                <a:solidFill>
                  <a:srgbClr val="5F5F5F"/>
                </a:solidFill>
                <a:latin typeface="Arial Narrow" panose="020B0606020202030204" pitchFamily="34" charset="0"/>
              </a:rPr>
              <a:t>                           سخانات زيت الوقود</a:t>
            </a:r>
            <a:endParaRPr lang="en-GB" altLang="sr-Latn-RS" sz="1600" i="1" dirty="0">
              <a:solidFill>
                <a:srgbClr val="5F5F5F"/>
              </a:solidFill>
              <a:latin typeface="Arial Narrow" panose="020B0606020202030204" pitchFamily="34" charset="0"/>
              <a:sym typeface="Symbol" panose="05050102010706020507" pitchFamily="18" charset="2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06C140-02E3-4076-9475-99178E08D63A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87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49" y="1144410"/>
            <a:ext cx="1931995" cy="156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08427" y="1462728"/>
            <a:ext cx="6472442" cy="24852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</a:p>
          <a:p>
            <a:pPr marL="0" indent="0" algn="r" rtl="1">
              <a:buNone/>
            </a:pPr>
            <a:endParaRPr lang="en-US" sz="1500" b="1" u="sng" dirty="0">
              <a:latin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000" dirty="0"/>
              <a:t>يتم توفير طريقة الحساب من </a:t>
            </a:r>
            <a:r>
              <a:rPr lang="ar" sz="2000" b="1" dirty="0"/>
              <a:t>خلال </a:t>
            </a:r>
            <a:r>
              <a:rPr lang="ar" sz="2000" dirty="0"/>
              <a:t>سلسلة معايير CEN </a:t>
            </a:r>
            <a:r>
              <a:rPr lang="ar-JO" sz="2000" dirty="0"/>
              <a:t>( اللجنة الاوروبية للمواصفات </a:t>
            </a:r>
            <a:r>
              <a:rPr lang="ar" sz="2000" dirty="0"/>
              <a:t>التي تدعم تنفيذ EPBD عبر الاتحاد الأوروبي</a:t>
            </a:r>
            <a:endParaRPr lang="en-US" sz="2000" dirty="0"/>
          </a:p>
          <a:p>
            <a:pPr marL="0" lvl="0" indent="0" algn="r" rtl="1">
              <a:spcBef>
                <a:spcPts val="1200"/>
              </a:spcBef>
              <a:buNone/>
            </a:pPr>
            <a:r>
              <a:rPr lang="ar" sz="2000" dirty="0"/>
              <a:t>سلسلة معايير CEN التي تشكل حاليًا الأساس لمعظم طرق الحساب الوطنية </a:t>
            </a:r>
            <a:r>
              <a:rPr lang="ar" sz="2000" b="1" dirty="0"/>
              <a:t>EN 15603 </a:t>
            </a:r>
            <a:r>
              <a:rPr lang="ar" sz="2000" dirty="0"/>
              <a:t>التي تجمع النتائج من </a:t>
            </a:r>
            <a:r>
              <a:rPr lang="ar" sz="2000" b="1" dirty="0"/>
              <a:t>EN ISO 13790</a:t>
            </a:r>
            <a:endParaRPr lang="en-US" sz="2000" strike="sngStrike" dirty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sz="2800" dirty="0"/>
              <a:t>ب.2. 1</a:t>
            </a:r>
            <a:r>
              <a:rPr lang="ar" sz="2800" dirty="0"/>
              <a:t> - إجمالي استهلاك الطاقة</a:t>
            </a:r>
            <a:r>
              <a:rPr lang="ar-JO" sz="2800" dirty="0"/>
              <a:t> الحرارية لعمليات البناء</a:t>
            </a:r>
            <a:r>
              <a:rPr lang="ar" sz="2800" dirty="0"/>
              <a:t> 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7B3508-7929-4F94-AC23-5A08F07C16F0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84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ar-JO" dirty="0"/>
              <a:t>ب.2. 1</a:t>
            </a:r>
            <a:r>
              <a:rPr lang="ar" dirty="0"/>
              <a:t> - إجمالي استهلاك الطاقة</a:t>
            </a:r>
            <a:r>
              <a:rPr lang="ar-JO" dirty="0"/>
              <a:t> الحرارية لعمليات البناء</a:t>
            </a:r>
            <a:r>
              <a:rPr lang="ar" dirty="0"/>
              <a:t> 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2609" y="2529724"/>
            <a:ext cx="8678781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300"/>
              </a:spcBef>
              <a:buNone/>
            </a:pPr>
            <a:r>
              <a:rPr lang="ar" dirty="0"/>
              <a:t>عند حساب الاستهلاك النهائي للطاقة الحرارية ، يجب مراعاة استخدامات الطاقة التالية :</a:t>
            </a:r>
            <a:endParaRPr lang="en-US" dirty="0"/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تدفئة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تبريد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التهوية الميكانيكية</a:t>
            </a:r>
          </a:p>
          <a:p>
            <a:pPr algn="r" rtl="1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ar" dirty="0"/>
              <a:t>الماء الساخن المنزلي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7417366" cy="6088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232610" y="1519246"/>
            <a:ext cx="8174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400" dirty="0"/>
              <a:t>حدود التقييم جميع المباني في </a:t>
            </a:r>
            <a:r>
              <a:rPr lang="ar" sz="2400" dirty="0" err="1"/>
              <a:t>الحي </a:t>
            </a:r>
            <a:r>
              <a:rPr lang="ar" sz="2400" dirty="0"/>
              <a:t>.</a:t>
            </a:r>
            <a:endParaRPr lang="el-GR" sz="2400" dirty="0"/>
          </a:p>
        </p:txBody>
      </p:sp>
      <p:sp>
        <p:nvSpPr>
          <p:cNvPr id="13" name="Rectangle 12"/>
          <p:cNvSpPr/>
          <p:nvPr/>
        </p:nvSpPr>
        <p:spPr>
          <a:xfrm>
            <a:off x="927717" y="5212808"/>
            <a:ext cx="6316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dirty="0"/>
              <a:t>استخدام </a:t>
            </a:r>
            <a:r>
              <a:rPr lang="ar" dirty="0"/>
              <a:t>الطاقة</a:t>
            </a:r>
            <a:r>
              <a:rPr lang="ar-JO" dirty="0"/>
              <a:t> يشار اليه</a:t>
            </a:r>
            <a:r>
              <a:rPr lang="ar" dirty="0"/>
              <a:t> على أنه </a:t>
            </a:r>
            <a:r>
              <a:rPr lang="ar" b="1" dirty="0"/>
              <a:t>استهلاك الطاقة التشغيلي</a:t>
            </a:r>
            <a:endParaRPr lang="el-GR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4" y="5106101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05F5BCD-2AA7-4FEB-BEAB-DE5FC0162400}"/>
              </a:ext>
            </a:extLst>
          </p:cNvPr>
          <p:cNvSpPr/>
          <p:nvPr/>
        </p:nvSpPr>
        <p:spPr>
          <a:xfrm>
            <a:off x="2152891" y="6157732"/>
            <a:ext cx="1145894" cy="406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27853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te a new document." ma:contentTypeScope="" ma:versionID="505b0f4edb0f730a3a9d3a3cbed1a0c1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2fcacb4bb21bb6c65f33364ee5758aab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CABC1B-3CFE-4DB5-9AAB-F9C0E003F3A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28F0A3F-6C30-4D0A-BC77-89D6C59D430D}">
  <ds:schemaRefs>
    <ds:schemaRef ds:uri="http://www.w3.org/XML/1998/namespace"/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019ad8dd-0490-40d8-9346-bcbaec298f68"/>
    <ds:schemaRef ds:uri="7703844f-ab03-448f-aed1-f35d29f3bcba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F1D0FCFD-D4C8-445F-9FDF-F2E75190FDCC}"/>
</file>

<file path=docProps/app.xml><?xml version="1.0" encoding="utf-8"?>
<Properties xmlns="http://schemas.openxmlformats.org/officeDocument/2006/extended-properties" xmlns:vt="http://schemas.openxmlformats.org/officeDocument/2006/docPropsVTypes">
  <TotalTime>22296</TotalTime>
  <Words>2255</Words>
  <Application>Microsoft Office PowerPoint</Application>
  <PresentationFormat>On-screen Show (4:3)</PresentationFormat>
  <Paragraphs>305</Paragraphs>
  <Slides>27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Arial Narrow</vt:lpstr>
      <vt:lpstr>Calibri</vt:lpstr>
      <vt:lpstr>Cambria Math</vt:lpstr>
      <vt:lpstr>Courier New</vt:lpstr>
      <vt:lpstr>Symbol</vt:lpstr>
      <vt:lpstr>Times New Roman</vt:lpstr>
      <vt:lpstr>Wingdings</vt:lpstr>
      <vt:lpstr>Larissa</vt:lpstr>
      <vt:lpstr>PowerPoint Presentation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  <vt:lpstr>ب.2. 1 - إجمالي استهلاك الطاقة الحرارية لعمليات البناء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378</cp:revision>
  <dcterms:created xsi:type="dcterms:W3CDTF">2017-01-09T10:20:00Z</dcterms:created>
  <dcterms:modified xsi:type="dcterms:W3CDTF">2023-04-12T21:40:40Z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