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42"/>
  </p:notesMasterIdLst>
  <p:handoutMasterIdLst>
    <p:handoutMasterId r:id="rId43"/>
  </p:handoutMasterIdLst>
  <p:sldIdLst>
    <p:sldId id="256" r:id="rId5"/>
    <p:sldId id="259" r:id="rId6"/>
    <p:sldId id="260" r:id="rId7"/>
    <p:sldId id="297" r:id="rId8"/>
    <p:sldId id="298" r:id="rId9"/>
    <p:sldId id="263" r:id="rId10"/>
    <p:sldId id="261" r:id="rId11"/>
    <p:sldId id="262" r:id="rId12"/>
    <p:sldId id="264" r:id="rId13"/>
    <p:sldId id="296" r:id="rId14"/>
    <p:sldId id="265" r:id="rId15"/>
    <p:sldId id="266" r:id="rId16"/>
    <p:sldId id="267" r:id="rId17"/>
    <p:sldId id="268" r:id="rId18"/>
    <p:sldId id="271" r:id="rId19"/>
    <p:sldId id="272" r:id="rId20"/>
    <p:sldId id="273" r:id="rId21"/>
    <p:sldId id="274" r:id="rId22"/>
    <p:sldId id="275" r:id="rId23"/>
    <p:sldId id="276" r:id="rId24"/>
    <p:sldId id="294" r:id="rId25"/>
    <p:sldId id="277" r:id="rId26"/>
    <p:sldId id="295" r:id="rId27"/>
    <p:sldId id="278" r:id="rId28"/>
    <p:sldId id="279" r:id="rId29"/>
    <p:sldId id="280" r:id="rId30"/>
    <p:sldId id="281" r:id="rId31"/>
    <p:sldId id="282" r:id="rId32"/>
    <p:sldId id="283" r:id="rId33"/>
    <p:sldId id="291" r:id="rId34"/>
    <p:sldId id="287" r:id="rId35"/>
    <p:sldId id="285" r:id="rId36"/>
    <p:sldId id="286" r:id="rId37"/>
    <p:sldId id="288" r:id="rId38"/>
    <p:sldId id="292" r:id="rId39"/>
    <p:sldId id="289" r:id="rId40"/>
    <p:sldId id="290" r:id="rId41"/>
  </p:sldIdLst>
  <p:sldSz cx="9144000" cy="6858000" type="screen4x3"/>
  <p:notesSz cx="6858000" cy="9144000"/>
  <p:defaultTextStyle>
    <a:defPPr>
      <a:defRPr lang="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965E"/>
    <a:srgbClr val="EAEFF7"/>
    <a:srgbClr val="D0E3EA"/>
    <a:srgbClr val="4BACC6"/>
    <a:srgbClr val="419BAD"/>
    <a:srgbClr val="1599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68" autoAdjust="0"/>
    <p:restoredTop sz="96187" autoAdjust="0"/>
  </p:normalViewPr>
  <p:slideViewPr>
    <p:cSldViewPr snapToGrid="0" showGuides="1">
      <p:cViewPr varScale="1">
        <p:scale>
          <a:sx n="66" d="100"/>
          <a:sy n="66" d="100"/>
        </p:scale>
        <p:origin x="58" y="394"/>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87" d="100"/>
          <a:sy n="87" d="100"/>
        </p:scale>
        <p:origin x="-373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61122B7-F128-4E7A-90EF-B937752231F2}" type="datetimeFigureOut">
              <a:rPr lang="de-AT" smtClean="0"/>
              <a:t>02.04.2023</a:t>
            </a:fld>
            <a:endParaRPr lang="de-AT"/>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AT"/>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D4349D8-82E8-4DA1-B942-901C63439EBF}" type="slidenum">
              <a:rPr lang="de-AT" smtClean="0"/>
              <a:t>‹#›</a:t>
            </a:fld>
            <a:endParaRPr lang="de-AT"/>
          </a:p>
        </p:txBody>
      </p:sp>
    </p:spTree>
    <p:extLst>
      <p:ext uri="{BB962C8B-B14F-4D97-AF65-F5344CB8AC3E}">
        <p14:creationId xmlns:p14="http://schemas.microsoft.com/office/powerpoint/2010/main" val="35756190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029A03-CC8B-4F0C-9ED9-B737F11F654C}" type="datetimeFigureOut">
              <a:rPr lang="en-US" smtClean="0"/>
              <a:t>4/1/2023</a:t>
            </a:fld>
            <a:endParaRPr lang="en-US"/>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ar"/>
              <a:t>Textmasterformat bearbeiten</a:t>
            </a:r>
          </a:p>
          <a:p>
            <a:pPr lvl="1"/>
            <a:r>
              <a:rPr lang="ar"/>
              <a:t>زويت ابيني</a:t>
            </a:r>
          </a:p>
          <a:p>
            <a:pPr lvl="2"/>
            <a:r>
              <a:rPr lang="ar"/>
              <a:t>دريت إبيني</a:t>
            </a:r>
          </a:p>
          <a:p>
            <a:pPr lvl="3"/>
            <a:r>
              <a:rPr lang="ar"/>
              <a:t>فيرتي إبيني</a:t>
            </a:r>
          </a:p>
          <a:p>
            <a:pPr lvl="4"/>
            <a:r>
              <a:rPr lang="ar"/>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08F923-A320-42BD-84A6-601815CE83FD}" type="slidenum">
              <a:rPr lang="en-US" smtClean="0"/>
              <a:t>‹#›</a:t>
            </a:fld>
            <a:endParaRPr lang="en-US"/>
          </a:p>
        </p:txBody>
      </p:sp>
    </p:spTree>
    <p:extLst>
      <p:ext uri="{BB962C8B-B14F-4D97-AF65-F5344CB8AC3E}">
        <p14:creationId xmlns:p14="http://schemas.microsoft.com/office/powerpoint/2010/main" val="1420929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408F923-A320-42BD-84A6-601815CE83FD}" type="slidenum">
              <a:rPr lang="en-US" smtClean="0"/>
              <a:t>1</a:t>
            </a:fld>
            <a:endParaRPr lang="en-US"/>
          </a:p>
        </p:txBody>
      </p:sp>
    </p:spTree>
    <p:extLst>
      <p:ext uri="{BB962C8B-B14F-4D97-AF65-F5344CB8AC3E}">
        <p14:creationId xmlns:p14="http://schemas.microsoft.com/office/powerpoint/2010/main" val="115908169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A61B04D2-5F89-402D-B449-8D97A3660DC2}"/>
              </a:ext>
            </a:extLst>
          </p:cNvPr>
          <p:cNvSpPr>
            <a:spLocks noChangeArrowheads="1"/>
          </p:cNvSpPr>
          <p:nvPr userDrawn="1"/>
        </p:nvSpPr>
        <p:spPr bwMode="auto">
          <a:xfrm>
            <a:off x="611560" y="6283225"/>
            <a:ext cx="475476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it-IT" sz="110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WP5 - ACTIVITY 5.1: SUSTAINABLE MED CITIES TRAINING SYSTEM</a:t>
            </a:r>
            <a:r>
              <a:rPr kumimoji="0" lang="it-IT" altLang="it-IT" sz="110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1100" b="0" i="0" u="none" strike="noStrike" kern="1200" cap="none" normalizeH="0" baseline="0" dirty="0">
              <a:ln>
                <a:noFill/>
              </a:ln>
              <a:solidFill>
                <a:schemeClr val="tx1"/>
              </a:solidFill>
              <a:effectLst/>
              <a:latin typeface="Arial" panose="020B0604020202020204" pitchFamily="34" charset="0"/>
              <a:cs typeface="Times New Roman" panose="02020603050405020304" pitchFamily="18" charset="0"/>
            </a:endParaRPr>
          </a:p>
        </p:txBody>
      </p:sp>
      <p:sp>
        <p:nvSpPr>
          <p:cNvPr id="6" name="AutoShape 4"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2Q=="/>
          <p:cNvSpPr>
            <a:spLocks noChangeAspect="1" noChangeArrowheads="1"/>
          </p:cNvSpPr>
          <p:nvPr userDrawn="1"/>
        </p:nvSpPr>
        <p:spPr bwMode="auto">
          <a:xfrm>
            <a:off x="123825"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 name="Imatge 7"/>
          <p:cNvPicPr/>
          <p:nvPr userDrawn="1"/>
        </p:nvPicPr>
        <p:blipFill>
          <a:blip r:embed="rId2" cstate="print">
            <a:extLst>
              <a:ext uri="{28A0092B-C50C-407E-A947-70E740481C1C}">
                <a14:useLocalDpi xmlns:a14="http://schemas.microsoft.com/office/drawing/2010/main" val="0"/>
              </a:ext>
            </a:extLst>
          </a:blip>
          <a:stretch>
            <a:fillRect/>
          </a:stretch>
        </p:blipFill>
        <p:spPr>
          <a:xfrm>
            <a:off x="1733435" y="518552"/>
            <a:ext cx="4833620" cy="1772066"/>
          </a:xfrm>
          <a:prstGeom prst="rect">
            <a:avLst/>
          </a:prstGeom>
        </p:spPr>
      </p:pic>
      <p:pic>
        <p:nvPicPr>
          <p:cNvPr id="7" name="Picture 6"/>
          <p:cNvPicPr>
            <a:picLocks noChangeAspect="1"/>
          </p:cNvPicPr>
          <p:nvPr userDrawn="1"/>
        </p:nvPicPr>
        <p:blipFill rotWithShape="1">
          <a:blip r:embed="rId3"/>
          <a:srcRect l="33333" t="18181" r="31363" b="15287"/>
          <a:stretch/>
        </p:blipFill>
        <p:spPr>
          <a:xfrm rot="2002525">
            <a:off x="4970140" y="2488839"/>
            <a:ext cx="3379798" cy="3582878"/>
          </a:xfrm>
          <a:prstGeom prst="rect">
            <a:avLst/>
          </a:prstGeom>
        </p:spPr>
      </p:pic>
      <p:sp>
        <p:nvSpPr>
          <p:cNvPr id="16" name="Rectangle 15"/>
          <p:cNvSpPr/>
          <p:nvPr userDrawn="1"/>
        </p:nvSpPr>
        <p:spPr>
          <a:xfrm>
            <a:off x="0" y="6576291"/>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110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pic>
        <p:nvPicPr>
          <p:cNvPr id="17" name="Picture 16"/>
          <p:cNvPicPr>
            <a:picLocks noChangeAspect="1"/>
          </p:cNvPicPr>
          <p:nvPr userDrawn="1"/>
        </p:nvPicPr>
        <p:blipFill>
          <a:blip r:embed="rId4"/>
          <a:stretch>
            <a:fillRect/>
          </a:stretch>
        </p:blipFill>
        <p:spPr>
          <a:xfrm>
            <a:off x="8210937" y="2218931"/>
            <a:ext cx="771322" cy="284171"/>
          </a:xfrm>
          <a:prstGeom prst="rect">
            <a:avLst/>
          </a:prstGeom>
        </p:spPr>
      </p:pic>
      <p:pic>
        <p:nvPicPr>
          <p:cNvPr id="18" name="Picture 17"/>
          <p:cNvPicPr>
            <a:picLocks noChangeAspect="1"/>
          </p:cNvPicPr>
          <p:nvPr userDrawn="1"/>
        </p:nvPicPr>
        <p:blipFill>
          <a:blip r:embed="rId5"/>
          <a:stretch>
            <a:fillRect/>
          </a:stretch>
        </p:blipFill>
        <p:spPr>
          <a:xfrm>
            <a:off x="8623662" y="2774600"/>
            <a:ext cx="358597" cy="412725"/>
          </a:xfrm>
          <a:prstGeom prst="rect">
            <a:avLst/>
          </a:prstGeom>
        </p:spPr>
      </p:pic>
      <p:pic>
        <p:nvPicPr>
          <p:cNvPr id="19" name="Picture 18"/>
          <p:cNvPicPr>
            <a:picLocks noChangeAspect="1"/>
          </p:cNvPicPr>
          <p:nvPr userDrawn="1"/>
        </p:nvPicPr>
        <p:blipFill>
          <a:blip r:embed="rId6"/>
          <a:stretch>
            <a:fillRect/>
          </a:stretch>
        </p:blipFill>
        <p:spPr>
          <a:xfrm>
            <a:off x="8596598" y="3453359"/>
            <a:ext cx="385661" cy="392427"/>
          </a:xfrm>
          <a:prstGeom prst="rect">
            <a:avLst/>
          </a:prstGeom>
        </p:spPr>
      </p:pic>
      <p:pic>
        <p:nvPicPr>
          <p:cNvPr id="20" name="Picture 19"/>
          <p:cNvPicPr>
            <a:picLocks noChangeAspect="1"/>
          </p:cNvPicPr>
          <p:nvPr userDrawn="1"/>
        </p:nvPicPr>
        <p:blipFill>
          <a:blip r:embed="rId7"/>
          <a:stretch>
            <a:fillRect/>
          </a:stretch>
        </p:blipFill>
        <p:spPr>
          <a:xfrm>
            <a:off x="8549236" y="4111820"/>
            <a:ext cx="433023" cy="419491"/>
          </a:xfrm>
          <a:prstGeom prst="rect">
            <a:avLst/>
          </a:prstGeom>
        </p:spPr>
      </p:pic>
      <p:pic>
        <p:nvPicPr>
          <p:cNvPr id="21" name="Picture 20"/>
          <p:cNvPicPr>
            <a:picLocks noChangeAspect="1"/>
          </p:cNvPicPr>
          <p:nvPr userDrawn="1"/>
        </p:nvPicPr>
        <p:blipFill>
          <a:blip r:embed="rId8"/>
          <a:stretch>
            <a:fillRect/>
          </a:stretch>
        </p:blipFill>
        <p:spPr>
          <a:xfrm>
            <a:off x="8515406" y="4797345"/>
            <a:ext cx="466853" cy="365363"/>
          </a:xfrm>
          <a:prstGeom prst="rect">
            <a:avLst/>
          </a:prstGeom>
        </p:spPr>
      </p:pic>
      <p:pic>
        <p:nvPicPr>
          <p:cNvPr id="22" name="Picture 21"/>
          <p:cNvPicPr>
            <a:picLocks noChangeAspect="1"/>
          </p:cNvPicPr>
          <p:nvPr userDrawn="1"/>
        </p:nvPicPr>
        <p:blipFill>
          <a:blip r:embed="rId9"/>
          <a:stretch>
            <a:fillRect/>
          </a:stretch>
        </p:blipFill>
        <p:spPr>
          <a:xfrm>
            <a:off x="8007957" y="1702556"/>
            <a:ext cx="974302" cy="250341"/>
          </a:xfrm>
          <a:prstGeom prst="rect">
            <a:avLst/>
          </a:prstGeom>
        </p:spPr>
      </p:pic>
      <p:pic>
        <p:nvPicPr>
          <p:cNvPr id="23" name="Picture 22"/>
          <p:cNvPicPr>
            <a:picLocks noChangeAspect="1"/>
          </p:cNvPicPr>
          <p:nvPr userDrawn="1"/>
        </p:nvPicPr>
        <p:blipFill>
          <a:blip r:embed="rId10"/>
          <a:stretch>
            <a:fillRect/>
          </a:stretch>
        </p:blipFill>
        <p:spPr>
          <a:xfrm flipV="1">
            <a:off x="8006659" y="5395766"/>
            <a:ext cx="975600" cy="234816"/>
          </a:xfrm>
          <a:prstGeom prst="rect">
            <a:avLst/>
          </a:prstGeom>
        </p:spPr>
      </p:pic>
      <p:pic>
        <p:nvPicPr>
          <p:cNvPr id="24" name="Picture 23"/>
          <p:cNvPicPr>
            <a:picLocks noChangeAspect="1"/>
          </p:cNvPicPr>
          <p:nvPr userDrawn="1"/>
        </p:nvPicPr>
        <p:blipFill>
          <a:blip r:embed="rId11"/>
          <a:stretch>
            <a:fillRect/>
          </a:stretch>
        </p:blipFill>
        <p:spPr>
          <a:xfrm>
            <a:off x="8006659" y="5914467"/>
            <a:ext cx="975600" cy="230433"/>
          </a:xfrm>
          <a:prstGeom prst="rect">
            <a:avLst/>
          </a:prstGeom>
        </p:spPr>
      </p:pic>
    </p:spTree>
    <p:extLst>
      <p:ext uri="{BB962C8B-B14F-4D97-AF65-F5344CB8AC3E}">
        <p14:creationId xmlns:p14="http://schemas.microsoft.com/office/powerpoint/2010/main" val="646711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800" b="1" i="0" u="none" strike="noStrike" kern="1200" cap="none" spc="0" normalizeH="0" baseline="0" noProof="0" dirty="0">
                <a:ln>
                  <a:noFill/>
                </a:ln>
                <a:solidFill>
                  <a:prstClr val="black">
                    <a:lumMod val="50000"/>
                    <a:lumOff val="50000"/>
                  </a:prstClr>
                </a:solidFill>
                <a:effectLst/>
                <a:uLnTx/>
                <a:uFillTx/>
                <a:latin typeface="+mj-lt"/>
                <a:ea typeface="+mj-ea"/>
                <a:cs typeface="+mj-cs"/>
              </a:rPr>
              <a:t>B.1.4 - ENERGY FROM RENEWABLE SOURCES IN TOTAL           THERMAL ENERGY CONSUMPTION</a:t>
            </a:r>
            <a:endParaRPr lang="it-IT" sz="1400" b="1" dirty="0">
              <a:solidFill>
                <a:schemeClr val="tx1">
                  <a:lumMod val="50000"/>
                  <a:lumOff val="50000"/>
                </a:schemeClr>
              </a:solidFill>
            </a:endParaRPr>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229107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4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800" b="1" i="0" u="none" strike="noStrike" kern="1200" cap="none" spc="0" normalizeH="0" baseline="0" noProof="0" dirty="0">
                <a:ln>
                  <a:noFill/>
                </a:ln>
                <a:solidFill>
                  <a:prstClr val="black">
                    <a:lumMod val="50000"/>
                    <a:lumOff val="50000"/>
                  </a:prstClr>
                </a:solidFill>
                <a:effectLst/>
                <a:uLnTx/>
                <a:uFillTx/>
                <a:latin typeface="+mj-lt"/>
                <a:ea typeface="+mj-ea"/>
                <a:cs typeface="+mj-cs"/>
              </a:rPr>
              <a:t>B.1.4 - ENERGY FROM RENEWABLE SOURCES IN TOTAL           THERMAL ENERGY CONSUMPTION</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428562122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0" y="0"/>
            <a:ext cx="9143999" cy="718178"/>
          </a:xfrm>
          <a:prstGeom prst="rect">
            <a:avLst/>
          </a:prstGeom>
        </p:spPr>
        <p:txBody>
          <a:bodyPr vert="horz" lIns="91440" tIns="45720" rIns="91440" bIns="45720" rtlCol="0" anchor="ctr">
            <a:noAutofit/>
          </a:bodyPr>
          <a:lstStyle/>
          <a:p>
            <a:r>
              <a:rPr kumimoji="0" lang="ar" sz="2800" b="1" i="0" u="none" strike="noStrike" kern="1200" cap="none" spc="0" normalizeH="0" baseline="0" noProof="0" dirty="0">
                <a:ln>
                  <a:noFill/>
                </a:ln>
                <a:solidFill>
                  <a:prstClr val="black">
                    <a:lumMod val="50000"/>
                    <a:lumOff val="50000"/>
                  </a:prstClr>
                </a:solidFill>
                <a:effectLst/>
                <a:uLnTx/>
                <a:uFillTx/>
                <a:latin typeface="+mj-lt"/>
                <a:ea typeface="+mj-ea"/>
                <a:cs typeface="+mj-cs"/>
              </a:rPr>
              <a:t>ب ١/٤ / - الطاقة من المصادر المتجددة في إجمالي استهلاك الطاقة الحرارية</a:t>
            </a:r>
            <a:endParaRPr lang="en-US" dirty="0"/>
          </a:p>
        </p:txBody>
      </p:sp>
      <p:cxnSp>
        <p:nvCxnSpPr>
          <p:cNvPr id="8" name="Gerade Verbindung 7"/>
          <p:cNvCxnSpPr/>
          <p:nvPr userDrawn="1"/>
        </p:nvCxnSpPr>
        <p:spPr>
          <a:xfrm>
            <a:off x="0" y="718181"/>
            <a:ext cx="9144000"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ttangolo 3">
            <a:extLst>
              <a:ext uri="{FF2B5EF4-FFF2-40B4-BE49-F238E27FC236}">
                <a16:creationId xmlns:a16="http://schemas.microsoft.com/office/drawing/2014/main" id="{5E8A9E16-C193-4E5B-B9C6-F4E1DAD62E47}"/>
              </a:ext>
            </a:extLst>
          </p:cNvPr>
          <p:cNvSpPr/>
          <p:nvPr userDrawn="1"/>
        </p:nvSpPr>
        <p:spPr>
          <a:xfrm>
            <a:off x="2169331" y="6087067"/>
            <a:ext cx="6517467" cy="461665"/>
          </a:xfrm>
          <a:prstGeom prst="rect">
            <a:avLst/>
          </a:prstGeom>
        </p:spPr>
        <p:txBody>
          <a:bodyPr wrap="square">
            <a:spAutoFit/>
          </a:bodyPr>
          <a:lstStyle/>
          <a:p>
            <a:r>
              <a:rPr lang="ar" sz="1200" dirty="0"/>
              <a:t>وحدة التدريب 3 </a:t>
            </a:r>
            <a:br>
              <a:rPr lang="it-IT" sz="1200" dirty="0"/>
            </a:br>
            <a:r>
              <a:rPr lang="ar" sz="1200" dirty="0"/>
              <a:t>معايير تقييم SBTOOL - مقياس البناء</a:t>
            </a:r>
            <a:endParaRPr lang="it-IT" dirty="0"/>
          </a:p>
        </p:txBody>
      </p:sp>
      <p:pic>
        <p:nvPicPr>
          <p:cNvPr id="10" name="Imatge 14"/>
          <p:cNvPicPr/>
          <p:nvPr userDrawn="1"/>
        </p:nvPicPr>
        <p:blipFill>
          <a:blip r:embed="rId5" cstate="print">
            <a:extLst>
              <a:ext uri="{28A0092B-C50C-407E-A947-70E740481C1C}">
                <a14:useLocalDpi xmlns:a14="http://schemas.microsoft.com/office/drawing/2010/main" val="0"/>
              </a:ext>
            </a:extLst>
          </a:blip>
          <a:stretch>
            <a:fillRect/>
          </a:stretch>
        </p:blipFill>
        <p:spPr>
          <a:xfrm>
            <a:off x="379901" y="5967063"/>
            <a:ext cx="1789430" cy="701675"/>
          </a:xfrm>
          <a:prstGeom prst="rect">
            <a:avLst/>
          </a:prstGeom>
        </p:spPr>
      </p:pic>
      <p:sp>
        <p:nvSpPr>
          <p:cNvPr id="11" name="Rectangle 10"/>
          <p:cNvSpPr/>
          <p:nvPr userDrawn="1"/>
        </p:nvSpPr>
        <p:spPr>
          <a:xfrm>
            <a:off x="0" y="6587887"/>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 altLang="it-IT" sz="110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نظام تدريب المدن المتوسطة المستدامة</a:t>
            </a:r>
            <a:endParaRPr kumimoji="0" lang="it-IT" altLang="it-IT" sz="110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sp>
        <p:nvSpPr>
          <p:cNvPr id="9" name="Slide Number Placeholder 4"/>
          <p:cNvSpPr>
            <a:spLocks noGrp="1"/>
          </p:cNvSpPr>
          <p:nvPr>
            <p:ph type="sldNum" sz="quarter" idx="4"/>
          </p:nvPr>
        </p:nvSpPr>
        <p:spPr>
          <a:xfrm>
            <a:off x="7086600" y="6552000"/>
            <a:ext cx="2057400" cy="306000"/>
          </a:xfrm>
          <a:prstGeom prst="rect">
            <a:avLst/>
          </a:prstGeom>
        </p:spPr>
        <p:txBody>
          <a:bodyPr vert="horz" lIns="91440" tIns="45720" rIns="91440" bIns="45720" rtlCol="0" anchor="ctr"/>
          <a:lstStyle>
            <a:lvl1pPr algn="r">
              <a:defRPr sz="1100">
                <a:solidFill>
                  <a:schemeClr val="bg1"/>
                </a:solidFill>
                <a:latin typeface="Arial Narrow" panose="020B0606020202030204" pitchFamily="34" charset="0"/>
              </a:defRPr>
            </a:lvl1pPr>
          </a:lstStyle>
          <a:p>
            <a:fld id="{5D41A87E-14F5-4A54-8DA9-7774D8D5E7E0}" type="slidenum">
              <a:rPr lang="el-GR" smtClean="0"/>
              <a:pPr/>
              <a:t>‹#›</a:t>
            </a:fld>
            <a:endParaRPr lang="el-GR" dirty="0"/>
          </a:p>
        </p:txBody>
      </p:sp>
    </p:spTree>
    <p:extLst>
      <p:ext uri="{BB962C8B-B14F-4D97-AF65-F5344CB8AC3E}">
        <p14:creationId xmlns:p14="http://schemas.microsoft.com/office/powerpoint/2010/main" val="1823990652"/>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Lst>
  <p:hf hdr="0" ftr="0" dt="0"/>
  <p:txStyles>
    <p:titleStyle>
      <a:lvl1pPr algn="ctr" defTabSz="914400" rtl="0" eaLnBrk="1" latinLnBrk="0" hangingPunct="1">
        <a:spcBef>
          <a:spcPct val="0"/>
        </a:spcBef>
        <a:buNone/>
        <a:defRPr sz="2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png"/><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hyperlink" Target="http://ec.europa.eu/environment/eussd/buildings.htm" TargetMode="External"/><Relationship Id="rId2" Type="http://schemas.openxmlformats.org/officeDocument/2006/relationships/image" Target="../media/image53.pn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3.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hyperlink" Target="http://ec.europa.eu/environment/eussd/buildings.htm" TargetMode="External"/><Relationship Id="rId2" Type="http://schemas.openxmlformats.org/officeDocument/2006/relationships/hyperlink" Target="http://data.europa.eu/eli/dir/2018/2001/oj" TargetMode="Externa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47.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58.png"/><Relationship Id="rId4" Type="http://schemas.openxmlformats.org/officeDocument/2006/relationships/image" Target="../media/image6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8.jpeg"/></Relationships>
</file>

<file path=ppt/slides/_rels/slide3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9.pn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70.png"/></Relationships>
</file>

<file path=ppt/slides/_rels/slide3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1.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3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3.pn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wmf"/></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hyperlink" Target="http://ec.europa.eu/environment/eussd/buildings.htm" TargetMode="External"/><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30.jpeg"/><Relationship Id="rId5" Type="http://schemas.openxmlformats.org/officeDocument/2006/relationships/image" Target="../media/image24.wmf"/><Relationship Id="rId10" Type="http://schemas.openxmlformats.org/officeDocument/2006/relationships/image" Target="../media/image29.png"/><Relationship Id="rId4" Type="http://schemas.openxmlformats.org/officeDocument/2006/relationships/image" Target="../media/image12.png"/><Relationship Id="rId9" Type="http://schemas.openxmlformats.org/officeDocument/2006/relationships/image" Target="../media/image28.jpeg"/><Relationship Id="rId14"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image" Target="../media/image33.png"/><Relationship Id="rId3" Type="http://schemas.openxmlformats.org/officeDocument/2006/relationships/image" Target="../media/image35.png"/><Relationship Id="rId7" Type="http://schemas.openxmlformats.org/officeDocument/2006/relationships/image" Target="../media/image37.jpeg"/><Relationship Id="rId12" Type="http://schemas.openxmlformats.org/officeDocument/2006/relationships/image" Target="../media/image41.pn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40.png"/><Relationship Id="rId5" Type="http://schemas.openxmlformats.org/officeDocument/2006/relationships/hyperlink" Target="http://ec.europa.eu/environment/eussd/buildings.htm" TargetMode="External"/><Relationship Id="rId15" Type="http://schemas.openxmlformats.org/officeDocument/2006/relationships/image" Target="../media/image43.png"/><Relationship Id="rId10" Type="http://schemas.openxmlformats.org/officeDocument/2006/relationships/image" Target="../media/image23.png"/><Relationship Id="rId4" Type="http://schemas.openxmlformats.org/officeDocument/2006/relationships/image" Target="../media/image36.png"/><Relationship Id="rId9" Type="http://schemas.openxmlformats.org/officeDocument/2006/relationships/image" Target="../media/image39.jpeg"/><Relationship Id="rId14" Type="http://schemas.openxmlformats.org/officeDocument/2006/relationships/image" Target="../media/image42.png"/></Relationships>
</file>

<file path=ppt/slides/_rels/slide8.xml.rels><?xml version="1.0" encoding="UTF-8" standalone="yes"?>
<Relationships xmlns="http://schemas.openxmlformats.org/package/2006/relationships"><Relationship Id="rId3" Type="http://schemas.openxmlformats.org/officeDocument/2006/relationships/hyperlink" Target="http://ec.europa.eu/environment/eussd/buildings.htm" TargetMode="External"/><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5.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4294967295"/>
          </p:nvPr>
        </p:nvSpPr>
        <p:spPr>
          <a:xfrm>
            <a:off x="363682" y="3062131"/>
            <a:ext cx="6516598" cy="2520280"/>
          </a:xfrm>
          <a:prstGeom prst="rect">
            <a:avLst/>
          </a:prstGeom>
        </p:spPr>
        <p:txBody>
          <a:bodyPr/>
          <a:lstStyle/>
          <a:p>
            <a:pPr marL="0" indent="0">
              <a:buNone/>
            </a:pPr>
            <a:r>
              <a:rPr lang="ar" sz="3600" dirty="0">
                <a:solidFill>
                  <a:srgbClr val="0070C0"/>
                </a:solidFill>
              </a:rPr>
              <a:t>وحدة التدريب 3</a:t>
            </a:r>
            <a:endParaRPr lang="en-US" sz="3600" dirty="0">
              <a:solidFill>
                <a:srgbClr val="0070C0"/>
              </a:solidFill>
            </a:endParaRPr>
          </a:p>
          <a:p>
            <a:pPr marL="0" indent="0">
              <a:buFont typeface="Arial" panose="020B0604020202020204" pitchFamily="34" charset="0"/>
              <a:buNone/>
            </a:pPr>
            <a:r>
              <a:rPr lang="ar" sz="3600" dirty="0"/>
              <a:t>حساب التقييم</a:t>
            </a:r>
          </a:p>
          <a:p>
            <a:pPr marL="0" indent="0">
              <a:buFont typeface="Arial" panose="020B0604020202020204" pitchFamily="34" charset="0"/>
              <a:buNone/>
            </a:pPr>
            <a:r>
              <a:rPr lang="ar-JO" sz="3600" dirty="0"/>
              <a:t>لم</a:t>
            </a:r>
            <a:r>
              <a:rPr lang="ar" sz="3600" dirty="0"/>
              <a:t>عايير</a:t>
            </a:r>
          </a:p>
          <a:p>
            <a:pPr marL="0" indent="0">
              <a:buFont typeface="Arial" panose="020B0604020202020204" pitchFamily="34" charset="0"/>
              <a:buNone/>
            </a:pPr>
            <a:r>
              <a:rPr lang="ar-JO" sz="3600" dirty="0"/>
              <a:t>أداة البناء المستدام – معيار البناء</a:t>
            </a:r>
            <a:endParaRPr lang="ar" sz="3600" dirty="0"/>
          </a:p>
          <a:p>
            <a:pPr marL="0" indent="0">
              <a:buNone/>
            </a:pPr>
            <a:endParaRPr lang="en-US" sz="3600" dirty="0">
              <a:solidFill>
                <a:srgbClr val="0070C0"/>
              </a:solidFill>
            </a:endParaRPr>
          </a:p>
        </p:txBody>
      </p:sp>
    </p:spTree>
    <p:extLst>
      <p:ext uri="{BB962C8B-B14F-4D97-AF65-F5344CB8AC3E}">
        <p14:creationId xmlns:p14="http://schemas.microsoft.com/office/powerpoint/2010/main" val="590815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10</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68224" y="902208"/>
            <a:ext cx="2417103"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ar" b="1" u="sng" dirty="0">
                <a:solidFill>
                  <a:prstClr val="black"/>
                </a:solidFill>
                <a:cs typeface="Calibri" panose="020F0502020204030204" pitchFamily="34" charset="0"/>
              </a:rPr>
              <a:t>الحدود والنطاق _</a:t>
            </a:r>
            <a:endParaRPr lang="it-IT" dirty="0">
              <a:solidFill>
                <a:prstClr val="black"/>
              </a:solidFill>
            </a:endParaRPr>
          </a:p>
        </p:txBody>
      </p:sp>
      <p:sp>
        <p:nvSpPr>
          <p:cNvPr id="8" name="Segnaposto contenuto 2">
            <a:extLst>
              <a:ext uri="{FF2B5EF4-FFF2-40B4-BE49-F238E27FC236}">
                <a16:creationId xmlns:a16="http://schemas.microsoft.com/office/drawing/2014/main" id="{86F2EB93-A63A-4210-B86A-E5FCAD7D8D7F}"/>
              </a:ext>
            </a:extLst>
          </p:cNvPr>
          <p:cNvSpPr txBox="1">
            <a:spLocks/>
          </p:cNvSpPr>
          <p:nvPr/>
        </p:nvSpPr>
        <p:spPr>
          <a:xfrm>
            <a:off x="268224" y="1513394"/>
            <a:ext cx="8330934" cy="44571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rtl="1">
              <a:buNone/>
            </a:pPr>
            <a:r>
              <a:rPr lang="ar" dirty="0"/>
              <a:t>وفقًا لتوجيهات الطاقة المتجددة (RED 2018) ، فإن الطاقة من المصادر المتجددة تعني الطاقة من المصادر المتجددة غير الأحفورية ، وهي الرياح والطاقة الشمسية والحرارة الجوية والطاقة الحرارية الأرضية والطاقة الحرارية المائية وطاقة المحيطات والطاقة المائية والكتلة الحيوية وغاز مكبات النفايات وغاز محطة معالجة مياه الصرف الصحي و الغازات الحيوية .</a:t>
            </a:r>
            <a:endParaRPr lang="en-GB" dirty="0"/>
          </a:p>
          <a:p>
            <a:pPr marL="0" indent="0" algn="just" rtl="1">
              <a:buNone/>
            </a:pPr>
            <a:r>
              <a:rPr lang="ar" dirty="0"/>
              <a:t>الحرارية التي تتيح استخدام الحرارة الهوائية أو الحرارية الأرضية أو الحرارة المائية عند مستوى درجة حرارة مفيدة إلى كهرباء أو طاقة مساعدة أخرى لتعمل. لذلك يجب حسم الطاقة المستخدمة لتشغيل المضخات الحرارية من إجمالي الحرارة القابلة للاستخدام. </a:t>
            </a:r>
            <a:r>
              <a:rPr lang="ar" b="1" dirty="0"/>
              <a:t>يجب أن تؤخذ في الاعتبار فقط المضخات الحرارية التي يكون عامل الحماية فيها (SPF)&gt; 1.15 * 1 /.</a:t>
            </a:r>
            <a:endParaRPr lang="en-US" b="1" dirty="0"/>
          </a:p>
        </p:txBody>
      </p:sp>
      <p:pic>
        <p:nvPicPr>
          <p:cNvPr id="9"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2" name="Rectangle 1">
            <a:extLst>
              <a:ext uri="{FF2B5EF4-FFF2-40B4-BE49-F238E27FC236}">
                <a16:creationId xmlns:a16="http://schemas.microsoft.com/office/drawing/2014/main" id="{70914BC7-9842-88B7-9484-515270171DB3}"/>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4220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11</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880582" y="791023"/>
            <a:ext cx="2116161"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Font typeface="Arial" panose="020B0604020202020204" pitchFamily="34" charset="0"/>
              <a:buNone/>
            </a:pPr>
            <a:r>
              <a:rPr lang="ar" b="1" u="sng" dirty="0">
                <a:latin typeface="Calibri" panose="020F0502020204030204" pitchFamily="34" charset="0"/>
                <a:cs typeface="Calibri" panose="020F0502020204030204" pitchFamily="34" charset="0"/>
              </a:rPr>
              <a:t>طريقة التقييم</a:t>
            </a:r>
            <a:endParaRPr lang="it-IT" dirty="0"/>
          </a:p>
        </p:txBody>
      </p:sp>
      <p:sp>
        <p:nvSpPr>
          <p:cNvPr id="8" name="Segnaposto contenuto 2">
            <a:extLst>
              <a:ext uri="{FF2B5EF4-FFF2-40B4-BE49-F238E27FC236}">
                <a16:creationId xmlns:a16="http://schemas.microsoft.com/office/drawing/2014/main" id="{86F2EB93-A63A-4210-B86A-E5FCAD7D8D7F}"/>
              </a:ext>
            </a:extLst>
          </p:cNvPr>
          <p:cNvSpPr txBox="1">
            <a:spLocks/>
          </p:cNvSpPr>
          <p:nvPr/>
        </p:nvSpPr>
        <p:spPr>
          <a:xfrm>
            <a:off x="1509823" y="1488535"/>
            <a:ext cx="7391028" cy="31038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sz="2000" dirty="0"/>
              <a:t>الحساب من خلال سلسلة معايير CEN التي تدعم تنفيذ توجيه أداء الطاقة للمباني ( </a:t>
            </a:r>
            <a:r>
              <a:rPr lang="ar" sz="2000" b="1" dirty="0"/>
              <a:t>EPBD </a:t>
            </a:r>
            <a:r>
              <a:rPr lang="ar" sz="2000" dirty="0"/>
              <a:t>) عبر الاتحاد الأوروبي</a:t>
            </a:r>
          </a:p>
          <a:p>
            <a:pPr marL="0" indent="0" algn="r" rtl="1">
              <a:buNone/>
            </a:pPr>
            <a:r>
              <a:rPr lang="ar" sz="2000" dirty="0"/>
              <a:t>سلسلة معايير CEN التي تشكل حاليًا الأساس لمعظم طرق الحساب الوطنية </a:t>
            </a:r>
            <a:r>
              <a:rPr lang="ar" sz="2000" b="1" dirty="0"/>
              <a:t>EN 15603 </a:t>
            </a:r>
            <a:r>
              <a:rPr lang="ar" sz="2000" dirty="0"/>
              <a:t>التي تجمع النتائج من </a:t>
            </a:r>
            <a:r>
              <a:rPr lang="ar" sz="2000" b="1" dirty="0"/>
              <a:t>EN 13790</a:t>
            </a:r>
            <a:endParaRPr lang="en-US" sz="2000" dirty="0"/>
          </a:p>
        </p:txBody>
      </p:sp>
      <p:pic>
        <p:nvPicPr>
          <p:cNvPr id="9"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20629"/>
            <a:ext cx="1414808" cy="114309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3015" y="4254106"/>
            <a:ext cx="378512" cy="368806"/>
          </a:xfrm>
          <a:prstGeom prst="rect">
            <a:avLst/>
          </a:prstGeom>
          <a:solidFill>
            <a:srgbClr val="FFFF00"/>
          </a:solidFill>
          <a:ln>
            <a:noFill/>
          </a:ln>
        </p:spPr>
      </p:pic>
      <p:pic>
        <p:nvPicPr>
          <p:cNvPr id="17"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1019" y="3436557"/>
            <a:ext cx="662504" cy="63808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Rectangle 17"/>
          <p:cNvSpPr/>
          <p:nvPr/>
        </p:nvSpPr>
        <p:spPr>
          <a:xfrm>
            <a:off x="3333509" y="3594831"/>
            <a:ext cx="3449255" cy="400110"/>
          </a:xfrm>
          <a:prstGeom prst="rect">
            <a:avLst/>
          </a:prstGeom>
          <a:noFill/>
        </p:spPr>
        <p:txBody>
          <a:bodyPr wrap="square">
            <a:spAutoFit/>
          </a:bodyPr>
          <a:lstStyle/>
          <a:p>
            <a:pPr algn="ctr" rtl="1">
              <a:spcBef>
                <a:spcPts val="1200"/>
              </a:spcBef>
            </a:pPr>
            <a:r>
              <a:rPr lang="ar" sz="2000" b="1" dirty="0"/>
              <a:t>المحاكاة</a:t>
            </a:r>
            <a:r>
              <a:rPr lang="ar-JO" sz="2000" b="1" dirty="0"/>
              <a:t> قد نقدم </a:t>
            </a:r>
            <a:r>
              <a:rPr lang="ar" sz="2000" b="1" dirty="0"/>
              <a:t> </a:t>
            </a:r>
            <a:r>
              <a:rPr lang="ar" sz="2000" dirty="0"/>
              <a:t>بيانات دقيقة</a:t>
            </a:r>
          </a:p>
        </p:txBody>
      </p:sp>
      <p:sp>
        <p:nvSpPr>
          <p:cNvPr id="19" name="Rectangle 18"/>
          <p:cNvSpPr/>
          <p:nvPr/>
        </p:nvSpPr>
        <p:spPr>
          <a:xfrm>
            <a:off x="943523" y="4209566"/>
            <a:ext cx="8009091" cy="1785104"/>
          </a:xfrm>
          <a:prstGeom prst="rect">
            <a:avLst/>
          </a:prstGeom>
        </p:spPr>
        <p:txBody>
          <a:bodyPr wrap="square">
            <a:spAutoFit/>
          </a:bodyPr>
          <a:lstStyle/>
          <a:p>
            <a:pPr marL="342900" indent="-342900" algn="r" rtl="1">
              <a:spcAft>
                <a:spcPts val="600"/>
              </a:spcAft>
              <a:buFont typeface="Wingdings" panose="05000000000000000000" pitchFamily="2" charset="2"/>
              <a:buChar char="Ø"/>
            </a:pPr>
            <a:r>
              <a:rPr lang="ar" sz="2000" dirty="0"/>
              <a:t>في حالة </a:t>
            </a:r>
            <a:r>
              <a:rPr lang="ar" sz="2000" b="1" dirty="0"/>
              <a:t>المباني القائمة </a:t>
            </a:r>
            <a:r>
              <a:rPr lang="ar" sz="2000" dirty="0"/>
              <a:t>، يجب تقييم حصة الطاقة المتجددة في إجمالي الاستهلاك النهائي للطاقة الكهربائية عن طريق </a:t>
            </a:r>
            <a:r>
              <a:rPr lang="ar" sz="2000" b="1" dirty="0"/>
              <a:t>قياس الطاقة</a:t>
            </a:r>
            <a:endParaRPr lang="en-GB" sz="2000" b="1" dirty="0">
              <a:solidFill>
                <a:srgbClr val="FF0000"/>
              </a:solidFill>
            </a:endParaRPr>
          </a:p>
          <a:p>
            <a:pPr marL="342900" indent="-342900" algn="r" rtl="1">
              <a:spcAft>
                <a:spcPts val="600"/>
              </a:spcAft>
              <a:buFont typeface="Wingdings" panose="05000000000000000000" pitchFamily="2" charset="2"/>
              <a:buChar char="Ø"/>
            </a:pPr>
            <a:r>
              <a:rPr lang="ar" sz="2000" dirty="0"/>
              <a:t>من الممكن استخدام </a:t>
            </a:r>
            <a:r>
              <a:rPr lang="ar" sz="2000" b="1" dirty="0"/>
              <a:t>البيانات المقاسة أو المقدرة </a:t>
            </a:r>
            <a:r>
              <a:rPr lang="ar" sz="2000" dirty="0"/>
              <a:t>لاستخدام الطاقة ، بحيث يكون من الممكن ملء هذا المؤشر</a:t>
            </a:r>
            <a:endParaRPr lang="en-US" sz="2000" dirty="0"/>
          </a:p>
          <a:p>
            <a:pPr marL="342900" indent="-342900" algn="r" rtl="1">
              <a:spcAft>
                <a:spcPts val="600"/>
              </a:spcAft>
              <a:buFont typeface="Wingdings" panose="05000000000000000000" pitchFamily="2" charset="2"/>
              <a:buChar char="Ø"/>
            </a:pPr>
            <a:r>
              <a:rPr lang="ar" sz="2000" dirty="0"/>
              <a:t>يجب دائمًا </a:t>
            </a:r>
            <a:r>
              <a:rPr lang="ar" sz="2000" b="1" dirty="0"/>
              <a:t>الإعلان عن </a:t>
            </a:r>
            <a:endParaRPr lang="en-US" sz="2000" b="1" dirty="0"/>
          </a:p>
        </p:txBody>
      </p:sp>
      <p:sp>
        <p:nvSpPr>
          <p:cNvPr id="2" name="Rectangle 1">
            <a:extLst>
              <a:ext uri="{FF2B5EF4-FFF2-40B4-BE49-F238E27FC236}">
                <a16:creationId xmlns:a16="http://schemas.microsoft.com/office/drawing/2014/main" id="{7C4ACC61-C9C8-C3F0-5C61-63E3D370B933}"/>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1093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pPr/>
              <a:t>12</a:t>
            </a:fld>
            <a:endParaRPr lang="en-US" dirty="0"/>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7" name="Segnaposto contenuto 2">
            <a:extLst>
              <a:ext uri="{FF2B5EF4-FFF2-40B4-BE49-F238E27FC236}">
                <a16:creationId xmlns:a16="http://schemas.microsoft.com/office/drawing/2014/main" id="{86F2EB93-A63A-4210-B86A-E5FCAD7D8D7F}"/>
              </a:ext>
            </a:extLst>
          </p:cNvPr>
          <p:cNvSpPr txBox="1">
            <a:spLocks/>
          </p:cNvSpPr>
          <p:nvPr/>
        </p:nvSpPr>
        <p:spPr>
          <a:xfrm>
            <a:off x="2388059" y="1487787"/>
            <a:ext cx="6621889" cy="2474212"/>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sz="2200" dirty="0"/>
              <a:t>يمكن مراقبة الطاقة </a:t>
            </a:r>
            <a:r>
              <a:rPr lang="ar" sz="2200" b="1" dirty="0"/>
              <a:t>الحرارية الفعلية المنتجة والمستخدمة في الموقع من مصادر متجددة </a:t>
            </a:r>
            <a:r>
              <a:rPr lang="ar" sz="2200" dirty="0"/>
              <a:t>(مثل المجمعات الحرارية الشمسية ) </a:t>
            </a:r>
            <a:r>
              <a:rPr lang="ar" sz="2200" b="1" dirty="0"/>
              <a:t>.</a:t>
            </a:r>
          </a:p>
          <a:p>
            <a:pPr marL="0" indent="0" algn="r" rtl="1">
              <a:buNone/>
            </a:pPr>
            <a:r>
              <a:rPr lang="ar" sz="2200" dirty="0"/>
              <a:t>استخدم </a:t>
            </a:r>
            <a:r>
              <a:rPr lang="ar" sz="2200" b="1" dirty="0"/>
              <a:t>مقاييس الحرارة لقياس </a:t>
            </a:r>
            <a:r>
              <a:rPr lang="ar" sz="2200" dirty="0"/>
              <a:t>الحرارة التي يتم توصيلها (على سبيل المثال من مجموعة مجمعات الطاقة الشمسية الحرارية)</a:t>
            </a:r>
            <a:endParaRPr lang="en-US" sz="2200" dirty="0"/>
          </a:p>
          <a:p>
            <a:pPr algn="r" rtl="1">
              <a:buFont typeface="Courier New" panose="02070309020205020404" pitchFamily="49" charset="0"/>
              <a:buChar char="o"/>
            </a:pPr>
            <a:r>
              <a:rPr lang="ar" sz="2200" dirty="0"/>
              <a:t>قياس</a:t>
            </a:r>
            <a:r>
              <a:rPr lang="ar-JO" sz="2200" dirty="0"/>
              <a:t> التزويد و</a:t>
            </a:r>
            <a:r>
              <a:rPr lang="ar" sz="2200" dirty="0"/>
              <a:t> درجة حرارة </a:t>
            </a:r>
            <a:r>
              <a:rPr lang="ar-JO" sz="2200" dirty="0"/>
              <a:t>المياه الراجعة </a:t>
            </a:r>
            <a:endParaRPr lang="ar" sz="2200" dirty="0"/>
          </a:p>
          <a:p>
            <a:pPr algn="r" rtl="1">
              <a:buFont typeface="Courier New" panose="02070309020205020404" pitchFamily="49" charset="0"/>
              <a:buChar char="o"/>
            </a:pPr>
            <a:r>
              <a:rPr lang="ar" sz="2200" dirty="0"/>
              <a:t>قياس </a:t>
            </a:r>
            <a:r>
              <a:rPr lang="ar-JO" sz="2200" dirty="0"/>
              <a:t>التزويد ونسبة تدفق المياه الراجعة</a:t>
            </a:r>
            <a:endParaRPr lang="en-US" sz="2200" dirty="0"/>
          </a:p>
        </p:txBody>
      </p:sp>
      <p:sp>
        <p:nvSpPr>
          <p:cNvPr id="11" name="Rectangle 10"/>
          <p:cNvSpPr/>
          <p:nvPr/>
        </p:nvSpPr>
        <p:spPr>
          <a:xfrm>
            <a:off x="625255" y="4311784"/>
            <a:ext cx="8518745" cy="1261884"/>
          </a:xfrm>
          <a:prstGeom prst="rect">
            <a:avLst/>
          </a:prstGeom>
          <a:noFill/>
        </p:spPr>
        <p:txBody>
          <a:bodyPr wrap="square">
            <a:spAutoFit/>
          </a:bodyPr>
          <a:lstStyle/>
          <a:p>
            <a:pPr algn="r" rtl="1">
              <a:spcBef>
                <a:spcPts val="1200"/>
              </a:spcBef>
            </a:pPr>
            <a:r>
              <a:rPr lang="ar" sz="2200" dirty="0"/>
              <a:t>بيانات الاستخدام الفعلي للطاقة من 12 شهرًا متتاليًا على الأقل ضرورية.</a:t>
            </a:r>
          </a:p>
          <a:p>
            <a:pPr algn="r" rtl="1">
              <a:spcBef>
                <a:spcPts val="1200"/>
              </a:spcBef>
            </a:pPr>
            <a:r>
              <a:rPr lang="ar" sz="2200" dirty="0"/>
              <a:t>يُفضل إجراء </a:t>
            </a:r>
            <a:r>
              <a:rPr lang="ar" sz="2200" b="1" dirty="0"/>
              <a:t>متوسط </a:t>
            </a:r>
            <a:r>
              <a:rPr lang="ar" sz="2200" dirty="0"/>
              <a:t>على سجلات أطول (مثل </a:t>
            </a:r>
            <a:r>
              <a:rPr lang="ar" sz="2200" b="1" dirty="0"/>
              <a:t>بيانات ثلاث سنوات </a:t>
            </a:r>
            <a:r>
              <a:rPr lang="ar" sz="2200" dirty="0"/>
              <a:t>) من أجل إزالة تأثيرات الظروف الجوية المتغيرة ومتوسط التقلبات المتأصلة الأخرى في إشغال المبنى.</a:t>
            </a:r>
            <a:endParaRPr lang="en-US" sz="2200" dirty="0"/>
          </a:p>
        </p:txBody>
      </p:sp>
      <p:pic>
        <p:nvPicPr>
          <p:cNvPr id="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743" y="4322412"/>
            <a:ext cx="378512" cy="368806"/>
          </a:xfrm>
          <a:prstGeom prst="rect">
            <a:avLst/>
          </a:prstGeom>
          <a:solidFill>
            <a:srgbClr val="FFFF00"/>
          </a:solidFill>
          <a:ln>
            <a:noFill/>
          </a:ln>
        </p:spPr>
      </p:pic>
      <p:pic>
        <p:nvPicPr>
          <p:cNvPr id="1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743" y="4928376"/>
            <a:ext cx="378512" cy="368806"/>
          </a:xfrm>
          <a:prstGeom prst="rect">
            <a:avLst/>
          </a:prstGeom>
          <a:solidFill>
            <a:srgbClr val="FFFF00"/>
          </a:solidFill>
          <a:ln>
            <a:noFill/>
          </a:ln>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706" y="2513318"/>
            <a:ext cx="3209230" cy="1700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Segnaposto contenuto 2">
            <a:extLst>
              <a:ext uri="{FF2B5EF4-FFF2-40B4-BE49-F238E27FC236}">
                <a16:creationId xmlns:a16="http://schemas.microsoft.com/office/drawing/2014/main" id="{86F2EB93-A63A-4210-B86A-E5FCAD7D8D7F}"/>
              </a:ext>
            </a:extLst>
          </p:cNvPr>
          <p:cNvSpPr txBox="1">
            <a:spLocks/>
          </p:cNvSpPr>
          <p:nvPr/>
        </p:nvSpPr>
        <p:spPr>
          <a:xfrm>
            <a:off x="1865531" y="912507"/>
            <a:ext cx="5704313" cy="5297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ar" b="1" u="sng" dirty="0">
                <a:latin typeface="Calibri" panose="020F0502020204030204" pitchFamily="34" charset="0"/>
                <a:cs typeface="Calibri" panose="020F0502020204030204" pitchFamily="34" charset="0"/>
              </a:rPr>
              <a:t>طريقة التقييم - معلومات عامة (عدادات الحرارة </a:t>
            </a:r>
            <a:r>
              <a:rPr lang="ar" b="1" dirty="0">
                <a:latin typeface="Calibri" panose="020F0502020204030204" pitchFamily="34" charset="0"/>
                <a:cs typeface="Calibri" panose="020F0502020204030204" pitchFamily="34" charset="0"/>
              </a:rPr>
              <a:t>)</a:t>
            </a:r>
            <a:endParaRPr lang="it-IT" dirty="0"/>
          </a:p>
        </p:txBody>
      </p:sp>
      <p:sp>
        <p:nvSpPr>
          <p:cNvPr id="2" name="Rectangle 1">
            <a:extLst>
              <a:ext uri="{FF2B5EF4-FFF2-40B4-BE49-F238E27FC236}">
                <a16:creationId xmlns:a16="http://schemas.microsoft.com/office/drawing/2014/main" id="{F57B0FDA-833C-4854-E5EE-8CF5B7F5B754}"/>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2604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13</a:t>
            </a:fld>
            <a:endParaRPr lang="en-US" dirty="0"/>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7" name="Segnaposto contenuto 2">
            <a:extLst>
              <a:ext uri="{FF2B5EF4-FFF2-40B4-BE49-F238E27FC236}">
                <a16:creationId xmlns:a16="http://schemas.microsoft.com/office/drawing/2014/main" id="{86F2EB93-A63A-4210-B86A-E5FCAD7D8D7F}"/>
              </a:ext>
            </a:extLst>
          </p:cNvPr>
          <p:cNvSpPr txBox="1">
            <a:spLocks/>
          </p:cNvSpPr>
          <p:nvPr/>
        </p:nvSpPr>
        <p:spPr>
          <a:xfrm>
            <a:off x="246744" y="1530629"/>
            <a:ext cx="8665762" cy="761157"/>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sz="2000" dirty="0"/>
              <a:t>يمكن أيضًا حساب الطاقة الحرارية الفعلية المستخدمة في الموقع من الكتلة الحيوية من كمية </a:t>
            </a:r>
            <a:r>
              <a:rPr lang="ar" sz="2000" b="1" dirty="0"/>
              <a:t>الكريات الخشبية أو الرقائق </a:t>
            </a:r>
            <a:r>
              <a:rPr lang="ar" sz="2000" dirty="0"/>
              <a:t>التي يتم تسليمها إلى المبنى</a:t>
            </a:r>
            <a:endParaRPr lang="en-US" sz="2000" b="1" dirty="0"/>
          </a:p>
          <a:p>
            <a:pPr marL="0" indent="0" algn="r" rtl="1">
              <a:buNone/>
            </a:pPr>
            <a:endParaRPr lang="en-US" sz="2000" dirty="0"/>
          </a:p>
        </p:txBody>
      </p:sp>
      <p:sp>
        <p:nvSpPr>
          <p:cNvPr id="11" name="Rectangle 10"/>
          <p:cNvSpPr/>
          <p:nvPr/>
        </p:nvSpPr>
        <p:spPr>
          <a:xfrm>
            <a:off x="625255" y="4144125"/>
            <a:ext cx="8403771" cy="1169551"/>
          </a:xfrm>
          <a:prstGeom prst="rect">
            <a:avLst/>
          </a:prstGeom>
          <a:noFill/>
        </p:spPr>
        <p:txBody>
          <a:bodyPr wrap="square">
            <a:spAutoFit/>
          </a:bodyPr>
          <a:lstStyle/>
          <a:p>
            <a:pPr algn="r" rtl="1">
              <a:spcBef>
                <a:spcPts val="1200"/>
              </a:spcBef>
            </a:pPr>
            <a:r>
              <a:rPr lang="ar" sz="2000" dirty="0"/>
              <a:t>بيانات الاستخدام الفعلي للطاقة من 12 شهرًا متتاليًا على الأقل ضرورية.</a:t>
            </a:r>
          </a:p>
          <a:p>
            <a:pPr algn="r" rtl="1">
              <a:spcBef>
                <a:spcPts val="1200"/>
              </a:spcBef>
            </a:pPr>
            <a:r>
              <a:rPr lang="ar" sz="2000" dirty="0"/>
              <a:t>يُفضل إجراء </a:t>
            </a:r>
            <a:r>
              <a:rPr lang="ar" sz="2000" b="1" dirty="0"/>
              <a:t>متوسط </a:t>
            </a:r>
            <a:r>
              <a:rPr lang="ar" sz="2000" dirty="0"/>
              <a:t>على سجلات أطول (مثل </a:t>
            </a:r>
            <a:r>
              <a:rPr lang="ar" sz="2000" b="1" dirty="0"/>
              <a:t>بيانات ثلاث سنوات </a:t>
            </a:r>
            <a:r>
              <a:rPr lang="ar" sz="2000" dirty="0"/>
              <a:t>) من أجل إزالة تأثيرات الظروف الجوية المتغيرة ومتوسط التقلبات المتأصلة الأخرى في إشغال المبنى.</a:t>
            </a:r>
            <a:endParaRPr lang="en-US" sz="2000" dirty="0"/>
          </a:p>
        </p:txBody>
      </p:sp>
      <p:pic>
        <p:nvPicPr>
          <p:cNvPr id="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743" y="4154753"/>
            <a:ext cx="378512" cy="368806"/>
          </a:xfrm>
          <a:prstGeom prst="rect">
            <a:avLst/>
          </a:prstGeom>
          <a:solidFill>
            <a:srgbClr val="FFFF00"/>
          </a:solidFill>
          <a:ln>
            <a:noFill/>
          </a:ln>
        </p:spPr>
      </p:pic>
      <p:pic>
        <p:nvPicPr>
          <p:cNvPr id="1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743" y="4760717"/>
            <a:ext cx="378512" cy="368806"/>
          </a:xfrm>
          <a:prstGeom prst="rect">
            <a:avLst/>
          </a:prstGeom>
          <a:solidFill>
            <a:srgbClr val="FFFF00"/>
          </a:solidFill>
          <a:ln>
            <a:noFill/>
          </a:ln>
        </p:spPr>
      </p:pic>
      <p:sp>
        <p:nvSpPr>
          <p:cNvPr id="52" name="Segnaposto contenuto 2">
            <a:extLst>
              <a:ext uri="{FF2B5EF4-FFF2-40B4-BE49-F238E27FC236}">
                <a16:creationId xmlns:a16="http://schemas.microsoft.com/office/drawing/2014/main" id="{86F2EB93-A63A-4210-B86A-E5FCAD7D8D7F}"/>
              </a:ext>
            </a:extLst>
          </p:cNvPr>
          <p:cNvSpPr txBox="1">
            <a:spLocks/>
          </p:cNvSpPr>
          <p:nvPr/>
        </p:nvSpPr>
        <p:spPr>
          <a:xfrm>
            <a:off x="681237" y="832523"/>
            <a:ext cx="6576456" cy="52977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b="1" u="sng" dirty="0">
                <a:latin typeface="Calibri" panose="020F0502020204030204" pitchFamily="34" charset="0"/>
                <a:cs typeface="Calibri" panose="020F0502020204030204" pitchFamily="34" charset="0"/>
              </a:rPr>
              <a:t>طريقة التقييم - معلومات عامة (كمية الكتلة الحيوية </a:t>
            </a:r>
            <a:r>
              <a:rPr lang="ar" b="1" dirty="0">
                <a:latin typeface="Calibri" panose="020F0502020204030204" pitchFamily="34" charset="0"/>
                <a:cs typeface="Calibri" panose="020F0502020204030204" pitchFamily="34" charset="0"/>
              </a:rPr>
              <a:t>)</a:t>
            </a:r>
            <a:endParaRPr lang="it-IT" dirty="0"/>
          </a:p>
        </p:txBody>
      </p:sp>
      <p:sp>
        <p:nvSpPr>
          <p:cNvPr id="2" name="Rectangle 1">
            <a:extLst>
              <a:ext uri="{FF2B5EF4-FFF2-40B4-BE49-F238E27FC236}">
                <a16:creationId xmlns:a16="http://schemas.microsoft.com/office/drawing/2014/main" id="{895D086F-9DFE-3F94-3349-AE8CE4965C2B}"/>
              </a:ext>
            </a:extLst>
          </p:cNvPr>
          <p:cNvSpPr/>
          <p:nvPr/>
        </p:nvSpPr>
        <p:spPr>
          <a:xfrm>
            <a:off x="2152891" y="600185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9552151-8822-3E6F-81D9-4BCEF8AB7001}"/>
              </a:ext>
            </a:extLst>
          </p:cNvPr>
          <p:cNvSpPr/>
          <p:nvPr/>
        </p:nvSpPr>
        <p:spPr>
          <a:xfrm>
            <a:off x="2152891" y="600185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3C33337E-87AA-B6AF-E0FF-55A86491DAA3}"/>
              </a:ext>
            </a:extLst>
          </p:cNvPr>
          <p:cNvSpPr/>
          <p:nvPr/>
        </p:nvSpPr>
        <p:spPr>
          <a:xfrm>
            <a:off x="2152891" y="600185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4FA45B01-65D4-CA77-8273-A122EFC827C1}"/>
              </a:ext>
            </a:extLst>
          </p:cNvPr>
          <p:cNvSpPr/>
          <p:nvPr/>
        </p:nvSpPr>
        <p:spPr>
          <a:xfrm>
            <a:off x="2152891" y="600185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9462FC3-F41F-8275-6ED4-C9FBC012D66D}"/>
              </a:ext>
            </a:extLst>
          </p:cNvPr>
          <p:cNvSpPr/>
          <p:nvPr/>
        </p:nvSpPr>
        <p:spPr>
          <a:xfrm>
            <a:off x="2152891" y="600185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815F958-4F11-D65A-86F2-305D370CABEE}"/>
              </a:ext>
            </a:extLst>
          </p:cNvPr>
          <p:cNvSpPr/>
          <p:nvPr/>
        </p:nvSpPr>
        <p:spPr>
          <a:xfrm>
            <a:off x="2152891" y="600185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2B3218A4-C32B-DA63-7035-BE35EAACD04B}"/>
              </a:ext>
            </a:extLst>
          </p:cNvPr>
          <p:cNvSpPr/>
          <p:nvPr/>
        </p:nvSpPr>
        <p:spPr>
          <a:xfrm>
            <a:off x="2152891" y="600185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2A81E2F-2BEB-E4E9-209D-59A2D6489E13}"/>
              </a:ext>
            </a:extLst>
          </p:cNvPr>
          <p:cNvSpPr/>
          <p:nvPr/>
        </p:nvSpPr>
        <p:spPr>
          <a:xfrm>
            <a:off x="2152891" y="600185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50922F5-59F4-C91E-64D1-58FF0F31438A}"/>
              </a:ext>
            </a:extLst>
          </p:cNvPr>
          <p:cNvSpPr/>
          <p:nvPr/>
        </p:nvSpPr>
        <p:spPr>
          <a:xfrm>
            <a:off x="2152891" y="600185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EAFFD2E-3B11-5115-3E9F-E36DD328126D}"/>
              </a:ext>
            </a:extLst>
          </p:cNvPr>
          <p:cNvSpPr/>
          <p:nvPr/>
        </p:nvSpPr>
        <p:spPr>
          <a:xfrm>
            <a:off x="2152891" y="5955792"/>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1C3394FB-5D42-8F39-D7B2-C9AB55A3F53A}"/>
              </a:ext>
            </a:extLst>
          </p:cNvPr>
          <p:cNvPicPr>
            <a:picLocks noChangeAspect="1"/>
          </p:cNvPicPr>
          <p:nvPr/>
        </p:nvPicPr>
        <p:blipFill rotWithShape="1">
          <a:blip r:embed="rId3">
            <a:extLst>
              <a:ext uri="{28A0092B-C50C-407E-A947-70E740481C1C}">
                <a14:useLocalDpi xmlns:a14="http://schemas.microsoft.com/office/drawing/2010/main" val="0"/>
              </a:ext>
            </a:extLst>
          </a:blip>
          <a:srcRect l="23353" t="18228" r="6972" b="63207"/>
          <a:stretch/>
        </p:blipFill>
        <p:spPr>
          <a:xfrm>
            <a:off x="2980977" y="2289228"/>
            <a:ext cx="4773878" cy="1646164"/>
          </a:xfrm>
          <a:prstGeom prst="rect">
            <a:avLst/>
          </a:prstGeom>
        </p:spPr>
      </p:pic>
    </p:spTree>
    <p:extLst>
      <p:ext uri="{BB962C8B-B14F-4D97-AF65-F5344CB8AC3E}">
        <p14:creationId xmlns:p14="http://schemas.microsoft.com/office/powerpoint/2010/main" val="3508511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pPr/>
              <a:t>14</a:t>
            </a:fld>
            <a:endParaRPr lang="en-US" dirty="0"/>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14" name="Segnaposto contenuto 2">
            <a:extLst>
              <a:ext uri="{FF2B5EF4-FFF2-40B4-BE49-F238E27FC236}">
                <a16:creationId xmlns:a16="http://schemas.microsoft.com/office/drawing/2014/main" id="{86F2EB93-A63A-4210-B86A-E5FCAD7D8D7F}"/>
              </a:ext>
            </a:extLst>
          </p:cNvPr>
          <p:cNvSpPr txBox="1">
            <a:spLocks/>
          </p:cNvSpPr>
          <p:nvPr/>
        </p:nvSpPr>
        <p:spPr>
          <a:xfrm>
            <a:off x="152981" y="1806855"/>
            <a:ext cx="8752439" cy="2130808"/>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sz="2000" b="1" dirty="0"/>
              <a:t>مراقبة </a:t>
            </a:r>
            <a:r>
              <a:rPr lang="ar" sz="2000" dirty="0"/>
              <a:t>الطاقة </a:t>
            </a:r>
            <a:r>
              <a:rPr lang="ar" sz="2000" b="1" dirty="0"/>
              <a:t>الحرارية الفعلية </a:t>
            </a:r>
            <a:r>
              <a:rPr lang="ar" sz="2000" dirty="0"/>
              <a:t>المنتجة والمستخدمة في الموقع </a:t>
            </a:r>
            <a:r>
              <a:rPr lang="ar" sz="2000" b="1" dirty="0"/>
              <a:t>من مصادر متجددة أو تسليمها </a:t>
            </a:r>
            <a:r>
              <a:rPr lang="ar" sz="2000" dirty="0"/>
              <a:t>إلى المبنى . إذا كان متاحًا ، يمكن لـ BEMS أو BMS توفير بيانات قيمة مع تفصيل لاستخدام الطاقة الحرارية الفعلي للمنشآت التقنية المختلفة.</a:t>
            </a:r>
          </a:p>
          <a:p>
            <a:pPr algn="r" rtl="1">
              <a:buFont typeface="Courier New" panose="02070309020205020404" pitchFamily="49" charset="0"/>
              <a:buChar char="o"/>
            </a:pPr>
            <a:r>
              <a:rPr lang="ar" sz="1600" dirty="0"/>
              <a:t>نظام إدارة الطاقة في المباني ( </a:t>
            </a:r>
            <a:r>
              <a:rPr lang="ar" sz="1600" b="1" dirty="0"/>
              <a:t>BEMS </a:t>
            </a:r>
            <a:r>
              <a:rPr lang="ar" sz="1600" dirty="0"/>
              <a:t>) ويراقب استخدام الطاقة في التركيبات الفنية المختلفة للتدفئة والتبريد والتهوية والإضاءة وأحمال التوصيل </a:t>
            </a:r>
            <a:r>
              <a:rPr lang="ar" sz="1600" dirty="0" err="1"/>
              <a:t>وما إلى ذلك </a:t>
            </a:r>
            <a:r>
              <a:rPr lang="ar" sz="1600" dirty="0"/>
              <a:t>، والظروف البيئية الداخلية .</a:t>
            </a:r>
          </a:p>
          <a:p>
            <a:pPr algn="r" rtl="1">
              <a:buFont typeface="Courier New" panose="02070309020205020404" pitchFamily="49" charset="0"/>
              <a:buChar char="o"/>
            </a:pPr>
            <a:r>
              <a:rPr lang="ar" sz="1600" dirty="0"/>
              <a:t>قد يتضمن نظام إدارة المباني ( </a:t>
            </a:r>
            <a:r>
              <a:rPr lang="ar" sz="1600" b="1" dirty="0"/>
              <a:t>BMS </a:t>
            </a:r>
            <a:r>
              <a:rPr lang="ar" sz="1600" dirty="0"/>
              <a:t>) بالإضافة إلى ذلك وظائف أخرى (مثل السلامة ، والوصول ، والمصاعد ، والأمن من الحرائق ).</a:t>
            </a:r>
          </a:p>
        </p:txBody>
      </p:sp>
      <p:sp>
        <p:nvSpPr>
          <p:cNvPr id="15" name="Rectangle 14"/>
          <p:cNvSpPr/>
          <p:nvPr/>
        </p:nvSpPr>
        <p:spPr>
          <a:xfrm>
            <a:off x="573034" y="4241083"/>
            <a:ext cx="8403771" cy="1169551"/>
          </a:xfrm>
          <a:prstGeom prst="rect">
            <a:avLst/>
          </a:prstGeom>
          <a:noFill/>
        </p:spPr>
        <p:txBody>
          <a:bodyPr wrap="square">
            <a:spAutoFit/>
          </a:bodyPr>
          <a:lstStyle/>
          <a:p>
            <a:pPr algn="r" rtl="1">
              <a:spcBef>
                <a:spcPts val="1200"/>
              </a:spcBef>
            </a:pPr>
            <a:r>
              <a:rPr lang="ar" sz="2000" dirty="0"/>
              <a:t>بيانات الاستخدام الفعلي للطاقة من 12 شهرًا متتاليًا على الأقل ضرورية.</a:t>
            </a:r>
          </a:p>
          <a:p>
            <a:pPr algn="r" rtl="1">
              <a:spcBef>
                <a:spcPts val="1200"/>
              </a:spcBef>
            </a:pPr>
            <a:r>
              <a:rPr lang="ar" sz="2000" dirty="0"/>
              <a:t>يُفضل إجراء </a:t>
            </a:r>
            <a:r>
              <a:rPr lang="ar" sz="2000" b="1" dirty="0"/>
              <a:t>متوسط </a:t>
            </a:r>
            <a:r>
              <a:rPr lang="ar" sz="2000" dirty="0"/>
              <a:t>على سجلات أطول (مثل </a:t>
            </a:r>
            <a:r>
              <a:rPr lang="ar" sz="2000" b="1" dirty="0"/>
              <a:t>بيانات ثلاث سنوات </a:t>
            </a:r>
            <a:r>
              <a:rPr lang="ar" sz="2000" dirty="0"/>
              <a:t>) من أجل إزالة تأثيرات الظروف الجوية المتغيرة ومتوسط التقلبات المتأصلة الأخرى في إشغال المبنى.</a:t>
            </a:r>
            <a:endParaRPr lang="en-US" sz="2000" dirty="0"/>
          </a:p>
        </p:txBody>
      </p:sp>
      <p:pic>
        <p:nvPicPr>
          <p:cNvPr id="1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743" y="4154753"/>
            <a:ext cx="378512" cy="368806"/>
          </a:xfrm>
          <a:prstGeom prst="rect">
            <a:avLst/>
          </a:prstGeom>
          <a:solidFill>
            <a:srgbClr val="FFFF00"/>
          </a:solidFill>
          <a:ln>
            <a:noFill/>
          </a:ln>
        </p:spPr>
      </p:pic>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6743" y="4760717"/>
            <a:ext cx="378512" cy="368806"/>
          </a:xfrm>
          <a:prstGeom prst="rect">
            <a:avLst/>
          </a:prstGeom>
          <a:solidFill>
            <a:srgbClr val="FFFF00"/>
          </a:solidFill>
          <a:ln>
            <a:noFill/>
          </a:ln>
        </p:spPr>
      </p:pic>
      <p:sp>
        <p:nvSpPr>
          <p:cNvPr id="9" name="Segnaposto contenuto 2">
            <a:extLst>
              <a:ext uri="{FF2B5EF4-FFF2-40B4-BE49-F238E27FC236}">
                <a16:creationId xmlns:a16="http://schemas.microsoft.com/office/drawing/2014/main" id="{86F2EB93-A63A-4210-B86A-E5FCAD7D8D7F}"/>
              </a:ext>
            </a:extLst>
          </p:cNvPr>
          <p:cNvSpPr txBox="1">
            <a:spLocks/>
          </p:cNvSpPr>
          <p:nvPr/>
        </p:nvSpPr>
        <p:spPr>
          <a:xfrm>
            <a:off x="268224" y="902208"/>
            <a:ext cx="8875776" cy="81084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None/>
            </a:pPr>
            <a:r>
              <a:rPr lang="ar" b="1" u="sng" dirty="0">
                <a:latin typeface="Calibri" panose="020F0502020204030204" pitchFamily="34" charset="0"/>
                <a:cs typeface="Calibri" panose="020F0502020204030204" pitchFamily="34" charset="0"/>
              </a:rPr>
              <a:t>طريقة التقييم - معلومات عامة</a:t>
            </a:r>
            <a:r>
              <a:rPr lang="en-US" b="1" u="sng" dirty="0">
                <a:latin typeface="Calibri" panose="020F0502020204030204" pitchFamily="34" charset="0"/>
                <a:cs typeface="Calibri" panose="020F0502020204030204" pitchFamily="34" charset="0"/>
              </a:rPr>
              <a:t> </a:t>
            </a:r>
            <a:r>
              <a:rPr lang="ar-JO" b="1" u="sng" dirty="0">
                <a:latin typeface="Calibri" panose="020F0502020204030204" pitchFamily="34" charset="0"/>
                <a:cs typeface="Calibri" panose="020F0502020204030204" pitchFamily="34" charset="0"/>
              </a:rPr>
              <a:t> ( نظام إدارة الطاقة في المبنى </a:t>
            </a:r>
            <a:r>
              <a:rPr lang="en-US" b="1" u="sng" dirty="0">
                <a:latin typeface="Calibri" panose="020F0502020204030204" pitchFamily="34" charset="0"/>
                <a:cs typeface="Calibri" panose="020F0502020204030204" pitchFamily="34" charset="0"/>
              </a:rPr>
              <a:t>BEMS </a:t>
            </a:r>
            <a:r>
              <a:rPr lang="ar-JO" b="1" u="sng" dirty="0">
                <a:latin typeface="Calibri" panose="020F0502020204030204" pitchFamily="34" charset="0"/>
                <a:cs typeface="Calibri" panose="020F0502020204030204" pitchFamily="34" charset="0"/>
              </a:rPr>
              <a:t> /نظام إدارة المبنى</a:t>
            </a:r>
            <a:r>
              <a:rPr lang="en-US" b="1" u="sng" dirty="0">
                <a:latin typeface="Calibri" panose="020F0502020204030204" pitchFamily="34" charset="0"/>
                <a:cs typeface="Calibri" panose="020F0502020204030204" pitchFamily="34" charset="0"/>
              </a:rPr>
              <a:t> BMS</a:t>
            </a:r>
            <a:r>
              <a:rPr lang="ar-JO" b="1" u="sng" dirty="0">
                <a:latin typeface="Calibri" panose="020F0502020204030204" pitchFamily="34" charset="0"/>
                <a:cs typeface="Calibri" panose="020F0502020204030204" pitchFamily="34" charset="0"/>
              </a:rPr>
              <a:t> </a:t>
            </a:r>
            <a:r>
              <a:rPr lang="ar" b="1" dirty="0">
                <a:latin typeface="Calibri" panose="020F0502020204030204" pitchFamily="34" charset="0"/>
                <a:cs typeface="Calibri" panose="020F0502020204030204" pitchFamily="34" charset="0"/>
              </a:rPr>
              <a:t>)</a:t>
            </a:r>
            <a:endParaRPr lang="it-IT" dirty="0"/>
          </a:p>
        </p:txBody>
      </p:sp>
      <p:sp>
        <p:nvSpPr>
          <p:cNvPr id="2" name="Rectangle 1">
            <a:extLst>
              <a:ext uri="{FF2B5EF4-FFF2-40B4-BE49-F238E27FC236}">
                <a16:creationId xmlns:a16="http://schemas.microsoft.com/office/drawing/2014/main" id="{37601921-3B99-5256-BD2B-C76452F776D7}"/>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9166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15</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744203" y="829766"/>
            <a:ext cx="3655594"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b="1" u="sng" dirty="0">
                <a:latin typeface="Calibri" panose="020F0502020204030204" pitchFamily="34" charset="0"/>
                <a:cs typeface="Calibri" panose="020F0502020204030204" pitchFamily="34" charset="0"/>
              </a:rPr>
              <a:t>طريقة التقييم - معلومات عامة</a:t>
            </a:r>
            <a:endParaRPr lang="it-IT" dirty="0"/>
          </a:p>
        </p:txBody>
      </p:sp>
      <p:sp>
        <p:nvSpPr>
          <p:cNvPr id="8" name="Segnaposto contenuto 2">
            <a:extLst>
              <a:ext uri="{FF2B5EF4-FFF2-40B4-BE49-F238E27FC236}">
                <a16:creationId xmlns:a16="http://schemas.microsoft.com/office/drawing/2014/main" id="{86F2EB93-A63A-4210-B86A-E5FCAD7D8D7F}"/>
              </a:ext>
            </a:extLst>
          </p:cNvPr>
          <p:cNvSpPr txBox="1">
            <a:spLocks/>
          </p:cNvSpPr>
          <p:nvPr/>
        </p:nvSpPr>
        <p:spPr>
          <a:xfrm>
            <a:off x="243150" y="1535425"/>
            <a:ext cx="8900850" cy="31038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dirty="0"/>
              <a:t>الطاقة </a:t>
            </a:r>
            <a:r>
              <a:rPr lang="ar" dirty="0">
                <a:solidFill>
                  <a:prstClr val="black"/>
                </a:solidFill>
              </a:rPr>
              <a:t>الحرارية السنوية المنتجة والمستخدمة في الموقع من مصادر متجددة فيما يتعلق </a:t>
            </a:r>
            <a:r>
              <a:rPr lang="ar" b="1" dirty="0">
                <a:solidFill>
                  <a:prstClr val="black"/>
                </a:solidFill>
              </a:rPr>
              <a:t>بكل ناقل طاقة (وقود) </a:t>
            </a:r>
            <a:r>
              <a:rPr lang="ar" dirty="0">
                <a:solidFill>
                  <a:prstClr val="black"/>
                </a:solidFill>
              </a:rPr>
              <a:t>قد يحل محله.</a:t>
            </a:r>
          </a:p>
          <a:p>
            <a:pPr marL="0" indent="0" algn="r" rtl="1">
              <a:buNone/>
            </a:pPr>
            <a:endParaRPr lang="en-US" i="1" dirty="0">
              <a:solidFill>
                <a:prstClr val="black"/>
              </a:solidFill>
            </a:endParaRPr>
          </a:p>
          <a:p>
            <a:pPr marL="0" indent="0" algn="r" rtl="1">
              <a:buNone/>
            </a:pPr>
            <a:r>
              <a:rPr lang="ar" i="1" dirty="0">
                <a:solidFill>
                  <a:prstClr val="black"/>
                </a:solidFill>
              </a:rPr>
              <a:t>على سبيل المثال،</a:t>
            </a:r>
          </a:p>
          <a:p>
            <a:pPr algn="r" rtl="1">
              <a:buFont typeface="Courier New" panose="02070309020205020404" pitchFamily="49" charset="0"/>
              <a:buChar char="o"/>
            </a:pPr>
            <a:r>
              <a:rPr lang="ar" i="1" dirty="0">
                <a:solidFill>
                  <a:prstClr val="black"/>
                </a:solidFill>
              </a:rPr>
              <a:t>استخدم المجمعات الحرارية الشمسية لإنتاج الماء الساخن الذي يستخدم بعد ذلك لتدفئة المكان بدلاً من غلاية تعمل بالزيت.</a:t>
            </a:r>
            <a:endParaRPr lang="en-US" i="1" dirty="0"/>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6531" y="3836423"/>
            <a:ext cx="4548187" cy="195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a:extLst>
              <a:ext uri="{FF2B5EF4-FFF2-40B4-BE49-F238E27FC236}">
                <a16:creationId xmlns:a16="http://schemas.microsoft.com/office/drawing/2014/main" id="{A4B898FB-C2B9-D82F-AF81-F15555C0569E}"/>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egnaposto contenuto 2">
            <a:extLst>
              <a:ext uri="{FF2B5EF4-FFF2-40B4-BE49-F238E27FC236}">
                <a16:creationId xmlns:a16="http://schemas.microsoft.com/office/drawing/2014/main" id="{3523C372-9C42-2516-9B04-C32A4492700E}"/>
              </a:ext>
            </a:extLst>
          </p:cNvPr>
          <p:cNvSpPr txBox="1">
            <a:spLocks/>
          </p:cNvSpPr>
          <p:nvPr/>
        </p:nvSpPr>
        <p:spPr>
          <a:xfrm>
            <a:off x="7343584" y="5285790"/>
            <a:ext cx="1467231" cy="50802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JO" sz="1600" b="1" u="sng" dirty="0">
                <a:latin typeface="Calibri" panose="020F0502020204030204" pitchFamily="34" charset="0"/>
                <a:cs typeface="Calibri" panose="020F0502020204030204" pitchFamily="34" charset="0"/>
              </a:rPr>
              <a:t>الحرارة من الوقود </a:t>
            </a:r>
            <a:endParaRPr lang="it-IT" sz="1600" dirty="0"/>
          </a:p>
        </p:txBody>
      </p:sp>
      <p:sp>
        <p:nvSpPr>
          <p:cNvPr id="4" name="Segnaposto contenuto 2">
            <a:extLst>
              <a:ext uri="{FF2B5EF4-FFF2-40B4-BE49-F238E27FC236}">
                <a16:creationId xmlns:a16="http://schemas.microsoft.com/office/drawing/2014/main" id="{C21B0756-3EFD-193B-1C31-74358458F34D}"/>
              </a:ext>
            </a:extLst>
          </p:cNvPr>
          <p:cNvSpPr txBox="1">
            <a:spLocks/>
          </p:cNvSpPr>
          <p:nvPr/>
        </p:nvSpPr>
        <p:spPr>
          <a:xfrm>
            <a:off x="2002421" y="5211037"/>
            <a:ext cx="2563242" cy="50802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JO" sz="1600" b="1" u="sng" dirty="0">
                <a:latin typeface="Calibri" panose="020F0502020204030204" pitchFamily="34" charset="0"/>
                <a:cs typeface="Calibri" panose="020F0502020204030204" pitchFamily="34" charset="0"/>
              </a:rPr>
              <a:t>الحرارة من مصادر الطاقة المتجددة </a:t>
            </a:r>
            <a:endParaRPr lang="it-IT" sz="1600" dirty="0"/>
          </a:p>
        </p:txBody>
      </p:sp>
    </p:spTree>
    <p:extLst>
      <p:ext uri="{BB962C8B-B14F-4D97-AF65-F5344CB8AC3E}">
        <p14:creationId xmlns:p14="http://schemas.microsoft.com/office/powerpoint/2010/main" val="35911350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16</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68224" y="949124"/>
            <a:ext cx="3736617" cy="48286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Font typeface="Arial" panose="020B0604020202020204" pitchFamily="34" charset="0"/>
              <a:buNone/>
            </a:pPr>
            <a:r>
              <a:rPr lang="ar" b="1" u="sng" dirty="0">
                <a:latin typeface="Calibri" panose="020F0502020204030204" pitchFamily="34" charset="0"/>
                <a:cs typeface="Calibri" panose="020F0502020204030204" pitchFamily="34" charset="0"/>
              </a:rPr>
              <a:t>طريقة التقييم - مرحلة التصميم</a:t>
            </a:r>
            <a:endParaRPr lang="it-IT" dirty="0"/>
          </a:p>
        </p:txBody>
      </p:sp>
      <p:sp>
        <p:nvSpPr>
          <p:cNvPr id="9" name="Segnaposto contenuto 2">
            <a:extLst>
              <a:ext uri="{FF2B5EF4-FFF2-40B4-BE49-F238E27FC236}">
                <a16:creationId xmlns:a16="http://schemas.microsoft.com/office/drawing/2014/main" id="{86F2EB93-A63A-4210-B86A-E5FCAD7D8D7F}"/>
              </a:ext>
            </a:extLst>
          </p:cNvPr>
          <p:cNvSpPr txBox="1">
            <a:spLocks/>
          </p:cNvSpPr>
          <p:nvPr/>
        </p:nvSpPr>
        <p:spPr>
          <a:xfrm>
            <a:off x="243150" y="1535425"/>
            <a:ext cx="8900850" cy="385837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sz="2200" b="1" dirty="0">
                <a:solidFill>
                  <a:schemeClr val="tx1">
                    <a:lumMod val="50000"/>
                    <a:lumOff val="50000"/>
                  </a:schemeClr>
                </a:solidFill>
              </a:rPr>
              <a:t>خطوات حساب </a:t>
            </a:r>
            <a:r>
              <a:rPr lang="ar" sz="2200" b="1" u="sng" dirty="0">
                <a:solidFill>
                  <a:schemeClr val="tx1">
                    <a:lumMod val="50000"/>
                    <a:lumOff val="50000"/>
                  </a:schemeClr>
                </a:solidFill>
              </a:rPr>
              <a:t>المباني الجديدة (التصميم) </a:t>
            </a:r>
            <a:r>
              <a:rPr lang="ar" sz="2200" b="1" dirty="0">
                <a:solidFill>
                  <a:schemeClr val="tx1">
                    <a:lumMod val="50000"/>
                    <a:lumOff val="50000"/>
                  </a:schemeClr>
                </a:solidFill>
              </a:rPr>
              <a:t>هي كالتالي :</a:t>
            </a:r>
            <a:r>
              <a:rPr lang="ar" sz="2200" dirty="0"/>
              <a:t> </a:t>
            </a:r>
            <a:endParaRPr lang="it-IT" sz="2200" dirty="0"/>
          </a:p>
          <a:p>
            <a:pPr marL="457200" lvl="0" indent="-457200" algn="r" rtl="1">
              <a:buFont typeface="+mj-lt"/>
              <a:buAutoNum type="arabicPeriod"/>
            </a:pPr>
            <a:r>
              <a:rPr lang="ar" sz="2200" dirty="0"/>
              <a:t>احسب </a:t>
            </a:r>
            <a:r>
              <a:rPr lang="ar" sz="2200" b="1" dirty="0"/>
              <a:t>الطاقة الحرارية السنوية التي يتم إنتاجها واستخدامها في الموقع من مصادر متجددة </a:t>
            </a:r>
            <a:r>
              <a:rPr lang="ar" sz="2200" dirty="0"/>
              <a:t>(مثل مجمعات الطاقة الشمسية ، وأجهزة HP التي تعمل بالطاقة الكهروضوئية) لتغطية الطلب على خدماتها الفنية على مدار عام عادي ، وفقًا لمعايير CEN التي تدعم EPBD ، [kWh]</a:t>
            </a:r>
          </a:p>
        </p:txBody>
      </p:sp>
      <p:pic>
        <p:nvPicPr>
          <p:cNvPr id="8"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pic>
        <p:nvPicPr>
          <p:cNvPr id="3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8134" y="3454414"/>
            <a:ext cx="3607020" cy="1667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Rounded Rectangle 38"/>
          <p:cNvSpPr/>
          <p:nvPr/>
        </p:nvSpPr>
        <p:spPr>
          <a:xfrm>
            <a:off x="2964998" y="3380512"/>
            <a:ext cx="2002114" cy="1741485"/>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DC3CE99-05A2-BA0D-BCFA-CE98053463F7}"/>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67417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05744" y="5323112"/>
            <a:ext cx="2046708" cy="118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17</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687333" y="842636"/>
            <a:ext cx="3607020"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Font typeface="Arial" panose="020B0604020202020204" pitchFamily="34" charset="0"/>
              <a:buNone/>
            </a:pPr>
            <a:r>
              <a:rPr lang="ar" b="1" u="sng" dirty="0">
                <a:latin typeface="Calibri" panose="020F0502020204030204" pitchFamily="34" charset="0"/>
                <a:cs typeface="Calibri" panose="020F0502020204030204" pitchFamily="34" charset="0"/>
              </a:rPr>
              <a:t>طريقة التقييم - مرحلة التصميم</a:t>
            </a:r>
            <a:endParaRPr lang="it-IT" dirty="0"/>
          </a:p>
        </p:txBody>
      </p:sp>
      <p:sp>
        <p:nvSpPr>
          <p:cNvPr id="9" name="Segnaposto contenuto 2">
            <a:extLst>
              <a:ext uri="{FF2B5EF4-FFF2-40B4-BE49-F238E27FC236}">
                <a16:creationId xmlns:a16="http://schemas.microsoft.com/office/drawing/2014/main" id="{86F2EB93-A63A-4210-B86A-E5FCAD7D8D7F}"/>
              </a:ext>
            </a:extLst>
          </p:cNvPr>
          <p:cNvSpPr txBox="1">
            <a:spLocks/>
          </p:cNvSpPr>
          <p:nvPr/>
        </p:nvSpPr>
        <p:spPr>
          <a:xfrm>
            <a:off x="243150" y="1302291"/>
            <a:ext cx="8900850" cy="140481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lgn="r" rtl="1">
              <a:buFont typeface="+mj-lt"/>
              <a:buAutoNum type="arabicPeriod" startAt="2"/>
            </a:pPr>
            <a:r>
              <a:rPr lang="ar" sz="2200" b="1" dirty="0"/>
              <a:t>الطاقة الحرارية </a:t>
            </a:r>
            <a:r>
              <a:rPr lang="ar" sz="2200" dirty="0"/>
              <a:t>السنوية التي يتم توصيلها (على سبيل المثال ، النفط والغاز الطبيعي وتدفئة المناطق) للمبنى لتغطية الطلب على خدماته الفنية على مدار عام عادي ، وفقًا لمعايير CEN التي تدعم</a:t>
            </a:r>
            <a:r>
              <a:rPr lang="ar-JO" sz="2200" dirty="0"/>
              <a:t> </a:t>
            </a:r>
            <a:r>
              <a:rPr lang="ar" sz="2200" dirty="0"/>
              <a:t>توجيه أداء الطاقة في المباني EPBD ، [kWh].</a:t>
            </a:r>
            <a:endParaRPr lang="en-US" sz="2200" dirty="0">
              <a:solidFill>
                <a:srgbClr val="FF0000"/>
              </a:solidFill>
            </a:endParaRPr>
          </a:p>
        </p:txBody>
      </p:sp>
      <p:pic>
        <p:nvPicPr>
          <p:cNvPr id="8"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itolo 1">
            <a:extLst>
              <a:ext uri="{FF2B5EF4-FFF2-40B4-BE49-F238E27FC236}">
                <a16:creationId xmlns:a16="http://schemas.microsoft.com/office/drawing/2014/main" id="{16A089E5-01BB-4338-9765-31AF63FC0C37}"/>
              </a:ext>
            </a:extLst>
          </p:cNvPr>
          <p:cNvSpPr>
            <a:spLocks noGrp="1"/>
          </p:cNvSpPr>
          <p:nvPr>
            <p:ph type="title"/>
          </p:nvPr>
        </p:nvSpPr>
        <p:spPr>
          <a:xfrm>
            <a:off x="0" y="-21265"/>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grpSp>
        <p:nvGrpSpPr>
          <p:cNvPr id="2" name="Group 1"/>
          <p:cNvGrpSpPr/>
          <p:nvPr/>
        </p:nvGrpSpPr>
        <p:grpSpPr>
          <a:xfrm>
            <a:off x="310508" y="2420618"/>
            <a:ext cx="3835510" cy="1741485"/>
            <a:chOff x="3028134" y="2833911"/>
            <a:chExt cx="3835510" cy="1741485"/>
          </a:xfrm>
        </p:grpSpPr>
        <p:pic>
          <p:nvPicPr>
            <p:cNvPr id="1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8134" y="2907813"/>
              <a:ext cx="3607020" cy="1667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ounded Rectangle 20"/>
            <p:cNvSpPr/>
            <p:nvPr/>
          </p:nvSpPr>
          <p:spPr>
            <a:xfrm>
              <a:off x="5228420" y="2833911"/>
              <a:ext cx="1635224" cy="1741485"/>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Segnaposto contenuto 2">
            <a:extLst>
              <a:ext uri="{FF2B5EF4-FFF2-40B4-BE49-F238E27FC236}">
                <a16:creationId xmlns:a16="http://schemas.microsoft.com/office/drawing/2014/main" id="{86F2EB93-A63A-4210-B86A-E5FCAD7D8D7F}"/>
              </a:ext>
            </a:extLst>
          </p:cNvPr>
          <p:cNvSpPr txBox="1">
            <a:spLocks/>
          </p:cNvSpPr>
          <p:nvPr/>
        </p:nvSpPr>
        <p:spPr>
          <a:xfrm>
            <a:off x="243150" y="4267708"/>
            <a:ext cx="8900850" cy="14048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lvl="0" indent="-457200" algn="r" rtl="1">
              <a:spcBef>
                <a:spcPts val="0"/>
              </a:spcBef>
              <a:buFont typeface="+mj-lt"/>
              <a:buAutoNum type="arabicPeriod" startAt="3"/>
            </a:pPr>
            <a:r>
              <a:rPr lang="ar" sz="2200" dirty="0"/>
              <a:t>جمع الطاقة الحرارية من RES والطاقة الحرارية التي تم توفيرها ، لحساب </a:t>
            </a:r>
            <a:r>
              <a:rPr lang="ar" sz="2200" b="1" dirty="0"/>
              <a:t>إجمالي الطاقة الحرارية النهائية </a:t>
            </a:r>
            <a:r>
              <a:rPr lang="ar" sz="2200" dirty="0"/>
              <a:t>(RES &amp; التقليدية ) ، [ kWh]</a:t>
            </a:r>
            <a:endParaRPr lang="en-GB" sz="2200" dirty="0"/>
          </a:p>
          <a:p>
            <a:pPr marL="457200" lvl="0" indent="-457200" algn="r" rtl="1">
              <a:spcBef>
                <a:spcPts val="0"/>
              </a:spcBef>
              <a:buFont typeface="+mj-lt"/>
              <a:buAutoNum type="arabicPeriod" startAt="3"/>
            </a:pPr>
            <a:r>
              <a:rPr lang="ar" sz="2200" dirty="0"/>
              <a:t>احسب </a:t>
            </a:r>
            <a:r>
              <a:rPr lang="ar" sz="2200" b="1" dirty="0"/>
              <a:t>النسبة المئوية </a:t>
            </a:r>
            <a:r>
              <a:rPr lang="ar" sz="2200" dirty="0"/>
              <a:t>للطاقة </a:t>
            </a:r>
            <a:r>
              <a:rPr lang="ar" sz="2200" b="1" dirty="0"/>
              <a:t>الحرارية المنتجة من مصادر متجددة إلى إجمالي الطاقة الحرارية النهائية </a:t>
            </a:r>
            <a:r>
              <a:rPr lang="ar" sz="2200" dirty="0"/>
              <a:t>(RES &amp; التقليدية) </a:t>
            </a:r>
            <a:r>
              <a:rPr lang="ar" sz="2200" b="1" dirty="0"/>
              <a:t>، [٪]</a:t>
            </a:r>
          </a:p>
        </p:txBody>
      </p:sp>
      <p:sp>
        <p:nvSpPr>
          <p:cNvPr id="3" name="Rectangle 2"/>
          <p:cNvSpPr/>
          <p:nvPr/>
        </p:nvSpPr>
        <p:spPr>
          <a:xfrm>
            <a:off x="5822066" y="3545461"/>
            <a:ext cx="3276909" cy="369332"/>
          </a:xfrm>
          <a:prstGeom prst="rect">
            <a:avLst/>
          </a:prstGeom>
        </p:spPr>
        <p:txBody>
          <a:bodyPr wrap="square">
            <a:spAutoFit/>
          </a:bodyPr>
          <a:lstStyle/>
          <a:p>
            <a:pPr marL="285750" indent="-285750" algn="r" rtl="1">
              <a:buFont typeface="Wingdings" panose="05000000000000000000" pitchFamily="2" charset="2"/>
              <a:buChar char="Ø"/>
            </a:pPr>
            <a:r>
              <a:rPr lang="ar" dirty="0"/>
              <a:t>انظر أيضًا</a:t>
            </a:r>
            <a:r>
              <a:rPr lang="ar-JO" b="1" dirty="0"/>
              <a:t> </a:t>
            </a:r>
            <a:r>
              <a:rPr lang="en-US" b="1" dirty="0"/>
              <a:t> </a:t>
            </a:r>
            <a:r>
              <a:rPr lang="ar-JO" b="1" dirty="0"/>
              <a:t>ب .</a:t>
            </a:r>
            <a:r>
              <a:rPr lang="ar" b="1" dirty="0"/>
              <a:t>1.2 لمرحلة التصميم</a:t>
            </a:r>
            <a:endParaRPr lang="en-US" dirty="0"/>
          </a:p>
        </p:txBody>
      </p:sp>
      <p:sp>
        <p:nvSpPr>
          <p:cNvPr id="4" name="Rectangle 3">
            <a:extLst>
              <a:ext uri="{FF2B5EF4-FFF2-40B4-BE49-F238E27FC236}">
                <a16:creationId xmlns:a16="http://schemas.microsoft.com/office/drawing/2014/main" id="{B3365776-EC51-7C3B-085F-84BCB3399A14}"/>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5179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18</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197100" y="834886"/>
            <a:ext cx="3887087"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Font typeface="Arial" panose="020B0604020202020204" pitchFamily="34" charset="0"/>
              <a:buNone/>
            </a:pPr>
            <a:r>
              <a:rPr lang="ar" b="1" u="sng" dirty="0">
                <a:latin typeface="Calibri" panose="020F0502020204030204" pitchFamily="34" charset="0"/>
                <a:cs typeface="Calibri" panose="020F0502020204030204" pitchFamily="34" charset="0"/>
              </a:rPr>
              <a:t>طريقة التقييم - مرحلة الإشراف</a:t>
            </a:r>
            <a:endParaRPr lang="it-IT" dirty="0"/>
          </a:p>
        </p:txBody>
      </p:sp>
      <p:sp>
        <p:nvSpPr>
          <p:cNvPr id="9" name="Segnaposto contenuto 2">
            <a:extLst>
              <a:ext uri="{FF2B5EF4-FFF2-40B4-BE49-F238E27FC236}">
                <a16:creationId xmlns:a16="http://schemas.microsoft.com/office/drawing/2014/main" id="{86F2EB93-A63A-4210-B86A-E5FCAD7D8D7F}"/>
              </a:ext>
            </a:extLst>
          </p:cNvPr>
          <p:cNvSpPr txBox="1">
            <a:spLocks/>
          </p:cNvSpPr>
          <p:nvPr/>
        </p:nvSpPr>
        <p:spPr>
          <a:xfrm>
            <a:off x="243150" y="1535425"/>
            <a:ext cx="8900850" cy="20294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b="1" dirty="0">
                <a:solidFill>
                  <a:schemeClr val="tx1">
                    <a:lumMod val="50000"/>
                    <a:lumOff val="50000"/>
                  </a:schemeClr>
                </a:solidFill>
              </a:rPr>
              <a:t>خطوات الحساب للمباني </a:t>
            </a:r>
            <a:r>
              <a:rPr lang="ar" b="1" u="sng" dirty="0">
                <a:solidFill>
                  <a:schemeClr val="tx1">
                    <a:lumMod val="50000"/>
                    <a:lumOff val="50000"/>
                  </a:schemeClr>
                </a:solidFill>
              </a:rPr>
              <a:t>القائمة </a:t>
            </a:r>
            <a:r>
              <a:rPr lang="ar" b="1" dirty="0">
                <a:solidFill>
                  <a:schemeClr val="tx1">
                    <a:lumMod val="50000"/>
                    <a:lumOff val="50000"/>
                  </a:schemeClr>
                </a:solidFill>
              </a:rPr>
              <a:t>هي كما يلي:</a:t>
            </a:r>
            <a:r>
              <a:rPr lang="ar" dirty="0"/>
              <a:t> </a:t>
            </a:r>
            <a:endParaRPr lang="it-IT" dirty="0"/>
          </a:p>
          <a:p>
            <a:pPr marL="457200" indent="-457200" algn="r" rtl="1">
              <a:buFont typeface="+mj-lt"/>
              <a:buAutoNum type="arabicPeriod"/>
            </a:pPr>
            <a:r>
              <a:rPr lang="ar" sz="2200" dirty="0"/>
              <a:t>احسب الطاقة الحرارية السنوية </a:t>
            </a:r>
            <a:r>
              <a:rPr lang="ar" sz="2200" b="1" dirty="0"/>
              <a:t>المنتجة والمستخدمة في الموقع من مصادر متجددة </a:t>
            </a:r>
            <a:r>
              <a:rPr lang="ar" sz="2200" dirty="0"/>
              <a:t>(مثل مجمعات الطاقة الشمسية ، و HP التي تعمل بالطاقة الكهروضوئية ، والكتلة الحيوية) لتغطية الطلب على خدماتها الفنية ، باستخدام </a:t>
            </a:r>
            <a:r>
              <a:rPr lang="ar" sz="2200" b="1" dirty="0"/>
              <a:t>متوسط </a:t>
            </a:r>
            <a:r>
              <a:rPr lang="ar" sz="2200" dirty="0"/>
              <a:t>قيمة 3 سنوات ، من البيانات أو </a:t>
            </a:r>
            <a:r>
              <a:rPr lang="ar" sz="2200" b="1" dirty="0"/>
              <a:t>الحسابات المراقبة </a:t>
            </a:r>
            <a:r>
              <a:rPr lang="ar" sz="2200" dirty="0"/>
              <a:t>، [kWh]</a:t>
            </a:r>
          </a:p>
          <a:p>
            <a:pPr marL="457200" lvl="0" indent="-457200" algn="r" rtl="1">
              <a:buFont typeface="+mj-lt"/>
              <a:buAutoNum type="arabicPeriod"/>
            </a:pPr>
            <a:endParaRPr lang="en-US" sz="2200" dirty="0"/>
          </a:p>
        </p:txBody>
      </p:sp>
      <p:pic>
        <p:nvPicPr>
          <p:cNvPr id="10"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pic>
        <p:nvPicPr>
          <p:cNvPr id="2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4998" y="3779497"/>
            <a:ext cx="3607020" cy="1667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Rounded Rectangle 34"/>
          <p:cNvSpPr/>
          <p:nvPr/>
        </p:nvSpPr>
        <p:spPr>
          <a:xfrm>
            <a:off x="2964998" y="3542562"/>
            <a:ext cx="2002114" cy="1741485"/>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61C41AE-B2DB-D43C-8530-F57AF0397121}"/>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81746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t>19</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768490" y="748582"/>
            <a:ext cx="3607020"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Font typeface="Arial" panose="020B0604020202020204" pitchFamily="34" charset="0"/>
              <a:buNone/>
            </a:pPr>
            <a:r>
              <a:rPr lang="ar" b="1" u="sng" dirty="0">
                <a:latin typeface="Calibri" panose="020F0502020204030204" pitchFamily="34" charset="0"/>
                <a:cs typeface="Calibri" panose="020F0502020204030204" pitchFamily="34" charset="0"/>
              </a:rPr>
              <a:t>طريقة التقييم - مرحلة الإشراف</a:t>
            </a:r>
            <a:endParaRPr lang="it-IT" dirty="0"/>
          </a:p>
        </p:txBody>
      </p:sp>
      <p:pic>
        <p:nvPicPr>
          <p:cNvPr id="10"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solidFill>
                  <a:prstClr val="black">
                    <a:lumMod val="50000"/>
                    <a:lumOff val="50000"/>
                  </a:prstClr>
                </a:solidFill>
              </a:rPr>
              <a:t>ب ١/٤ / - الطاقة من المصادر المتجددة في إجمالي استهلاك الطاقة الحرارية</a:t>
            </a:r>
            <a:endParaRPr lang="it-IT" sz="2800" dirty="0"/>
          </a:p>
        </p:txBody>
      </p:sp>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3523" y="5430106"/>
            <a:ext cx="2046708" cy="1188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Segnaposto contenuto 2">
            <a:extLst>
              <a:ext uri="{FF2B5EF4-FFF2-40B4-BE49-F238E27FC236}">
                <a16:creationId xmlns:a16="http://schemas.microsoft.com/office/drawing/2014/main" id="{86F2EB93-A63A-4210-B86A-E5FCAD7D8D7F}"/>
              </a:ext>
            </a:extLst>
          </p:cNvPr>
          <p:cNvSpPr txBox="1">
            <a:spLocks/>
          </p:cNvSpPr>
          <p:nvPr/>
        </p:nvSpPr>
        <p:spPr>
          <a:xfrm>
            <a:off x="243150" y="1429095"/>
            <a:ext cx="8900850" cy="1404816"/>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lvl="0" indent="-457200" algn="r" rtl="1">
              <a:buFont typeface="+mj-lt"/>
              <a:buAutoNum type="arabicPeriod" startAt="2"/>
            </a:pPr>
            <a:r>
              <a:rPr lang="ar" sz="2200" b="1" dirty="0"/>
              <a:t>الطاقة الحرارية </a:t>
            </a:r>
            <a:r>
              <a:rPr lang="ar" sz="2200" dirty="0"/>
              <a:t>السنوية التي يتم توصيلها (على سبيل المثال ، النفط والغاز الطبيعي وتدفئة المنطقة) للمبنى لتغطية الطلب على خدماته الفنية على مدار عام عادي وفقًا لمعايير CEN التي تدعم EPBD ، [كيلوواط ساعة ]</a:t>
            </a:r>
            <a:endParaRPr lang="en-US" sz="2200" dirty="0">
              <a:solidFill>
                <a:srgbClr val="FF0000"/>
              </a:solidFill>
            </a:endParaRPr>
          </a:p>
        </p:txBody>
      </p:sp>
      <p:grpSp>
        <p:nvGrpSpPr>
          <p:cNvPr id="2" name="Group 1"/>
          <p:cNvGrpSpPr/>
          <p:nvPr/>
        </p:nvGrpSpPr>
        <p:grpSpPr>
          <a:xfrm>
            <a:off x="536078" y="2202342"/>
            <a:ext cx="3835510" cy="1741485"/>
            <a:chOff x="3028134" y="2940241"/>
            <a:chExt cx="3835510" cy="1741485"/>
          </a:xfrm>
        </p:grpSpPr>
        <p:pic>
          <p:nvPicPr>
            <p:cNvPr id="3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8134" y="3014143"/>
              <a:ext cx="3607020" cy="1667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Rounded Rectangle 41"/>
            <p:cNvSpPr/>
            <p:nvPr/>
          </p:nvSpPr>
          <p:spPr>
            <a:xfrm>
              <a:off x="5228420" y="2940241"/>
              <a:ext cx="1635224" cy="1741485"/>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Segnaposto contenuto 2">
            <a:extLst>
              <a:ext uri="{FF2B5EF4-FFF2-40B4-BE49-F238E27FC236}">
                <a16:creationId xmlns:a16="http://schemas.microsoft.com/office/drawing/2014/main" id="{86F2EB93-A63A-4210-B86A-E5FCAD7D8D7F}"/>
              </a:ext>
            </a:extLst>
          </p:cNvPr>
          <p:cNvSpPr txBox="1">
            <a:spLocks/>
          </p:cNvSpPr>
          <p:nvPr/>
        </p:nvSpPr>
        <p:spPr>
          <a:xfrm>
            <a:off x="198125" y="3991775"/>
            <a:ext cx="8900850" cy="14371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lvl="0" indent="-457200" algn="r" rtl="1">
              <a:spcBef>
                <a:spcPts val="0"/>
              </a:spcBef>
              <a:buFont typeface="+mj-lt"/>
              <a:buAutoNum type="arabicPeriod" startAt="3"/>
            </a:pPr>
            <a:r>
              <a:rPr lang="ar" sz="2200" dirty="0"/>
              <a:t>جمع الطاقة الحرارية من </a:t>
            </a:r>
            <a:r>
              <a:rPr lang="ar-JO" sz="2200" dirty="0"/>
              <a:t>مصادر الطاقة المتجددة </a:t>
            </a:r>
            <a:r>
              <a:rPr lang="en-US" sz="2200" dirty="0"/>
              <a:t>RES</a:t>
            </a:r>
            <a:r>
              <a:rPr lang="ar" sz="2200" dirty="0"/>
              <a:t> والطاقة الحرارية التي تم توفيرها ، لحساب إجمالي </a:t>
            </a:r>
            <a:r>
              <a:rPr lang="ar" sz="2200" b="1" dirty="0"/>
              <a:t>الطاقة الحرارية النهائية </a:t>
            </a:r>
            <a:r>
              <a:rPr lang="ar" sz="2200" dirty="0"/>
              <a:t>(RES &amp; التقليدية) ، [kWh]</a:t>
            </a:r>
          </a:p>
          <a:p>
            <a:pPr marL="457200" lvl="0" indent="-457200" algn="r" rtl="1">
              <a:spcBef>
                <a:spcPts val="0"/>
              </a:spcBef>
              <a:buFont typeface="+mj-lt"/>
              <a:buAutoNum type="arabicPeriod" startAt="3"/>
            </a:pPr>
            <a:r>
              <a:rPr lang="ar" sz="2200" dirty="0"/>
              <a:t>احسب </a:t>
            </a:r>
            <a:r>
              <a:rPr lang="ar" sz="2200" b="1" dirty="0"/>
              <a:t>النسبة المئوية </a:t>
            </a:r>
            <a:r>
              <a:rPr lang="ar" sz="2200" dirty="0"/>
              <a:t>للطاقة </a:t>
            </a:r>
            <a:r>
              <a:rPr lang="ar" sz="2200" b="1" dirty="0"/>
              <a:t>الحرارية المنتجة من مصادر متجددة إلى إجمالي الطاقة الحرارية النهائية </a:t>
            </a:r>
            <a:r>
              <a:rPr lang="ar" sz="2200" dirty="0"/>
              <a:t>(RES &amp; التقليدية) </a:t>
            </a:r>
            <a:r>
              <a:rPr lang="ar" sz="2200" b="1" dirty="0"/>
              <a:t>، [٪]</a:t>
            </a:r>
            <a:endParaRPr lang="en-US" sz="2200" b="1" dirty="0"/>
          </a:p>
        </p:txBody>
      </p:sp>
      <p:sp>
        <p:nvSpPr>
          <p:cNvPr id="12" name="Rectangle 11"/>
          <p:cNvSpPr/>
          <p:nvPr/>
        </p:nvSpPr>
        <p:spPr>
          <a:xfrm>
            <a:off x="5768140" y="2942206"/>
            <a:ext cx="3072091" cy="369332"/>
          </a:xfrm>
          <a:prstGeom prst="rect">
            <a:avLst/>
          </a:prstGeom>
        </p:spPr>
        <p:txBody>
          <a:bodyPr wrap="square">
            <a:spAutoFit/>
          </a:bodyPr>
          <a:lstStyle/>
          <a:p>
            <a:pPr marL="285750" indent="-285750" algn="r" rtl="1">
              <a:buFont typeface="Wingdings" panose="05000000000000000000" pitchFamily="2" charset="2"/>
              <a:buChar char="Ø"/>
            </a:pPr>
            <a:r>
              <a:rPr lang="ar" dirty="0"/>
              <a:t>انظر أيضًا </a:t>
            </a:r>
            <a:r>
              <a:rPr lang="ar" b="1" dirty="0"/>
              <a:t>B.1.2 لمرحلة الإشغال</a:t>
            </a:r>
            <a:endParaRPr lang="en-US" dirty="0"/>
          </a:p>
        </p:txBody>
      </p:sp>
      <p:sp>
        <p:nvSpPr>
          <p:cNvPr id="3" name="Rectangle 2">
            <a:extLst>
              <a:ext uri="{FF2B5EF4-FFF2-40B4-BE49-F238E27FC236}">
                <a16:creationId xmlns:a16="http://schemas.microsoft.com/office/drawing/2014/main" id="{B7BBB259-6588-5571-9455-95AF4DC4DE8C}"/>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47828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086506523"/>
              </p:ext>
            </p:extLst>
          </p:nvPr>
        </p:nvGraphicFramePr>
        <p:xfrm>
          <a:off x="487326" y="1504863"/>
          <a:ext cx="8169348" cy="1767840"/>
        </p:xfrm>
        <a:graphic>
          <a:graphicData uri="http://schemas.openxmlformats.org/drawingml/2006/table">
            <a:tbl>
              <a:tblPr firstRow="1" bandRow="1">
                <a:tableStyleId>{F5AB1C69-6EDB-4FF4-983F-18BD219EF322}</a:tableStyleId>
              </a:tblPr>
              <a:tblGrid>
                <a:gridCol w="4084674">
                  <a:extLst>
                    <a:ext uri="{9D8B030D-6E8A-4147-A177-3AD203B41FA5}">
                      <a16:colId xmlns:a16="http://schemas.microsoft.com/office/drawing/2014/main" val="20000"/>
                    </a:ext>
                  </a:extLst>
                </a:gridCol>
                <a:gridCol w="4084674">
                  <a:extLst>
                    <a:ext uri="{9D8B030D-6E8A-4147-A177-3AD203B41FA5}">
                      <a16:colId xmlns:a16="http://schemas.microsoft.com/office/drawing/2014/main" val="20001"/>
                    </a:ext>
                  </a:extLst>
                </a:gridCol>
              </a:tblGrid>
              <a:tr h="370840">
                <a:tc gridSpan="2">
                  <a:txBody>
                    <a:bodyPr/>
                    <a:lstStyle/>
                    <a:p>
                      <a:pPr algn="ctr" rtl="1"/>
                      <a:r>
                        <a:rPr lang="ar" sz="2800" dirty="0"/>
                        <a:t>ب ١/٤ / - الطاقة من المصادر المتجددة في إجمالي استهلاك الطاقة الحرارية</a:t>
                      </a:r>
                      <a:endParaRPr lang="en-US" sz="2800" dirty="0"/>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pPr algn="ctr" rtl="1"/>
                      <a:r>
                        <a:rPr lang="ar" sz="2200" dirty="0"/>
                        <a:t>مشكلة</a:t>
                      </a:r>
                      <a:endParaRPr lang="en-US" sz="2200" b="1" dirty="0"/>
                    </a:p>
                  </a:txBody>
                  <a:tcPr/>
                </a:tc>
                <a:tc>
                  <a:txBody>
                    <a:bodyPr/>
                    <a:lstStyle/>
                    <a:p>
                      <a:pPr algn="ctr" rtl="1"/>
                      <a:r>
                        <a:rPr lang="ar" sz="2200" dirty="0"/>
                        <a:t>فئة</a:t>
                      </a:r>
                      <a:endParaRPr lang="en-US" sz="2200" b="1" dirty="0"/>
                    </a:p>
                  </a:txBody>
                  <a:tcPr/>
                </a:tc>
                <a:extLst>
                  <a:ext uri="{0D108BD9-81ED-4DB2-BD59-A6C34878D82A}">
                    <a16:rowId xmlns:a16="http://schemas.microsoft.com/office/drawing/2014/main" val="10001"/>
                  </a:ext>
                </a:extLst>
              </a:tr>
              <a:tr h="370840">
                <a:tc>
                  <a:txBody>
                    <a:bodyPr/>
                    <a:lstStyle/>
                    <a:p>
                      <a:pPr algn="ctr" rtl="1"/>
                      <a:r>
                        <a:rPr lang="ar-JO" sz="2000" dirty="0"/>
                        <a:t>ب ا</a:t>
                      </a:r>
                      <a:r>
                        <a:rPr lang="ar" sz="2000" dirty="0"/>
                        <a:t>ستهلاك الطاقة والموارد</a:t>
                      </a:r>
                      <a:endParaRPr lang="en-US" sz="2000" dirty="0"/>
                    </a:p>
                  </a:txBody>
                  <a:tcPr/>
                </a:tc>
                <a:tc>
                  <a:txBody>
                    <a:bodyPr/>
                    <a:lstStyle/>
                    <a:p>
                      <a:pPr algn="ctr" rtl="1"/>
                      <a:r>
                        <a:rPr lang="ar" sz="2000" dirty="0"/>
                        <a:t>ب </a:t>
                      </a:r>
                      <a:r>
                        <a:rPr lang="ar-JO" sz="2000" dirty="0"/>
                        <a:t>.</a:t>
                      </a:r>
                      <a:r>
                        <a:rPr lang="ar" sz="2000" dirty="0"/>
                        <a:t>1 الطاقة</a:t>
                      </a:r>
                      <a:endParaRPr lang="en-US" sz="2000" dirty="0"/>
                    </a:p>
                  </a:txBody>
                  <a:tcPr/>
                </a:tc>
                <a:extLst>
                  <a:ext uri="{0D108BD9-81ED-4DB2-BD59-A6C34878D82A}">
                    <a16:rowId xmlns:a16="http://schemas.microsoft.com/office/drawing/2014/main" val="10002"/>
                  </a:ext>
                </a:extLst>
              </a:tr>
            </a:tbl>
          </a:graphicData>
        </a:graphic>
      </p:graphicFrame>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1072896"/>
            <a:ext cx="8418576" cy="4679417"/>
          </a:xfrm>
          <a:prstGeom prst="rect">
            <a:avLst/>
          </a:prstGeom>
        </p:spPr>
        <p:txBody>
          <a:bodyPr>
            <a:normAutofit/>
          </a:bodyPr>
          <a:lstStyle/>
          <a:p>
            <a:pPr marL="0" indent="0" algn="ctr">
              <a:buNone/>
            </a:pPr>
            <a:endParaRPr lang="en-US" sz="3600" b="1" dirty="0">
              <a:solidFill>
                <a:schemeClr val="tx1">
                  <a:lumMod val="50000"/>
                  <a:lumOff val="50000"/>
                </a:schemeClr>
              </a:solidFill>
            </a:endParaRPr>
          </a:p>
          <a:p>
            <a:pPr marL="0" indent="0" algn="ctr">
              <a:buNone/>
            </a:pPr>
            <a:endParaRPr lang="en-US" sz="3600" b="1" dirty="0">
              <a:solidFill>
                <a:schemeClr val="tx1">
                  <a:lumMod val="50000"/>
                  <a:lumOff val="50000"/>
                </a:schemeClr>
              </a:solidFill>
            </a:endParaRPr>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22525" y="6562725"/>
            <a:ext cx="2133600" cy="295275"/>
          </a:xfrm>
        </p:spPr>
        <p:txBody>
          <a:bodyPr/>
          <a:lstStyle/>
          <a:p>
            <a:fld id="{243FB592-B9A9-49AA-A86F-4031F7B97808}" type="slidenum">
              <a:rPr lang="en-US" smtClean="0"/>
              <a:t>2</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pPr algn="r" rtl="1"/>
            <a:r>
              <a:rPr lang="ar" sz="2800" dirty="0"/>
              <a:t>ب</a:t>
            </a:r>
            <a:r>
              <a:rPr lang="ar-JO" sz="2800" dirty="0"/>
              <a:t>.1.4 </a:t>
            </a:r>
            <a:r>
              <a:rPr lang="ar" sz="2800" dirty="0"/>
              <a:t> - الطاقة من المصادر المتجددة في إجمالي استهلاك الطاقة الحرارية</a:t>
            </a:r>
            <a:endParaRPr lang="it-IT" sz="2800" dirty="0"/>
          </a:p>
        </p:txBody>
      </p:sp>
      <p:pic>
        <p:nvPicPr>
          <p:cNvPr id="3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587" y="3958538"/>
            <a:ext cx="3854757" cy="1473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ounded Rectangle 11"/>
          <p:cNvSpPr/>
          <p:nvPr/>
        </p:nvSpPr>
        <p:spPr>
          <a:xfrm>
            <a:off x="508000" y="4018251"/>
            <a:ext cx="2381956" cy="1464893"/>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p:cNvGrpSpPr/>
          <p:nvPr/>
        </p:nvGrpSpPr>
        <p:grpSpPr>
          <a:xfrm>
            <a:off x="4814047" y="3582947"/>
            <a:ext cx="4442496" cy="2168920"/>
            <a:chOff x="4814047" y="3582947"/>
            <a:chExt cx="4442496" cy="2168920"/>
          </a:xfrm>
        </p:grpSpPr>
        <p:sp>
          <p:nvSpPr>
            <p:cNvPr id="13" name="Text Box 2"/>
            <p:cNvSpPr txBox="1">
              <a:spLocks noChangeArrowheads="1"/>
            </p:cNvSpPr>
            <p:nvPr/>
          </p:nvSpPr>
          <p:spPr bwMode="auto">
            <a:xfrm>
              <a:off x="6778968" y="3582947"/>
              <a:ext cx="237715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pitchFamily="34" charset="0"/>
                </a:defRPr>
              </a:lvl1pPr>
              <a:lvl2pPr marL="742950" indent="-285750" eaLnBrk="0" hangingPunct="0">
                <a:defRPr sz="2400">
                  <a:solidFill>
                    <a:schemeClr val="tx1"/>
                  </a:solidFill>
                  <a:latin typeface="Arial" pitchFamily="34" charset="0"/>
                </a:defRPr>
              </a:lvl2pPr>
              <a:lvl3pPr marL="1143000" indent="-228600" eaLnBrk="0" hangingPunct="0">
                <a:defRPr sz="2400">
                  <a:solidFill>
                    <a:schemeClr val="tx1"/>
                  </a:solidFill>
                  <a:latin typeface="Arial" pitchFamily="34" charset="0"/>
                </a:defRPr>
              </a:lvl3pPr>
              <a:lvl4pPr marL="1600200" indent="-228600" eaLnBrk="0" hangingPunct="0">
                <a:defRPr sz="2400">
                  <a:solidFill>
                    <a:schemeClr val="tx1"/>
                  </a:solidFill>
                  <a:latin typeface="Arial" pitchFamily="34" charset="0"/>
                </a:defRPr>
              </a:lvl4pPr>
              <a:lvl5pPr marL="2057400" indent="-228600" eaLnBrk="0" hangingPunct="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lgn="r" eaLnBrk="1" hangingPunct="1"/>
              <a:r>
                <a:rPr lang="ar" sz="1800" b="1" dirty="0">
                  <a:solidFill>
                    <a:srgbClr val="000066"/>
                  </a:solidFill>
                  <a:latin typeface="+mn-lt"/>
                </a:rPr>
                <a:t>: توجيهات الطاقة المتجددة 2018/2001</a:t>
              </a:r>
            </a:p>
          </p:txBody>
        </p:sp>
        <p:pic>
          <p:nvPicPr>
            <p:cNvPr id="14"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96143" y="3991037"/>
              <a:ext cx="411480" cy="2743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77402" y="4465879"/>
              <a:ext cx="331427" cy="3500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3773" y="4477943"/>
              <a:ext cx="780257" cy="37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05546" y="3904039"/>
              <a:ext cx="917031" cy="91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17"/>
            <p:cNvSpPr/>
            <p:nvPr/>
          </p:nvSpPr>
          <p:spPr>
            <a:xfrm>
              <a:off x="4814047" y="4972522"/>
              <a:ext cx="4442496" cy="553998"/>
            </a:xfrm>
            <a:prstGeom prst="rect">
              <a:avLst/>
            </a:prstGeom>
          </p:spPr>
          <p:txBody>
            <a:bodyPr wrap="square">
              <a:spAutoFit/>
            </a:bodyPr>
            <a:lstStyle/>
            <a:p>
              <a:pPr lvl="0" algn="ctr">
                <a:defRPr/>
              </a:pPr>
              <a:r>
                <a:rPr lang="ar-JO" sz="1400" b="1" kern="0" dirty="0">
                  <a:ln w="900" cmpd="sng">
                    <a:solidFill>
                      <a:srgbClr val="4F81BD">
                        <a:satMod val="190000"/>
                        <a:alpha val="55000"/>
                      </a:srgbClr>
                    </a:solidFill>
                    <a:prstDash val="solid"/>
                  </a:ln>
                  <a:solidFill>
                    <a:srgbClr val="4F81BD">
                      <a:satMod val="200000"/>
                      <a:tint val="3000"/>
                    </a:srgbClr>
                  </a:solidFill>
                  <a:effectLst>
                    <a:innerShdw blurRad="101600" dist="76200" dir="5400000">
                      <a:srgbClr val="4F81BD">
                        <a:satMod val="190000"/>
                        <a:tint val="100000"/>
                        <a:alpha val="74000"/>
                      </a:srgbClr>
                    </a:innerShdw>
                  </a:effectLst>
                </a:rPr>
                <a:t>حزمة </a:t>
              </a:r>
              <a:r>
                <a:rPr lang="ar" sz="1400" b="1" kern="0" dirty="0">
                  <a:ln w="900" cmpd="sng">
                    <a:solidFill>
                      <a:srgbClr val="4F81BD">
                        <a:satMod val="190000"/>
                        <a:alpha val="55000"/>
                      </a:srgbClr>
                    </a:solidFill>
                    <a:prstDash val="solid"/>
                  </a:ln>
                  <a:solidFill>
                    <a:srgbClr val="4F81BD">
                      <a:satMod val="200000"/>
                      <a:tint val="3000"/>
                    </a:srgbClr>
                  </a:solidFill>
                  <a:effectLst>
                    <a:innerShdw blurRad="101600" dist="76200" dir="5400000">
                      <a:srgbClr val="4F81BD">
                        <a:satMod val="190000"/>
                        <a:tint val="100000"/>
                        <a:alpha val="74000"/>
                      </a:srgbClr>
                    </a:innerShdw>
                  </a:effectLst>
                </a:rPr>
                <a:t>جديدة من 8 مقترحات تشريعية مختلفة ل</a:t>
              </a:r>
              <a:endParaRPr kumimoji="0" lang="el-GR" sz="1400" b="1" i="0" u="none" strike="noStrike" kern="0" cap="none" spc="0" normalizeH="0" baseline="0" noProof="0" dirty="0">
                <a:ln w="900" cmpd="sng">
                  <a:solidFill>
                    <a:srgbClr val="4F81BD">
                      <a:satMod val="190000"/>
                      <a:alpha val="55000"/>
                    </a:srgbClr>
                  </a:solidFill>
                  <a:prstDash val="solid"/>
                </a:ln>
                <a:solidFill>
                  <a:srgbClr val="4F81BD">
                    <a:satMod val="200000"/>
                    <a:tint val="3000"/>
                  </a:srgbClr>
                </a:solidFill>
                <a:effectLst>
                  <a:innerShdw blurRad="101600" dist="76200" dir="5400000">
                    <a:srgbClr val="4F81BD">
                      <a:satMod val="190000"/>
                      <a:tint val="100000"/>
                      <a:alpha val="74000"/>
                    </a:srgbClr>
                  </a:innerShdw>
                </a:effectLst>
                <a:uLnTx/>
                <a:uFillTx/>
              </a:endParaRPr>
            </a:p>
            <a:p>
              <a:pPr lvl="0" algn="ctr">
                <a:defRPr/>
              </a:pPr>
              <a:r>
                <a:rPr kumimoji="0" lang="ar" sz="1600" b="1" i="0" u="none" strike="noStrike" kern="0" cap="none" spc="0" normalizeH="0" baseline="0" noProof="0" dirty="0">
                  <a:ln w="900" cmpd="sng">
                    <a:solidFill>
                      <a:srgbClr val="4F81BD">
                        <a:satMod val="190000"/>
                        <a:alpha val="55000"/>
                      </a:srgbClr>
                    </a:solidFill>
                    <a:prstDash val="solid"/>
                  </a:ln>
                  <a:solidFill>
                    <a:srgbClr val="006600"/>
                  </a:solidFill>
                  <a:effectLst>
                    <a:innerShdw blurRad="101600" dist="76200" dir="5400000">
                      <a:srgbClr val="4F81BD">
                        <a:satMod val="190000"/>
                        <a:tint val="100000"/>
                        <a:alpha val="74000"/>
                      </a:srgbClr>
                    </a:innerShdw>
                  </a:effectLst>
                  <a:uLnTx/>
                  <a:uFillTx/>
                  <a:latin typeface="Arimo"/>
                </a:rPr>
                <a:t>« </a:t>
              </a:r>
              <a:r>
                <a:rPr lang="ar" sz="1600" b="1" i="1" kern="0" dirty="0">
                  <a:ln w="900" cmpd="sng">
                    <a:solidFill>
                      <a:srgbClr val="4F81BD">
                        <a:satMod val="190000"/>
                        <a:alpha val="55000"/>
                      </a:srgbClr>
                    </a:solidFill>
                    <a:prstDash val="solid"/>
                  </a:ln>
                  <a:solidFill>
                    <a:srgbClr val="006600"/>
                  </a:solidFill>
                  <a:effectLst>
                    <a:innerShdw blurRad="101600" dist="76200" dir="5400000">
                      <a:srgbClr val="4F81BD">
                        <a:satMod val="190000"/>
                        <a:tint val="100000"/>
                        <a:alpha val="74000"/>
                      </a:srgbClr>
                    </a:innerShdw>
                  </a:effectLst>
                  <a:latin typeface="Arimo"/>
                </a:rPr>
                <a:t>حزمة الطاقة النظيفة لجميع الأوروبيين </a:t>
              </a:r>
              <a:r>
                <a:rPr kumimoji="0" lang="ar" sz="1600" b="1" i="0" u="none" strike="noStrike" kern="0" cap="none" spc="0" normalizeH="0" baseline="0" noProof="0" dirty="0">
                  <a:ln w="900" cmpd="sng">
                    <a:solidFill>
                      <a:srgbClr val="4F81BD">
                        <a:satMod val="190000"/>
                        <a:alpha val="55000"/>
                      </a:srgbClr>
                    </a:solidFill>
                    <a:prstDash val="solid"/>
                  </a:ln>
                  <a:solidFill>
                    <a:srgbClr val="006600"/>
                  </a:solidFill>
                  <a:effectLst>
                    <a:innerShdw blurRad="101600" dist="76200" dir="5400000">
                      <a:srgbClr val="4F81BD">
                        <a:satMod val="190000"/>
                        <a:tint val="100000"/>
                        <a:alpha val="74000"/>
                      </a:srgbClr>
                    </a:innerShdw>
                  </a:effectLst>
                  <a:uLnTx/>
                  <a:uFillTx/>
                  <a:latin typeface="Arimo"/>
                </a:rPr>
                <a:t>»</a:t>
              </a:r>
              <a:endParaRPr kumimoji="0" lang="en-US" sz="1600" b="1" i="0" u="none" strike="noStrike" kern="0" cap="none" spc="0" normalizeH="0" baseline="0" noProof="0" dirty="0">
                <a:ln w="900" cmpd="sng">
                  <a:solidFill>
                    <a:srgbClr val="4F81BD">
                      <a:satMod val="190000"/>
                      <a:alpha val="55000"/>
                    </a:srgbClr>
                  </a:solidFill>
                  <a:prstDash val="solid"/>
                </a:ln>
                <a:solidFill>
                  <a:srgbClr val="006600"/>
                </a:solidFill>
                <a:effectLst>
                  <a:innerShdw blurRad="101600" dist="76200" dir="5400000">
                    <a:srgbClr val="4F81BD">
                      <a:satMod val="190000"/>
                      <a:tint val="100000"/>
                      <a:alpha val="74000"/>
                    </a:srgbClr>
                  </a:innerShdw>
                </a:effectLst>
                <a:uLnTx/>
                <a:uFillTx/>
              </a:endParaRPr>
            </a:p>
          </p:txBody>
        </p:sp>
        <p:sp>
          <p:nvSpPr>
            <p:cNvPr id="19" name="Rectangle 18"/>
            <p:cNvSpPr/>
            <p:nvPr/>
          </p:nvSpPr>
          <p:spPr>
            <a:xfrm>
              <a:off x="4968270" y="5536423"/>
              <a:ext cx="4192173" cy="215444"/>
            </a:xfrm>
            <a:prstGeom prst="rect">
              <a:avLst/>
            </a:prstGeom>
          </p:spPr>
          <p:txBody>
            <a:bodyPr wrap="none">
              <a:spAutoFit/>
            </a:bodyPr>
            <a:lstStyle/>
            <a:p>
              <a:pPr lvl="0" algn="r"/>
              <a:r>
                <a:rPr lang="ar" sz="800" b="1" dirty="0">
                  <a:solidFill>
                    <a:srgbClr val="006600"/>
                  </a:solidFill>
                  <a:latin typeface="Arial Narrow" panose="020B0606020202030204" pitchFamily="34" charset="0"/>
                </a:rPr>
                <a:t>https://ec.europa.eu/energy/en/topics/energy-strategy-and-energy-union/clean-energy-all-europeans</a:t>
              </a:r>
            </a:p>
          </p:txBody>
        </p:sp>
      </p:grpSp>
      <p:sp>
        <p:nvSpPr>
          <p:cNvPr id="2" name="Rectangle 1">
            <a:extLst>
              <a:ext uri="{FF2B5EF4-FFF2-40B4-BE49-F238E27FC236}">
                <a16:creationId xmlns:a16="http://schemas.microsoft.com/office/drawing/2014/main" id="{396E3FEC-1F05-FF94-F254-7CB84BCDE163}"/>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1877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20</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3539671" y="826339"/>
            <a:ext cx="2312930"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None/>
            </a:pPr>
            <a:r>
              <a:rPr lang="ar" b="1" u="sng" dirty="0">
                <a:latin typeface="Calibri" panose="020F0502020204030204" pitchFamily="34" charset="0"/>
                <a:cs typeface="Calibri" panose="020F0502020204030204" pitchFamily="34" charset="0"/>
              </a:rPr>
              <a:t>المراجع والمعايير</a:t>
            </a:r>
            <a:endParaRPr lang="it-IT" dirty="0"/>
          </a:p>
        </p:txBody>
      </p:sp>
      <p:sp>
        <p:nvSpPr>
          <p:cNvPr id="9" name="Segnaposto contenuto 2">
            <a:extLst>
              <a:ext uri="{FF2B5EF4-FFF2-40B4-BE49-F238E27FC236}">
                <a16:creationId xmlns:a16="http://schemas.microsoft.com/office/drawing/2014/main" id="{86F2EB93-A63A-4210-B86A-E5FCAD7D8D7F}"/>
              </a:ext>
            </a:extLst>
          </p:cNvPr>
          <p:cNvSpPr txBox="1">
            <a:spLocks/>
          </p:cNvSpPr>
          <p:nvPr/>
        </p:nvSpPr>
        <p:spPr>
          <a:xfrm>
            <a:off x="268224" y="1320800"/>
            <a:ext cx="8855825" cy="42466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61950" indent="-361950" algn="r" rtl="1">
              <a:spcBef>
                <a:spcPts val="0"/>
              </a:spcBef>
              <a:buNone/>
            </a:pPr>
            <a:r>
              <a:rPr lang="ar" sz="2200" b="1" dirty="0"/>
              <a:t>RED 2018. </a:t>
            </a:r>
            <a:r>
              <a:rPr lang="ar" sz="2200" dirty="0"/>
              <a:t>توجيه (الاتحاد الأوروبي)</a:t>
            </a:r>
            <a:r>
              <a:rPr lang="ar-JO" sz="2200" dirty="0"/>
              <a:t> رقم</a:t>
            </a:r>
            <a:r>
              <a:rPr lang="ar" sz="2200" dirty="0"/>
              <a:t> 2018/2001 الصادر عن البرلمان الأوروبي والمجلس في 11 ديسمبر 2018 بشأن تعزيز استخدام الطاقة من المصادر المتجددة (إعادة صياغة). بروكسل: المفوضية الأوروبية</a:t>
            </a:r>
            <a:r>
              <a:rPr lang="ar-JO" sz="2200" dirty="0"/>
              <a:t>. </a:t>
            </a:r>
          </a:p>
          <a:p>
            <a:pPr marL="361950" indent="-361950" algn="r" rtl="1">
              <a:spcBef>
                <a:spcPts val="0"/>
              </a:spcBef>
              <a:buNone/>
            </a:pPr>
            <a:r>
              <a:rPr lang="ar-JO" sz="2200" dirty="0"/>
              <a:t>                                        </a:t>
            </a:r>
            <a:r>
              <a:rPr lang="en-US" sz="2200" dirty="0"/>
              <a:t> </a:t>
            </a:r>
            <a:r>
              <a:rPr lang="en-US" sz="2200" dirty="0">
                <a:hlinkClick r:id="rId2"/>
              </a:rPr>
              <a:t>http://data.europa.eu/eli/dir/2018/2001/oj</a:t>
            </a:r>
            <a:r>
              <a:rPr lang="ar-JO" sz="2200" dirty="0"/>
              <a:t>  </a:t>
            </a:r>
            <a:endParaRPr lang="ar-JO" sz="2200" b="1" dirty="0"/>
          </a:p>
          <a:p>
            <a:pPr marL="361950" indent="-361950" algn="r" rtl="1">
              <a:spcBef>
                <a:spcPts val="0"/>
              </a:spcBef>
              <a:buNone/>
            </a:pPr>
            <a:r>
              <a:rPr lang="ar" sz="2200" b="1" dirty="0"/>
              <a:t>2013/114 / EU </a:t>
            </a:r>
            <a:r>
              <a:rPr lang="ar" sz="2200" dirty="0"/>
              <a:t>: قرار المفوضية بتاريخ 1 مارس 2013</a:t>
            </a:r>
          </a:p>
          <a:p>
            <a:pPr marL="395288" lvl="0" indent="-395288" algn="r" rtl="1">
              <a:spcBef>
                <a:spcPts val="0"/>
              </a:spcBef>
              <a:buNone/>
            </a:pPr>
            <a:r>
              <a:rPr lang="ar" sz="2200" b="1" dirty="0"/>
              <a:t>EN 15603 </a:t>
            </a:r>
            <a:r>
              <a:rPr lang="ar" sz="2200" dirty="0"/>
              <a:t>: 2008 - أداء الطاقة في المباني. الاستخدام العام للطاقة وتعريف تصنيفات الطاقة. بروكسل: اللجنة الأوروبية للتوحيد القياسي .</a:t>
            </a:r>
          </a:p>
          <a:p>
            <a:pPr marL="395288" lvl="0" indent="-395288" algn="r" rtl="1">
              <a:spcBef>
                <a:spcPts val="0"/>
              </a:spcBef>
              <a:buNone/>
            </a:pPr>
            <a:r>
              <a:rPr lang="ar" sz="2200" b="1" dirty="0"/>
              <a:t>EN 13790 </a:t>
            </a:r>
            <a:r>
              <a:rPr lang="ar" sz="2200" dirty="0"/>
              <a:t>: 2008 - أداء الطاقة في المباني. حساب استخدام الطاقة في تدفئة وتبريد المساحات . بروكسل: اللجنة الأوروبية للتوحيد القياسي.</a:t>
            </a:r>
          </a:p>
          <a:p>
            <a:pPr marL="395288" indent="-395288" algn="r" rtl="1">
              <a:spcBef>
                <a:spcPts val="0"/>
              </a:spcBef>
              <a:buNone/>
            </a:pPr>
            <a:r>
              <a:rPr lang="ar" sz="2200" b="1" dirty="0"/>
              <a:t>المستوى (المستويات ) </a:t>
            </a:r>
            <a:r>
              <a:rPr lang="ar" sz="2200" dirty="0"/>
              <a:t>الجزء 1-2 - الإصدار التجريبي. بروكسل: المفوضية الأوروبية. </a:t>
            </a:r>
            <a:endParaRPr lang="ar-JO" sz="2200" dirty="0"/>
          </a:p>
          <a:p>
            <a:pPr marL="395288" indent="-395288" algn="r" rtl="1">
              <a:spcBef>
                <a:spcPts val="0"/>
              </a:spcBef>
              <a:buNone/>
            </a:pPr>
            <a:r>
              <a:rPr lang="en-US" sz="2200" dirty="0"/>
              <a:t>https://environment.ec.europa.eu/topics/circular-economy/levels_en</a:t>
            </a:r>
            <a:endParaRPr lang="it-IT" sz="2200" dirty="0"/>
          </a:p>
          <a:p>
            <a:pPr marL="395288" lvl="0" indent="-395288" algn="r" rtl="1">
              <a:spcBef>
                <a:spcPts val="0"/>
              </a:spcBef>
              <a:buNone/>
            </a:pPr>
            <a:endParaRPr lang="it-IT" sz="2200" dirty="0"/>
          </a:p>
        </p:txBody>
      </p:sp>
      <p:pic>
        <p:nvPicPr>
          <p:cNvPr id="7"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2" name="Rectangle 1">
            <a:extLst>
              <a:ext uri="{FF2B5EF4-FFF2-40B4-BE49-F238E27FC236}">
                <a16:creationId xmlns:a16="http://schemas.microsoft.com/office/drawing/2014/main" id="{E2E2D569-68D8-57F8-15B5-1D770635C20C}"/>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7683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399" y="6572250"/>
            <a:ext cx="2133600" cy="285750"/>
          </a:xfrm>
        </p:spPr>
        <p:txBody>
          <a:bodyPr/>
          <a:lstStyle/>
          <a:p>
            <a:fld id="{243FB592-B9A9-49AA-A86F-4031F7B97808}" type="slidenum">
              <a:rPr lang="en-US" smtClean="0"/>
              <a:t>21</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3370239" y="765141"/>
            <a:ext cx="2208758"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None/>
            </a:pPr>
            <a:r>
              <a:rPr lang="ar" b="1" u="sng" dirty="0">
                <a:latin typeface="Calibri" panose="020F0502020204030204" pitchFamily="34" charset="0"/>
                <a:cs typeface="Calibri" panose="020F0502020204030204" pitchFamily="34" charset="0"/>
              </a:rPr>
              <a:t>المراجع والمعايير</a:t>
            </a:r>
            <a:endParaRPr lang="it-IT" dirty="0"/>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9" name="Rectangle 8"/>
          <p:cNvSpPr/>
          <p:nvPr/>
        </p:nvSpPr>
        <p:spPr>
          <a:xfrm>
            <a:off x="184795" y="3374387"/>
            <a:ext cx="8752946" cy="2308324"/>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1" eaLnBrk="1" fontAlgn="base" latinLnBrk="0" hangingPunct="1">
              <a:lnSpc>
                <a:spcPct val="100000"/>
              </a:lnSpc>
              <a:spcBef>
                <a:spcPct val="0"/>
              </a:spcBef>
              <a:spcAft>
                <a:spcPct val="0"/>
              </a:spcAft>
              <a:buClrTx/>
              <a:buSzTx/>
              <a:buFontTx/>
              <a:buNone/>
              <a:tabLst/>
              <a:defRPr/>
            </a:pPr>
            <a:r>
              <a:rPr kumimoji="0" lang="ar" sz="2000" b="1" i="0" u="none" strike="noStrike" kern="0" cap="none" spc="0" normalizeH="0" baseline="0" noProof="0" dirty="0">
                <a:ln>
                  <a:noFill/>
                </a:ln>
                <a:solidFill>
                  <a:prstClr val="black"/>
                </a:solidFill>
                <a:effectLst/>
                <a:uLnTx/>
                <a:uFillTx/>
              </a:rPr>
              <a:t>ASHRAE </a:t>
            </a:r>
            <a:r>
              <a:rPr kumimoji="0" lang="ar" sz="2000" b="1" i="0" u="none" strike="noStrike" kern="0" cap="none" spc="0" normalizeH="0" baseline="0" noProof="0" dirty="0" err="1">
                <a:ln>
                  <a:noFill/>
                </a:ln>
                <a:solidFill>
                  <a:prstClr val="black"/>
                </a:solidFill>
                <a:effectLst/>
                <a:uLnTx/>
                <a:uFillTx/>
              </a:rPr>
              <a:t>GreenGuide</a:t>
            </a:r>
            <a:r>
              <a:rPr kumimoji="0" lang="ar" sz="2000" b="1" i="0" u="none" strike="noStrike" kern="0" cap="none" spc="0" normalizeH="0" baseline="0" noProof="0" dirty="0">
                <a:ln>
                  <a:noFill/>
                </a:ln>
                <a:solidFill>
                  <a:prstClr val="black"/>
                </a:solidFill>
                <a:effectLst/>
                <a:uLnTx/>
                <a:uFillTx/>
              </a:rPr>
              <a:t> </a:t>
            </a:r>
            <a:r>
              <a:rPr kumimoji="0" lang="ar" sz="2000" b="0" i="0" u="none" strike="noStrike" kern="0" cap="none" spc="0" normalizeH="0" baseline="0" noProof="0" dirty="0">
                <a:ln>
                  <a:noFill/>
                </a:ln>
                <a:solidFill>
                  <a:prstClr val="black"/>
                </a:solidFill>
                <a:effectLst/>
                <a:uLnTx/>
                <a:uFillTx/>
              </a:rPr>
              <a:t>(الطبعة الخامسة) ، تصميم وإنشاء وتشغيل المباني المستدامة ، T. Lawrence، AK </a:t>
            </a:r>
            <a:r>
              <a:rPr kumimoji="0" lang="ar" sz="2000" b="0" i="0" u="none" strike="noStrike" kern="0" cap="none" spc="0" normalizeH="0" baseline="0" noProof="0" dirty="0" err="1">
                <a:ln>
                  <a:noFill/>
                </a:ln>
                <a:solidFill>
                  <a:prstClr val="black"/>
                </a:solidFill>
                <a:effectLst/>
                <a:uLnTx/>
                <a:uFillTx/>
              </a:rPr>
              <a:t>Darwich </a:t>
            </a:r>
            <a:r>
              <a:rPr kumimoji="0" lang="ar" sz="2000" b="0" i="0" u="none" strike="noStrike" kern="0" cap="none" spc="0" normalizeH="0" baseline="0" noProof="0" dirty="0">
                <a:ln>
                  <a:noFill/>
                </a:ln>
                <a:solidFill>
                  <a:prstClr val="black"/>
                </a:solidFill>
                <a:effectLst/>
                <a:uLnTx/>
                <a:uFillTx/>
              </a:rPr>
              <a:t>، JK Means، D. </a:t>
            </a:r>
            <a:r>
              <a:rPr kumimoji="0" lang="ar" sz="2000" b="0" i="0" u="none" strike="noStrike" kern="0" cap="none" spc="0" normalizeH="0" baseline="0" noProof="0" dirty="0" err="1">
                <a:ln>
                  <a:noFill/>
                </a:ln>
                <a:solidFill>
                  <a:prstClr val="black"/>
                </a:solidFill>
                <a:effectLst/>
                <a:uLnTx/>
                <a:uFillTx/>
              </a:rPr>
              <a:t>Macauley </a:t>
            </a:r>
            <a:r>
              <a:rPr kumimoji="0" lang="ar" sz="2000" b="0" i="0" u="none" strike="noStrike" kern="0" cap="none" spc="0" normalizeH="0" baseline="0" noProof="0" dirty="0">
                <a:ln>
                  <a:noFill/>
                </a:ln>
                <a:solidFill>
                  <a:prstClr val="black"/>
                </a:solidFill>
                <a:effectLst/>
                <a:uLnTx/>
                <a:uFillTx/>
              </a:rPr>
              <a:t>(Editors)، 504 p.، Atlanta: ASHRAE، 2018. </a:t>
            </a:r>
            <a:r>
              <a:rPr kumimoji="0" lang="ar" b="0" i="0" u="none" strike="noStrike" kern="0" cap="none" spc="0" normalizeH="0" baseline="0" noProof="0" dirty="0">
                <a:ln>
                  <a:noFill/>
                </a:ln>
                <a:solidFill>
                  <a:prstClr val="black"/>
                </a:solidFill>
                <a:effectLst/>
                <a:uLnTx/>
                <a:uFillTx/>
              </a:rPr>
              <a:t>https: //www.ashrae. org / Technical-resources / bookstore / ashrae-greenguide-the-design-Construction-and-Operation-of-Sustainable-المباني</a:t>
            </a:r>
            <a:endParaRPr kumimoji="0" lang="el-GR" b="0" i="0" u="none" strike="noStrike" kern="0" cap="none" spc="0" normalizeH="0" baseline="0" noProof="0" dirty="0">
              <a:ln>
                <a:noFill/>
              </a:ln>
              <a:solidFill>
                <a:prstClr val="black"/>
              </a:solidFill>
              <a:effectLst/>
              <a:uLnTx/>
              <a:uFillTx/>
            </a:endParaRPr>
          </a:p>
          <a:p>
            <a:pPr marL="0" marR="0" lvl="0" indent="0" algn="r" defTabSz="914400" rtl="1" eaLnBrk="1" fontAlgn="base" latinLnBrk="0" hangingPunct="1">
              <a:lnSpc>
                <a:spcPct val="100000"/>
              </a:lnSpc>
              <a:spcBef>
                <a:spcPct val="0"/>
              </a:spcBef>
              <a:spcAft>
                <a:spcPct val="0"/>
              </a:spcAft>
              <a:buClrTx/>
              <a:buSzTx/>
              <a:buFontTx/>
              <a:buNone/>
              <a:tabLst/>
              <a:defRPr/>
            </a:pPr>
            <a:endParaRPr lang="el-GR" sz="800" kern="0" dirty="0">
              <a:solidFill>
                <a:prstClr val="black"/>
              </a:solidFill>
            </a:endParaRPr>
          </a:p>
          <a:p>
            <a:pPr algn="r" rtl="1" fontAlgn="base">
              <a:spcBef>
                <a:spcPct val="0"/>
              </a:spcBef>
              <a:spcAft>
                <a:spcPct val="0"/>
              </a:spcAft>
            </a:pPr>
            <a:r>
              <a:rPr lang="ar" sz="2000" b="1" dirty="0">
                <a:solidFill>
                  <a:prstClr val="black"/>
                </a:solidFill>
                <a:ea typeface="SimSun"/>
                <a:cs typeface="Times New Roman"/>
              </a:rPr>
              <a:t>كتيب كفاءة الطاقة في المباني </a:t>
            </a:r>
            <a:r>
              <a:rPr lang="ar" sz="2000" dirty="0">
                <a:solidFill>
                  <a:prstClr val="black"/>
                </a:solidFill>
                <a:ea typeface="SimSun"/>
                <a:cs typeface="Times New Roman"/>
              </a:rPr>
              <a:t>(الطبعة الأولى) ، Umberto </a:t>
            </a:r>
            <a:r>
              <a:rPr lang="ar" sz="2000" dirty="0" err="1">
                <a:solidFill>
                  <a:prstClr val="black"/>
                </a:solidFill>
                <a:ea typeface="SimSun"/>
                <a:cs typeface="Times New Roman"/>
              </a:rPr>
              <a:t>Desideri </a:t>
            </a:r>
            <a:r>
              <a:rPr lang="ar" sz="2000" dirty="0">
                <a:solidFill>
                  <a:prstClr val="black"/>
                </a:solidFill>
                <a:ea typeface="SimSun"/>
                <a:cs typeface="Times New Roman"/>
              </a:rPr>
              <a:t>و Francesco </a:t>
            </a:r>
            <a:r>
              <a:rPr lang="ar" sz="2000" dirty="0" err="1">
                <a:solidFill>
                  <a:prstClr val="black"/>
                </a:solidFill>
                <a:ea typeface="SimSun"/>
                <a:cs typeface="Times New Roman"/>
              </a:rPr>
              <a:t>Asdrubali </a:t>
            </a:r>
            <a:r>
              <a:rPr lang="ar" sz="2000" dirty="0">
                <a:solidFill>
                  <a:prstClr val="black"/>
                </a:solidFill>
                <a:ea typeface="SimSun"/>
                <a:cs typeface="Times New Roman"/>
              </a:rPr>
              <a:t>(محررون) ، 8 3 6 p. ، ISBN 978-0128128176 ، Butterworth-Heinemann ، 2018. </a:t>
            </a:r>
            <a:r>
              <a:rPr lang="ar" dirty="0">
                <a:solidFill>
                  <a:prstClr val="black"/>
                </a:solidFill>
                <a:ea typeface="SimSun"/>
                <a:cs typeface="Times New Roman"/>
              </a:rPr>
              <a:t>https: // www.elsevier.com/books/ كتيب كفاءة الطاقة في المباني / desideri / 978-0-12-812817-6  </a:t>
            </a:r>
          </a:p>
        </p:txBody>
      </p:sp>
      <p:sp>
        <p:nvSpPr>
          <p:cNvPr id="11" name="Rectangle 10"/>
          <p:cNvSpPr/>
          <p:nvPr/>
        </p:nvSpPr>
        <p:spPr>
          <a:xfrm>
            <a:off x="184795" y="1350447"/>
            <a:ext cx="8774410" cy="203132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rtl="1"/>
            <a:r>
              <a:rPr lang="ar" sz="2000" b="1" dirty="0"/>
              <a:t>الهندسة الشمسية للعمليات الحرارية </a:t>
            </a:r>
            <a:r>
              <a:rPr lang="ar" sz="2000" dirty="0">
                <a:solidFill>
                  <a:prstClr val="black"/>
                </a:solidFill>
                <a:ea typeface="SimSun"/>
                <a:cs typeface="Times New Roman"/>
              </a:rPr>
              <a:t>( الطبعة الرابعة) </a:t>
            </a:r>
            <a:r>
              <a:rPr lang="ar" sz="2000" dirty="0"/>
              <a:t>، John A. </a:t>
            </a:r>
            <a:r>
              <a:rPr lang="ar" sz="2000" dirty="0" err="1"/>
              <a:t>Duffie </a:t>
            </a:r>
            <a:r>
              <a:rPr lang="ar" sz="2000" dirty="0"/>
              <a:t>، William A.Beckman ، 944 p. ، ISBN : 978-0-470-87366-3 ، وايلي ، 2013 . </a:t>
            </a:r>
            <a:r>
              <a:rPr lang="ar" dirty="0"/>
              <a:t>https : // www.wiley.com/en-us/Solar+Engineering+of+Thermal+Processes٪2C+4th+Edition-p-9780470873663</a:t>
            </a:r>
            <a:endParaRPr lang="en-US" dirty="0"/>
          </a:p>
          <a:p>
            <a:pPr algn="r" rtl="1"/>
            <a:endParaRPr lang="en-US" sz="800" b="1" dirty="0"/>
          </a:p>
          <a:p>
            <a:pPr algn="r" rtl="1"/>
            <a:r>
              <a:rPr lang="ar" sz="2000" b="1" dirty="0"/>
              <a:t>كتيب التبريد بالطاقة الشمسية </a:t>
            </a:r>
            <a:r>
              <a:rPr lang="ar" sz="2000" dirty="0"/>
              <a:t>، دليل لعمليات التبريد وإزالة الرطوبة بمساعدة الطاقة الشمسية ، هانز مارتن هينينج ، ماريو موتا ، دانيال </a:t>
            </a:r>
            <a:r>
              <a:rPr lang="ar" sz="2000" dirty="0" err="1"/>
              <a:t>موغنييه</a:t>
            </a:r>
            <a:r>
              <a:rPr lang="ar" sz="2000" dirty="0"/>
              <a:t> (المحررون ) ، 368 ص. ، ISBN 978-3990434383 ، </a:t>
            </a:r>
            <a:r>
              <a:rPr lang="ar" sz="2000" dirty="0" err="1"/>
              <a:t>أمبرا</a:t>
            </a:r>
            <a:r>
              <a:rPr lang="ar" sz="2000" dirty="0"/>
              <a:t> </a:t>
            </a:r>
            <a:r>
              <a:rPr lang="ar" sz="2000" dirty="0" err="1"/>
              <a:t>فيرلاغ </a:t>
            </a:r>
            <a:r>
              <a:rPr lang="ar" sz="2000" dirty="0"/>
              <a:t>، 2013 . </a:t>
            </a:r>
            <a:endParaRPr lang="en-US" sz="2000" dirty="0"/>
          </a:p>
        </p:txBody>
      </p:sp>
      <p:sp>
        <p:nvSpPr>
          <p:cNvPr id="2" name="Rectangle 1">
            <a:extLst>
              <a:ext uri="{FF2B5EF4-FFF2-40B4-BE49-F238E27FC236}">
                <a16:creationId xmlns:a16="http://schemas.microsoft.com/office/drawing/2014/main" id="{0D480C92-4354-B545-58CA-3E57E7F83F6B}"/>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48118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399" y="6572250"/>
            <a:ext cx="2133600" cy="285750"/>
          </a:xfrm>
        </p:spPr>
        <p:txBody>
          <a:bodyPr/>
          <a:lstStyle/>
          <a:p>
            <a:fld id="{243FB592-B9A9-49AA-A86F-4031F7B97808}" type="slidenum">
              <a:rPr lang="en-US" smtClean="0"/>
              <a:t>22</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ar" b="1" u="sng" dirty="0">
                <a:latin typeface="Calibri" panose="020F0502020204030204" pitchFamily="34" charset="0"/>
                <a:cs typeface="Calibri" panose="020F0502020204030204" pitchFamily="34" charset="0"/>
              </a:rPr>
              <a:t>المراجع والمعايير</a:t>
            </a:r>
            <a:endParaRPr lang="it-IT" dirty="0"/>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8" name="Rectangle 7"/>
          <p:cNvSpPr/>
          <p:nvPr/>
        </p:nvSpPr>
        <p:spPr>
          <a:xfrm>
            <a:off x="352982" y="1431985"/>
            <a:ext cx="8791017" cy="1015663"/>
          </a:xfrm>
          <a:prstGeom prst="rect">
            <a:avLst/>
          </a:prstGeom>
        </p:spPr>
        <p:txBody>
          <a:bodyPr wrap="square">
            <a:spAutoFit/>
          </a:bodyPr>
          <a:lstStyle/>
          <a:p>
            <a:r>
              <a:rPr lang="ar" sz="2000" dirty="0"/>
              <a:t>https: // ec.europa.eu/energy/en/topics/energy-strategy-and-energy-union/clean-energy-all-europeans</a:t>
            </a:r>
          </a:p>
          <a:p>
            <a:endParaRPr lang="en-US" sz="2000" dirty="0"/>
          </a:p>
        </p:txBody>
      </p:sp>
      <p:sp>
        <p:nvSpPr>
          <p:cNvPr id="2" name="Rectangle 1">
            <a:extLst>
              <a:ext uri="{FF2B5EF4-FFF2-40B4-BE49-F238E27FC236}">
                <a16:creationId xmlns:a16="http://schemas.microsoft.com/office/drawing/2014/main" id="{68EFBC00-F9D8-5B8D-B365-7CBDE27A9599}"/>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384A0274-C1D3-9D4D-6AEE-F493BFFAE2FF}"/>
              </a:ext>
            </a:extLst>
          </p:cNvPr>
          <p:cNvSpPr/>
          <p:nvPr/>
        </p:nvSpPr>
        <p:spPr>
          <a:xfrm>
            <a:off x="2349500" y="60914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DCFEAD7-E004-CE6C-45EC-B8DAA7E4D1F4}"/>
              </a:ext>
            </a:extLst>
          </p:cNvPr>
          <p:cNvPicPr>
            <a:picLocks noChangeAspect="1"/>
          </p:cNvPicPr>
          <p:nvPr/>
        </p:nvPicPr>
        <p:blipFill rotWithShape="1">
          <a:blip r:embed="rId2">
            <a:extLst>
              <a:ext uri="{28A0092B-C50C-407E-A947-70E740481C1C}">
                <a14:useLocalDpi xmlns:a14="http://schemas.microsoft.com/office/drawing/2010/main" val="0"/>
              </a:ext>
            </a:extLst>
          </a:blip>
          <a:srcRect l="21743" t="6013" r="9402" b="43064"/>
          <a:stretch/>
        </p:blipFill>
        <p:spPr bwMode="auto">
          <a:xfrm>
            <a:off x="3233194" y="1730924"/>
            <a:ext cx="4844005" cy="463696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028751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399" y="6572250"/>
            <a:ext cx="2133600" cy="285750"/>
          </a:xfrm>
        </p:spPr>
        <p:txBody>
          <a:bodyPr/>
          <a:lstStyle/>
          <a:p>
            <a:fld id="{243FB592-B9A9-49AA-A86F-4031F7B97808}" type="slidenum">
              <a:rPr lang="en-US" smtClean="0"/>
              <a:t>23</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907252" y="761542"/>
            <a:ext cx="2787492"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None/>
            </a:pPr>
            <a:r>
              <a:rPr lang="ar" b="1" u="sng" dirty="0">
                <a:latin typeface="Calibri" panose="020F0502020204030204" pitchFamily="34" charset="0"/>
                <a:cs typeface="Calibri" panose="020F0502020204030204" pitchFamily="34" charset="0"/>
              </a:rPr>
              <a:t>المراجع والمعايير</a:t>
            </a:r>
            <a:endParaRPr lang="it-IT" dirty="0"/>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8" name="Segnaposto contenuto 2">
            <a:extLst>
              <a:ext uri="{FF2B5EF4-FFF2-40B4-BE49-F238E27FC236}">
                <a16:creationId xmlns:a16="http://schemas.microsoft.com/office/drawing/2014/main" id="{86F2EB93-A63A-4210-B86A-E5FCAD7D8D7F}"/>
              </a:ext>
            </a:extLst>
          </p:cNvPr>
          <p:cNvSpPr txBox="1">
            <a:spLocks/>
          </p:cNvSpPr>
          <p:nvPr/>
        </p:nvSpPr>
        <p:spPr>
          <a:xfrm>
            <a:off x="168248" y="1632370"/>
            <a:ext cx="7253025" cy="876703"/>
          </a:xfrm>
          <a:prstGeom prst="rect">
            <a:avLst/>
          </a:prstGeom>
        </p:spPr>
        <p:txBody>
          <a:bodyPr vert="horz" lIns="91440" tIns="45720" rIns="91440" bIns="45720" rtlCol="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r" rtl="1">
              <a:spcBef>
                <a:spcPts val="600"/>
              </a:spcBef>
              <a:buNone/>
            </a:pPr>
            <a:r>
              <a:rPr lang="ar" sz="1800" b="1" dirty="0"/>
              <a:t>معيار ASHRAE 189.1 </a:t>
            </a:r>
            <a:r>
              <a:rPr lang="ar" sz="1800" dirty="0"/>
              <a:t>- تصميم المباني الخضراء عالية الأداء . </a:t>
            </a:r>
            <a:r>
              <a:rPr lang="ar" sz="1200" dirty="0"/>
              <a:t>المصدر: https : // www.ashrae.org/technical-resources/standards-and-guidelines/read-only-versions-of-ashrae-standards</a:t>
            </a:r>
            <a:r>
              <a:rPr lang="ar" sz="1800" dirty="0"/>
              <a:t>   </a:t>
            </a:r>
            <a:endParaRPr lang="en-US" sz="1800" dirty="0"/>
          </a:p>
          <a:p>
            <a:pPr marL="346075" indent="-346075" algn="r" rtl="1">
              <a:spcBef>
                <a:spcPts val="600"/>
              </a:spcBef>
              <a:buNone/>
            </a:pPr>
            <a:endParaRPr lang="en-US" sz="2200" dirty="0"/>
          </a:p>
        </p:txBody>
      </p:sp>
      <p:pic>
        <p:nvPicPr>
          <p:cNvPr id="12"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1273" y="1049375"/>
            <a:ext cx="1418030" cy="18288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id="{D804CE84-CC45-F703-48D6-DBCA3AA808B0}"/>
              </a:ext>
            </a:extLst>
          </p:cNvPr>
          <p:cNvSpPr/>
          <p:nvPr/>
        </p:nvSpPr>
        <p:spPr>
          <a:xfrm>
            <a:off x="2208725" y="5996404"/>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29DDEE5-E21F-8B26-3D04-F7820A5B37A6}"/>
              </a:ext>
            </a:extLst>
          </p:cNvPr>
          <p:cNvPicPr>
            <a:picLocks noChangeAspect="1"/>
          </p:cNvPicPr>
          <p:nvPr/>
        </p:nvPicPr>
        <p:blipFill rotWithShape="1">
          <a:blip r:embed="rId3">
            <a:extLst>
              <a:ext uri="{28A0092B-C50C-407E-A947-70E740481C1C}">
                <a14:useLocalDpi xmlns:a14="http://schemas.microsoft.com/office/drawing/2010/main" val="0"/>
              </a:ext>
            </a:extLst>
          </a:blip>
          <a:srcRect l="10000" t="16146" r="11539" b="40268"/>
          <a:stretch/>
        </p:blipFill>
        <p:spPr bwMode="auto">
          <a:xfrm>
            <a:off x="1609641" y="2214076"/>
            <a:ext cx="4948367" cy="3558027"/>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442084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t>24</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8"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ar" b="1" dirty="0">
                <a:latin typeface="Calibri" panose="020F0502020204030204" pitchFamily="34" charset="0"/>
                <a:cs typeface="Calibri" panose="020F0502020204030204" pitchFamily="34" charset="0"/>
              </a:rPr>
              <a:t>مثال - </a:t>
            </a:r>
            <a:r>
              <a:rPr lang="ar" b="1" u="sng" dirty="0">
                <a:latin typeface="Calibri" panose="020F0502020204030204" pitchFamily="34" charset="0"/>
                <a:cs typeface="Calibri" panose="020F0502020204030204" pitchFamily="34" charset="0"/>
              </a:rPr>
              <a:t>مرحلة التصميم</a:t>
            </a:r>
            <a:endParaRPr lang="it-IT" dirty="0">
              <a:latin typeface="Calibri" panose="020F0502020204030204" pitchFamily="34" charset="0"/>
              <a:cs typeface="Calibri" panose="020F0502020204030204" pitchFamily="34" charset="0"/>
            </a:endParaRPr>
          </a:p>
          <a:p>
            <a:pPr marL="0" indent="0">
              <a:spcBef>
                <a:spcPts val="0"/>
              </a:spcBef>
              <a:buNone/>
            </a:pPr>
            <a:endParaRPr lang="it-IT" sz="2400" dirty="0"/>
          </a:p>
        </p:txBody>
      </p:sp>
      <p:sp>
        <p:nvSpPr>
          <p:cNvPr id="2" name="Rectangle 1">
            <a:extLst>
              <a:ext uri="{FF2B5EF4-FFF2-40B4-BE49-F238E27FC236}">
                <a16:creationId xmlns:a16="http://schemas.microsoft.com/office/drawing/2014/main" id="{41017D74-58B5-BE4E-146B-2E6F38DFB8C9}"/>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6909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25</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6"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200" y="958292"/>
            <a:ext cx="8163017" cy="4966258"/>
          </a:xfrm>
          <a:prstGeom prst="rect">
            <a:avLst/>
          </a:prstGeom>
          <a:noFill/>
        </p:spPr>
        <p:txBody>
          <a:bodyPr>
            <a:normAutofit/>
          </a:bodyPr>
          <a:lstStyle/>
          <a:p>
            <a:pPr marL="0" indent="0" algn="just" rtl="1">
              <a:spcBef>
                <a:spcPts val="0"/>
              </a:spcBef>
              <a:spcAft>
                <a:spcPts val="600"/>
              </a:spcAft>
              <a:buNone/>
            </a:pPr>
            <a:r>
              <a:rPr lang="ar" sz="2000" dirty="0">
                <a:cs typeface="Calibri" panose="020F0502020204030204" pitchFamily="34" charset="0"/>
              </a:rPr>
              <a:t>تم تصميم مبنى إداري جديد في اليونان ، مخدومًا بنظام تدفئة مركزي يعمل بالغاز . يتم تقديم استهلاك الماء الساخن المنزلي الصغير للمبنى مع مجمعات الطاقة الشمسية الحرارية .</a:t>
            </a:r>
          </a:p>
          <a:p>
            <a:pPr marL="0" indent="0" algn="just" rtl="1">
              <a:spcBef>
                <a:spcPts val="0"/>
              </a:spcBef>
              <a:spcAft>
                <a:spcPts val="600"/>
              </a:spcAft>
              <a:buNone/>
            </a:pPr>
            <a:endParaRPr lang="en-US" sz="2000" b="1" i="1" dirty="0">
              <a:cs typeface="Calibri" panose="020F0502020204030204" pitchFamily="34" charset="0"/>
            </a:endParaRPr>
          </a:p>
          <a:p>
            <a:pPr marL="0" indent="0" algn="just" rtl="1">
              <a:spcBef>
                <a:spcPts val="0"/>
              </a:spcBef>
              <a:spcAft>
                <a:spcPts val="600"/>
              </a:spcAft>
              <a:buNone/>
            </a:pPr>
            <a:r>
              <a:rPr lang="ar" sz="2000" b="1" i="1" dirty="0">
                <a:cs typeface="Calibri" panose="020F0502020204030204" pitchFamily="34" charset="0"/>
              </a:rPr>
              <a:t>البيانات المتوفرة </a:t>
            </a:r>
            <a:r>
              <a:rPr lang="ar" sz="2000" i="1" dirty="0">
                <a:cs typeface="Calibri" panose="020F0502020204030204" pitchFamily="34" charset="0"/>
              </a:rPr>
              <a:t>: </a:t>
            </a:r>
            <a:r>
              <a:rPr lang="ar" sz="2000" dirty="0">
                <a:cs typeface="Calibri" panose="020F0502020204030204" pitchFamily="34" charset="0"/>
              </a:rPr>
              <a:t>مساحة </a:t>
            </a:r>
            <a:r>
              <a:rPr lang="ar" sz="2000" b="1" dirty="0">
                <a:cs typeface="Calibri" panose="020F0502020204030204" pitchFamily="34" charset="0"/>
              </a:rPr>
              <a:t>ا</a:t>
            </a:r>
            <a:r>
              <a:rPr lang="ar-JO" sz="2000" b="1" dirty="0">
                <a:cs typeface="Calibri" panose="020F0502020204030204" pitchFamily="34" charset="0"/>
              </a:rPr>
              <a:t>لطابق</a:t>
            </a:r>
            <a:r>
              <a:rPr lang="ar" sz="2000" b="1" dirty="0">
                <a:cs typeface="Calibri" panose="020F0502020204030204" pitchFamily="34" charset="0"/>
              </a:rPr>
              <a:t> الداخلية المفيدة </a:t>
            </a:r>
            <a:r>
              <a:rPr lang="ar" sz="2000" dirty="0">
                <a:cs typeface="Calibri" panose="020F0502020204030204" pitchFamily="34" charset="0"/>
              </a:rPr>
              <a:t>2،995.8 م </a:t>
            </a:r>
            <a:r>
              <a:rPr lang="ar" sz="2000" baseline="30000" dirty="0">
                <a:cs typeface="Calibri" panose="020F0502020204030204" pitchFamily="34" charset="0"/>
              </a:rPr>
              <a:t>2 </a:t>
            </a:r>
            <a:r>
              <a:rPr lang="ar" sz="2000" dirty="0">
                <a:cs typeface="Calibri" panose="020F0502020204030204" pitchFamily="34" charset="0"/>
              </a:rPr>
              <a:t>. يبلغ الاستهلاك السنوي المحسوب </a:t>
            </a:r>
            <a:r>
              <a:rPr lang="ar" sz="2000" b="1" dirty="0">
                <a:cs typeface="Calibri" panose="020F0502020204030204" pitchFamily="34" charset="0"/>
              </a:rPr>
              <a:t>للغاز الطبيعي </a:t>
            </a:r>
            <a:r>
              <a:rPr lang="ar" sz="2000" dirty="0">
                <a:cs typeface="Calibri" panose="020F0502020204030204" pitchFamily="34" charset="0"/>
              </a:rPr>
              <a:t>لتدفئة المساحات 13278.1 متر </a:t>
            </a:r>
            <a:r>
              <a:rPr lang="ar" sz="2000" baseline="30000" dirty="0">
                <a:cs typeface="Calibri" panose="020F0502020204030204" pitchFamily="34" charset="0"/>
              </a:rPr>
              <a:t>مكعب </a:t>
            </a:r>
            <a:r>
              <a:rPr lang="ar" sz="2000" dirty="0">
                <a:cs typeface="Calibri" panose="020F0502020204030204" pitchFamily="34" charset="0"/>
              </a:rPr>
              <a:t>. </a:t>
            </a:r>
            <a:r>
              <a:rPr lang="ar" sz="2000" b="1" dirty="0">
                <a:cs typeface="Calibri" panose="020F0502020204030204" pitchFamily="34" charset="0"/>
              </a:rPr>
              <a:t>تغطي </a:t>
            </a:r>
            <a:r>
              <a:rPr lang="ar" sz="2000" dirty="0">
                <a:cs typeface="Calibri" panose="020F0502020204030204" pitchFamily="34" charset="0"/>
              </a:rPr>
              <a:t>المجمعات الحرارية الشمسية </a:t>
            </a:r>
            <a:r>
              <a:rPr lang="ar" sz="2000" b="1" dirty="0">
                <a:cs typeface="Calibri" panose="020F0502020204030204" pitchFamily="34" charset="0"/>
              </a:rPr>
              <a:t>100٪ </a:t>
            </a:r>
            <a:r>
              <a:rPr lang="ar" sz="2000" dirty="0">
                <a:cs typeface="Calibri" panose="020F0502020204030204" pitchFamily="34" charset="0"/>
              </a:rPr>
              <a:t>من الطلب على المياه الساخنة . قدمت عمليات المحاكاة لنوع معين من مجمعات الطاقة الشمسية والموقع والتوجه </a:t>
            </a:r>
            <a:r>
              <a:rPr lang="ar" sz="2000" dirty="0" err="1">
                <a:cs typeface="Calibri" panose="020F0502020204030204" pitchFamily="34" charset="0"/>
              </a:rPr>
              <a:t>وما إلى ذلك </a:t>
            </a:r>
            <a:r>
              <a:rPr lang="ar" sz="2000" dirty="0">
                <a:cs typeface="Calibri" panose="020F0502020204030204" pitchFamily="34" charset="0"/>
              </a:rPr>
              <a:t>تقديرًا للطاقة </a:t>
            </a:r>
            <a:r>
              <a:rPr lang="ar" sz="2000" b="1" dirty="0">
                <a:cs typeface="Calibri" panose="020F0502020204030204" pitchFamily="34" charset="0"/>
              </a:rPr>
              <a:t>الحرارية السنوية </a:t>
            </a:r>
            <a:r>
              <a:rPr lang="ar" sz="2000" dirty="0">
                <a:cs typeface="Calibri" panose="020F0502020204030204" pitchFamily="34" charset="0"/>
              </a:rPr>
              <a:t>التي يتم تسليمها إلى المبنى من مصادر الطاقة المتجددة البالغة 17974.8 </a:t>
            </a:r>
            <a:r>
              <a:rPr lang="ar" sz="2000" dirty="0" err="1">
                <a:cs typeface="Calibri" panose="020F0502020204030204" pitchFamily="34" charset="0"/>
              </a:rPr>
              <a:t>كيلو واط </a:t>
            </a:r>
            <a:r>
              <a:rPr lang="ar" sz="2000" baseline="-25000" dirty="0" err="1">
                <a:cs typeface="Calibri" panose="020F0502020204030204" pitchFamily="34" charset="0"/>
              </a:rPr>
              <a:t>في الساعة ، RES</a:t>
            </a:r>
            <a:endParaRPr lang="en-US" sz="2000" baseline="-25000" dirty="0">
              <a:cs typeface="Calibri" panose="020F0502020204030204" pitchFamily="34" charset="0"/>
            </a:endParaRPr>
          </a:p>
          <a:p>
            <a:pPr marL="0" indent="0" algn="just" rtl="1">
              <a:spcBef>
                <a:spcPts val="0"/>
              </a:spcBef>
              <a:spcAft>
                <a:spcPts val="600"/>
              </a:spcAft>
              <a:buNone/>
            </a:pPr>
            <a:endParaRPr lang="en-US" sz="2000" dirty="0"/>
          </a:p>
          <a:p>
            <a:pPr marL="0" indent="0" algn="just" rtl="1">
              <a:spcBef>
                <a:spcPts val="0"/>
              </a:spcBef>
              <a:spcAft>
                <a:spcPts val="600"/>
              </a:spcAft>
              <a:buNone/>
            </a:pPr>
            <a:endParaRPr lang="en-US" sz="2000" dirty="0"/>
          </a:p>
          <a:p>
            <a:pPr marL="0" indent="0" algn="just" rtl="1">
              <a:spcBef>
                <a:spcPts val="0"/>
              </a:spcBef>
              <a:spcAft>
                <a:spcPts val="600"/>
              </a:spcAft>
              <a:buNone/>
            </a:pPr>
            <a:endParaRPr lang="en-US" sz="2000" dirty="0"/>
          </a:p>
        </p:txBody>
      </p:sp>
      <p:grpSp>
        <p:nvGrpSpPr>
          <p:cNvPr id="8" name="Group 7"/>
          <p:cNvGrpSpPr/>
          <p:nvPr/>
        </p:nvGrpSpPr>
        <p:grpSpPr>
          <a:xfrm>
            <a:off x="296545" y="4115943"/>
            <a:ext cx="8514080" cy="1432601"/>
            <a:chOff x="314960" y="4217217"/>
            <a:chExt cx="8514080" cy="1192958"/>
          </a:xfrm>
        </p:grpSpPr>
        <p:sp>
          <p:nvSpPr>
            <p:cNvPr id="9" name="Segnaposto contenuto 2">
              <a:extLst>
                <a:ext uri="{FF2B5EF4-FFF2-40B4-BE49-F238E27FC236}">
                  <a16:creationId xmlns:a16="http://schemas.microsoft.com/office/drawing/2014/main" id="{86F2EB93-A63A-4210-B86A-E5FCAD7D8D7F}"/>
                </a:ext>
              </a:extLst>
            </p:cNvPr>
            <p:cNvSpPr txBox="1">
              <a:spLocks/>
            </p:cNvSpPr>
            <p:nvPr/>
          </p:nvSpPr>
          <p:spPr>
            <a:xfrm>
              <a:off x="314960" y="4530324"/>
              <a:ext cx="8514080" cy="879851"/>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spcBef>
                  <a:spcPts val="0"/>
                </a:spcBef>
                <a:spcAft>
                  <a:spcPts val="600"/>
                </a:spcAft>
                <a:buNone/>
              </a:pPr>
              <a:r>
                <a:rPr lang="ar" sz="2000" b="1" dirty="0"/>
                <a:t> احسب النسبة المئوية لكمية الطاقة الحرارية المنتجة من مصادر متجددة إلى إجمالي الطاقة الحرارية </a:t>
              </a:r>
              <a:r>
                <a:rPr lang="ar" sz="2000" dirty="0"/>
                <a:t>.</a:t>
              </a:r>
              <a:endParaRPr lang="en-US" sz="2000" b="1" dirty="0"/>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1790" y="4217217"/>
              <a:ext cx="623565" cy="6005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Rectangle 1">
            <a:extLst>
              <a:ext uri="{FF2B5EF4-FFF2-40B4-BE49-F238E27FC236}">
                <a16:creationId xmlns:a16="http://schemas.microsoft.com/office/drawing/2014/main" id="{A2DD50B8-089B-92A8-EB23-A0D5861E38F9}"/>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4763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020"/>
          </a:xfrm>
        </p:spPr>
        <p:txBody>
          <a:bodyPr/>
          <a:lstStyle/>
          <a:p>
            <a:fld id="{243FB592-B9A9-49AA-A86F-4031F7B97808}" type="slidenum">
              <a:rPr lang="en-US" smtClean="0"/>
              <a:t>26</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grpSp>
        <p:nvGrpSpPr>
          <p:cNvPr id="6" name="Group 5"/>
          <p:cNvGrpSpPr/>
          <p:nvPr/>
        </p:nvGrpSpPr>
        <p:grpSpPr>
          <a:xfrm>
            <a:off x="7627715" y="2371691"/>
            <a:ext cx="1549959" cy="736089"/>
            <a:chOff x="7370142" y="1387307"/>
            <a:chExt cx="1771390" cy="953916"/>
          </a:xfrm>
        </p:grpSpPr>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Group 1"/>
            <p:cNvGrpSpPr/>
            <p:nvPr/>
          </p:nvGrpSpPr>
          <p:grpSpPr>
            <a:xfrm>
              <a:off x="7370142" y="1419581"/>
              <a:ext cx="666974" cy="685184"/>
              <a:chOff x="6863360" y="1419581"/>
              <a:chExt cx="666974" cy="685184"/>
            </a:xfrm>
          </p:grpSpPr>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1837" y="1490228"/>
                <a:ext cx="450020" cy="51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a:xfrm>
                <a:off x="6863360"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15" name="Segnaposto contenuto 2">
            <a:extLst>
              <a:ext uri="{FF2B5EF4-FFF2-40B4-BE49-F238E27FC236}">
                <a16:creationId xmlns:a16="http://schemas.microsoft.com/office/drawing/2014/main" id="{86F2EB93-A63A-4210-B86A-E5FCAD7D8D7F}"/>
              </a:ext>
            </a:extLst>
          </p:cNvPr>
          <p:cNvSpPr txBox="1">
            <a:spLocks/>
          </p:cNvSpPr>
          <p:nvPr/>
        </p:nvSpPr>
        <p:spPr>
          <a:xfrm>
            <a:off x="2804675" y="1910212"/>
            <a:ext cx="4412743" cy="531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Font typeface="Arial" panose="020B0604020202020204" pitchFamily="34" charset="0"/>
              <a:buNone/>
            </a:pPr>
            <a:r>
              <a:rPr lang="ar" sz="2000" b="1" dirty="0">
                <a:cs typeface="Calibri" panose="020F0502020204030204" pitchFamily="34" charset="0"/>
              </a:rPr>
              <a:t>حساب محتوى الطاقة للوقود (الغاز الطبيعي)</a:t>
            </a:r>
          </a:p>
          <a:p>
            <a:pPr marL="0" indent="0">
              <a:buFont typeface="Arial" panose="020B0604020202020204" pitchFamily="34" charset="0"/>
              <a:buNone/>
            </a:pPr>
            <a:endParaRPr lang="en-US" sz="2000" dirty="0">
              <a:cs typeface="Calibri" panose="020F0502020204030204" pitchFamily="34" charset="0"/>
            </a:endParaRPr>
          </a:p>
          <a:p>
            <a:pPr marL="0" indent="0">
              <a:buFont typeface="Arial" panose="020B0604020202020204" pitchFamily="34" charset="0"/>
              <a:buNone/>
            </a:pPr>
            <a:endParaRPr lang="en-US" sz="2000" dirty="0">
              <a:cs typeface="Calibri" panose="020F0502020204030204" pitchFamily="34" charset="0"/>
            </a:endParaRPr>
          </a:p>
          <a:p>
            <a:pPr marL="0" indent="0">
              <a:buFont typeface="Arial" panose="020B0604020202020204" pitchFamily="34" charset="0"/>
              <a:buNone/>
            </a:pPr>
            <a:endParaRPr lang="en-US" sz="2000" dirty="0">
              <a:cs typeface="Calibri" panose="020F0502020204030204" pitchFamily="34" charset="0"/>
            </a:endParaRPr>
          </a:p>
        </p:txBody>
      </p:sp>
      <p:grpSp>
        <p:nvGrpSpPr>
          <p:cNvPr id="16" name="Group 15"/>
          <p:cNvGrpSpPr/>
          <p:nvPr/>
        </p:nvGrpSpPr>
        <p:grpSpPr>
          <a:xfrm>
            <a:off x="7789762" y="3234756"/>
            <a:ext cx="1350216" cy="731520"/>
            <a:chOff x="5475562" y="2390609"/>
            <a:chExt cx="1721285" cy="953916"/>
          </a:xfrm>
        </p:grpSpPr>
        <p:pic>
          <p:nvPicPr>
            <p:cNvPr id="1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7221" y="2390609"/>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5562" y="2498091"/>
              <a:ext cx="897887" cy="531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9" name="Group 18"/>
          <p:cNvGrpSpPr/>
          <p:nvPr/>
        </p:nvGrpSpPr>
        <p:grpSpPr>
          <a:xfrm>
            <a:off x="70084" y="3926179"/>
            <a:ext cx="9011232" cy="1653112"/>
            <a:chOff x="-7879501" y="742026"/>
            <a:chExt cx="9011232" cy="1653112"/>
          </a:xfrm>
        </p:grpSpPr>
        <p:sp>
          <p:nvSpPr>
            <p:cNvPr id="20" name="TextBox 19"/>
            <p:cNvSpPr txBox="1"/>
            <p:nvPr/>
          </p:nvSpPr>
          <p:spPr>
            <a:xfrm>
              <a:off x="-1451377" y="1733418"/>
              <a:ext cx="2583108" cy="400110"/>
            </a:xfrm>
            <a:prstGeom prst="rect">
              <a:avLst/>
            </a:prstGeom>
            <a:noFill/>
          </p:spPr>
          <p:txBody>
            <a:bodyPr wrap="square" rtlCol="0">
              <a:spAutoFit/>
            </a:bodyPr>
            <a:lstStyle/>
            <a:p>
              <a:pPr algn="r" rtl="1"/>
              <a:r>
                <a:rPr lang="ar" sz="2000" dirty="0"/>
                <a:t>كمية الوقود : </a:t>
              </a:r>
              <a:r>
                <a:rPr lang="ar" sz="2000" u="sng" dirty="0"/>
                <a:t>13278.1 م </a:t>
              </a:r>
              <a:r>
                <a:rPr lang="ar" sz="2000" u="sng" baseline="30000" dirty="0"/>
                <a:t>3</a:t>
              </a:r>
              <a:endParaRPr lang="en-US" sz="2000" u="sng" baseline="30000" dirty="0"/>
            </a:p>
          </p:txBody>
        </p:sp>
        <p:sp>
          <p:nvSpPr>
            <p:cNvPr id="21" name="Rectangle 20"/>
            <p:cNvSpPr/>
            <p:nvPr/>
          </p:nvSpPr>
          <p:spPr>
            <a:xfrm>
              <a:off x="-1943074" y="1471808"/>
              <a:ext cx="56618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2" name="Rounded Rectangle 21"/>
            <p:cNvSpPr/>
            <p:nvPr/>
          </p:nvSpPr>
          <p:spPr>
            <a:xfrm>
              <a:off x="-4299273" y="742026"/>
              <a:ext cx="2061636" cy="810715"/>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lnSpc>
                  <a:spcPts val="2500"/>
                </a:lnSpc>
              </a:pPr>
              <a:r>
                <a:rPr lang="ar" b="1" dirty="0"/>
                <a:t>LHV </a:t>
              </a:r>
              <a:r>
                <a:rPr lang="ar" b="1" dirty="0" err="1"/>
                <a:t>N at.gas</a:t>
              </a:r>
              <a:r>
                <a:rPr lang="ar" b="1" dirty="0"/>
                <a:t> (10.3 كيلو واط ساعة / م </a:t>
              </a:r>
              <a:r>
                <a:rPr lang="ar" b="1" baseline="30000" dirty="0"/>
                <a:t>3 </a:t>
              </a:r>
              <a:r>
                <a:rPr lang="ar" b="1" dirty="0"/>
                <a:t>)</a:t>
              </a:r>
            </a:p>
          </p:txBody>
        </p:sp>
        <p:sp>
          <p:nvSpPr>
            <p:cNvPr id="23" name="Rectangle 22"/>
            <p:cNvSpPr/>
            <p:nvPr/>
          </p:nvSpPr>
          <p:spPr>
            <a:xfrm>
              <a:off x="-4805751" y="1469617"/>
              <a:ext cx="52931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4" name="Rounded Rectangle 23"/>
            <p:cNvSpPr/>
            <p:nvPr/>
          </p:nvSpPr>
          <p:spPr>
            <a:xfrm>
              <a:off x="-1688231" y="839615"/>
              <a:ext cx="1816443" cy="7315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 b="1" dirty="0"/>
                <a:t>توصيل الطاقة الحرارية</a:t>
              </a:r>
              <a:endParaRPr lang="en-US" b="1" dirty="0"/>
            </a:p>
          </p:txBody>
        </p:sp>
        <p:pic>
          <p:nvPicPr>
            <p:cNvPr id="2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1563" y="904936"/>
              <a:ext cx="525905" cy="600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TextBox 25"/>
            <p:cNvSpPr txBox="1"/>
            <p:nvPr/>
          </p:nvSpPr>
          <p:spPr>
            <a:xfrm>
              <a:off x="-4299273" y="1698111"/>
              <a:ext cx="2430682" cy="400110"/>
            </a:xfrm>
            <a:prstGeom prst="rect">
              <a:avLst/>
            </a:prstGeom>
            <a:noFill/>
          </p:spPr>
          <p:txBody>
            <a:bodyPr wrap="square" rtlCol="0">
              <a:spAutoFit/>
            </a:bodyPr>
            <a:lstStyle/>
            <a:p>
              <a:r>
                <a:rPr lang="ar" sz="2000" u="sng" dirty="0"/>
                <a:t>10.3 كيلو واط ساعة / م </a:t>
              </a:r>
              <a:r>
                <a:rPr lang="ar" sz="2000" u="sng" baseline="30000" dirty="0"/>
                <a:t>3</a:t>
              </a:r>
              <a:endParaRPr lang="en-US" sz="2000" u="sng" baseline="30000" dirty="0"/>
            </a:p>
          </p:txBody>
        </p:sp>
        <p:sp>
          <p:nvSpPr>
            <p:cNvPr id="27" name="TextBox 26"/>
            <p:cNvSpPr txBox="1"/>
            <p:nvPr/>
          </p:nvSpPr>
          <p:spPr>
            <a:xfrm>
              <a:off x="-7879501" y="1698088"/>
              <a:ext cx="3137289" cy="400110"/>
            </a:xfrm>
            <a:prstGeom prst="rect">
              <a:avLst/>
            </a:prstGeom>
            <a:noFill/>
          </p:spPr>
          <p:txBody>
            <a:bodyPr wrap="square" rtlCol="0">
              <a:spAutoFit/>
            </a:bodyPr>
            <a:lstStyle/>
            <a:p>
              <a:r>
                <a:rPr lang="ar" sz="2000" b="1" dirty="0"/>
                <a:t>136،764.4 </a:t>
              </a:r>
              <a:r>
                <a:rPr lang="ar" sz="2000" b="1" dirty="0" err="1"/>
                <a:t>كيلو واط </a:t>
              </a:r>
              <a:r>
                <a:rPr lang="ar" sz="2000" b="1" baseline="-25000" dirty="0" err="1"/>
                <a:t>في الساعة ، ص</a:t>
              </a:r>
              <a:endParaRPr lang="en-US" sz="2000" b="1" baseline="-25000" dirty="0"/>
            </a:p>
          </p:txBody>
        </p:sp>
      </p:grpSp>
      <p:pic>
        <p:nvPicPr>
          <p:cNvPr id="28"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040181" y="5834930"/>
            <a:ext cx="378512" cy="368806"/>
          </a:xfrm>
          <a:prstGeom prst="rect">
            <a:avLst/>
          </a:prstGeom>
          <a:solidFill>
            <a:srgbClr val="FFFF00"/>
          </a:solidFill>
          <a:ln>
            <a:noFill/>
          </a:ln>
        </p:spPr>
      </p:pic>
      <p:sp>
        <p:nvSpPr>
          <p:cNvPr id="8" name="TextBox 7"/>
          <p:cNvSpPr txBox="1"/>
          <p:nvPr/>
        </p:nvSpPr>
        <p:spPr>
          <a:xfrm>
            <a:off x="7418693" y="5788501"/>
            <a:ext cx="1350050" cy="461665"/>
          </a:xfrm>
          <a:prstGeom prst="rect">
            <a:avLst/>
          </a:prstGeom>
          <a:noFill/>
        </p:spPr>
        <p:txBody>
          <a:bodyPr wrap="none" rtlCol="0">
            <a:spAutoFit/>
          </a:bodyPr>
          <a:lstStyle/>
          <a:p>
            <a:r>
              <a:rPr lang="ar" sz="2400" dirty="0"/>
              <a:t>انظر </a:t>
            </a:r>
            <a:r>
              <a:rPr lang="ar" sz="2400" b="1" dirty="0"/>
              <a:t>ب 1.2</a:t>
            </a:r>
            <a:endParaRPr lang="en-US" sz="2400" dirty="0"/>
          </a:p>
        </p:txBody>
      </p:sp>
      <p:sp>
        <p:nvSpPr>
          <p:cNvPr id="29" name="Rectangle 28"/>
          <p:cNvSpPr/>
          <p:nvPr/>
        </p:nvSpPr>
        <p:spPr>
          <a:xfrm>
            <a:off x="7789762" y="900000"/>
            <a:ext cx="1266705" cy="46166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ar" sz="2400" b="1" i="1" dirty="0">
                <a:cs typeface="Calibri" panose="020F0502020204030204" pitchFamily="34" charset="0"/>
              </a:rPr>
              <a:t>الخطوة 1</a:t>
            </a:r>
            <a:endParaRPr lang="el-GR" sz="2400" dirty="0"/>
          </a:p>
        </p:txBody>
      </p:sp>
      <p:sp>
        <p:nvSpPr>
          <p:cNvPr id="4" name="Rectangle 3"/>
          <p:cNvSpPr/>
          <p:nvPr/>
        </p:nvSpPr>
        <p:spPr>
          <a:xfrm>
            <a:off x="443361" y="1093108"/>
            <a:ext cx="7037725" cy="707886"/>
          </a:xfrm>
          <a:prstGeom prst="rect">
            <a:avLst/>
          </a:prstGeom>
        </p:spPr>
        <p:txBody>
          <a:bodyPr wrap="square">
            <a:spAutoFit/>
          </a:bodyPr>
          <a:lstStyle/>
          <a:p>
            <a:pPr algn="ctr" rtl="1">
              <a:spcAft>
                <a:spcPts val="600"/>
              </a:spcAft>
            </a:pPr>
            <a:r>
              <a:rPr lang="ar" sz="2000" b="1" dirty="0">
                <a:cs typeface="Calibri" panose="020F0502020204030204" pitchFamily="34" charset="0"/>
              </a:rPr>
              <a:t>السنوية المحسوبة التي يتم توصيلها إلى المبنى من مصادر الطاقة المتجددة </a:t>
            </a:r>
            <a:r>
              <a:rPr lang="ar" sz="2000" dirty="0">
                <a:cs typeface="Calibri" panose="020F0502020204030204" pitchFamily="34" charset="0"/>
              </a:rPr>
              <a:t>هي</a:t>
            </a:r>
            <a:r>
              <a:rPr lang="ar" sz="2000" b="1" dirty="0">
                <a:cs typeface="Calibri" panose="020F0502020204030204" pitchFamily="34" charset="0"/>
              </a:rPr>
              <a:t> </a:t>
            </a:r>
            <a:r>
              <a:rPr lang="ar" sz="2000" dirty="0">
                <a:cs typeface="Calibri" panose="020F0502020204030204" pitchFamily="34" charset="0"/>
              </a:rPr>
              <a:t>17،974.8 </a:t>
            </a:r>
            <a:r>
              <a:rPr lang="ar" sz="2000" dirty="0" err="1">
                <a:cs typeface="Calibri" panose="020F0502020204030204" pitchFamily="34" charset="0"/>
              </a:rPr>
              <a:t>كيلوواط </a:t>
            </a:r>
            <a:r>
              <a:rPr lang="ar" sz="2000" baseline="-25000" dirty="0" err="1">
                <a:cs typeface="Calibri" panose="020F0502020204030204" pitchFamily="34" charset="0"/>
              </a:rPr>
              <a:t>في الساعة ، RES</a:t>
            </a:r>
            <a:endParaRPr lang="en-US" sz="2000" baseline="-25000" dirty="0">
              <a:cs typeface="Calibri" panose="020F0502020204030204" pitchFamily="34" charset="0"/>
            </a:endParaRPr>
          </a:p>
        </p:txBody>
      </p:sp>
      <p:sp>
        <p:nvSpPr>
          <p:cNvPr id="30" name="Rectangle 29"/>
          <p:cNvSpPr/>
          <p:nvPr/>
        </p:nvSpPr>
        <p:spPr>
          <a:xfrm>
            <a:off x="7789762" y="1734911"/>
            <a:ext cx="1266705" cy="46166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ar" sz="2400" b="1" i="1" dirty="0">
                <a:cs typeface="Calibri" panose="020F0502020204030204" pitchFamily="34" charset="0"/>
              </a:rPr>
              <a:t>الخطوة 2</a:t>
            </a:r>
            <a:endParaRPr lang="el-GR" sz="2400" dirty="0"/>
          </a:p>
        </p:txBody>
      </p:sp>
      <p:sp>
        <p:nvSpPr>
          <p:cNvPr id="3" name="Rectangle 2">
            <a:extLst>
              <a:ext uri="{FF2B5EF4-FFF2-40B4-BE49-F238E27FC236}">
                <a16:creationId xmlns:a16="http://schemas.microsoft.com/office/drawing/2014/main" id="{27910B1C-CFB3-F54B-DBA6-49199E34B667}"/>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84258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6992069" y="6591300"/>
            <a:ext cx="2133600" cy="266700"/>
          </a:xfrm>
        </p:spPr>
        <p:txBody>
          <a:bodyPr/>
          <a:lstStyle/>
          <a:p>
            <a:fld id="{243FB592-B9A9-49AA-A86F-4031F7B97808}" type="slidenum">
              <a:rPr lang="en-US" smtClean="0"/>
              <a:t>27</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4" name="Rounded Rectangle 3"/>
          <p:cNvSpPr/>
          <p:nvPr/>
        </p:nvSpPr>
        <p:spPr>
          <a:xfrm>
            <a:off x="2090528" y="4982764"/>
            <a:ext cx="2651760" cy="96829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lnSpc>
                <a:spcPts val="2500"/>
              </a:lnSpc>
            </a:pPr>
            <a:r>
              <a:rPr lang="ar" sz="2400" b="1" u="sng" dirty="0">
                <a:effectLst>
                  <a:outerShdw blurRad="38100" dist="38100" dir="2700000" algn="tl">
                    <a:srgbClr val="000000">
                      <a:alpha val="43137"/>
                    </a:srgbClr>
                  </a:outerShdw>
                </a:effectLst>
              </a:rPr>
              <a:t>154،739.2</a:t>
            </a:r>
          </a:p>
          <a:p>
            <a:pPr algn="ctr" rtl="1">
              <a:lnSpc>
                <a:spcPts val="2500"/>
              </a:lnSpc>
            </a:pPr>
            <a:r>
              <a:rPr lang="ar" sz="1200" b="1" dirty="0">
                <a:effectLst>
                  <a:outerShdw blurRad="38100" dist="38100" dir="2700000" algn="tl">
                    <a:srgbClr val="000000">
                      <a:alpha val="43137"/>
                    </a:srgbClr>
                  </a:outerShdw>
                </a:effectLst>
              </a:rPr>
              <a:t>إجمالي الطاقة الحرارية (الوقود و RES) ( </a:t>
            </a:r>
            <a:r>
              <a:rPr lang="ar" sz="1200" b="1" dirty="0" err="1">
                <a:effectLst>
                  <a:outerShdw blurRad="38100" dist="38100" dir="2700000" algn="tl">
                    <a:srgbClr val="000000">
                      <a:alpha val="43137"/>
                    </a:srgbClr>
                  </a:outerShdw>
                </a:effectLst>
              </a:rPr>
              <a:t>kWh </a:t>
            </a:r>
            <a:r>
              <a:rPr lang="ar" sz="1200" b="1" baseline="-25000" dirty="0" err="1">
                <a:effectLst>
                  <a:outerShdw blurRad="38100" dist="38100" dir="2700000" algn="tl">
                    <a:srgbClr val="000000">
                      <a:alpha val="43137"/>
                    </a:srgbClr>
                  </a:outerShdw>
                </a:effectLst>
              </a:rPr>
              <a:t>th، t </a:t>
            </a:r>
            <a:r>
              <a:rPr lang="ar" sz="1200" b="1" dirty="0">
                <a:effectLst>
                  <a:outerShdw blurRad="38100" dist="38100" dir="2700000" algn="tl">
                    <a:srgbClr val="000000">
                      <a:alpha val="43137"/>
                    </a:srgbClr>
                  </a:outerShdw>
                </a:effectLst>
              </a:rPr>
              <a:t>)</a:t>
            </a:r>
            <a:endParaRPr lang="en-US" sz="1200" b="1" dirty="0">
              <a:effectLst>
                <a:outerShdw blurRad="38100" dist="38100" dir="2700000" algn="tl">
                  <a:srgbClr val="000000">
                    <a:alpha val="43137"/>
                  </a:srgbClr>
                </a:outerShdw>
              </a:effectLst>
            </a:endParaRPr>
          </a:p>
        </p:txBody>
      </p:sp>
      <p:sp>
        <p:nvSpPr>
          <p:cNvPr id="6" name="Rounded Rectangle 5"/>
          <p:cNvSpPr/>
          <p:nvPr/>
        </p:nvSpPr>
        <p:spPr>
          <a:xfrm>
            <a:off x="2090528" y="3172573"/>
            <a:ext cx="2921310" cy="96829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rtl="1">
              <a:lnSpc>
                <a:spcPts val="2500"/>
              </a:lnSpc>
            </a:pPr>
            <a:r>
              <a:rPr lang="ar" sz="2400" b="1" u="sng" dirty="0">
                <a:effectLst>
                  <a:outerShdw blurRad="38100" dist="38100" dir="2700000" algn="tl">
                    <a:srgbClr val="000000">
                      <a:alpha val="43137"/>
                    </a:srgbClr>
                  </a:outerShdw>
                </a:effectLst>
              </a:rPr>
              <a:t>17974.8</a:t>
            </a:r>
            <a:endParaRPr lang="en-US" sz="2400" b="1" u="sng" dirty="0">
              <a:effectLst>
                <a:outerShdw blurRad="38100" dist="38100" dir="2700000" algn="tl">
                  <a:srgbClr val="000000">
                    <a:alpha val="43137"/>
                  </a:srgbClr>
                </a:outerShdw>
              </a:effectLst>
            </a:endParaRPr>
          </a:p>
          <a:p>
            <a:pPr algn="ctr" rtl="1">
              <a:lnSpc>
                <a:spcPts val="2500"/>
              </a:lnSpc>
            </a:pPr>
            <a:r>
              <a:rPr lang="ar" sz="1200" b="1" dirty="0">
                <a:effectLst>
                  <a:outerShdw blurRad="38100" dist="38100" dir="2700000" algn="tl">
                    <a:srgbClr val="000000">
                      <a:alpha val="43137"/>
                    </a:srgbClr>
                  </a:outerShdw>
                </a:effectLst>
              </a:rPr>
              <a:t>الطاقة الحرارية من</a:t>
            </a:r>
            <a:r>
              <a:rPr lang="ar-JO" sz="1200" b="1" dirty="0">
                <a:effectLst>
                  <a:outerShdw blurRad="38100" dist="38100" dir="2700000" algn="tl">
                    <a:srgbClr val="000000">
                      <a:alpha val="43137"/>
                    </a:srgbClr>
                  </a:outerShdw>
                </a:effectLst>
              </a:rPr>
              <a:t> مصادر الطاقة المتجددة</a:t>
            </a:r>
            <a:r>
              <a:rPr lang="ar" sz="1200" b="1" dirty="0">
                <a:effectLst>
                  <a:outerShdw blurRad="38100" dist="38100" dir="2700000" algn="tl">
                    <a:srgbClr val="000000">
                      <a:alpha val="43137"/>
                    </a:srgbClr>
                  </a:outerShdw>
                </a:effectLst>
              </a:rPr>
              <a:t> ( kWh </a:t>
            </a:r>
            <a:r>
              <a:rPr lang="ar" sz="1200" b="1" baseline="-25000" dirty="0">
                <a:effectLst>
                  <a:outerShdw blurRad="38100" dist="38100" dir="2700000" algn="tl">
                    <a:srgbClr val="000000">
                      <a:alpha val="43137"/>
                    </a:srgbClr>
                  </a:outerShdw>
                </a:effectLst>
              </a:rPr>
              <a:t>th، RES </a:t>
            </a:r>
            <a:r>
              <a:rPr lang="ar" sz="1200" b="1" dirty="0">
                <a:effectLst>
                  <a:outerShdw blurRad="38100" dist="38100" dir="2700000" algn="tl">
                    <a:srgbClr val="000000">
                      <a:alpha val="43137"/>
                    </a:srgbClr>
                  </a:outerShdw>
                </a:effectLst>
              </a:rPr>
              <a:t>)</a:t>
            </a:r>
            <a:endParaRPr lang="en-US" sz="1200" b="1" dirty="0">
              <a:effectLst>
                <a:outerShdw blurRad="38100" dist="38100" dir="2700000" algn="tl">
                  <a:srgbClr val="000000">
                    <a:alpha val="43137"/>
                  </a:srgbClr>
                </a:outerShdw>
              </a:effectLst>
            </a:endParaRPr>
          </a:p>
        </p:txBody>
      </p:sp>
      <p:sp>
        <p:nvSpPr>
          <p:cNvPr id="7" name="Rectangle 6"/>
          <p:cNvSpPr/>
          <p:nvPr/>
        </p:nvSpPr>
        <p:spPr>
          <a:xfrm>
            <a:off x="6390713" y="4069610"/>
            <a:ext cx="52931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Rectangle 7"/>
          <p:cNvSpPr/>
          <p:nvPr/>
        </p:nvSpPr>
        <p:spPr>
          <a:xfrm>
            <a:off x="2350472" y="3795176"/>
            <a:ext cx="225254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______</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Right Brace 8"/>
          <p:cNvSpPr/>
          <p:nvPr/>
        </p:nvSpPr>
        <p:spPr>
          <a:xfrm>
            <a:off x="5723448" y="3021907"/>
            <a:ext cx="667265" cy="3018736"/>
          </a:xfrm>
          <a:prstGeom prst="righ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1" name="Group 10"/>
          <p:cNvGrpSpPr/>
          <p:nvPr/>
        </p:nvGrpSpPr>
        <p:grpSpPr>
          <a:xfrm>
            <a:off x="6092463" y="3513166"/>
            <a:ext cx="3388311" cy="1747344"/>
            <a:chOff x="-4135367" y="3632928"/>
            <a:chExt cx="3388311" cy="1747344"/>
          </a:xfrm>
        </p:grpSpPr>
        <p:pic>
          <p:nvPicPr>
            <p:cNvPr id="12"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22990" y="3632928"/>
              <a:ext cx="2643338" cy="1747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 Box 2"/>
            <p:cNvSpPr txBox="1">
              <a:spLocks noChangeArrowheads="1"/>
            </p:cNvSpPr>
            <p:nvPr/>
          </p:nvSpPr>
          <p:spPr bwMode="auto">
            <a:xfrm>
              <a:off x="-4135367" y="4412006"/>
              <a:ext cx="3388311"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defTabSz="457200" eaLnBrk="1" fontAlgn="base" hangingPunct="1">
                <a:spcBef>
                  <a:spcPct val="0"/>
                </a:spcBef>
                <a:spcAft>
                  <a:spcPct val="0"/>
                </a:spcAft>
                <a:defRPr/>
              </a:pPr>
              <a:r>
                <a:rPr lang="ar" sz="2800" b="1" u="sng" kern="0" spc="5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rPr>
                <a:t>11.6٪</a:t>
              </a:r>
            </a:p>
            <a:p>
              <a:pPr algn="ctr" defTabSz="457200" eaLnBrk="1" fontAlgn="base" hangingPunct="1">
                <a:spcBef>
                  <a:spcPts val="600"/>
                </a:spcBef>
                <a:spcAft>
                  <a:spcPct val="0"/>
                </a:spcAft>
                <a:defRPr/>
              </a:pPr>
              <a:r>
                <a:rPr lang="ar" sz="1200" b="1" kern="0" spc="5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rPr>
                <a:t>٪ حرار</a:t>
              </a:r>
              <a:r>
                <a:rPr lang="ar-JO" sz="1200" b="1" kern="0" spc="5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rPr>
                <a:t>ة من مصادر الطاقة المتجددة</a:t>
              </a:r>
              <a:endParaRPr lang="el-GR" sz="1200" b="1" kern="0" spc="50" baseline="3000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endParaRPr>
            </a:p>
          </p:txBody>
        </p:sp>
      </p:grpSp>
      <p:grpSp>
        <p:nvGrpSpPr>
          <p:cNvPr id="24" name="Group 23"/>
          <p:cNvGrpSpPr/>
          <p:nvPr/>
        </p:nvGrpSpPr>
        <p:grpSpPr>
          <a:xfrm>
            <a:off x="273856" y="3144534"/>
            <a:ext cx="1254002" cy="825582"/>
            <a:chOff x="350975" y="1815465"/>
            <a:chExt cx="1785326" cy="953916"/>
          </a:xfrm>
        </p:grpSpPr>
        <p:pic>
          <p:nvPicPr>
            <p:cNvPr id="1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6675" y="1815465"/>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975" y="1892485"/>
              <a:ext cx="823057" cy="667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ounded Rectangle 16"/>
            <p:cNvSpPr/>
            <p:nvPr/>
          </p:nvSpPr>
          <p:spPr>
            <a:xfrm>
              <a:off x="464064" y="1847739"/>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 name="Group 1"/>
          <p:cNvGrpSpPr/>
          <p:nvPr/>
        </p:nvGrpSpPr>
        <p:grpSpPr>
          <a:xfrm>
            <a:off x="150039" y="4662347"/>
            <a:ext cx="1503661" cy="923329"/>
            <a:chOff x="581676" y="3668075"/>
            <a:chExt cx="1683254" cy="953916"/>
          </a:xfrm>
        </p:grpSpPr>
        <p:pic>
          <p:nvPicPr>
            <p:cNvPr id="2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5304" y="3668075"/>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Rounded Rectangle 20"/>
            <p:cNvSpPr/>
            <p:nvPr/>
          </p:nvSpPr>
          <p:spPr>
            <a:xfrm>
              <a:off x="581676" y="3700349"/>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6572" y="3785853"/>
              <a:ext cx="450020" cy="51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6" name="Rectangle 25"/>
          <p:cNvSpPr/>
          <p:nvPr/>
        </p:nvSpPr>
        <p:spPr>
          <a:xfrm>
            <a:off x="7662441" y="2056598"/>
            <a:ext cx="1394026" cy="46166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ar" sz="2400" b="1" i="1" dirty="0">
                <a:cs typeface="Calibri" panose="020F0502020204030204" pitchFamily="34" charset="0"/>
              </a:rPr>
              <a:t>الخطوة 4</a:t>
            </a:r>
            <a:endParaRPr lang="el-GR" sz="2400" dirty="0"/>
          </a:p>
        </p:txBody>
      </p:sp>
      <p:sp>
        <p:nvSpPr>
          <p:cNvPr id="27" name="Segnaposto contenuto 2">
            <a:extLst>
              <a:ext uri="{FF2B5EF4-FFF2-40B4-BE49-F238E27FC236}">
                <a16:creationId xmlns:a16="http://schemas.microsoft.com/office/drawing/2014/main" id="{86F2EB93-A63A-4210-B86A-E5FCAD7D8D7F}"/>
              </a:ext>
            </a:extLst>
          </p:cNvPr>
          <p:cNvSpPr txBox="1">
            <a:spLocks/>
          </p:cNvSpPr>
          <p:nvPr/>
        </p:nvSpPr>
        <p:spPr>
          <a:xfrm>
            <a:off x="1920240" y="2162471"/>
            <a:ext cx="2651760" cy="531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rtl="1">
              <a:buNone/>
            </a:pPr>
            <a:r>
              <a:rPr lang="ar" sz="2000" b="1" dirty="0">
                <a:cs typeface="Calibri" panose="020F0502020204030204" pitchFamily="34" charset="0"/>
              </a:rPr>
              <a:t>احسب النسبة المئوية</a:t>
            </a:r>
            <a:endParaRPr lang="en-US" sz="2000" dirty="0">
              <a:cs typeface="Calibri" panose="020F0502020204030204" pitchFamily="34" charset="0"/>
            </a:endParaRPr>
          </a:p>
          <a:p>
            <a:pPr marL="0" indent="0" algn="ctr" rtl="1">
              <a:buFont typeface="Arial" panose="020B0604020202020204" pitchFamily="34" charset="0"/>
              <a:buNone/>
            </a:pPr>
            <a:endParaRPr lang="en-US" sz="2000" dirty="0">
              <a:cs typeface="Calibri" panose="020F0502020204030204" pitchFamily="34" charset="0"/>
            </a:endParaRPr>
          </a:p>
        </p:txBody>
      </p:sp>
      <p:sp>
        <p:nvSpPr>
          <p:cNvPr id="25" name="Rectangle 24"/>
          <p:cNvSpPr/>
          <p:nvPr/>
        </p:nvSpPr>
        <p:spPr>
          <a:xfrm>
            <a:off x="7662441" y="944972"/>
            <a:ext cx="1394026" cy="46166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ar" sz="2400" b="1" i="1" dirty="0">
                <a:cs typeface="Calibri" panose="020F0502020204030204" pitchFamily="34" charset="0"/>
              </a:rPr>
              <a:t>الخطوه 3</a:t>
            </a:r>
            <a:endParaRPr lang="el-GR" sz="2400" dirty="0"/>
          </a:p>
        </p:txBody>
      </p:sp>
      <p:sp>
        <p:nvSpPr>
          <p:cNvPr id="3" name="Rectangle 2"/>
          <p:cNvSpPr/>
          <p:nvPr/>
        </p:nvSpPr>
        <p:spPr>
          <a:xfrm>
            <a:off x="439535" y="1047812"/>
            <a:ext cx="5283913" cy="400110"/>
          </a:xfrm>
          <a:prstGeom prst="rect">
            <a:avLst/>
          </a:prstGeom>
        </p:spPr>
        <p:txBody>
          <a:bodyPr wrap="square">
            <a:spAutoFit/>
          </a:bodyPr>
          <a:lstStyle/>
          <a:p>
            <a:pPr algn="r" rtl="1"/>
            <a:r>
              <a:rPr lang="ar" sz="2000" b="1" dirty="0"/>
              <a:t>احسب إجمالي الطاقة الحرارية النهائية (RES &amp; التقليدية)</a:t>
            </a:r>
          </a:p>
        </p:txBody>
      </p:sp>
      <p:sp>
        <p:nvSpPr>
          <p:cNvPr id="14" name="Rectangle 13"/>
          <p:cNvSpPr/>
          <p:nvPr/>
        </p:nvSpPr>
        <p:spPr>
          <a:xfrm>
            <a:off x="-510737" y="1615713"/>
            <a:ext cx="7974957" cy="646331"/>
          </a:xfrm>
          <a:prstGeom prst="rect">
            <a:avLst/>
          </a:prstGeom>
        </p:spPr>
        <p:txBody>
          <a:bodyPr wrap="square">
            <a:spAutoFit/>
          </a:bodyPr>
          <a:lstStyle/>
          <a:p>
            <a:pPr algn="r" rtl="1"/>
            <a:r>
              <a:rPr lang="ar" dirty="0">
                <a:cs typeface="Calibri" panose="020F0502020204030204" pitchFamily="34" charset="0"/>
              </a:rPr>
              <a:t>17،974.8 </a:t>
            </a:r>
            <a:r>
              <a:rPr lang="ar" dirty="0" err="1">
                <a:cs typeface="Calibri" panose="020F0502020204030204" pitchFamily="34" charset="0"/>
              </a:rPr>
              <a:t>كيلوواط </a:t>
            </a:r>
            <a:r>
              <a:rPr lang="ar" baseline="-25000" dirty="0" err="1">
                <a:cs typeface="Calibri" panose="020F0502020204030204" pitchFamily="34" charset="0"/>
              </a:rPr>
              <a:t>في الساعة ، RES </a:t>
            </a:r>
            <a:r>
              <a:rPr lang="ar" dirty="0">
                <a:cs typeface="Calibri" panose="020F0502020204030204" pitchFamily="34" charset="0"/>
              </a:rPr>
              <a:t>+ </a:t>
            </a:r>
            <a:r>
              <a:rPr lang="ar" dirty="0"/>
              <a:t>136،764.4 </a:t>
            </a:r>
            <a:r>
              <a:rPr lang="ar" dirty="0" err="1"/>
              <a:t>كيلو واط </a:t>
            </a:r>
            <a:r>
              <a:rPr lang="ar" baseline="-25000" dirty="0" err="1"/>
              <a:t>في الساعة ، ص</a:t>
            </a:r>
            <a:r>
              <a:rPr lang="ar" b="1" baseline="-25000" dirty="0"/>
              <a:t> </a:t>
            </a:r>
            <a:r>
              <a:rPr lang="ar" b="1" dirty="0"/>
              <a:t>= 154.739.2 </a:t>
            </a:r>
            <a:r>
              <a:rPr lang="ar" b="1" dirty="0" err="1"/>
              <a:t>كيلو واط </a:t>
            </a:r>
            <a:r>
              <a:rPr lang="ar" b="1" baseline="-25000" dirty="0" err="1"/>
              <a:t>ساعي ، طن</a:t>
            </a:r>
            <a:r>
              <a:rPr lang="ar" b="1" baseline="-25000" dirty="0"/>
              <a:t> </a:t>
            </a:r>
            <a:endParaRPr lang="en-US" b="1" baseline="-25000" dirty="0"/>
          </a:p>
          <a:p>
            <a:pPr algn="r" rtl="1"/>
            <a:r>
              <a:rPr lang="ar" dirty="0">
                <a:cs typeface="Calibri" panose="020F0502020204030204" pitchFamily="34" charset="0"/>
              </a:rPr>
              <a:t>  </a:t>
            </a:r>
            <a:endParaRPr lang="en-GB" dirty="0"/>
          </a:p>
        </p:txBody>
      </p:sp>
      <p:sp>
        <p:nvSpPr>
          <p:cNvPr id="28" name="Rectangle 27"/>
          <p:cNvSpPr/>
          <p:nvPr/>
        </p:nvSpPr>
        <p:spPr>
          <a:xfrm>
            <a:off x="4784559" y="4069610"/>
            <a:ext cx="50206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8" name="Rectangle 17"/>
          <p:cNvSpPr/>
          <p:nvPr/>
        </p:nvSpPr>
        <p:spPr>
          <a:xfrm>
            <a:off x="5286620" y="4300442"/>
            <a:ext cx="651140" cy="461665"/>
          </a:xfrm>
          <a:prstGeom prst="rect">
            <a:avLst/>
          </a:prstGeom>
        </p:spPr>
        <p:txBody>
          <a:bodyPr wrap="none">
            <a:spAutoFit/>
          </a:bodyPr>
          <a:lstStyle/>
          <a:p>
            <a:r>
              <a:rPr lang="ar" sz="2400" b="1" u="sng" dirty="0">
                <a:effectLst>
                  <a:outerShdw blurRad="38100" dist="38100" dir="2700000" algn="tl">
                    <a:srgbClr val="000000">
                      <a:alpha val="43137"/>
                    </a:srgbClr>
                  </a:outerShdw>
                </a:effectLst>
              </a:rPr>
              <a:t>100</a:t>
            </a:r>
            <a:endParaRPr lang="en-GB" sz="2400" dirty="0"/>
          </a:p>
        </p:txBody>
      </p:sp>
      <p:sp>
        <p:nvSpPr>
          <p:cNvPr id="16" name="Rectangle 15">
            <a:extLst>
              <a:ext uri="{FF2B5EF4-FFF2-40B4-BE49-F238E27FC236}">
                <a16:creationId xmlns:a16="http://schemas.microsoft.com/office/drawing/2014/main" id="{3D6D4016-DF43-B862-46C8-98CD2D91E44C}"/>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72876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t>28</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4"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ar" b="1" dirty="0">
                <a:latin typeface="Calibri" panose="020F0502020204030204" pitchFamily="34" charset="0"/>
                <a:cs typeface="Calibri" panose="020F0502020204030204" pitchFamily="34" charset="0"/>
              </a:rPr>
              <a:t>مثال – </a:t>
            </a:r>
            <a:r>
              <a:rPr lang="ar" b="1" u="sng" dirty="0">
                <a:latin typeface="Calibri" panose="020F0502020204030204" pitchFamily="34" charset="0"/>
                <a:cs typeface="Calibri" panose="020F0502020204030204" pitchFamily="34" charset="0"/>
              </a:rPr>
              <a:t>مرحلة</a:t>
            </a:r>
            <a:r>
              <a:rPr lang="ar-JO" b="1" u="sng" dirty="0">
                <a:latin typeface="Calibri" panose="020F0502020204030204" pitchFamily="34" charset="0"/>
                <a:cs typeface="Calibri" panose="020F0502020204030204" pitchFamily="34" charset="0"/>
              </a:rPr>
              <a:t> الاستخدام</a:t>
            </a:r>
            <a:endParaRPr lang="it-IT" sz="2400" dirty="0"/>
          </a:p>
        </p:txBody>
      </p:sp>
      <p:sp>
        <p:nvSpPr>
          <p:cNvPr id="2" name="Rectangle 1">
            <a:extLst>
              <a:ext uri="{FF2B5EF4-FFF2-40B4-BE49-F238E27FC236}">
                <a16:creationId xmlns:a16="http://schemas.microsoft.com/office/drawing/2014/main" id="{92C944E2-AFA3-0E46-FC00-066FBB2D1233}"/>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36967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91300"/>
            <a:ext cx="2133600" cy="266700"/>
          </a:xfrm>
        </p:spPr>
        <p:txBody>
          <a:bodyPr/>
          <a:lstStyle/>
          <a:p>
            <a:fld id="{243FB592-B9A9-49AA-A86F-4031F7B97808}" type="slidenum">
              <a:rPr lang="en-US" smtClean="0"/>
              <a:t>29</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1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200" y="958292"/>
            <a:ext cx="8242917" cy="4525963"/>
          </a:xfrm>
          <a:prstGeom prst="rect">
            <a:avLst/>
          </a:prstGeom>
          <a:noFill/>
        </p:spPr>
        <p:txBody>
          <a:bodyPr>
            <a:normAutofit/>
          </a:bodyPr>
          <a:lstStyle/>
          <a:p>
            <a:pPr marL="0" indent="0" algn="just" rtl="1">
              <a:spcBef>
                <a:spcPts val="0"/>
              </a:spcBef>
              <a:spcAft>
                <a:spcPts val="600"/>
              </a:spcAft>
              <a:buNone/>
            </a:pPr>
            <a:r>
              <a:rPr lang="ar" sz="2200" dirty="0">
                <a:cs typeface="Calibri" panose="020F0502020204030204" pitchFamily="34" charset="0"/>
              </a:rPr>
              <a:t>مبنى مكتبي موجود في أثينا يخدمه نظام تدفئة مركزي يعمل بالزيت . بالإضافة إلى ذلك ، يتم استخدام </a:t>
            </a:r>
            <a:r>
              <a:rPr lang="ar" sz="2200" b="1" dirty="0">
                <a:cs typeface="Calibri" panose="020F0502020204030204" pitchFamily="34" charset="0"/>
              </a:rPr>
              <a:t>مجال تجميع حراري شمسي كبير </a:t>
            </a:r>
            <a:r>
              <a:rPr lang="ar" sz="2200" dirty="0">
                <a:cs typeface="Calibri" panose="020F0502020204030204" pitchFamily="34" charset="0"/>
              </a:rPr>
              <a:t>للتسخين المسبق للمياه الساخنة لنظام التدفئة المركزية المائية المستخدم لتدفئة المساحات وتغطية استهلاك الماء الساخن المحلي للمبنى ( </a:t>
            </a:r>
            <a:r>
              <a:rPr lang="ar" sz="2200" b="1" dirty="0">
                <a:cs typeface="Calibri" panose="020F0502020204030204" pitchFamily="34" charset="0"/>
              </a:rPr>
              <a:t>نظام الطاقة الشمسية </a:t>
            </a:r>
            <a:r>
              <a:rPr lang="ar" sz="2200" b="1" dirty="0" err="1">
                <a:cs typeface="Calibri" panose="020F0502020204030204" pitchFamily="34" charset="0"/>
              </a:rPr>
              <a:t>المركب </a:t>
            </a:r>
            <a:r>
              <a:rPr lang="ar" sz="2200" dirty="0">
                <a:cs typeface="Calibri" panose="020F0502020204030204" pitchFamily="34" charset="0"/>
              </a:rPr>
              <a:t>).</a:t>
            </a:r>
            <a:endParaRPr lang="en-US" sz="2200" dirty="0">
              <a:cs typeface="Calibri" panose="020F0502020204030204" pitchFamily="34" charset="0"/>
            </a:endParaRPr>
          </a:p>
          <a:p>
            <a:pPr marL="0" lvl="0" indent="0" algn="just" rtl="1">
              <a:spcBef>
                <a:spcPts val="600"/>
              </a:spcBef>
              <a:spcAft>
                <a:spcPts val="1200"/>
              </a:spcAft>
              <a:buNone/>
            </a:pPr>
            <a:r>
              <a:rPr lang="ar" sz="2000" b="1" i="1" dirty="0">
                <a:solidFill>
                  <a:prstClr val="black"/>
                </a:solidFill>
                <a:cs typeface="Calibri" panose="020F0502020204030204" pitchFamily="34" charset="0"/>
              </a:rPr>
              <a:t>البيانات المتاحة </a:t>
            </a:r>
            <a:r>
              <a:rPr lang="ar" sz="2000" i="1" dirty="0">
                <a:solidFill>
                  <a:prstClr val="black"/>
                </a:solidFill>
                <a:cs typeface="Calibri" panose="020F0502020204030204" pitchFamily="34" charset="0"/>
              </a:rPr>
              <a:t>: قدم مدير المبنى </a:t>
            </a:r>
            <a:r>
              <a:rPr lang="ar" sz="2000" b="1" i="1" dirty="0">
                <a:solidFill>
                  <a:prstClr val="black"/>
                </a:solidFill>
                <a:cs typeface="Calibri" panose="020F0502020204030204" pitchFamily="34" charset="0"/>
              </a:rPr>
              <a:t>استهلاك الوقود السنوي </a:t>
            </a:r>
            <a:r>
              <a:rPr lang="ar" sz="2000" i="1" dirty="0">
                <a:solidFill>
                  <a:prstClr val="black"/>
                </a:solidFill>
                <a:cs typeface="Calibri" panose="020F0502020204030204" pitchFamily="34" charset="0"/>
              </a:rPr>
              <a:t>من فواتير الطاقة على مدى عدة سنوات (أي كميات النفط التي تم تسليمها إلى المبنى) والطاقة الحرارية المقاسة </a:t>
            </a:r>
            <a:r>
              <a:rPr lang="ar" sz="2000" b="1" i="1" dirty="0">
                <a:solidFill>
                  <a:prstClr val="black"/>
                </a:solidFill>
                <a:cs typeface="Calibri" panose="020F0502020204030204" pitchFamily="34" charset="0"/>
              </a:rPr>
              <a:t>المنتجة من مجمعات الطاقة الشمسية </a:t>
            </a:r>
            <a:r>
              <a:rPr lang="ar" sz="2000" i="1" dirty="0">
                <a:solidFill>
                  <a:prstClr val="black"/>
                </a:solidFill>
                <a:cs typeface="Calibri" panose="020F0502020204030204" pitchFamily="34" charset="0"/>
              </a:rPr>
              <a:t>للسنة المقابلة.</a:t>
            </a:r>
            <a:endParaRPr lang="en-US" sz="2200" dirty="0"/>
          </a:p>
        </p:txBody>
      </p:sp>
      <p:grpSp>
        <p:nvGrpSpPr>
          <p:cNvPr id="7" name="Group 6"/>
          <p:cNvGrpSpPr/>
          <p:nvPr/>
        </p:nvGrpSpPr>
        <p:grpSpPr>
          <a:xfrm>
            <a:off x="296545" y="3979359"/>
            <a:ext cx="8514080" cy="1569186"/>
            <a:chOff x="314960" y="4103480"/>
            <a:chExt cx="8514080" cy="1306695"/>
          </a:xfrm>
        </p:grpSpPr>
        <p:sp>
          <p:nvSpPr>
            <p:cNvPr id="8" name="Segnaposto contenuto 2">
              <a:extLst>
                <a:ext uri="{FF2B5EF4-FFF2-40B4-BE49-F238E27FC236}">
                  <a16:creationId xmlns:a16="http://schemas.microsoft.com/office/drawing/2014/main" id="{86F2EB93-A63A-4210-B86A-E5FCAD7D8D7F}"/>
                </a:ext>
              </a:extLst>
            </p:cNvPr>
            <p:cNvSpPr txBox="1">
              <a:spLocks/>
            </p:cNvSpPr>
            <p:nvPr/>
          </p:nvSpPr>
          <p:spPr>
            <a:xfrm>
              <a:off x="314960" y="4530324"/>
              <a:ext cx="8514080" cy="879851"/>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spcBef>
                  <a:spcPts val="0"/>
                </a:spcBef>
                <a:spcAft>
                  <a:spcPts val="600"/>
                </a:spcAft>
                <a:buNone/>
              </a:pPr>
              <a:r>
                <a:rPr lang="ar" sz="2000" b="1" dirty="0"/>
                <a:t> احسب النسبة المئوية لكمية الطاقة الحرارية المنتجة من مصادر متجددة إلى إجمالي الطاقة الحرارية </a:t>
              </a:r>
              <a:r>
                <a:rPr lang="ar" sz="2000" dirty="0"/>
                <a:t>.</a:t>
              </a:r>
              <a:endParaRPr lang="en-US" sz="2000" b="1" dirty="0"/>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107" y="4103480"/>
              <a:ext cx="623565" cy="6005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Rectangle 1">
            <a:extLst>
              <a:ext uri="{FF2B5EF4-FFF2-40B4-BE49-F238E27FC236}">
                <a16:creationId xmlns:a16="http://schemas.microsoft.com/office/drawing/2014/main" id="{F429FDC7-62C3-1485-7BAD-768678123F2C}"/>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96752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01279" y="6581775"/>
            <a:ext cx="2133600" cy="261638"/>
          </a:xfrm>
        </p:spPr>
        <p:txBody>
          <a:bodyPr/>
          <a:lstStyle/>
          <a:p>
            <a:fld id="{243FB592-B9A9-49AA-A86F-4031F7B97808}" type="slidenum">
              <a:rPr lang="en-US" smtClean="0"/>
              <a:t>3</a:t>
            </a:fld>
            <a:endParaRPr lang="en-US"/>
          </a:p>
        </p:txBody>
      </p:sp>
      <p:sp>
        <p:nvSpPr>
          <p:cNvPr id="12"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39"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199" y="1036320"/>
            <a:ext cx="4913454" cy="541957"/>
          </a:xfrm>
          <a:prstGeom prst="rect">
            <a:avLst/>
          </a:prstGeom>
        </p:spPr>
        <p:txBody>
          <a:bodyPr>
            <a:normAutofit fontScale="85000" lnSpcReduction="10000"/>
          </a:bodyPr>
          <a:lstStyle/>
          <a:p>
            <a:pPr marL="0" indent="0" algn="ctr" rtl="1">
              <a:buNone/>
            </a:pPr>
            <a:r>
              <a:rPr lang="ar-JO" sz="2400" b="1" u="sng" dirty="0">
                <a:latin typeface="Calibri" panose="020F0502020204030204" pitchFamily="34" charset="0"/>
                <a:cs typeface="Calibri" panose="020F0502020204030204" pitchFamily="34" charset="0"/>
              </a:rPr>
              <a:t>نبذة</a:t>
            </a:r>
            <a:r>
              <a:rPr lang="ar" sz="2400" b="1" dirty="0">
                <a:latin typeface="Calibri" panose="020F0502020204030204" pitchFamily="34" charset="0"/>
                <a:cs typeface="Calibri" panose="020F0502020204030204" pitchFamily="34" charset="0"/>
              </a:rPr>
              <a:t> </a:t>
            </a:r>
            <a:r>
              <a:rPr lang="ar" sz="2400" i="1" dirty="0">
                <a:latin typeface="Calibri" panose="020F0502020204030204" pitchFamily="34" charset="0"/>
                <a:cs typeface="Calibri" panose="020F0502020204030204" pitchFamily="34" charset="0"/>
              </a:rPr>
              <a:t>( </a:t>
            </a:r>
            <a:r>
              <a:rPr lang="ar" sz="2400" i="1" dirty="0">
                <a:solidFill>
                  <a:srgbClr val="00B050"/>
                </a:solidFill>
                <a:latin typeface="Calibri" panose="020F0502020204030204" pitchFamily="34" charset="0"/>
                <a:cs typeface="Calibri" panose="020F0502020204030204" pitchFamily="34" charset="0"/>
              </a:rPr>
              <a:t>كل </a:t>
            </a:r>
            <a:r>
              <a:rPr lang="ar-JO" sz="2400" i="1" dirty="0">
                <a:solidFill>
                  <a:srgbClr val="00B050"/>
                </a:solidFill>
                <a:latin typeface="Calibri" panose="020F0502020204030204" pitchFamily="34" charset="0"/>
                <a:cs typeface="Calibri" panose="020F0502020204030204" pitchFamily="34" charset="0"/>
              </a:rPr>
              <a:t>مصادر الطاقة المتجدد</a:t>
            </a:r>
            <a:r>
              <a:rPr lang="ar" sz="2400" i="1" dirty="0">
                <a:solidFill>
                  <a:srgbClr val="00B050"/>
                </a:solidFill>
                <a:latin typeface="Calibri" panose="020F0502020204030204" pitchFamily="34" charset="0"/>
                <a:cs typeface="Calibri" panose="020F0502020204030204" pitchFamily="34" charset="0"/>
              </a:rPr>
              <a:t> لجميع الاستخدامات </a:t>
            </a:r>
            <a:r>
              <a:rPr lang="ar" sz="2400" i="1" dirty="0">
                <a:latin typeface="Calibri" panose="020F0502020204030204" pitchFamily="34" charset="0"/>
                <a:cs typeface="Calibri" panose="020F0502020204030204" pitchFamily="34" charset="0"/>
              </a:rPr>
              <a:t>)</a:t>
            </a:r>
            <a:endParaRPr lang="en-US" sz="2400" i="1" dirty="0">
              <a:latin typeface="Calibri" panose="020F0502020204030204" pitchFamily="34" charset="0"/>
              <a:cs typeface="Calibri" panose="020F0502020204030204" pitchFamily="34" charset="0"/>
            </a:endParaRPr>
          </a:p>
          <a:p>
            <a:pPr marL="0" indent="0" algn="ctr">
              <a:buNone/>
            </a:pPr>
            <a:endParaRPr lang="en-US" sz="2400" b="1" i="1" dirty="0">
              <a:latin typeface="Calibri" panose="020F0502020204030204" pitchFamily="34" charset="0"/>
              <a:cs typeface="Calibri" panose="020F0502020204030204" pitchFamily="34" charset="0"/>
            </a:endParaRPr>
          </a:p>
          <a:p>
            <a:pPr marL="0" indent="0">
              <a:buNone/>
            </a:pPr>
            <a:endParaRPr lang="it-IT" sz="1000" dirty="0"/>
          </a:p>
        </p:txBody>
      </p:sp>
      <p:sp>
        <p:nvSpPr>
          <p:cNvPr id="40" name="TextBox 39"/>
          <p:cNvSpPr txBox="1"/>
          <p:nvPr/>
        </p:nvSpPr>
        <p:spPr>
          <a:xfrm>
            <a:off x="1354033" y="1511470"/>
            <a:ext cx="2396164" cy="369332"/>
          </a:xfrm>
          <a:prstGeom prst="rect">
            <a:avLst/>
          </a:prstGeom>
          <a:noFill/>
        </p:spPr>
        <p:txBody>
          <a:bodyPr wrap="square" rtlCol="0">
            <a:spAutoFit/>
          </a:bodyPr>
          <a:lstStyle/>
          <a:p>
            <a:r>
              <a:rPr lang="ar" b="1" dirty="0"/>
              <a:t>قطاع خدمات الاتحاد الأوروبي</a:t>
            </a:r>
            <a:endParaRPr lang="en-US" b="1" dirty="0"/>
          </a:p>
        </p:txBody>
      </p:sp>
      <p:sp>
        <p:nvSpPr>
          <p:cNvPr id="41" name="TextBox 40"/>
          <p:cNvSpPr txBox="1"/>
          <p:nvPr/>
        </p:nvSpPr>
        <p:spPr>
          <a:xfrm>
            <a:off x="6241032" y="1511470"/>
            <a:ext cx="2902967" cy="369332"/>
          </a:xfrm>
          <a:prstGeom prst="rect">
            <a:avLst/>
          </a:prstGeom>
          <a:noFill/>
        </p:spPr>
        <p:txBody>
          <a:bodyPr wrap="square" rtlCol="0">
            <a:spAutoFit/>
          </a:bodyPr>
          <a:lstStyle/>
          <a:p>
            <a:pPr algn="r" rtl="1"/>
            <a:r>
              <a:rPr lang="ar" b="1" dirty="0"/>
              <a:t>القطاع السكني في الاتحاد الأوروبي</a:t>
            </a:r>
            <a:endParaRPr lang="en-US" b="1" dirty="0"/>
          </a:p>
        </p:txBody>
      </p:sp>
      <p:pic>
        <p:nvPicPr>
          <p:cNvPr id="62"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id="{BA1058A2-3579-A71B-1070-C799FC095386}"/>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02106A9-9E99-EB6B-71F2-968B9DC19F70}"/>
              </a:ext>
            </a:extLst>
          </p:cNvPr>
          <p:cNvPicPr>
            <a:picLocks noChangeAspect="1"/>
          </p:cNvPicPr>
          <p:nvPr/>
        </p:nvPicPr>
        <p:blipFill rotWithShape="1">
          <a:blip r:embed="rId4">
            <a:extLst>
              <a:ext uri="{28A0092B-C50C-407E-A947-70E740481C1C}">
                <a14:useLocalDpi xmlns:a14="http://schemas.microsoft.com/office/drawing/2010/main" val="0"/>
              </a:ext>
            </a:extLst>
          </a:blip>
          <a:srcRect l="9231" t="7429" r="17949" b="51263"/>
          <a:stretch/>
        </p:blipFill>
        <p:spPr bwMode="auto">
          <a:xfrm>
            <a:off x="4712246" y="2377191"/>
            <a:ext cx="4226824" cy="3103144"/>
          </a:xfrm>
          <a:prstGeom prst="rect">
            <a:avLst/>
          </a:prstGeom>
          <a:noFill/>
          <a:ln>
            <a:noFill/>
          </a:ln>
          <a:extLst>
            <a:ext uri="{53640926-AAD7-44D8-BBD7-CCE9431645EC}">
              <a14:shadowObscured xmlns:a14="http://schemas.microsoft.com/office/drawing/2010/main"/>
            </a:ext>
          </a:extLst>
        </p:spPr>
      </p:pic>
      <p:pic>
        <p:nvPicPr>
          <p:cNvPr id="7" name="Picture 6">
            <a:extLst>
              <a:ext uri="{FF2B5EF4-FFF2-40B4-BE49-F238E27FC236}">
                <a16:creationId xmlns:a16="http://schemas.microsoft.com/office/drawing/2014/main" id="{F730A158-712E-7F45-EC67-044A7E2AD9FB}"/>
              </a:ext>
            </a:extLst>
          </p:cNvPr>
          <p:cNvPicPr>
            <a:picLocks noChangeAspect="1"/>
          </p:cNvPicPr>
          <p:nvPr/>
        </p:nvPicPr>
        <p:blipFill rotWithShape="1">
          <a:blip r:embed="rId4">
            <a:extLst>
              <a:ext uri="{28A0092B-C50C-407E-A947-70E740481C1C}">
                <a14:useLocalDpi xmlns:a14="http://schemas.microsoft.com/office/drawing/2010/main" val="0"/>
              </a:ext>
            </a:extLst>
          </a:blip>
          <a:srcRect l="17180" t="49233" r="22308" b="13521"/>
          <a:stretch/>
        </p:blipFill>
        <p:spPr bwMode="auto">
          <a:xfrm>
            <a:off x="457199" y="2355951"/>
            <a:ext cx="4042634" cy="3220403"/>
          </a:xfrm>
          <a:prstGeom prst="rect">
            <a:avLst/>
          </a:prstGeom>
          <a:noFill/>
          <a:ln>
            <a:noFill/>
          </a:ln>
          <a:extLst>
            <a:ext uri="{53640926-AAD7-44D8-BBD7-CCE9431645EC}">
              <a14:shadowObscured xmlns:a14="http://schemas.microsoft.com/office/drawing/2010/main"/>
            </a:ext>
          </a:extLst>
        </p:spPr>
      </p:pic>
      <p:pic>
        <p:nvPicPr>
          <p:cNvPr id="8" name="Picture 39">
            <a:extLst>
              <a:ext uri="{FF2B5EF4-FFF2-40B4-BE49-F238E27FC236}">
                <a16:creationId xmlns:a16="http://schemas.microsoft.com/office/drawing/2014/main" id="{A12CA72B-2C2B-C807-094D-397FFC9CBC6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9628" y="3776363"/>
            <a:ext cx="457200" cy="304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9">
            <a:extLst>
              <a:ext uri="{FF2B5EF4-FFF2-40B4-BE49-F238E27FC236}">
                <a16:creationId xmlns:a16="http://schemas.microsoft.com/office/drawing/2014/main" id="{F9C5D201-FF29-B6A0-71DD-AF1401129C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97058" y="3807339"/>
            <a:ext cx="457200" cy="304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84487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6992011" y="6591300"/>
            <a:ext cx="2133600" cy="266700"/>
          </a:xfrm>
        </p:spPr>
        <p:txBody>
          <a:bodyPr/>
          <a:lstStyle/>
          <a:p>
            <a:fld id="{243FB592-B9A9-49AA-A86F-4031F7B97808}" type="slidenum">
              <a:rPr lang="en-US" smtClean="0"/>
              <a:t>30</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21265"/>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graphicFrame>
        <p:nvGraphicFramePr>
          <p:cNvPr id="4" name="Table 3"/>
          <p:cNvGraphicFramePr>
            <a:graphicFrameLocks noGrp="1"/>
          </p:cNvGraphicFramePr>
          <p:nvPr>
            <p:extLst>
              <p:ext uri="{D42A27DB-BD31-4B8C-83A1-F6EECF244321}">
                <p14:modId xmlns:p14="http://schemas.microsoft.com/office/powerpoint/2010/main" val="1517031183"/>
              </p:ext>
            </p:extLst>
          </p:nvPr>
        </p:nvGraphicFramePr>
        <p:xfrm>
          <a:off x="836166" y="3023045"/>
          <a:ext cx="7471668" cy="1236889"/>
        </p:xfrm>
        <a:graphic>
          <a:graphicData uri="http://schemas.openxmlformats.org/drawingml/2006/table">
            <a:tbl>
              <a:tblPr firstRow="1" bandRow="1">
                <a:tableStyleId>{5202B0CA-FC54-4496-8BCA-5EF66A818D29}</a:tableStyleId>
              </a:tblPr>
              <a:tblGrid>
                <a:gridCol w="4015085">
                  <a:extLst>
                    <a:ext uri="{9D8B030D-6E8A-4147-A177-3AD203B41FA5}">
                      <a16:colId xmlns:a16="http://schemas.microsoft.com/office/drawing/2014/main" val="20000"/>
                    </a:ext>
                  </a:extLst>
                </a:gridCol>
                <a:gridCol w="1277957">
                  <a:extLst>
                    <a:ext uri="{9D8B030D-6E8A-4147-A177-3AD203B41FA5}">
                      <a16:colId xmlns:a16="http://schemas.microsoft.com/office/drawing/2014/main" val="20001"/>
                    </a:ext>
                  </a:extLst>
                </a:gridCol>
                <a:gridCol w="1134737">
                  <a:extLst>
                    <a:ext uri="{9D8B030D-6E8A-4147-A177-3AD203B41FA5}">
                      <a16:colId xmlns:a16="http://schemas.microsoft.com/office/drawing/2014/main" val="20002"/>
                    </a:ext>
                  </a:extLst>
                </a:gridCol>
                <a:gridCol w="1043889">
                  <a:extLst>
                    <a:ext uri="{9D8B030D-6E8A-4147-A177-3AD203B41FA5}">
                      <a16:colId xmlns:a16="http://schemas.microsoft.com/office/drawing/2014/main" val="20003"/>
                    </a:ext>
                  </a:extLst>
                </a:gridCol>
              </a:tblGrid>
              <a:tr h="370840">
                <a:tc>
                  <a:txBody>
                    <a:bodyPr/>
                    <a:lstStyle/>
                    <a:p>
                      <a:pPr algn="r" rtl="1"/>
                      <a:endParaRPr lang="en-US" dirty="0"/>
                    </a:p>
                  </a:txBody>
                  <a:tcPr>
                    <a:lnR w="28575" cap="flat" cmpd="sng" algn="ctr">
                      <a:solidFill>
                        <a:schemeClr val="bg1"/>
                      </a:solidFill>
                      <a:prstDash val="solid"/>
                      <a:round/>
                      <a:headEnd type="none" w="med" len="med"/>
                      <a:tailEnd type="none" w="med" len="med"/>
                    </a:lnR>
                    <a:noFill/>
                  </a:tcPr>
                </a:tc>
                <a:tc>
                  <a:txBody>
                    <a:bodyPr/>
                    <a:lstStyle/>
                    <a:p>
                      <a:pPr algn="ctr" rtl="1"/>
                      <a:r>
                        <a:rPr lang="ar" dirty="0">
                          <a:solidFill>
                            <a:schemeClr val="tx1"/>
                          </a:solidFill>
                        </a:rPr>
                        <a:t>2015</a:t>
                      </a:r>
                      <a:endParaRPr lang="en-US"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ctr" rtl="1"/>
                      <a:r>
                        <a:rPr lang="ar" dirty="0">
                          <a:solidFill>
                            <a:schemeClr val="tx1"/>
                          </a:solidFill>
                        </a:rPr>
                        <a:t>2016</a:t>
                      </a:r>
                      <a:endParaRPr lang="en-US"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ctr" rtl="1"/>
                      <a:r>
                        <a:rPr lang="ar" dirty="0">
                          <a:solidFill>
                            <a:schemeClr val="tx1"/>
                          </a:solidFill>
                        </a:rPr>
                        <a:t>2017</a:t>
                      </a:r>
                      <a:endParaRPr lang="en-US" dirty="0">
                        <a:solidFill>
                          <a:schemeClr val="tx1"/>
                        </a:solidFill>
                      </a:endParaRPr>
                    </a:p>
                  </a:txBody>
                  <a:tcP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495209">
                <a:tc>
                  <a:txBody>
                    <a:bodyPr/>
                    <a:lstStyle/>
                    <a:p>
                      <a:pPr algn="r" rtl="1"/>
                      <a:r>
                        <a:rPr lang="ar-JO" dirty="0"/>
                        <a:t>وقود</a:t>
                      </a:r>
                      <a:r>
                        <a:rPr lang="ar" dirty="0"/>
                        <a:t> ( لتر )</a:t>
                      </a:r>
                      <a:endParaRPr lang="en-US" dirty="0"/>
                    </a:p>
                  </a:txBody>
                  <a:tcPr>
                    <a:lnR w="28575" cap="flat" cmpd="sng" algn="ctr">
                      <a:solidFill>
                        <a:schemeClr val="bg1"/>
                      </a:solidFill>
                      <a:prstDash val="solid"/>
                      <a:round/>
                      <a:headEnd type="none" w="med" len="med"/>
                      <a:tailEnd type="none" w="med" len="med"/>
                    </a:lnR>
                    <a:noFill/>
                  </a:tcPr>
                </a:tc>
                <a:tc>
                  <a:txBody>
                    <a:bodyPr/>
                    <a:lstStyle/>
                    <a:p>
                      <a:pPr algn="ctr" rtl="1"/>
                      <a:r>
                        <a:rPr lang="ar" dirty="0"/>
                        <a:t>43450</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rtl="1"/>
                      <a:r>
                        <a:rPr lang="ar" dirty="0"/>
                        <a:t>34700</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rtl="1"/>
                      <a:r>
                        <a:rPr lang="ar" dirty="0"/>
                        <a:t>40،150</a:t>
                      </a:r>
                      <a:endParaRPr lang="en-US" dirty="0"/>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 dirty="0"/>
                        <a:t>الطاقة الحرارية من RES ( </a:t>
                      </a:r>
                      <a:r>
                        <a:rPr lang="ar" dirty="0" err="1"/>
                        <a:t>kWh </a:t>
                      </a:r>
                      <a:r>
                        <a:rPr lang="ar" baseline="-25000" dirty="0" err="1"/>
                        <a:t>th، RES </a:t>
                      </a:r>
                      <a:r>
                        <a:rPr lang="ar" dirty="0"/>
                        <a:t>)</a:t>
                      </a:r>
                      <a:endParaRPr lang="en-US" dirty="0"/>
                    </a:p>
                  </a:txBody>
                  <a:tcPr>
                    <a:lnR w="28575" cap="flat" cmpd="sng" algn="ctr">
                      <a:solidFill>
                        <a:schemeClr val="bg1"/>
                      </a:solidFill>
                      <a:prstDash val="solid"/>
                      <a:round/>
                      <a:headEnd type="none" w="med" len="med"/>
                      <a:tailEnd type="none" w="med" len="med"/>
                    </a:lnR>
                    <a:noFill/>
                  </a:tcPr>
                </a:tc>
                <a:tc>
                  <a:txBody>
                    <a:bodyPr/>
                    <a:lstStyle/>
                    <a:p>
                      <a:pPr algn="ctr" rtl="1"/>
                      <a:r>
                        <a:rPr lang="ar" dirty="0"/>
                        <a:t>99483</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rtl="1"/>
                      <a:r>
                        <a:rPr lang="ar" dirty="0"/>
                        <a:t>120758</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rtl="1"/>
                      <a:r>
                        <a:rPr lang="ar" dirty="0"/>
                        <a:t>108.066</a:t>
                      </a:r>
                      <a:endParaRPr lang="en-US" dirty="0"/>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6"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43361" y="1682192"/>
            <a:ext cx="8541382" cy="972751"/>
          </a:xfrm>
          <a:prstGeom prst="rect">
            <a:avLst/>
          </a:prstGeom>
        </p:spPr>
        <p:txBody>
          <a:bodyPr>
            <a:noAutofit/>
          </a:bodyPr>
          <a:lstStyle/>
          <a:p>
            <a:pPr marL="0" indent="0" algn="r" rtl="1">
              <a:buNone/>
            </a:pPr>
            <a:r>
              <a:rPr lang="ar" sz="2000" b="1" dirty="0">
                <a:cs typeface="Calibri" panose="020F0502020204030204" pitchFamily="34" charset="0"/>
              </a:rPr>
              <a:t>الكمية السنوية للوقود (الزيت) المسلم إلى المبنى ( </a:t>
            </a:r>
            <a:r>
              <a:rPr lang="ar" sz="2000" b="1" dirty="0" err="1">
                <a:cs typeface="Calibri" panose="020F0502020204030204" pitchFamily="34" charset="0"/>
              </a:rPr>
              <a:t>لتر </a:t>
            </a:r>
            <a:r>
              <a:rPr lang="ar" sz="2000" b="1" dirty="0">
                <a:cs typeface="Calibri" panose="020F0502020204030204" pitchFamily="34" charset="0"/>
              </a:rPr>
              <a:t>) والطاقة الحرارية المنتجة من مجمعات الطاقة الشمسية ( </a:t>
            </a:r>
            <a:r>
              <a:rPr lang="ar" sz="2000" b="1" dirty="0" err="1">
                <a:cs typeface="Calibri" panose="020F0502020204030204" pitchFamily="34" charset="0"/>
              </a:rPr>
              <a:t>كيلو وات </a:t>
            </a:r>
            <a:r>
              <a:rPr lang="ar" sz="2000" b="1" baseline="-25000" dirty="0" err="1">
                <a:cs typeface="Calibri" panose="020F0502020204030204" pitchFamily="34" charset="0"/>
              </a:rPr>
              <a:t>في الساعة ، RES </a:t>
            </a:r>
            <a:r>
              <a:rPr lang="ar" sz="2000" b="1" dirty="0">
                <a:cs typeface="Calibri" panose="020F0502020204030204" pitchFamily="34" charset="0"/>
              </a:rPr>
              <a:t>)</a:t>
            </a:r>
            <a:endParaRPr lang="en-US" sz="2000" b="1" dirty="0">
              <a:cs typeface="Calibri" panose="020F0502020204030204" pitchFamily="34" charset="0"/>
            </a:endParaRPr>
          </a:p>
          <a:p>
            <a:pPr marL="0" indent="0" algn="r" rtl="1">
              <a:buNone/>
            </a:pPr>
            <a:endParaRPr lang="en-US" sz="2000" b="1" dirty="0">
              <a:cs typeface="Calibri" panose="020F0502020204030204" pitchFamily="34" charset="0"/>
            </a:endParaRPr>
          </a:p>
        </p:txBody>
      </p:sp>
      <p:pic>
        <p:nvPicPr>
          <p:cNvPr id="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30505" y="2862882"/>
            <a:ext cx="327633" cy="415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361" y="3278696"/>
            <a:ext cx="602714" cy="488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6515405" y="810212"/>
            <a:ext cx="2025106"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ar" sz="2400" b="1" i="1" dirty="0">
                <a:cs typeface="Calibri" panose="020F0502020204030204" pitchFamily="34" charset="0"/>
              </a:rPr>
              <a:t>البيانات المتاحة</a:t>
            </a:r>
            <a:endParaRPr lang="el-GR" sz="2400" dirty="0"/>
          </a:p>
        </p:txBody>
      </p:sp>
      <p:sp>
        <p:nvSpPr>
          <p:cNvPr id="2" name="Rectangle 1">
            <a:extLst>
              <a:ext uri="{FF2B5EF4-FFF2-40B4-BE49-F238E27FC236}">
                <a16:creationId xmlns:a16="http://schemas.microsoft.com/office/drawing/2014/main" id="{3004377D-834D-8D77-3AE6-538F7DA7C2BF}"/>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53772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372135" y="1177367"/>
                <a:ext cx="8541382" cy="4412682"/>
              </a:xfrm>
              <a:prstGeom prst="rect">
                <a:avLst/>
              </a:prstGeom>
              <a:noFill/>
            </p:spPr>
            <p:txBody>
              <a:bodyPr>
                <a:normAutofit/>
              </a:bodyPr>
              <a:lstStyle/>
              <a:p>
                <a:pPr marL="0" indent="0" algn="ctr" rtl="1">
                  <a:buNone/>
                </a:pPr>
                <a:r>
                  <a:rPr lang="ar" sz="2000" b="1" dirty="0">
                    <a:cs typeface="Calibri" panose="020F0502020204030204" pitchFamily="34" charset="0"/>
                  </a:rPr>
                  <a:t>احسب متوسط الطاقة الحرارية السنوية المقدمة</a:t>
                </a:r>
              </a:p>
              <a:p>
                <a:pPr marL="0" indent="0" algn="ctr" rtl="1">
                  <a:buNone/>
                </a:pPr>
                <a:r>
                  <a:rPr lang="ar" sz="2000" b="1" u="sng" dirty="0">
                    <a:cs typeface="Calibri" panose="020F0502020204030204" pitchFamily="34" charset="0"/>
                  </a:rPr>
                  <a:t>من مجمعات الطاقة الشمسية </a:t>
                </a:r>
                <a:r>
                  <a:rPr lang="ar" sz="2000" b="1" dirty="0">
                    <a:cs typeface="Calibri" panose="020F0502020204030204" pitchFamily="34" charset="0"/>
                  </a:rPr>
                  <a:t>لخدمات البناء الفنية</a:t>
                </a:r>
              </a:p>
              <a:p>
                <a:pPr marL="0" lvl="0" indent="0" algn="r" rtl="1">
                  <a:buNone/>
                </a:pPr>
                <a:endParaRPr lang="en-US" sz="2000" dirty="0">
                  <a:solidFill>
                    <a:prstClr val="black"/>
                  </a:solidFill>
                  <a:cs typeface="Calibri" panose="020F0502020204030204" pitchFamily="34" charset="0"/>
                </a:endParaRPr>
              </a:p>
              <a:p>
                <a:pPr marL="0" lvl="0" indent="0" algn="r" rtl="1">
                  <a:buNone/>
                </a:pPr>
                <a:endParaRPr lang="en-US" sz="2000" dirty="0">
                  <a:solidFill>
                    <a:prstClr val="black"/>
                  </a:solidFill>
                  <a:cs typeface="Calibri" panose="020F0502020204030204" pitchFamily="34" charset="0"/>
                </a:endParaRPr>
              </a:p>
              <a:p>
                <a:pPr marL="0" lvl="0" indent="0" algn="r" rtl="1">
                  <a:buNone/>
                </a:pPr>
                <a:endParaRPr lang="en-US" sz="2000" dirty="0">
                  <a:solidFill>
                    <a:prstClr val="black"/>
                  </a:solidFill>
                  <a:cs typeface="Calibri" panose="020F0502020204030204" pitchFamily="34" charset="0"/>
                </a:endParaRPr>
              </a:p>
              <a:p>
                <a:pPr marL="0" lvl="0" indent="0" algn="r" rtl="1">
                  <a:buNone/>
                </a:pPr>
                <a:endParaRPr lang="en-US" sz="2000" dirty="0">
                  <a:solidFill>
                    <a:prstClr val="black"/>
                  </a:solidFill>
                  <a:cs typeface="Calibri" panose="020F0502020204030204" pitchFamily="34" charset="0"/>
                </a:endParaRPr>
              </a:p>
              <a:p>
                <a:pPr marL="0" lvl="0" indent="0" algn="r" rtl="1">
                  <a:buNone/>
                </a:pPr>
                <a:endParaRPr lang="en-US" sz="2000" dirty="0">
                  <a:solidFill>
                    <a:prstClr val="black"/>
                  </a:solidFill>
                  <a:cs typeface="Calibri" panose="020F0502020204030204" pitchFamily="34" charset="0"/>
                </a:endParaRPr>
              </a:p>
              <a:p>
                <a:pPr marL="0" lvl="0" indent="0" algn="ctr" rtl="1">
                  <a:buNone/>
                </a:pPr>
                <a:r>
                  <a:rPr lang="ar" sz="2000" dirty="0">
                    <a:solidFill>
                      <a:prstClr val="black"/>
                    </a:solidFill>
                    <a:cs typeface="Calibri" panose="020F0502020204030204" pitchFamily="34" charset="0"/>
                  </a:rPr>
                  <a:t>احسب متوسط الثلاث سنوات:</a:t>
                </a:r>
                <a14:m>
                  <m:oMath xmlns:m="http://schemas.openxmlformats.org/officeDocument/2006/math">
                    <m:f>
                      <m:fPr>
                        <m:ctrlPr>
                          <a:rPr lang="en-US" i="1">
                            <a:solidFill>
                              <a:prstClr val="black"/>
                            </a:solidFill>
                            <a:latin typeface="Cambria Math" panose="02040503050406030204" pitchFamily="18" charset="0"/>
                          </a:rPr>
                        </m:ctrlPr>
                      </m:fPr>
                      <m:num>
                        <m:r>
                          <a:rPr lang="en-US" i="1">
                            <a:solidFill>
                              <a:prstClr val="black"/>
                            </a:solidFill>
                            <a:latin typeface="Cambria Math" panose="02040503050406030204" pitchFamily="18" charset="0"/>
                          </a:rPr>
                          <m:t>(</m:t>
                        </m:r>
                        <m:r>
                          <a:rPr lang="en-US" b="0" i="1" smtClean="0">
                            <a:solidFill>
                              <a:prstClr val="black"/>
                            </a:solidFill>
                            <a:latin typeface="Cambria Math" panose="02040503050406030204" pitchFamily="18" charset="0"/>
                          </a:rPr>
                          <m:t>99</m:t>
                        </m:r>
                        <m:r>
                          <a:rPr lang="en-US" b="0" i="1" smtClean="0">
                            <a:solidFill>
                              <a:prstClr val="black"/>
                            </a:solidFill>
                            <a:latin typeface="Cambria Math" panose="02040503050406030204" pitchFamily="18" charset="0"/>
                          </a:rPr>
                          <m:t>,</m:t>
                        </m:r>
                        <m:r>
                          <a:rPr lang="en-US" b="0" i="1" smtClean="0">
                            <a:solidFill>
                              <a:prstClr val="black"/>
                            </a:solidFill>
                            <a:latin typeface="Cambria Math" panose="02040503050406030204" pitchFamily="18" charset="0"/>
                          </a:rPr>
                          <m:t>483</m:t>
                        </m:r>
                        <m:r>
                          <a:rPr lang="en-US" b="0" i="1" smtClean="0">
                            <a:solidFill>
                              <a:prstClr val="black"/>
                            </a:solidFill>
                            <a:latin typeface="Cambria Math" panose="02040503050406030204" pitchFamily="18" charset="0"/>
                          </a:rPr>
                          <m:t>+</m:t>
                        </m:r>
                        <m:r>
                          <a:rPr lang="en-US" b="0" i="1" smtClean="0">
                            <a:solidFill>
                              <a:prstClr val="black"/>
                            </a:solidFill>
                            <a:latin typeface="Cambria Math" panose="02040503050406030204" pitchFamily="18" charset="0"/>
                          </a:rPr>
                          <m:t>120</m:t>
                        </m:r>
                        <m:r>
                          <a:rPr lang="en-US" b="0" i="1" smtClean="0">
                            <a:solidFill>
                              <a:prstClr val="black"/>
                            </a:solidFill>
                            <a:latin typeface="Cambria Math" panose="02040503050406030204" pitchFamily="18" charset="0"/>
                          </a:rPr>
                          <m:t>,</m:t>
                        </m:r>
                        <m:r>
                          <a:rPr lang="en-US" b="0" i="1" smtClean="0">
                            <a:solidFill>
                              <a:prstClr val="black"/>
                            </a:solidFill>
                            <a:latin typeface="Cambria Math" panose="02040503050406030204" pitchFamily="18" charset="0"/>
                          </a:rPr>
                          <m:t>758</m:t>
                        </m:r>
                        <m:r>
                          <a:rPr lang="en-US" b="0" i="1" smtClean="0">
                            <a:solidFill>
                              <a:prstClr val="black"/>
                            </a:solidFill>
                            <a:latin typeface="Cambria Math" panose="02040503050406030204" pitchFamily="18" charset="0"/>
                          </a:rPr>
                          <m:t>+</m:t>
                        </m:r>
                        <m:r>
                          <a:rPr lang="en-US" b="0" i="1" smtClean="0">
                            <a:solidFill>
                              <a:prstClr val="black"/>
                            </a:solidFill>
                            <a:latin typeface="Cambria Math" panose="02040503050406030204" pitchFamily="18" charset="0"/>
                          </a:rPr>
                          <m:t>108</m:t>
                        </m:r>
                        <m:r>
                          <a:rPr lang="en-US" b="0" i="1" smtClean="0">
                            <a:solidFill>
                              <a:prstClr val="black"/>
                            </a:solidFill>
                            <a:latin typeface="Cambria Math" panose="02040503050406030204" pitchFamily="18" charset="0"/>
                          </a:rPr>
                          <m:t>,</m:t>
                        </m:r>
                        <m:r>
                          <a:rPr lang="en-US" b="0" i="1" smtClean="0">
                            <a:solidFill>
                              <a:prstClr val="black"/>
                            </a:solidFill>
                            <a:latin typeface="Cambria Math" panose="02040503050406030204" pitchFamily="18" charset="0"/>
                          </a:rPr>
                          <m:t>066</m:t>
                        </m:r>
                        <m:r>
                          <a:rPr lang="en-US" i="1">
                            <a:solidFill>
                              <a:prstClr val="black"/>
                            </a:solidFill>
                            <a:latin typeface="Cambria Math" panose="02040503050406030204" pitchFamily="18" charset="0"/>
                          </a:rPr>
                          <m:t>)</m:t>
                        </m:r>
                      </m:num>
                      <m:den>
                        <m:r>
                          <a:rPr lang="en-US" i="1">
                            <a:solidFill>
                              <a:prstClr val="black"/>
                            </a:solidFill>
                            <a:latin typeface="Cambria Math" panose="02040503050406030204" pitchFamily="18" charset="0"/>
                          </a:rPr>
                          <m:t>3</m:t>
                        </m:r>
                      </m:den>
                    </m:f>
                  </m:oMath>
                </a14:m>
                <a:r>
                  <a:rPr lang="ar" sz="2000" dirty="0">
                    <a:solidFill>
                      <a:prstClr val="black"/>
                    </a:solidFill>
                  </a:rPr>
                  <a:t> كيلووات </a:t>
                </a:r>
                <a:r>
                  <a:rPr lang="ar" sz="2000" baseline="-25000" dirty="0">
                    <a:solidFill>
                      <a:prstClr val="black"/>
                    </a:solidFill>
                  </a:rPr>
                  <a:t>في الساعة ، RES</a:t>
                </a:r>
                <a:endParaRPr lang="en-US" sz="2000" baseline="-25000" dirty="0">
                  <a:solidFill>
                    <a:prstClr val="black"/>
                  </a:solidFill>
                </a:endParaRPr>
              </a:p>
              <a:p>
                <a:pPr marL="0" indent="0" algn="ctr" rtl="1">
                  <a:buNone/>
                </a:pPr>
                <a:endParaRPr lang="en-US" sz="2000" dirty="0"/>
              </a:p>
              <a:p>
                <a:pPr marL="0" indent="0" algn="ctr" rtl="1">
                  <a:buNone/>
                </a:pPr>
                <a:r>
                  <a:rPr lang="ar" sz="2000" dirty="0"/>
                  <a:t>متوسط </a:t>
                </a:r>
                <a:r>
                  <a:rPr lang="ar" sz="2000" b="1" u="sng" dirty="0"/>
                  <a:t>الطاقة الحرارية السنوية </a:t>
                </a:r>
                <a:r>
                  <a:rPr lang="ar" sz="2000" dirty="0">
                    <a:cs typeface="Calibri" panose="020F0502020204030204" pitchFamily="34" charset="0"/>
                  </a:rPr>
                  <a:t>من</a:t>
                </a:r>
                <a:r>
                  <a:rPr lang="ar-JO" sz="2000" dirty="0">
                    <a:cs typeface="Calibri" panose="020F0502020204030204" pitchFamily="34" charset="0"/>
                  </a:rPr>
                  <a:t> مصادر الطاقة المتجددة</a:t>
                </a:r>
                <a:r>
                  <a:rPr lang="ar" sz="2000" dirty="0">
                    <a:cs typeface="Calibri" panose="020F0502020204030204" pitchFamily="34" charset="0"/>
                  </a:rPr>
                  <a:t> : </a:t>
                </a:r>
                <a:r>
                  <a:rPr lang="ar" sz="2000" b="1" dirty="0">
                    <a:cs typeface="Calibri" panose="020F0502020204030204" pitchFamily="34" charset="0"/>
                  </a:rPr>
                  <a:t>109،436 kWh </a:t>
                </a:r>
                <a:r>
                  <a:rPr lang="ar" sz="2000" b="1" baseline="-25000" dirty="0">
                    <a:cs typeface="Calibri" panose="020F0502020204030204" pitchFamily="34" charset="0"/>
                  </a:rPr>
                  <a:t>th، RES</a:t>
                </a:r>
                <a:endParaRPr lang="en-US" sz="2000" b="1" baseline="-25000" dirty="0">
                  <a:cs typeface="Calibri" panose="020F0502020204030204" pitchFamily="34" charset="0"/>
                </a:endParaRPr>
              </a:p>
              <a:p>
                <a:pPr marL="0" indent="0" algn="r" rtl="1">
                  <a:buNone/>
                </a:pPr>
                <a:endParaRPr lang="en-US" sz="2000" dirty="0">
                  <a:cs typeface="Calibri" panose="020F0502020204030204" pitchFamily="34" charset="0"/>
                </a:endParaRPr>
              </a:p>
            </p:txBody>
          </p:sp>
        </mc:Choice>
        <mc:Fallback xmlns="">
          <p:sp>
            <p:nvSpPr>
              <p:cNvPr id="4" name="Segnaposto contenuto 2">
                <a:extLst>
                  <a:ext uri="{FF2B5EF4-FFF2-40B4-BE49-F238E27FC236}">
                    <a16:creationId xmlns:a16="http://schemas.microsoft.com/office/drawing/2014/main" id="{86F2EB93-A63A-4210-B86A-E5FCAD7D8D7F}"/>
                  </a:ext>
                </a:extLst>
              </p:cNvPr>
              <p:cNvSpPr>
                <a:spLocks noGrp="1" noRot="1" noChangeAspect="1" noMove="1" noResize="1" noEditPoints="1" noAdjustHandles="1" noChangeArrowheads="1" noChangeShapeType="1" noTextEdit="1"/>
              </p:cNvSpPr>
              <p:nvPr>
                <p:ph idx="4294967295"/>
              </p:nvPr>
            </p:nvSpPr>
            <p:spPr>
              <a:xfrm>
                <a:off x="372135" y="1177367"/>
                <a:ext cx="8541382" cy="4412682"/>
              </a:xfrm>
              <a:prstGeom prst="rect">
                <a:avLst/>
              </a:prstGeom>
              <a:blipFill>
                <a:blip r:embed="rId2"/>
                <a:stretch>
                  <a:fillRect t="-691"/>
                </a:stretch>
              </a:blipFill>
            </p:spPr>
            <p:txBody>
              <a:bodyPr/>
              <a:lstStyle/>
              <a:p>
                <a:r>
                  <a:rPr lang="en-US">
                    <a:noFill/>
                  </a:rPr>
                  <a:t> </a:t>
                </a:r>
              </a:p>
            </p:txBody>
          </p:sp>
        </mc:Fallback>
      </mc:AlternateContent>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20619" y="6581775"/>
            <a:ext cx="2133600" cy="276225"/>
          </a:xfrm>
        </p:spPr>
        <p:txBody>
          <a:bodyPr/>
          <a:lstStyle/>
          <a:p>
            <a:fld id="{243FB592-B9A9-49AA-A86F-4031F7B97808}" type="slidenum">
              <a:rPr lang="en-US" smtClean="0"/>
              <a:t>31</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grpSp>
        <p:nvGrpSpPr>
          <p:cNvPr id="2" name="Group 1"/>
          <p:cNvGrpSpPr/>
          <p:nvPr/>
        </p:nvGrpSpPr>
        <p:grpSpPr>
          <a:xfrm>
            <a:off x="7380743" y="1568282"/>
            <a:ext cx="1532774" cy="741680"/>
            <a:chOff x="7465808" y="1387307"/>
            <a:chExt cx="1675724" cy="953916"/>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65808" y="1492804"/>
              <a:ext cx="666973" cy="540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ounded Rectangle 8"/>
            <p:cNvSpPr/>
            <p:nvPr/>
          </p:nvSpPr>
          <p:spPr>
            <a:xfrm>
              <a:off x="7465808"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Rectangle 11"/>
          <p:cNvSpPr/>
          <p:nvPr/>
        </p:nvSpPr>
        <p:spPr>
          <a:xfrm>
            <a:off x="7106856" y="900000"/>
            <a:ext cx="1949611" cy="46166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ar" sz="2400" b="1" i="1" dirty="0">
                <a:cs typeface="Calibri" panose="020F0502020204030204" pitchFamily="34" charset="0"/>
              </a:rPr>
              <a:t>الخطوة 1</a:t>
            </a:r>
            <a:endParaRPr lang="el-GR" sz="2400" dirty="0"/>
          </a:p>
        </p:txBody>
      </p:sp>
      <p:graphicFrame>
        <p:nvGraphicFramePr>
          <p:cNvPr id="13" name="Table 12"/>
          <p:cNvGraphicFramePr>
            <a:graphicFrameLocks noGrp="1"/>
          </p:cNvGraphicFramePr>
          <p:nvPr>
            <p:extLst>
              <p:ext uri="{D42A27DB-BD31-4B8C-83A1-F6EECF244321}">
                <p14:modId xmlns:p14="http://schemas.microsoft.com/office/powerpoint/2010/main" val="1465104497"/>
              </p:ext>
            </p:extLst>
          </p:nvPr>
        </p:nvGraphicFramePr>
        <p:xfrm>
          <a:off x="880040" y="2538599"/>
          <a:ext cx="7471668" cy="741680"/>
        </p:xfrm>
        <a:graphic>
          <a:graphicData uri="http://schemas.openxmlformats.org/drawingml/2006/table">
            <a:tbl>
              <a:tblPr firstRow="1" bandRow="1">
                <a:tableStyleId>{5202B0CA-FC54-4496-8BCA-5EF66A818D29}</a:tableStyleId>
              </a:tblPr>
              <a:tblGrid>
                <a:gridCol w="4015085">
                  <a:extLst>
                    <a:ext uri="{9D8B030D-6E8A-4147-A177-3AD203B41FA5}">
                      <a16:colId xmlns:a16="http://schemas.microsoft.com/office/drawing/2014/main" val="20000"/>
                    </a:ext>
                  </a:extLst>
                </a:gridCol>
                <a:gridCol w="1277957">
                  <a:extLst>
                    <a:ext uri="{9D8B030D-6E8A-4147-A177-3AD203B41FA5}">
                      <a16:colId xmlns:a16="http://schemas.microsoft.com/office/drawing/2014/main" val="20001"/>
                    </a:ext>
                  </a:extLst>
                </a:gridCol>
                <a:gridCol w="1134737">
                  <a:extLst>
                    <a:ext uri="{9D8B030D-6E8A-4147-A177-3AD203B41FA5}">
                      <a16:colId xmlns:a16="http://schemas.microsoft.com/office/drawing/2014/main" val="20002"/>
                    </a:ext>
                  </a:extLst>
                </a:gridCol>
                <a:gridCol w="1043889">
                  <a:extLst>
                    <a:ext uri="{9D8B030D-6E8A-4147-A177-3AD203B41FA5}">
                      <a16:colId xmlns:a16="http://schemas.microsoft.com/office/drawing/2014/main" val="20003"/>
                    </a:ext>
                  </a:extLst>
                </a:gridCol>
              </a:tblGrid>
              <a:tr h="370840">
                <a:tc>
                  <a:txBody>
                    <a:bodyPr/>
                    <a:lstStyle/>
                    <a:p>
                      <a:pPr algn="r" rtl="1"/>
                      <a:endParaRPr lang="en-US" dirty="0"/>
                    </a:p>
                  </a:txBody>
                  <a:tcPr>
                    <a:lnR w="28575" cap="flat" cmpd="sng" algn="ctr">
                      <a:solidFill>
                        <a:schemeClr val="bg1"/>
                      </a:solidFill>
                      <a:prstDash val="solid"/>
                      <a:round/>
                      <a:headEnd type="none" w="med" len="med"/>
                      <a:tailEnd type="none" w="med" len="med"/>
                    </a:lnR>
                    <a:noFill/>
                  </a:tcPr>
                </a:tc>
                <a:tc>
                  <a:txBody>
                    <a:bodyPr/>
                    <a:lstStyle/>
                    <a:p>
                      <a:pPr algn="r" rtl="1"/>
                      <a:r>
                        <a:rPr lang="ar" dirty="0">
                          <a:solidFill>
                            <a:schemeClr val="tx1"/>
                          </a:solidFill>
                        </a:rPr>
                        <a:t>2015</a:t>
                      </a:r>
                      <a:endParaRPr lang="en-US"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r" rtl="1"/>
                      <a:r>
                        <a:rPr lang="ar" dirty="0">
                          <a:solidFill>
                            <a:schemeClr val="tx1"/>
                          </a:solidFill>
                        </a:rPr>
                        <a:t>2016</a:t>
                      </a:r>
                      <a:endParaRPr lang="en-US"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r" rtl="1"/>
                      <a:r>
                        <a:rPr lang="ar" dirty="0">
                          <a:solidFill>
                            <a:schemeClr val="tx1"/>
                          </a:solidFill>
                        </a:rPr>
                        <a:t>2017</a:t>
                      </a:r>
                      <a:endParaRPr lang="en-US" dirty="0">
                        <a:solidFill>
                          <a:schemeClr val="tx1"/>
                        </a:solidFill>
                      </a:endParaRPr>
                    </a:p>
                  </a:txBody>
                  <a:tcP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 dirty="0"/>
                        <a:t>الطاقة الحرارية من RES ( </a:t>
                      </a:r>
                      <a:r>
                        <a:rPr lang="ar" dirty="0" err="1"/>
                        <a:t>kWh </a:t>
                      </a:r>
                      <a:r>
                        <a:rPr lang="ar" baseline="-25000" dirty="0" err="1"/>
                        <a:t>th، RES </a:t>
                      </a:r>
                      <a:r>
                        <a:rPr lang="ar" dirty="0"/>
                        <a:t>)</a:t>
                      </a:r>
                      <a:endParaRPr lang="en-US" dirty="0"/>
                    </a:p>
                  </a:txBody>
                  <a:tcPr>
                    <a:lnR w="28575" cap="flat" cmpd="sng" algn="ctr">
                      <a:solidFill>
                        <a:schemeClr val="bg1"/>
                      </a:solidFill>
                      <a:prstDash val="solid"/>
                      <a:round/>
                      <a:headEnd type="none" w="med" len="med"/>
                      <a:tailEnd type="none" w="med" len="med"/>
                    </a:lnR>
                    <a:noFill/>
                  </a:tcPr>
                </a:tc>
                <a:tc>
                  <a:txBody>
                    <a:bodyPr/>
                    <a:lstStyle/>
                    <a:p>
                      <a:pPr algn="r" rtl="1"/>
                      <a:r>
                        <a:rPr lang="ar" dirty="0"/>
                        <a:t>99483</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r" rtl="1"/>
                      <a:r>
                        <a:rPr lang="ar" dirty="0"/>
                        <a:t>120758</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r" rtl="1"/>
                      <a:r>
                        <a:rPr lang="ar" dirty="0"/>
                        <a:t>108.066</a:t>
                      </a:r>
                      <a:endParaRPr lang="en-US" dirty="0"/>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14"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6133" y="2723526"/>
            <a:ext cx="602714" cy="488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a:extLst>
              <a:ext uri="{FF2B5EF4-FFF2-40B4-BE49-F238E27FC236}">
                <a16:creationId xmlns:a16="http://schemas.microsoft.com/office/drawing/2014/main" id="{41CE7B27-15E7-4168-F990-DDAFF9CFF1A9}"/>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00660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20619" y="6590507"/>
            <a:ext cx="2133600" cy="236458"/>
          </a:xfrm>
        </p:spPr>
        <p:txBody>
          <a:bodyPr/>
          <a:lstStyle/>
          <a:p>
            <a:fld id="{243FB592-B9A9-49AA-A86F-4031F7B97808}" type="slidenum">
              <a:rPr lang="en-US" smtClean="0"/>
              <a:t>32</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mc:AlternateContent xmlns:mc="http://schemas.openxmlformats.org/markup-compatibility/2006" xmlns:a14="http://schemas.microsoft.com/office/drawing/2010/main">
        <mc:Choice Requires="a14">
          <p:sp>
            <p:nvSpPr>
              <p:cNvPr id="9"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200" y="958292"/>
                <a:ext cx="8541382" cy="4849655"/>
              </a:xfrm>
              <a:prstGeom prst="rect">
                <a:avLst/>
              </a:prstGeom>
            </p:spPr>
            <p:txBody>
              <a:bodyPr>
                <a:noAutofit/>
              </a:bodyPr>
              <a:lstStyle/>
              <a:p>
                <a:pPr marL="0" indent="0" algn="ctr" rtl="1">
                  <a:buNone/>
                </a:pPr>
                <a:r>
                  <a:rPr lang="ar" sz="2000" b="1" dirty="0">
                    <a:cs typeface="Calibri" panose="020F0502020204030204" pitchFamily="34" charset="0"/>
                  </a:rPr>
                  <a:t>الكمية السنوية من الوقود ال</a:t>
                </a:r>
                <a:r>
                  <a:rPr lang="ar-JO" sz="2000" b="1" dirty="0">
                    <a:cs typeface="Calibri" panose="020F0502020204030204" pitchFamily="34" charset="0"/>
                  </a:rPr>
                  <a:t>منقولة</a:t>
                </a:r>
                <a:r>
                  <a:rPr lang="ar" sz="2000" b="1" dirty="0">
                    <a:cs typeface="Calibri" panose="020F0502020204030204" pitchFamily="34" charset="0"/>
                  </a:rPr>
                  <a:t> للمبنى</a:t>
                </a:r>
              </a:p>
              <a:p>
                <a:pPr marL="0" indent="0" algn="ctr" rtl="1">
                  <a:buNone/>
                </a:pPr>
                <a:endParaRPr lang="en-US" sz="2000" dirty="0">
                  <a:cs typeface="Calibri" panose="020F0502020204030204" pitchFamily="34" charset="0"/>
                </a:endParaRPr>
              </a:p>
              <a:p>
                <a:pPr marL="0" indent="0" algn="ctr" rtl="1">
                  <a:buNone/>
                </a:pPr>
                <a:r>
                  <a:rPr lang="ar" sz="2000" dirty="0">
                    <a:cs typeface="Calibri" panose="020F0502020204030204" pitchFamily="34" charset="0"/>
                  </a:rPr>
                  <a:t>تستخدم لتدفئة المساحات</a:t>
                </a:r>
              </a:p>
              <a:p>
                <a:pPr marL="0" indent="0" algn="ctr" rtl="1">
                  <a:buNone/>
                </a:pPr>
                <a:endParaRPr lang="en-US" sz="2000" dirty="0">
                  <a:cs typeface="Calibri" panose="020F0502020204030204" pitchFamily="34" charset="0"/>
                </a:endParaRPr>
              </a:p>
              <a:p>
                <a:pPr marL="0" indent="0" algn="ctr" rtl="1">
                  <a:buNone/>
                </a:pPr>
                <a:r>
                  <a:rPr lang="ar" sz="2000" dirty="0">
                    <a:cs typeface="Calibri" panose="020F0502020204030204" pitchFamily="34" charset="0"/>
                  </a:rPr>
                  <a:t>افترض أن كمية ال</a:t>
                </a:r>
                <a:r>
                  <a:rPr lang="ar-JO" sz="2000" dirty="0">
                    <a:cs typeface="Calibri" panose="020F0502020204030204" pitchFamily="34" charset="0"/>
                  </a:rPr>
                  <a:t>وقود</a:t>
                </a:r>
                <a:r>
                  <a:rPr lang="ar" sz="2000" dirty="0">
                    <a:cs typeface="Calibri" panose="020F0502020204030204" pitchFamily="34" charset="0"/>
                  </a:rPr>
                  <a:t> التي يتم تسليمها إلى المبنى مستخدمة فعليًا خلال السنة التقويمية</a:t>
                </a:r>
                <a:endParaRPr lang="en-US" sz="2000" dirty="0">
                  <a:cs typeface="Calibri" panose="020F0502020204030204" pitchFamily="34" charset="0"/>
                </a:endParaRPr>
              </a:p>
              <a:p>
                <a:pPr marL="0" indent="0" algn="ctr" rtl="1">
                  <a:buNone/>
                </a:pPr>
                <a:endParaRPr lang="en-US" sz="2000" dirty="0">
                  <a:cs typeface="Calibri" panose="020F0502020204030204" pitchFamily="34" charset="0"/>
                </a:endParaRPr>
              </a:p>
              <a:p>
                <a:pPr marL="0" indent="0" algn="ctr" rtl="1">
                  <a:buNone/>
                </a:pPr>
                <a:endParaRPr lang="en-US" sz="2000" dirty="0">
                  <a:cs typeface="Calibri" panose="020F0502020204030204" pitchFamily="34" charset="0"/>
                </a:endParaRPr>
              </a:p>
              <a:p>
                <a:pPr marL="0" indent="0" algn="ctr" rtl="1">
                  <a:buNone/>
                </a:pPr>
                <a:endParaRPr lang="en-US" sz="2000" dirty="0">
                  <a:cs typeface="Calibri" panose="020F0502020204030204" pitchFamily="34" charset="0"/>
                </a:endParaRPr>
              </a:p>
              <a:p>
                <a:pPr marL="0" indent="0" algn="ctr" rtl="1">
                  <a:buNone/>
                </a:pPr>
                <a:endParaRPr lang="ar-JO" sz="2000" dirty="0">
                  <a:cs typeface="Calibri" panose="020F0502020204030204" pitchFamily="34" charset="0"/>
                </a:endParaRPr>
              </a:p>
              <a:p>
                <a:pPr marL="0" indent="0" algn="ctr" rtl="1">
                  <a:buNone/>
                </a:pPr>
                <a:r>
                  <a:rPr lang="ar" sz="2000" dirty="0">
                    <a:cs typeface="Calibri" panose="020F0502020204030204" pitchFamily="34" charset="0"/>
                  </a:rPr>
                  <a:t>احسب متوسط الثلاث سنوات: </a:t>
                </a:r>
                <a14:m>
                  <m:oMath xmlns:m="http://schemas.openxmlformats.org/officeDocument/2006/math">
                    <m:f>
                      <m:fPr>
                        <m:ctrlPr>
                          <a:rPr lang="en-US" sz="2000" i="1">
                            <a:latin typeface="Cambria Math" panose="02040503050406030204" pitchFamily="18" charset="0"/>
                          </a:rPr>
                        </m:ctrlPr>
                      </m:fPr>
                      <m:num>
                        <m:r>
                          <a:rPr lang="en-US" sz="2000" i="1">
                            <a:latin typeface="Cambria Math"/>
                          </a:rPr>
                          <m:t>(</m:t>
                        </m:r>
                        <m:r>
                          <a:rPr lang="en-US" sz="2000" b="0" i="1" smtClean="0">
                            <a:latin typeface="Cambria Math"/>
                          </a:rPr>
                          <m:t>43</m:t>
                        </m:r>
                        <m:r>
                          <a:rPr lang="en-US" sz="2000" b="0" i="1" smtClean="0">
                            <a:latin typeface="Cambria Math"/>
                          </a:rPr>
                          <m:t>,</m:t>
                        </m:r>
                        <m:r>
                          <a:rPr lang="en-US" sz="2000" b="0" i="1" smtClean="0">
                            <a:latin typeface="Cambria Math"/>
                          </a:rPr>
                          <m:t>450</m:t>
                        </m:r>
                        <m:r>
                          <a:rPr lang="en-US" sz="2000" b="0" i="1" smtClean="0">
                            <a:latin typeface="Cambria Math"/>
                          </a:rPr>
                          <m:t>+</m:t>
                        </m:r>
                        <m:r>
                          <a:rPr lang="en-US" sz="2000" b="0" i="1" smtClean="0">
                            <a:latin typeface="Cambria Math"/>
                          </a:rPr>
                          <m:t>34</m:t>
                        </m:r>
                        <m:r>
                          <a:rPr lang="en-US" sz="2000" b="0" i="1" smtClean="0">
                            <a:latin typeface="Cambria Math"/>
                          </a:rPr>
                          <m:t>,</m:t>
                        </m:r>
                        <m:r>
                          <a:rPr lang="en-US" sz="2000" b="0" i="1" smtClean="0">
                            <a:latin typeface="Cambria Math"/>
                          </a:rPr>
                          <m:t>700</m:t>
                        </m:r>
                        <m:r>
                          <a:rPr lang="en-US" sz="2000" b="0" i="1" smtClean="0">
                            <a:latin typeface="Cambria Math"/>
                          </a:rPr>
                          <m:t>+</m:t>
                        </m:r>
                        <m:r>
                          <a:rPr lang="en-US" sz="2000" b="0" i="1" smtClean="0">
                            <a:latin typeface="Cambria Math"/>
                          </a:rPr>
                          <m:t>40</m:t>
                        </m:r>
                        <m:r>
                          <a:rPr lang="en-US" sz="2000" b="0" i="1" smtClean="0">
                            <a:latin typeface="Cambria Math"/>
                          </a:rPr>
                          <m:t>,</m:t>
                        </m:r>
                        <m:r>
                          <a:rPr lang="en-US" sz="2000" b="0" i="1" smtClean="0">
                            <a:latin typeface="Cambria Math"/>
                          </a:rPr>
                          <m:t>150</m:t>
                        </m:r>
                        <m:r>
                          <a:rPr lang="en-US" sz="2000" i="1">
                            <a:latin typeface="Cambria Math"/>
                          </a:rPr>
                          <m:t>)</m:t>
                        </m:r>
                      </m:num>
                      <m:den>
                        <m:r>
                          <a:rPr lang="en-US" sz="2000" i="1">
                            <a:latin typeface="Cambria Math"/>
                          </a:rPr>
                          <m:t>3</m:t>
                        </m:r>
                      </m:den>
                    </m:f>
                  </m:oMath>
                </a14:m>
                <a:r>
                  <a:rPr lang="ar-JO" sz="2000" dirty="0"/>
                  <a:t>لتر</a:t>
                </a:r>
                <a:endParaRPr lang="ar" sz="2000" dirty="0"/>
              </a:p>
              <a:p>
                <a:pPr marL="0" indent="0" algn="ctr" rtl="1">
                  <a:buNone/>
                </a:pPr>
                <a:r>
                  <a:rPr lang="ar" sz="2000" dirty="0"/>
                  <a:t>متوسط كمية الوقود السنوية: </a:t>
                </a:r>
                <a:r>
                  <a:rPr lang="ar" sz="2000" b="1" u="sng" dirty="0"/>
                  <a:t>39.433 لتر </a:t>
                </a:r>
                <a:r>
                  <a:rPr lang="ar-JO" sz="2000" b="1" u="sng" dirty="0"/>
                  <a:t>وقود</a:t>
                </a:r>
                <a:r>
                  <a:rPr lang="ar" sz="2000" dirty="0"/>
                  <a:t> </a:t>
                </a:r>
              </a:p>
              <a:p>
                <a:pPr marL="0" indent="0" algn="ctr" rtl="1">
                  <a:buNone/>
                </a:pPr>
                <a:r>
                  <a:rPr lang="ar" sz="2000" b="1" dirty="0">
                    <a:cs typeface="Calibri" panose="020F0502020204030204" pitchFamily="34" charset="0"/>
                  </a:rPr>
                  <a:t> </a:t>
                </a:r>
                <a:endParaRPr lang="en-US" sz="2000" b="1" dirty="0">
                  <a:cs typeface="Calibri" panose="020F0502020204030204" pitchFamily="34" charset="0"/>
                </a:endParaRPr>
              </a:p>
            </p:txBody>
          </p:sp>
        </mc:Choice>
        <mc:Fallback xmlns="">
          <p:sp>
            <p:nvSpPr>
              <p:cNvPr id="9" name="Segnaposto contenuto 2">
                <a:extLst>
                  <a:ext uri="{FF2B5EF4-FFF2-40B4-BE49-F238E27FC236}">
                    <a16:creationId xmlns:a16="http://schemas.microsoft.com/office/drawing/2014/main" id="{86F2EB93-A63A-4210-B86A-E5FCAD7D8D7F}"/>
                  </a:ext>
                </a:extLst>
              </p:cNvPr>
              <p:cNvSpPr>
                <a:spLocks noGrp="1" noRot="1" noChangeAspect="1" noMove="1" noResize="1" noEditPoints="1" noAdjustHandles="1" noChangeArrowheads="1" noChangeShapeType="1" noTextEdit="1"/>
              </p:cNvSpPr>
              <p:nvPr>
                <p:ph idx="4294967295"/>
              </p:nvPr>
            </p:nvSpPr>
            <p:spPr>
              <a:xfrm>
                <a:off x="457200" y="958292"/>
                <a:ext cx="8541382" cy="4849655"/>
              </a:xfrm>
              <a:prstGeom prst="rect">
                <a:avLst/>
              </a:prstGeom>
              <a:blipFill>
                <a:blip r:embed="rId2"/>
                <a:stretch>
                  <a:fillRect t="-628"/>
                </a:stretch>
              </a:blipFill>
            </p:spPr>
            <p:txBody>
              <a:bodyPr/>
              <a:lstStyle/>
              <a:p>
                <a:r>
                  <a:rPr lang="en-US">
                    <a:noFill/>
                  </a:rPr>
                  <a:t> </a:t>
                </a:r>
              </a:p>
            </p:txBody>
          </p:sp>
        </mc:Fallback>
      </mc:AlternateContent>
      <p:graphicFrame>
        <p:nvGraphicFramePr>
          <p:cNvPr id="11" name="Table 10"/>
          <p:cNvGraphicFramePr>
            <a:graphicFrameLocks noGrp="1"/>
          </p:cNvGraphicFramePr>
          <p:nvPr>
            <p:extLst>
              <p:ext uri="{D42A27DB-BD31-4B8C-83A1-F6EECF244321}">
                <p14:modId xmlns:p14="http://schemas.microsoft.com/office/powerpoint/2010/main" val="3505081187"/>
              </p:ext>
            </p:extLst>
          </p:nvPr>
        </p:nvGraphicFramePr>
        <p:xfrm>
          <a:off x="590934" y="3161883"/>
          <a:ext cx="7471668" cy="741680"/>
        </p:xfrm>
        <a:graphic>
          <a:graphicData uri="http://schemas.openxmlformats.org/drawingml/2006/table">
            <a:tbl>
              <a:tblPr firstRow="1" bandRow="1">
                <a:tableStyleId>{5202B0CA-FC54-4496-8BCA-5EF66A818D29}</a:tableStyleId>
              </a:tblPr>
              <a:tblGrid>
                <a:gridCol w="1867917">
                  <a:extLst>
                    <a:ext uri="{9D8B030D-6E8A-4147-A177-3AD203B41FA5}">
                      <a16:colId xmlns:a16="http://schemas.microsoft.com/office/drawing/2014/main" val="20000"/>
                    </a:ext>
                  </a:extLst>
                </a:gridCol>
                <a:gridCol w="1867917">
                  <a:extLst>
                    <a:ext uri="{9D8B030D-6E8A-4147-A177-3AD203B41FA5}">
                      <a16:colId xmlns:a16="http://schemas.microsoft.com/office/drawing/2014/main" val="20001"/>
                    </a:ext>
                  </a:extLst>
                </a:gridCol>
                <a:gridCol w="1867917">
                  <a:extLst>
                    <a:ext uri="{9D8B030D-6E8A-4147-A177-3AD203B41FA5}">
                      <a16:colId xmlns:a16="http://schemas.microsoft.com/office/drawing/2014/main" val="20002"/>
                    </a:ext>
                  </a:extLst>
                </a:gridCol>
                <a:gridCol w="1867917">
                  <a:extLst>
                    <a:ext uri="{9D8B030D-6E8A-4147-A177-3AD203B41FA5}">
                      <a16:colId xmlns:a16="http://schemas.microsoft.com/office/drawing/2014/main" val="20003"/>
                    </a:ext>
                  </a:extLst>
                </a:gridCol>
              </a:tblGrid>
              <a:tr h="370840">
                <a:tc>
                  <a:txBody>
                    <a:bodyPr/>
                    <a:lstStyle/>
                    <a:p>
                      <a:pPr algn="r" rtl="1"/>
                      <a:endParaRPr lang="en-US" dirty="0"/>
                    </a:p>
                  </a:txBody>
                  <a:tcPr>
                    <a:lnR w="28575" cap="flat" cmpd="sng" algn="ctr">
                      <a:solidFill>
                        <a:schemeClr val="bg1"/>
                      </a:solidFill>
                      <a:prstDash val="solid"/>
                      <a:round/>
                      <a:headEnd type="none" w="med" len="med"/>
                      <a:tailEnd type="none" w="med" len="med"/>
                    </a:lnR>
                    <a:noFill/>
                  </a:tcPr>
                </a:tc>
                <a:tc>
                  <a:txBody>
                    <a:bodyPr/>
                    <a:lstStyle/>
                    <a:p>
                      <a:pPr algn="r" rtl="1"/>
                      <a:r>
                        <a:rPr lang="ar" dirty="0">
                          <a:solidFill>
                            <a:schemeClr val="tx1"/>
                          </a:solidFill>
                        </a:rPr>
                        <a:t>2015</a:t>
                      </a:r>
                      <a:endParaRPr lang="en-US"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r" rtl="1"/>
                      <a:r>
                        <a:rPr lang="ar" dirty="0">
                          <a:solidFill>
                            <a:schemeClr val="tx1"/>
                          </a:solidFill>
                        </a:rPr>
                        <a:t>2016</a:t>
                      </a:r>
                      <a:endParaRPr lang="en-US" dirty="0">
                        <a:solidFill>
                          <a:schemeClr val="tx1"/>
                        </a:solidFill>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noFill/>
                  </a:tcPr>
                </a:tc>
                <a:tc>
                  <a:txBody>
                    <a:bodyPr/>
                    <a:lstStyle/>
                    <a:p>
                      <a:pPr algn="r" rtl="1"/>
                      <a:r>
                        <a:rPr lang="ar" dirty="0">
                          <a:solidFill>
                            <a:schemeClr val="tx1"/>
                          </a:solidFill>
                        </a:rPr>
                        <a:t>2017</a:t>
                      </a:r>
                      <a:endParaRPr lang="en-US" dirty="0">
                        <a:solidFill>
                          <a:schemeClr val="tx1"/>
                        </a:solidFill>
                      </a:endParaRPr>
                    </a:p>
                  </a:txBody>
                  <a:tcP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r" rtl="1"/>
                      <a:r>
                        <a:rPr lang="ar" dirty="0"/>
                        <a:t>زيت ( </a:t>
                      </a:r>
                      <a:r>
                        <a:rPr lang="ar" dirty="0" err="1"/>
                        <a:t>لتر </a:t>
                      </a:r>
                      <a:r>
                        <a:rPr lang="ar" dirty="0"/>
                        <a:t>)</a:t>
                      </a:r>
                      <a:endParaRPr lang="en-US" dirty="0"/>
                    </a:p>
                  </a:txBody>
                  <a:tcPr>
                    <a:lnR w="28575" cap="flat" cmpd="sng" algn="ctr">
                      <a:solidFill>
                        <a:schemeClr val="bg1"/>
                      </a:solidFill>
                      <a:prstDash val="solid"/>
                      <a:round/>
                      <a:headEnd type="none" w="med" len="med"/>
                      <a:tailEnd type="none" w="med" len="med"/>
                    </a:lnR>
                    <a:noFill/>
                  </a:tcPr>
                </a:tc>
                <a:tc>
                  <a:txBody>
                    <a:bodyPr/>
                    <a:lstStyle/>
                    <a:p>
                      <a:pPr algn="r" rtl="1"/>
                      <a:r>
                        <a:rPr lang="ar" dirty="0"/>
                        <a:t>43450</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r" rtl="1"/>
                      <a:r>
                        <a:rPr lang="ar" dirty="0"/>
                        <a:t>34700</a:t>
                      </a:r>
                      <a:endParaRPr lang="en-US" dirty="0"/>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r" rtl="1"/>
                      <a:r>
                        <a:rPr lang="ar" dirty="0"/>
                        <a:t>40،150</a:t>
                      </a:r>
                      <a:endParaRPr lang="en-US" dirty="0"/>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pic>
        <p:nvPicPr>
          <p:cNvPr id="12"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29566" y="3512667"/>
            <a:ext cx="327633" cy="415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Group 1"/>
          <p:cNvGrpSpPr/>
          <p:nvPr/>
        </p:nvGrpSpPr>
        <p:grpSpPr>
          <a:xfrm>
            <a:off x="7805378" y="1610343"/>
            <a:ext cx="1336154" cy="730879"/>
            <a:chOff x="7370142" y="1387307"/>
            <a:chExt cx="1771390" cy="953916"/>
          </a:xfrm>
        </p:grpSpPr>
        <p:pic>
          <p:nvPicPr>
            <p:cNvPr id="18"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78619" y="1473142"/>
              <a:ext cx="441041" cy="559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ounded Rectangle 16"/>
            <p:cNvSpPr/>
            <p:nvPr/>
          </p:nvSpPr>
          <p:spPr>
            <a:xfrm>
              <a:off x="7370142"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Rectangle 12"/>
          <p:cNvSpPr/>
          <p:nvPr/>
        </p:nvSpPr>
        <p:spPr>
          <a:xfrm>
            <a:off x="7720314" y="900000"/>
            <a:ext cx="1336153" cy="46166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ar" sz="2400" b="1" i="1" dirty="0">
                <a:cs typeface="Calibri" panose="020F0502020204030204" pitchFamily="34" charset="0"/>
              </a:rPr>
              <a:t>الخطوة 2</a:t>
            </a:r>
            <a:endParaRPr lang="el-GR" sz="2400" dirty="0"/>
          </a:p>
        </p:txBody>
      </p:sp>
      <p:sp>
        <p:nvSpPr>
          <p:cNvPr id="3" name="Rectangle 2">
            <a:extLst>
              <a:ext uri="{FF2B5EF4-FFF2-40B4-BE49-F238E27FC236}">
                <a16:creationId xmlns:a16="http://schemas.microsoft.com/office/drawing/2014/main" id="{95D9D840-9B93-BA91-8458-1687BC2DA6D3}"/>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206131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07932" y="6581775"/>
            <a:ext cx="2133600" cy="276225"/>
          </a:xfrm>
        </p:spPr>
        <p:txBody>
          <a:bodyPr/>
          <a:lstStyle/>
          <a:p>
            <a:fld id="{243FB592-B9A9-49AA-A86F-4031F7B97808}" type="slidenum">
              <a:rPr lang="en-US" smtClean="0"/>
              <a:t>33</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9" name="Segnaposto contenuto 2">
            <a:extLst>
              <a:ext uri="{FF2B5EF4-FFF2-40B4-BE49-F238E27FC236}">
                <a16:creationId xmlns:a16="http://schemas.microsoft.com/office/drawing/2014/main" id="{86F2EB93-A63A-4210-B86A-E5FCAD7D8D7F}"/>
              </a:ext>
            </a:extLst>
          </p:cNvPr>
          <p:cNvSpPr txBox="1">
            <a:spLocks/>
          </p:cNvSpPr>
          <p:nvPr/>
        </p:nvSpPr>
        <p:spPr>
          <a:xfrm>
            <a:off x="457200" y="958293"/>
            <a:ext cx="8541382" cy="46128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ar" sz="2000" b="1" dirty="0">
                <a:cs typeface="Calibri" panose="020F0502020204030204" pitchFamily="34" charset="0"/>
              </a:rPr>
              <a:t>احسب محتوى الطاقة للوقود (الزيت)</a:t>
            </a:r>
          </a:p>
          <a:p>
            <a:pPr marL="0" indent="0">
              <a:buFont typeface="Arial" panose="020B0604020202020204" pitchFamily="34" charset="0"/>
              <a:buNone/>
            </a:pPr>
            <a:endParaRPr lang="en-US" sz="2000" dirty="0">
              <a:cs typeface="Calibri" panose="020F0502020204030204" pitchFamily="34" charset="0"/>
            </a:endParaRPr>
          </a:p>
          <a:p>
            <a:pPr marL="0" indent="0">
              <a:buFont typeface="Arial" panose="020B0604020202020204" pitchFamily="34" charset="0"/>
              <a:buNone/>
            </a:pPr>
            <a:endParaRPr lang="en-US" sz="2000" dirty="0">
              <a:cs typeface="Calibri" panose="020F0502020204030204" pitchFamily="34" charset="0"/>
            </a:endParaRPr>
          </a:p>
          <a:p>
            <a:pPr marL="0" indent="0">
              <a:buFont typeface="Arial" panose="020B0604020202020204" pitchFamily="34" charset="0"/>
              <a:buNone/>
            </a:pPr>
            <a:endParaRPr lang="en-US" sz="2000" dirty="0">
              <a:cs typeface="Calibri" panose="020F0502020204030204" pitchFamily="34" charset="0"/>
            </a:endParaRPr>
          </a:p>
        </p:txBody>
      </p:sp>
      <p:grpSp>
        <p:nvGrpSpPr>
          <p:cNvPr id="11" name="Group 10"/>
          <p:cNvGrpSpPr/>
          <p:nvPr/>
        </p:nvGrpSpPr>
        <p:grpSpPr>
          <a:xfrm>
            <a:off x="7420247" y="2368393"/>
            <a:ext cx="1721285" cy="953916"/>
            <a:chOff x="5475562" y="2390609"/>
            <a:chExt cx="1721285" cy="953916"/>
          </a:xfrm>
        </p:grpSpPr>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27221" y="2390609"/>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5562" y="2498091"/>
              <a:ext cx="897887" cy="5318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 name="Group 1"/>
          <p:cNvGrpSpPr/>
          <p:nvPr/>
        </p:nvGrpSpPr>
        <p:grpSpPr>
          <a:xfrm>
            <a:off x="369580" y="3007733"/>
            <a:ext cx="8718954" cy="1837885"/>
            <a:chOff x="365558" y="3395709"/>
            <a:chExt cx="8718954" cy="1837885"/>
          </a:xfrm>
        </p:grpSpPr>
        <p:pic>
          <p:nvPicPr>
            <p:cNvPr id="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24338" y="3553172"/>
              <a:ext cx="483472" cy="6135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6497669" y="4570734"/>
              <a:ext cx="2586843" cy="400110"/>
            </a:xfrm>
            <a:prstGeom prst="rect">
              <a:avLst/>
            </a:prstGeom>
            <a:noFill/>
          </p:spPr>
          <p:txBody>
            <a:bodyPr wrap="square" rtlCol="0">
              <a:spAutoFit/>
            </a:bodyPr>
            <a:lstStyle/>
            <a:p>
              <a:r>
                <a:rPr lang="ar" sz="2000" dirty="0"/>
                <a:t>كمية الوقود : </a:t>
              </a:r>
              <a:r>
                <a:rPr lang="ar" sz="2000" u="sng" dirty="0"/>
                <a:t>39.433 </a:t>
              </a:r>
              <a:r>
                <a:rPr lang="ar" sz="2000" u="sng" dirty="0" err="1"/>
                <a:t>لتر</a:t>
              </a:r>
              <a:endParaRPr lang="en-US" sz="2000" u="sng" baseline="30000" dirty="0"/>
            </a:p>
          </p:txBody>
        </p:sp>
        <p:sp>
          <p:nvSpPr>
            <p:cNvPr id="16" name="Rectangle 15"/>
            <p:cNvSpPr/>
            <p:nvPr/>
          </p:nvSpPr>
          <p:spPr>
            <a:xfrm>
              <a:off x="5948262" y="4309124"/>
              <a:ext cx="56618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7" name="Rounded Rectangle 16"/>
            <p:cNvSpPr/>
            <p:nvPr/>
          </p:nvSpPr>
          <p:spPr>
            <a:xfrm>
              <a:off x="3859469" y="3395709"/>
              <a:ext cx="2092458" cy="782457"/>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lnSpc>
                  <a:spcPts val="2500"/>
                </a:lnSpc>
              </a:pPr>
              <a:r>
                <a:rPr lang="ar-JO" b="1" dirty="0"/>
                <a:t>وقود</a:t>
              </a:r>
              <a:r>
                <a:rPr lang="ar" b="1" dirty="0"/>
                <a:t> LHV</a:t>
              </a:r>
            </a:p>
            <a:p>
              <a:pPr algn="ctr">
                <a:lnSpc>
                  <a:spcPts val="2500"/>
                </a:lnSpc>
              </a:pPr>
              <a:r>
                <a:rPr lang="ar" b="1" dirty="0"/>
                <a:t>(9.9 كيلوواط ساعة / </a:t>
              </a:r>
              <a:r>
                <a:rPr lang="ar" b="1" dirty="0" err="1"/>
                <a:t>لتر </a:t>
              </a:r>
              <a:r>
                <a:rPr lang="ar" b="1" dirty="0"/>
                <a:t>)</a:t>
              </a:r>
              <a:endParaRPr lang="en-US" b="1" dirty="0"/>
            </a:p>
          </p:txBody>
        </p:sp>
        <p:sp>
          <p:nvSpPr>
            <p:cNvPr id="18" name="Rectangle 17"/>
            <p:cNvSpPr/>
            <p:nvPr/>
          </p:nvSpPr>
          <p:spPr>
            <a:xfrm>
              <a:off x="3219310" y="4310264"/>
              <a:ext cx="52931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9" name="Rounded Rectangle 18"/>
            <p:cNvSpPr/>
            <p:nvPr/>
          </p:nvSpPr>
          <p:spPr>
            <a:xfrm>
              <a:off x="6497669" y="3465040"/>
              <a:ext cx="1816443" cy="73152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 b="1" dirty="0"/>
                <a:t>الطاقة الحرارية</a:t>
              </a:r>
              <a:r>
                <a:rPr lang="ar-JO" b="1" dirty="0"/>
                <a:t> المنقولة </a:t>
              </a:r>
              <a:endParaRPr lang="en-US" b="1" dirty="0"/>
            </a:p>
          </p:txBody>
        </p:sp>
        <p:sp>
          <p:nvSpPr>
            <p:cNvPr id="21" name="TextBox 20"/>
            <p:cNvSpPr txBox="1"/>
            <p:nvPr/>
          </p:nvSpPr>
          <p:spPr>
            <a:xfrm>
              <a:off x="3748621" y="4570734"/>
              <a:ext cx="2199641" cy="400110"/>
            </a:xfrm>
            <a:prstGeom prst="rect">
              <a:avLst/>
            </a:prstGeom>
            <a:noFill/>
          </p:spPr>
          <p:txBody>
            <a:bodyPr wrap="none" rtlCol="0">
              <a:spAutoFit/>
            </a:bodyPr>
            <a:lstStyle/>
            <a:p>
              <a:r>
                <a:rPr lang="ar" sz="2000" u="sng" dirty="0"/>
                <a:t>9.9كيلو واط ساعة / لتر</a:t>
              </a:r>
              <a:endParaRPr lang="en-US" sz="2000" u="sng" baseline="30000" dirty="0"/>
            </a:p>
          </p:txBody>
        </p:sp>
        <p:sp>
          <p:nvSpPr>
            <p:cNvPr id="22" name="TextBox 21"/>
            <p:cNvSpPr txBox="1"/>
            <p:nvPr/>
          </p:nvSpPr>
          <p:spPr>
            <a:xfrm>
              <a:off x="365558" y="4520110"/>
              <a:ext cx="2909000" cy="400110"/>
            </a:xfrm>
            <a:prstGeom prst="rect">
              <a:avLst/>
            </a:prstGeom>
            <a:noFill/>
          </p:spPr>
          <p:txBody>
            <a:bodyPr wrap="square" rtlCol="0">
              <a:spAutoFit/>
            </a:bodyPr>
            <a:lstStyle/>
            <a:p>
              <a:r>
                <a:rPr lang="ar" sz="2000" b="1" dirty="0"/>
                <a:t>390.3 8 6.7 </a:t>
              </a:r>
              <a:r>
                <a:rPr lang="ar" sz="2000" b="1" dirty="0" err="1"/>
                <a:t>كيلو </a:t>
              </a:r>
              <a:r>
                <a:rPr lang="ar" sz="2000" b="1" baseline="-25000" dirty="0" err="1"/>
                <a:t>واط ساعي ، ص</a:t>
              </a:r>
              <a:endParaRPr lang="en-US" sz="2000" b="1" baseline="-25000" dirty="0"/>
            </a:p>
          </p:txBody>
        </p:sp>
      </p:grpSp>
      <p:pic>
        <p:nvPicPr>
          <p:cNvPr id="23"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11730" y="5639242"/>
            <a:ext cx="378512" cy="368806"/>
          </a:xfrm>
          <a:prstGeom prst="rect">
            <a:avLst/>
          </a:prstGeom>
          <a:solidFill>
            <a:srgbClr val="FFFF00"/>
          </a:solidFill>
          <a:ln>
            <a:noFill/>
          </a:ln>
        </p:spPr>
      </p:pic>
      <p:sp>
        <p:nvSpPr>
          <p:cNvPr id="24" name="TextBox 23"/>
          <p:cNvSpPr txBox="1"/>
          <p:nvPr/>
        </p:nvSpPr>
        <p:spPr>
          <a:xfrm>
            <a:off x="7290242" y="5639242"/>
            <a:ext cx="1350050" cy="461665"/>
          </a:xfrm>
          <a:prstGeom prst="rect">
            <a:avLst/>
          </a:prstGeom>
          <a:noFill/>
        </p:spPr>
        <p:txBody>
          <a:bodyPr wrap="none" rtlCol="0">
            <a:spAutoFit/>
          </a:bodyPr>
          <a:lstStyle/>
          <a:p>
            <a:r>
              <a:rPr lang="ar" sz="2400" dirty="0"/>
              <a:t>انظر </a:t>
            </a:r>
            <a:r>
              <a:rPr lang="ar" sz="2400" b="1" dirty="0"/>
              <a:t>ب 1.2</a:t>
            </a:r>
            <a:endParaRPr lang="en-US" sz="2400" dirty="0"/>
          </a:p>
        </p:txBody>
      </p:sp>
      <p:grpSp>
        <p:nvGrpSpPr>
          <p:cNvPr id="25" name="Group 24"/>
          <p:cNvGrpSpPr/>
          <p:nvPr/>
        </p:nvGrpSpPr>
        <p:grpSpPr>
          <a:xfrm>
            <a:off x="7370142" y="1387307"/>
            <a:ext cx="1771390" cy="953916"/>
            <a:chOff x="7370142" y="1387307"/>
            <a:chExt cx="1771390" cy="953916"/>
          </a:xfrm>
        </p:grpSpPr>
        <p:pic>
          <p:nvPicPr>
            <p:cNvPr id="2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78619" y="1473142"/>
              <a:ext cx="441041" cy="559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Rounded Rectangle 27"/>
            <p:cNvSpPr/>
            <p:nvPr/>
          </p:nvSpPr>
          <p:spPr>
            <a:xfrm>
              <a:off x="7370142"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Rectangle 2">
            <a:extLst>
              <a:ext uri="{FF2B5EF4-FFF2-40B4-BE49-F238E27FC236}">
                <a16:creationId xmlns:a16="http://schemas.microsoft.com/office/drawing/2014/main" id="{CBAA663A-C289-BBD6-D456-A310888F00CC}"/>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35514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6992069" y="6591300"/>
            <a:ext cx="2133600" cy="266700"/>
          </a:xfrm>
        </p:spPr>
        <p:txBody>
          <a:bodyPr/>
          <a:lstStyle/>
          <a:p>
            <a:fld id="{243FB592-B9A9-49AA-A86F-4031F7B97808}" type="slidenum">
              <a:rPr lang="en-US" smtClean="0"/>
              <a:t>34</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4" name="Rounded Rectangle 3"/>
          <p:cNvSpPr/>
          <p:nvPr/>
        </p:nvSpPr>
        <p:spPr>
          <a:xfrm>
            <a:off x="2090528" y="4972135"/>
            <a:ext cx="2886586" cy="968291"/>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rtl="1">
              <a:lnSpc>
                <a:spcPts val="2500"/>
              </a:lnSpc>
            </a:pPr>
            <a:r>
              <a:rPr lang="ar" sz="2400" b="1" dirty="0"/>
              <a:t>499822.7</a:t>
            </a:r>
            <a:endParaRPr lang="en-US" sz="2400" b="1" dirty="0"/>
          </a:p>
          <a:p>
            <a:pPr algn="ctr" rtl="1">
              <a:lnSpc>
                <a:spcPts val="2500"/>
              </a:lnSpc>
            </a:pPr>
            <a:r>
              <a:rPr lang="ar-JO" sz="1200" b="1" dirty="0">
                <a:effectLst>
                  <a:outerShdw blurRad="38100" dist="38100" dir="2700000" algn="tl">
                    <a:srgbClr val="000000">
                      <a:alpha val="43137"/>
                    </a:srgbClr>
                  </a:outerShdw>
                </a:effectLst>
              </a:rPr>
              <a:t>اجمال الطاقة الحرارية (وقود وطاقة من المصادر المتجددة) </a:t>
            </a:r>
            <a:r>
              <a:rPr lang="en-US" sz="1200" b="1" dirty="0">
                <a:effectLst>
                  <a:outerShdw blurRad="38100" dist="38100" dir="2700000" algn="tl">
                    <a:srgbClr val="000000">
                      <a:alpha val="43137"/>
                    </a:srgbClr>
                  </a:outerShdw>
                </a:effectLst>
              </a:rPr>
              <a:t>(</a:t>
            </a:r>
            <a:r>
              <a:rPr lang="en-US" sz="1200" b="1" dirty="0" err="1">
                <a:effectLst>
                  <a:outerShdw blurRad="38100" dist="38100" dir="2700000" algn="tl">
                    <a:srgbClr val="000000">
                      <a:alpha val="43137"/>
                    </a:srgbClr>
                  </a:outerShdw>
                </a:effectLst>
              </a:rPr>
              <a:t>kWh</a:t>
            </a:r>
            <a:r>
              <a:rPr lang="en-US" sz="1200" b="1" baseline="-25000" dirty="0" err="1">
                <a:effectLst>
                  <a:outerShdw blurRad="38100" dist="38100" dir="2700000" algn="tl">
                    <a:srgbClr val="000000">
                      <a:alpha val="43137"/>
                    </a:srgbClr>
                  </a:outerShdw>
                </a:effectLst>
              </a:rPr>
              <a:t>th,f</a:t>
            </a:r>
            <a:r>
              <a:rPr lang="en-US" sz="1200" b="1" dirty="0">
                <a:effectLst>
                  <a:outerShdw blurRad="38100" dist="38100" dir="2700000" algn="tl">
                    <a:srgbClr val="000000">
                      <a:alpha val="43137"/>
                    </a:srgbClr>
                  </a:outerShdw>
                </a:effectLst>
              </a:rPr>
              <a:t>)</a:t>
            </a:r>
          </a:p>
        </p:txBody>
      </p:sp>
      <p:sp>
        <p:nvSpPr>
          <p:cNvPr id="6" name="Rounded Rectangle 5"/>
          <p:cNvSpPr/>
          <p:nvPr/>
        </p:nvSpPr>
        <p:spPr>
          <a:xfrm>
            <a:off x="2090528" y="3161944"/>
            <a:ext cx="2651760" cy="968291"/>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lnSpc>
                <a:spcPts val="2500"/>
              </a:lnSpc>
            </a:pPr>
            <a:r>
              <a:rPr lang="ar" sz="2400" b="1" u="sng" dirty="0">
                <a:effectLst>
                  <a:outerShdw blurRad="38100" dist="38100" dir="2700000" algn="tl">
                    <a:srgbClr val="000000">
                      <a:alpha val="43137"/>
                    </a:srgbClr>
                  </a:outerShdw>
                </a:effectLst>
              </a:rPr>
              <a:t>109،436</a:t>
            </a:r>
          </a:p>
          <a:p>
            <a:pPr algn="ctr">
              <a:lnSpc>
                <a:spcPts val="2500"/>
              </a:lnSpc>
            </a:pPr>
            <a:r>
              <a:rPr lang="ar" sz="1200" b="1" dirty="0">
                <a:effectLst>
                  <a:outerShdw blurRad="38100" dist="38100" dir="2700000" algn="tl">
                    <a:srgbClr val="000000">
                      <a:alpha val="43137"/>
                    </a:srgbClr>
                  </a:outerShdw>
                </a:effectLst>
              </a:rPr>
              <a:t>الطاقة الحرارية من RES ( </a:t>
            </a:r>
            <a:r>
              <a:rPr lang="ar" sz="1200" b="1" dirty="0" err="1">
                <a:effectLst>
                  <a:outerShdw blurRad="38100" dist="38100" dir="2700000" algn="tl">
                    <a:srgbClr val="000000">
                      <a:alpha val="43137"/>
                    </a:srgbClr>
                  </a:outerShdw>
                </a:effectLst>
              </a:rPr>
              <a:t>kWh </a:t>
            </a:r>
            <a:r>
              <a:rPr lang="ar" sz="1200" b="1" baseline="-25000" dirty="0" err="1">
                <a:effectLst>
                  <a:outerShdw blurRad="38100" dist="38100" dir="2700000" algn="tl">
                    <a:srgbClr val="000000">
                      <a:alpha val="43137"/>
                    </a:srgbClr>
                  </a:outerShdw>
                </a:effectLst>
              </a:rPr>
              <a:t>th، RES </a:t>
            </a:r>
            <a:r>
              <a:rPr lang="ar" sz="1200" b="1" dirty="0">
                <a:effectLst>
                  <a:outerShdw blurRad="38100" dist="38100" dir="2700000" algn="tl">
                    <a:srgbClr val="000000">
                      <a:alpha val="43137"/>
                    </a:srgbClr>
                  </a:outerShdw>
                </a:effectLst>
              </a:rPr>
              <a:t>)</a:t>
            </a:r>
            <a:endParaRPr lang="en-US" sz="1200" b="1" dirty="0">
              <a:effectLst>
                <a:outerShdw blurRad="38100" dist="38100" dir="2700000" algn="tl">
                  <a:srgbClr val="000000">
                    <a:alpha val="43137"/>
                  </a:srgbClr>
                </a:outerShdw>
              </a:effectLst>
            </a:endParaRPr>
          </a:p>
        </p:txBody>
      </p:sp>
      <p:sp>
        <p:nvSpPr>
          <p:cNvPr id="8" name="Rectangle 7"/>
          <p:cNvSpPr/>
          <p:nvPr/>
        </p:nvSpPr>
        <p:spPr>
          <a:xfrm>
            <a:off x="2350472" y="3784547"/>
            <a:ext cx="225254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______</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grpSp>
        <p:nvGrpSpPr>
          <p:cNvPr id="11" name="Group 10"/>
          <p:cNvGrpSpPr/>
          <p:nvPr/>
        </p:nvGrpSpPr>
        <p:grpSpPr>
          <a:xfrm>
            <a:off x="6140521" y="3440667"/>
            <a:ext cx="3388311" cy="1747344"/>
            <a:chOff x="-4135367" y="3632928"/>
            <a:chExt cx="3388311" cy="1747344"/>
          </a:xfrm>
        </p:grpSpPr>
        <p:pic>
          <p:nvPicPr>
            <p:cNvPr id="12"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22990" y="3632928"/>
              <a:ext cx="2643338" cy="1747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 Box 2"/>
            <p:cNvSpPr txBox="1">
              <a:spLocks noChangeArrowheads="1"/>
            </p:cNvSpPr>
            <p:nvPr/>
          </p:nvSpPr>
          <p:spPr bwMode="auto">
            <a:xfrm>
              <a:off x="-4135367" y="4412006"/>
              <a:ext cx="3388311"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defTabSz="457200" eaLnBrk="1" fontAlgn="base" hangingPunct="1">
                <a:spcBef>
                  <a:spcPct val="0"/>
                </a:spcBef>
                <a:spcAft>
                  <a:spcPct val="0"/>
                </a:spcAft>
                <a:defRPr/>
              </a:pPr>
              <a:r>
                <a:rPr lang="ar" sz="2800" b="1" u="sng" kern="0" spc="5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rPr>
                <a:t>21.9٪</a:t>
              </a:r>
            </a:p>
            <a:p>
              <a:pPr algn="ctr" defTabSz="457200" eaLnBrk="1" fontAlgn="base" hangingPunct="1">
                <a:spcBef>
                  <a:spcPts val="600"/>
                </a:spcBef>
                <a:spcAft>
                  <a:spcPct val="0"/>
                </a:spcAft>
                <a:defRPr/>
              </a:pPr>
              <a:r>
                <a:rPr lang="ar" sz="1200" b="1" kern="0" spc="5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rPr>
                <a:t>٪ RES حراري</a:t>
              </a:r>
              <a:endParaRPr lang="el-GR" sz="1200" b="1" kern="0" spc="50" baseline="30000" dirty="0">
                <a:ln w="11430"/>
                <a:solidFill>
                  <a:srgbClr val="FF0000"/>
                </a:solidFill>
                <a:effectLst>
                  <a:outerShdw blurRad="76200" dist="50800" dir="5400000" algn="tl" rotWithShape="0">
                    <a:srgbClr val="000000">
                      <a:alpha val="65000"/>
                    </a:srgbClr>
                  </a:outerShdw>
                </a:effectLst>
                <a:latin typeface="Arial Black" pitchFamily="34" charset="0"/>
                <a:cs typeface="Arial" charset="0"/>
              </a:endParaRPr>
            </a:p>
          </p:txBody>
        </p:sp>
      </p:grpSp>
      <p:grpSp>
        <p:nvGrpSpPr>
          <p:cNvPr id="14" name="Group 13"/>
          <p:cNvGrpSpPr/>
          <p:nvPr/>
        </p:nvGrpSpPr>
        <p:grpSpPr>
          <a:xfrm>
            <a:off x="273856" y="3133905"/>
            <a:ext cx="1785326" cy="953916"/>
            <a:chOff x="350975" y="1815465"/>
            <a:chExt cx="1785326" cy="953916"/>
          </a:xfrm>
        </p:grpSpPr>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6675" y="1815465"/>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975" y="1892485"/>
              <a:ext cx="823057" cy="667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ounded Rectangle 16"/>
            <p:cNvSpPr/>
            <p:nvPr/>
          </p:nvSpPr>
          <p:spPr>
            <a:xfrm>
              <a:off x="464064" y="1847739"/>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 name="Group 1"/>
          <p:cNvGrpSpPr/>
          <p:nvPr/>
        </p:nvGrpSpPr>
        <p:grpSpPr>
          <a:xfrm>
            <a:off x="354640" y="4986515"/>
            <a:ext cx="1683254" cy="953916"/>
            <a:chOff x="354640" y="3668075"/>
            <a:chExt cx="1683254" cy="953916"/>
          </a:xfrm>
        </p:grpSpPr>
        <p:pic>
          <p:nvPicPr>
            <p:cNvPr id="22"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7227" y="3801444"/>
              <a:ext cx="441041" cy="559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268" y="3668075"/>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ounded Rectangle 19"/>
            <p:cNvSpPr/>
            <p:nvPr/>
          </p:nvSpPr>
          <p:spPr>
            <a:xfrm>
              <a:off x="354640" y="3700349"/>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1" name="Rectangle 20"/>
          <p:cNvSpPr/>
          <p:nvPr/>
        </p:nvSpPr>
        <p:spPr>
          <a:xfrm>
            <a:off x="7697165" y="2218440"/>
            <a:ext cx="1359302" cy="46166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ar" sz="2400" b="1" i="1" dirty="0">
                <a:cs typeface="Calibri" panose="020F0502020204030204" pitchFamily="34" charset="0"/>
              </a:rPr>
              <a:t>الخطوة 4</a:t>
            </a:r>
            <a:endParaRPr lang="el-GR" sz="2400" dirty="0"/>
          </a:p>
        </p:txBody>
      </p:sp>
      <p:sp>
        <p:nvSpPr>
          <p:cNvPr id="23" name="Segnaposto contenuto 2">
            <a:extLst>
              <a:ext uri="{FF2B5EF4-FFF2-40B4-BE49-F238E27FC236}">
                <a16:creationId xmlns:a16="http://schemas.microsoft.com/office/drawing/2014/main" id="{86F2EB93-A63A-4210-B86A-E5FCAD7D8D7F}"/>
              </a:ext>
            </a:extLst>
          </p:cNvPr>
          <p:cNvSpPr txBox="1">
            <a:spLocks/>
          </p:cNvSpPr>
          <p:nvPr/>
        </p:nvSpPr>
        <p:spPr>
          <a:xfrm>
            <a:off x="3390342" y="2240043"/>
            <a:ext cx="2333106" cy="5319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ar" sz="2000" b="1" dirty="0">
                <a:cs typeface="Calibri" panose="020F0502020204030204" pitchFamily="34" charset="0"/>
              </a:rPr>
              <a:t>احسب النسبة المئوية</a:t>
            </a:r>
            <a:endParaRPr lang="en-US" sz="2000" dirty="0">
              <a:cs typeface="Calibri" panose="020F0502020204030204" pitchFamily="34" charset="0"/>
            </a:endParaRPr>
          </a:p>
          <a:p>
            <a:pPr marL="0" indent="0">
              <a:buFont typeface="Arial" panose="020B0604020202020204" pitchFamily="34" charset="0"/>
              <a:buNone/>
            </a:pPr>
            <a:endParaRPr lang="en-US" sz="2000" dirty="0">
              <a:cs typeface="Calibri" panose="020F0502020204030204" pitchFamily="34" charset="0"/>
            </a:endParaRPr>
          </a:p>
        </p:txBody>
      </p:sp>
      <p:sp>
        <p:nvSpPr>
          <p:cNvPr id="24" name="Rectangle 23"/>
          <p:cNvSpPr/>
          <p:nvPr/>
        </p:nvSpPr>
        <p:spPr>
          <a:xfrm>
            <a:off x="7697165" y="944972"/>
            <a:ext cx="1359302" cy="461665"/>
          </a:xfrm>
          <a:prstGeom prst="rect">
            <a:avLst/>
          </a:prstGeom>
        </p:spPr>
        <p:style>
          <a:lnRef idx="1">
            <a:schemeClr val="accent3"/>
          </a:lnRef>
          <a:fillRef idx="3">
            <a:schemeClr val="accent3"/>
          </a:fillRef>
          <a:effectRef idx="2">
            <a:schemeClr val="accent3"/>
          </a:effectRef>
          <a:fontRef idx="minor">
            <a:schemeClr val="lt1"/>
          </a:fontRef>
        </p:style>
        <p:txBody>
          <a:bodyPr wrap="square">
            <a:spAutoFit/>
          </a:bodyPr>
          <a:lstStyle/>
          <a:p>
            <a:r>
              <a:rPr lang="ar" sz="2400" b="1" i="1" dirty="0">
                <a:cs typeface="Calibri" panose="020F0502020204030204" pitchFamily="34" charset="0"/>
              </a:rPr>
              <a:t>الخطوه 3</a:t>
            </a:r>
            <a:endParaRPr lang="el-GR" sz="2400" dirty="0"/>
          </a:p>
        </p:txBody>
      </p:sp>
      <p:sp>
        <p:nvSpPr>
          <p:cNvPr id="25" name="Rectangle 24"/>
          <p:cNvSpPr/>
          <p:nvPr/>
        </p:nvSpPr>
        <p:spPr>
          <a:xfrm>
            <a:off x="439535" y="1047812"/>
            <a:ext cx="6896929" cy="400110"/>
          </a:xfrm>
          <a:prstGeom prst="rect">
            <a:avLst/>
          </a:prstGeom>
        </p:spPr>
        <p:txBody>
          <a:bodyPr wrap="square">
            <a:spAutoFit/>
          </a:bodyPr>
          <a:lstStyle/>
          <a:p>
            <a:pPr algn="r" rtl="1"/>
            <a:r>
              <a:rPr lang="ar" sz="2000" b="1" dirty="0"/>
              <a:t>احسب إجمالي الطاقة الحرارية النهائية (RES &amp; التقليدية)</a:t>
            </a:r>
          </a:p>
        </p:txBody>
      </p:sp>
      <p:sp>
        <p:nvSpPr>
          <p:cNvPr id="26" name="Rectangle 25"/>
          <p:cNvSpPr/>
          <p:nvPr/>
        </p:nvSpPr>
        <p:spPr>
          <a:xfrm>
            <a:off x="215673" y="1511225"/>
            <a:ext cx="8712654" cy="913070"/>
          </a:xfrm>
          <a:prstGeom prst="rect">
            <a:avLst/>
          </a:prstGeom>
        </p:spPr>
        <p:txBody>
          <a:bodyPr wrap="square">
            <a:spAutoFit/>
          </a:bodyPr>
          <a:lstStyle/>
          <a:p>
            <a:pPr algn="r" rtl="1"/>
            <a:r>
              <a:rPr lang="ar" sz="2000" dirty="0">
                <a:cs typeface="Calibri" panose="020F0502020204030204" pitchFamily="34" charset="0"/>
              </a:rPr>
              <a:t>109،436 كيلو واط </a:t>
            </a:r>
            <a:r>
              <a:rPr lang="ar" sz="2000" baseline="-25000" dirty="0">
                <a:cs typeface="Calibri" panose="020F0502020204030204" pitchFamily="34" charset="0"/>
              </a:rPr>
              <a:t>في الساعة ، RES </a:t>
            </a:r>
            <a:r>
              <a:rPr lang="ar" sz="2000" dirty="0">
                <a:cs typeface="Calibri" panose="020F0502020204030204" pitchFamily="34" charset="0"/>
              </a:rPr>
              <a:t>+ </a:t>
            </a:r>
            <a:r>
              <a:rPr lang="ar" sz="2000" dirty="0"/>
              <a:t>390،386.7 كيلو واط </a:t>
            </a:r>
            <a:r>
              <a:rPr lang="ar" sz="2000" baseline="-25000" dirty="0"/>
              <a:t>في الساعة ، ص</a:t>
            </a:r>
            <a:r>
              <a:rPr lang="ar-JO" sz="2000" baseline="-25000" dirty="0"/>
              <a:t>   </a:t>
            </a:r>
            <a:r>
              <a:rPr lang="ar" sz="2000" b="1" baseline="-25000" dirty="0"/>
              <a:t> </a:t>
            </a:r>
            <a:r>
              <a:rPr lang="ar" sz="2000" b="1" dirty="0"/>
              <a:t>= 499.822.7 كيلو واط </a:t>
            </a:r>
            <a:r>
              <a:rPr lang="ar" sz="2000" b="1" baseline="-25000" dirty="0"/>
              <a:t>ساعي ، طن </a:t>
            </a:r>
            <a:endParaRPr lang="en-US" sz="2000" b="1" baseline="-25000" dirty="0"/>
          </a:p>
          <a:p>
            <a:pPr algn="r" rtl="1"/>
            <a:r>
              <a:rPr lang="ar" sz="2000" dirty="0">
                <a:cs typeface="Calibri" panose="020F0502020204030204" pitchFamily="34" charset="0"/>
              </a:rPr>
              <a:t>  </a:t>
            </a:r>
            <a:endParaRPr lang="en-GB" sz="2000" dirty="0"/>
          </a:p>
        </p:txBody>
      </p:sp>
      <p:sp>
        <p:nvSpPr>
          <p:cNvPr id="7" name="Rectangle 6"/>
          <p:cNvSpPr/>
          <p:nvPr/>
        </p:nvSpPr>
        <p:spPr>
          <a:xfrm>
            <a:off x="6367601" y="4002769"/>
            <a:ext cx="52931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7" name="Right Brace 26"/>
          <p:cNvSpPr/>
          <p:nvPr/>
        </p:nvSpPr>
        <p:spPr>
          <a:xfrm>
            <a:off x="5723448" y="3021907"/>
            <a:ext cx="667265" cy="3018736"/>
          </a:xfrm>
          <a:prstGeom prst="rightBrace">
            <a:avLst/>
          </a:prstGeom>
          <a:ln w="571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Rectangle 27"/>
          <p:cNvSpPr/>
          <p:nvPr/>
        </p:nvSpPr>
        <p:spPr>
          <a:xfrm>
            <a:off x="4784559" y="4069610"/>
            <a:ext cx="502061"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x</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9" name="Rectangle 28"/>
          <p:cNvSpPr/>
          <p:nvPr/>
        </p:nvSpPr>
        <p:spPr>
          <a:xfrm>
            <a:off x="5286620" y="4300442"/>
            <a:ext cx="651140" cy="461665"/>
          </a:xfrm>
          <a:prstGeom prst="rect">
            <a:avLst/>
          </a:prstGeom>
        </p:spPr>
        <p:txBody>
          <a:bodyPr wrap="none">
            <a:spAutoFit/>
          </a:bodyPr>
          <a:lstStyle/>
          <a:p>
            <a:r>
              <a:rPr lang="ar" sz="2400" b="1" u="sng" dirty="0">
                <a:effectLst>
                  <a:outerShdw blurRad="38100" dist="38100" dir="2700000" algn="tl">
                    <a:srgbClr val="000000">
                      <a:alpha val="43137"/>
                    </a:srgbClr>
                  </a:outerShdw>
                </a:effectLst>
              </a:rPr>
              <a:t>100</a:t>
            </a:r>
            <a:endParaRPr lang="en-GB" sz="2400" dirty="0"/>
          </a:p>
        </p:txBody>
      </p:sp>
      <p:sp>
        <p:nvSpPr>
          <p:cNvPr id="3" name="Rectangle 2">
            <a:extLst>
              <a:ext uri="{FF2B5EF4-FFF2-40B4-BE49-F238E27FC236}">
                <a16:creationId xmlns:a16="http://schemas.microsoft.com/office/drawing/2014/main" id="{9B638B40-AF99-14D9-BFE5-C151431BB1BF}"/>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68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ar-JO" b="1" dirty="0">
                <a:cs typeface="Calibri" panose="020F0502020204030204" pitchFamily="34" charset="0"/>
              </a:rPr>
              <a:t>تمرين</a:t>
            </a:r>
            <a:endParaRPr lang="it-IT" sz="2400" dirty="0"/>
          </a:p>
        </p:txBody>
      </p:sp>
      <p:sp>
        <p:nvSpPr>
          <p:cNvPr id="6"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a:t>
            </a:r>
            <a:endParaRPr lang="it-IT" sz="2800" b="1" dirty="0">
              <a:solidFill>
                <a:srgbClr val="00B050"/>
              </a:solidFill>
            </a:endParaRPr>
          </a:p>
        </p:txBody>
      </p:sp>
      <p:sp>
        <p:nvSpPr>
          <p:cNvPr id="4"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64580"/>
            <a:ext cx="2133600" cy="293420"/>
          </a:xfrm>
        </p:spPr>
        <p:txBody>
          <a:bodyPr/>
          <a:lstStyle/>
          <a:p>
            <a:fld id="{243FB592-B9A9-49AA-A86F-4031F7B97808}" type="slidenum">
              <a:rPr lang="en-US" smtClean="0">
                <a:solidFill>
                  <a:schemeClr val="bg1"/>
                </a:solidFill>
              </a:rPr>
              <a:t>35</a:t>
            </a:fld>
            <a:endParaRPr lang="en-US" dirty="0">
              <a:solidFill>
                <a:schemeClr val="bg1"/>
              </a:solidFill>
            </a:endParaRPr>
          </a:p>
        </p:txBody>
      </p:sp>
      <p:sp>
        <p:nvSpPr>
          <p:cNvPr id="2" name="Rectangle 1">
            <a:extLst>
              <a:ext uri="{FF2B5EF4-FFF2-40B4-BE49-F238E27FC236}">
                <a16:creationId xmlns:a16="http://schemas.microsoft.com/office/drawing/2014/main" id="{4C5EB8EF-7714-10E3-7ACA-85BDA840FE8C}"/>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01694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36</a:t>
            </a:fld>
            <a:endParaRPr lang="en-US" dirty="0"/>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6"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199" y="958292"/>
            <a:ext cx="8278427" cy="4985308"/>
          </a:xfrm>
          <a:prstGeom prst="rect">
            <a:avLst/>
          </a:prstGeom>
          <a:noFill/>
        </p:spPr>
        <p:txBody>
          <a:bodyPr>
            <a:noAutofit/>
          </a:bodyPr>
          <a:lstStyle/>
          <a:p>
            <a:pPr marL="0" lvl="0" indent="0" algn="r" rtl="1">
              <a:spcBef>
                <a:spcPts val="600"/>
              </a:spcBef>
              <a:buNone/>
            </a:pPr>
            <a:r>
              <a:rPr lang="ar" sz="2000" dirty="0">
                <a:cs typeface="Calibri" panose="020F0502020204030204" pitchFamily="34" charset="0"/>
              </a:rPr>
              <a:t>جديد يخدمه نظام HVAC مركزي. سيتم </a:t>
            </a:r>
            <a:r>
              <a:rPr lang="ar" sz="2000" dirty="0">
                <a:solidFill>
                  <a:prstClr val="black"/>
                </a:solidFill>
                <a:cs typeface="Calibri" panose="020F0502020204030204" pitchFamily="34" charset="0"/>
              </a:rPr>
              <a:t>توصيله بشبكة مدينة الغاز الطبيعي المركزية . سيتم خدمة نظام التدفئة والتهوية وتكييف الهواء المركزي بواسطة غلايات تعمل بالغاز لتدفئة المساحات وتسخين المياه المنزلية.</a:t>
            </a:r>
          </a:p>
          <a:p>
            <a:pPr marL="0" lvl="0" indent="0" algn="r" rtl="1">
              <a:spcBef>
                <a:spcPts val="600"/>
              </a:spcBef>
              <a:buNone/>
            </a:pPr>
            <a:r>
              <a:rPr lang="ar" sz="2000" dirty="0">
                <a:solidFill>
                  <a:prstClr val="black"/>
                </a:solidFill>
              </a:rPr>
              <a:t>يدرس فريق التصميم تركيب:</a:t>
            </a:r>
          </a:p>
          <a:p>
            <a:pPr lvl="0" algn="r" rtl="1">
              <a:spcBef>
                <a:spcPts val="0"/>
              </a:spcBef>
              <a:buFont typeface="Courier New" panose="02070309020205020404" pitchFamily="49" charset="0"/>
              <a:buChar char="o"/>
            </a:pPr>
            <a:r>
              <a:rPr lang="ar" sz="2000" dirty="0">
                <a:solidFill>
                  <a:prstClr val="black"/>
                </a:solidFill>
              </a:rPr>
              <a:t>مجمعات حرارية شمسية مركزية مع خزانات تخزين الماء الساخن لتغطية الطلب المحلي على الماء الساخن وتكملة تدفئة المساحات</a:t>
            </a:r>
          </a:p>
          <a:p>
            <a:pPr marL="0" lvl="0" indent="0" algn="r" rtl="1">
              <a:spcBef>
                <a:spcPts val="600"/>
              </a:spcBef>
              <a:spcAft>
                <a:spcPts val="1200"/>
              </a:spcAft>
              <a:buNone/>
            </a:pPr>
            <a:r>
              <a:rPr lang="ar" sz="2000" b="1" i="1" dirty="0">
                <a:solidFill>
                  <a:prstClr val="black"/>
                </a:solidFill>
                <a:cs typeface="Calibri" panose="020F0502020204030204" pitchFamily="34" charset="0"/>
              </a:rPr>
              <a:t>البيانات المتاحة </a:t>
            </a:r>
            <a:r>
              <a:rPr lang="ar" sz="2000" i="1" dirty="0">
                <a:solidFill>
                  <a:prstClr val="black"/>
                </a:solidFill>
                <a:cs typeface="Calibri" panose="020F0502020204030204" pitchFamily="34" charset="0"/>
              </a:rPr>
              <a:t>: بالنسبة للتصميم الأولي ، </a:t>
            </a:r>
            <a:r>
              <a:rPr lang="ar" sz="2000" b="1" i="1" dirty="0">
                <a:solidFill>
                  <a:prstClr val="black"/>
                </a:solidFill>
                <a:cs typeface="Calibri" panose="020F0502020204030204" pitchFamily="34" charset="0"/>
              </a:rPr>
              <a:t>الطاقة الحرارية النهائية السنوية المحسوبة </a:t>
            </a:r>
            <a:r>
              <a:rPr lang="ar" sz="2000" i="1" dirty="0">
                <a:solidFill>
                  <a:prstClr val="black"/>
                </a:solidFill>
                <a:cs typeface="Calibri" panose="020F0502020204030204" pitchFamily="34" charset="0"/>
              </a:rPr>
              <a:t>التي تستخدمها خدمات المباني الفنية في النطاق هي </a:t>
            </a:r>
            <a:r>
              <a:rPr lang="en-US" sz="2000" i="1" dirty="0">
                <a:solidFill>
                  <a:prstClr val="black"/>
                </a:solidFill>
                <a:cs typeface="Calibri" panose="020F0502020204030204" pitchFamily="34" charset="0"/>
              </a:rPr>
              <a:t>8,011</a:t>
            </a:r>
            <a:r>
              <a:rPr lang="ar" sz="2000" i="1" dirty="0">
                <a:solidFill>
                  <a:prstClr val="black"/>
                </a:solidFill>
                <a:cs typeface="Calibri" panose="020F0502020204030204" pitchFamily="34" charset="0"/>
              </a:rPr>
              <a:t> ميجاوات </a:t>
            </a:r>
            <a:r>
              <a:rPr lang="ar" sz="2000" i="1" baseline="-25000" dirty="0">
                <a:solidFill>
                  <a:prstClr val="black"/>
                </a:solidFill>
                <a:cs typeface="Calibri" panose="020F0502020204030204" pitchFamily="34" charset="0"/>
              </a:rPr>
              <a:t>في الساعة ، و</a:t>
            </a:r>
            <a:r>
              <a:rPr lang="ar" sz="2000" i="1" dirty="0">
                <a:solidFill>
                  <a:prstClr val="black"/>
                </a:solidFill>
                <a:cs typeface="Calibri" panose="020F0502020204030204" pitchFamily="34" charset="0"/>
              </a:rPr>
              <a:t>  </a:t>
            </a:r>
            <a:r>
              <a:rPr lang="ar" sz="2000" i="1" dirty="0">
                <a:cs typeface="Calibri" panose="020F0502020204030204" pitchFamily="34" charset="0"/>
              </a:rPr>
              <a:t>على مدى عام نموذجي. بالنسبة للتصميم البديل ، تبلغ </a:t>
            </a:r>
            <a:r>
              <a:rPr lang="ar" sz="2000" b="1" i="1" dirty="0">
                <a:cs typeface="Calibri" panose="020F0502020204030204" pitchFamily="34" charset="0"/>
              </a:rPr>
              <a:t>الطاقة الحرارية السنوية المحسوبة الناتجة عن </a:t>
            </a:r>
            <a:r>
              <a:rPr lang="ar" sz="2000" b="1" i="1" dirty="0"/>
              <a:t>نظام الطاقة الشمسية المركبة </a:t>
            </a:r>
            <a:r>
              <a:rPr lang="en-US" sz="2000" i="1" dirty="0"/>
              <a:t>1,057</a:t>
            </a:r>
            <a:r>
              <a:rPr lang="ar" sz="2000" i="1" dirty="0"/>
              <a:t> ميجاوات </a:t>
            </a:r>
            <a:r>
              <a:rPr lang="ar" sz="2000" i="1" baseline="-25000" dirty="0"/>
              <a:t>في الساعة ، RES</a:t>
            </a:r>
            <a:endParaRPr lang="en-US" sz="2000" i="1" dirty="0">
              <a:cs typeface="Calibri" panose="020F0502020204030204" pitchFamily="34" charset="0"/>
            </a:endParaRPr>
          </a:p>
          <a:p>
            <a:pPr marL="0" indent="0" algn="r" rtl="1">
              <a:buNone/>
            </a:pPr>
            <a:endParaRPr lang="en-US" sz="2000" dirty="0"/>
          </a:p>
          <a:p>
            <a:pPr marL="0" indent="0" algn="r" rtl="1">
              <a:buNone/>
            </a:pPr>
            <a:endParaRPr lang="en-US" sz="2000" dirty="0"/>
          </a:p>
          <a:p>
            <a:pPr marL="0" indent="0" algn="r" rtl="1">
              <a:buNone/>
            </a:pPr>
            <a:endParaRPr lang="en-US" sz="2000" dirty="0"/>
          </a:p>
          <a:p>
            <a:pPr marL="0" indent="0" algn="r" rtl="1">
              <a:buNone/>
            </a:pPr>
            <a:r>
              <a:rPr lang="ar" sz="2000" i="1" dirty="0"/>
              <a:t>استخدم البيانات التالية لحل التمرين</a:t>
            </a:r>
          </a:p>
          <a:p>
            <a:pPr marL="0" indent="0" algn="r" rtl="1">
              <a:buNone/>
            </a:pPr>
            <a:endParaRPr lang="en-US" sz="2000" i="1" dirty="0"/>
          </a:p>
        </p:txBody>
      </p:sp>
      <p:grpSp>
        <p:nvGrpSpPr>
          <p:cNvPr id="8" name="Group 7"/>
          <p:cNvGrpSpPr/>
          <p:nvPr/>
        </p:nvGrpSpPr>
        <p:grpSpPr>
          <a:xfrm>
            <a:off x="339372" y="3912374"/>
            <a:ext cx="8514080" cy="1543911"/>
            <a:chOff x="314960" y="4124527"/>
            <a:chExt cx="8514080" cy="1285648"/>
          </a:xfrm>
        </p:grpSpPr>
        <p:sp>
          <p:nvSpPr>
            <p:cNvPr id="9" name="Segnaposto contenuto 2">
              <a:extLst>
                <a:ext uri="{FF2B5EF4-FFF2-40B4-BE49-F238E27FC236}">
                  <a16:creationId xmlns:a16="http://schemas.microsoft.com/office/drawing/2014/main" id="{86F2EB93-A63A-4210-B86A-E5FCAD7D8D7F}"/>
                </a:ext>
              </a:extLst>
            </p:cNvPr>
            <p:cNvSpPr txBox="1">
              <a:spLocks/>
            </p:cNvSpPr>
            <p:nvPr/>
          </p:nvSpPr>
          <p:spPr>
            <a:xfrm>
              <a:off x="314960" y="4530324"/>
              <a:ext cx="8514080" cy="879851"/>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spcBef>
                  <a:spcPts val="0"/>
                </a:spcBef>
                <a:spcAft>
                  <a:spcPts val="600"/>
                </a:spcAft>
                <a:buNone/>
              </a:pPr>
              <a:r>
                <a:rPr lang="ar" sz="2000" b="1" dirty="0"/>
                <a:t> احسب النسبة المئوية لكمية الطاقة الحرارية المنتجة من مصادر متجددة إلى إجمالي استخدام الطاقة الحرارية المقدم </a:t>
              </a:r>
              <a:r>
                <a:rPr lang="ar" sz="2000" dirty="0"/>
                <a:t>.</a:t>
              </a:r>
              <a:endParaRPr lang="en-US" sz="2000" b="1" dirty="0"/>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2787" y="4124527"/>
              <a:ext cx="623565" cy="6005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 name="Rectangle 1">
            <a:extLst>
              <a:ext uri="{FF2B5EF4-FFF2-40B4-BE49-F238E27FC236}">
                <a16:creationId xmlns:a16="http://schemas.microsoft.com/office/drawing/2014/main" id="{0898151B-4BBF-F66C-5B14-8C05A92D3C6E}"/>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51610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04448" y="6581775"/>
            <a:ext cx="2133600" cy="276225"/>
          </a:xfrm>
        </p:spPr>
        <p:txBody>
          <a:bodyPr/>
          <a:lstStyle/>
          <a:p>
            <a:fld id="{243FB592-B9A9-49AA-A86F-4031F7B97808}" type="slidenum">
              <a:rPr lang="en-US" smtClean="0"/>
              <a:t>37</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7" name="Rectangle 6"/>
          <p:cNvSpPr/>
          <p:nvPr/>
        </p:nvSpPr>
        <p:spPr>
          <a:xfrm>
            <a:off x="5987522" y="5198766"/>
            <a:ext cx="2959707" cy="375069"/>
          </a:xfrm>
          <a:prstGeom prst="rect">
            <a:avLst/>
          </a:prstGeom>
          <a:noFill/>
        </p:spPr>
        <p:txBody>
          <a:bodyPr wrap="square">
            <a:spAutoFit/>
          </a:bodyPr>
          <a:lstStyle/>
          <a:p>
            <a:pPr algn="r" rtl="1"/>
            <a:r>
              <a:rPr lang="ar" dirty="0">
                <a:cs typeface="Calibri" panose="020F0502020204030204" pitchFamily="34" charset="0"/>
              </a:rPr>
              <a:t>المجموع = 8011 ميجاوات </a:t>
            </a:r>
            <a:r>
              <a:rPr lang="ar" baseline="-25000" dirty="0">
                <a:cs typeface="Calibri" panose="020F0502020204030204" pitchFamily="34" charset="0"/>
              </a:rPr>
              <a:t>في الساعة ، و</a:t>
            </a:r>
            <a:endParaRPr lang="en-US" dirty="0"/>
          </a:p>
        </p:txBody>
      </p:sp>
      <p:sp>
        <p:nvSpPr>
          <p:cNvPr id="11"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395536" y="3721547"/>
            <a:ext cx="8291264" cy="448477"/>
          </a:xfrm>
          <a:prstGeom prst="rect">
            <a:avLst/>
          </a:prstGeom>
        </p:spPr>
        <p:txBody>
          <a:bodyPr>
            <a:normAutofit/>
          </a:bodyPr>
          <a:lstStyle/>
          <a:p>
            <a:pPr marL="0" indent="0" algn="r" rtl="1">
              <a:lnSpc>
                <a:spcPct val="80000"/>
              </a:lnSpc>
              <a:buNone/>
            </a:pPr>
            <a:r>
              <a:rPr lang="ar" sz="2200" b="1" dirty="0">
                <a:latin typeface="Calibri" panose="020F0502020204030204" pitchFamily="34" charset="0"/>
                <a:cs typeface="Calibri" panose="020F0502020204030204" pitchFamily="34" charset="0"/>
              </a:rPr>
              <a:t>استهلاك الطاقة الحرارية</a:t>
            </a:r>
            <a:endParaRPr lang="en-US" sz="1000" dirty="0">
              <a:latin typeface="Calibri" panose="020F0502020204030204" pitchFamily="34" charset="0"/>
              <a:cs typeface="Calibri" panose="020F0502020204030204" pitchFamily="34" charset="0"/>
            </a:endParaRPr>
          </a:p>
          <a:p>
            <a:pPr marL="0" indent="0" algn="ctr" rtl="1">
              <a:buNone/>
            </a:pPr>
            <a:endParaRPr lang="en-US" sz="2000" i="1" dirty="0"/>
          </a:p>
        </p:txBody>
      </p:sp>
      <p:sp>
        <p:nvSpPr>
          <p:cNvPr id="16" name="Rectangle 15"/>
          <p:cNvSpPr/>
          <p:nvPr/>
        </p:nvSpPr>
        <p:spPr>
          <a:xfrm>
            <a:off x="5631772" y="3038936"/>
            <a:ext cx="3055028" cy="375069"/>
          </a:xfrm>
          <a:prstGeom prst="rect">
            <a:avLst/>
          </a:prstGeom>
          <a:noFill/>
        </p:spPr>
        <p:txBody>
          <a:bodyPr wrap="square">
            <a:spAutoFit/>
          </a:bodyPr>
          <a:lstStyle/>
          <a:p>
            <a:pPr algn="r" rtl="1"/>
            <a:r>
              <a:rPr lang="ar" dirty="0">
                <a:cs typeface="Calibri" panose="020F0502020204030204" pitchFamily="34" charset="0"/>
              </a:rPr>
              <a:t>الإجمالي = 1،057 ميجا </a:t>
            </a:r>
            <a:r>
              <a:rPr lang="ar" baseline="-25000" dirty="0">
                <a:cs typeface="Calibri" panose="020F0502020204030204" pitchFamily="34" charset="0"/>
              </a:rPr>
              <a:t>واط في الساعة ، RES</a:t>
            </a:r>
            <a:endParaRPr lang="en-US" dirty="0"/>
          </a:p>
        </p:txBody>
      </p:sp>
      <p:grpSp>
        <p:nvGrpSpPr>
          <p:cNvPr id="19" name="Group 18"/>
          <p:cNvGrpSpPr/>
          <p:nvPr/>
        </p:nvGrpSpPr>
        <p:grpSpPr>
          <a:xfrm>
            <a:off x="6381193" y="2046799"/>
            <a:ext cx="1675724" cy="953916"/>
            <a:chOff x="7465808" y="1387307"/>
            <a:chExt cx="1675724" cy="953916"/>
          </a:xfrm>
        </p:grpSpPr>
        <p:pic>
          <p:nvPicPr>
            <p:cNvPr id="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71906" y="1387307"/>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5808" y="1492804"/>
              <a:ext cx="666973" cy="5408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Rounded Rectangle 21"/>
            <p:cNvSpPr/>
            <p:nvPr/>
          </p:nvSpPr>
          <p:spPr>
            <a:xfrm>
              <a:off x="7465808"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 name="Group 2"/>
          <p:cNvGrpSpPr/>
          <p:nvPr/>
        </p:nvGrpSpPr>
        <p:grpSpPr>
          <a:xfrm>
            <a:off x="6271283" y="4206629"/>
            <a:ext cx="1771390" cy="953916"/>
            <a:chOff x="605326" y="1387307"/>
            <a:chExt cx="1771390" cy="953916"/>
          </a:xfrm>
        </p:grpSpPr>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3803" y="1490210"/>
              <a:ext cx="450020" cy="51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7090" y="1387307"/>
              <a:ext cx="1169626" cy="953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Rounded Rectangle 25"/>
            <p:cNvSpPr/>
            <p:nvPr/>
          </p:nvSpPr>
          <p:spPr>
            <a:xfrm>
              <a:off x="605326" y="1419581"/>
              <a:ext cx="666974" cy="685184"/>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5" name="Rectangle 14"/>
          <p:cNvSpPr/>
          <p:nvPr/>
        </p:nvSpPr>
        <p:spPr>
          <a:xfrm>
            <a:off x="6604770" y="877312"/>
            <a:ext cx="2025106"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ar" sz="2400" b="1" i="1" dirty="0">
                <a:cs typeface="Calibri" panose="020F0502020204030204" pitchFamily="34" charset="0"/>
              </a:rPr>
              <a:t>البيانات المتاحة</a:t>
            </a:r>
            <a:endParaRPr lang="el-GR" sz="2400" dirty="0"/>
          </a:p>
        </p:txBody>
      </p:sp>
      <p:sp>
        <p:nvSpPr>
          <p:cNvPr id="17" name="Segnaposto contenuto 2">
            <a:extLst>
              <a:ext uri="{FF2B5EF4-FFF2-40B4-BE49-F238E27FC236}">
                <a16:creationId xmlns:a16="http://schemas.microsoft.com/office/drawing/2014/main" id="{86F2EB93-A63A-4210-B86A-E5FCAD7D8D7F}"/>
              </a:ext>
            </a:extLst>
          </p:cNvPr>
          <p:cNvSpPr txBox="1">
            <a:spLocks/>
          </p:cNvSpPr>
          <p:nvPr/>
        </p:nvSpPr>
        <p:spPr>
          <a:xfrm>
            <a:off x="395536" y="1598322"/>
            <a:ext cx="8291264" cy="448477"/>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lnSpc>
                <a:spcPct val="80000"/>
              </a:lnSpc>
              <a:buNone/>
            </a:pPr>
            <a:r>
              <a:rPr lang="ar-JO" sz="2200" b="1" dirty="0">
                <a:latin typeface="Calibri" panose="020F0502020204030204" pitchFamily="34" charset="0"/>
                <a:cs typeface="Calibri" panose="020F0502020204030204" pitchFamily="34" charset="0"/>
              </a:rPr>
              <a:t> الطاقة </a:t>
            </a:r>
            <a:r>
              <a:rPr lang="ar" sz="2200" b="1" dirty="0">
                <a:latin typeface="Calibri" panose="020F0502020204030204" pitchFamily="34" charset="0"/>
                <a:cs typeface="Calibri" panose="020F0502020204030204" pitchFamily="34" charset="0"/>
              </a:rPr>
              <a:t>الحرارية المنتجة من نظام </a:t>
            </a:r>
            <a:r>
              <a:rPr lang="ar-JO" sz="2200" b="1" dirty="0" err="1">
                <a:latin typeface="Calibri" panose="020F0502020204030204" pitchFamily="34" charset="0"/>
                <a:cs typeface="Calibri" panose="020F0502020204030204" pitchFamily="34" charset="0"/>
              </a:rPr>
              <a:t>كومبي</a:t>
            </a:r>
            <a:r>
              <a:rPr lang="ar-JO" sz="2200" b="1" dirty="0">
                <a:latin typeface="Calibri" panose="020F0502020204030204" pitchFamily="34" charset="0"/>
                <a:cs typeface="Calibri" panose="020F0502020204030204" pitchFamily="34" charset="0"/>
              </a:rPr>
              <a:t> </a:t>
            </a:r>
            <a:r>
              <a:rPr lang="ar-JO" sz="2200" b="1" dirty="0" err="1">
                <a:latin typeface="Calibri" panose="020F0502020204030204" pitchFamily="34" charset="0"/>
                <a:cs typeface="Calibri" panose="020F0502020204030204" pitchFamily="34" charset="0"/>
              </a:rPr>
              <a:t>لل</a:t>
            </a:r>
            <a:r>
              <a:rPr lang="ar" sz="2200" b="1" dirty="0">
                <a:latin typeface="Calibri" panose="020F0502020204030204" pitchFamily="34" charset="0"/>
                <a:cs typeface="Calibri" panose="020F0502020204030204" pitchFamily="34" charset="0"/>
              </a:rPr>
              <a:t>طاقة الشمسية </a:t>
            </a:r>
            <a:endParaRPr lang="en-US" sz="2000" i="1" dirty="0"/>
          </a:p>
        </p:txBody>
      </p:sp>
      <p:sp>
        <p:nvSpPr>
          <p:cNvPr id="2" name="Rectangle 1">
            <a:extLst>
              <a:ext uri="{FF2B5EF4-FFF2-40B4-BE49-F238E27FC236}">
                <a16:creationId xmlns:a16="http://schemas.microsoft.com/office/drawing/2014/main" id="{F82C64BE-ABB9-BA84-7A78-10E4D9455598}"/>
              </a:ext>
            </a:extLst>
          </p:cNvPr>
          <p:cNvSpPr/>
          <p:nvPr/>
        </p:nvSpPr>
        <p:spPr>
          <a:xfrm>
            <a:off x="2197100" y="5939097"/>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64314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pPr/>
              <a:t>4</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20" name="Segnaposto contenuto 2">
            <a:extLst>
              <a:ext uri="{FF2B5EF4-FFF2-40B4-BE49-F238E27FC236}">
                <a16:creationId xmlns:a16="http://schemas.microsoft.com/office/drawing/2014/main" id="{86F2EB93-A63A-4210-B86A-E5FCAD7D8D7F}"/>
              </a:ext>
            </a:extLst>
          </p:cNvPr>
          <p:cNvSpPr txBox="1">
            <a:spLocks/>
          </p:cNvSpPr>
          <p:nvPr/>
        </p:nvSpPr>
        <p:spPr>
          <a:xfrm>
            <a:off x="268224" y="902208"/>
            <a:ext cx="1884667"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ar-JO" b="1" u="sng" dirty="0">
                <a:latin typeface="Calibri" panose="020F0502020204030204" pitchFamily="34" charset="0"/>
                <a:cs typeface="Calibri" panose="020F0502020204030204" pitchFamily="34" charset="0"/>
              </a:rPr>
              <a:t>نبذة</a:t>
            </a:r>
            <a:endParaRPr lang="it-IT" dirty="0"/>
          </a:p>
        </p:txBody>
      </p:sp>
      <p:sp>
        <p:nvSpPr>
          <p:cNvPr id="9" name="TextBox 8"/>
          <p:cNvSpPr txBox="1"/>
          <p:nvPr/>
        </p:nvSpPr>
        <p:spPr>
          <a:xfrm>
            <a:off x="668039" y="4259073"/>
            <a:ext cx="4884462" cy="1169551"/>
          </a:xfrm>
          <a:prstGeom prst="rect">
            <a:avLst/>
          </a:prstGeom>
          <a:noFill/>
        </p:spPr>
        <p:txBody>
          <a:bodyPr wrap="square" rtlCol="0">
            <a:spAutoFit/>
          </a:bodyPr>
          <a:lstStyle/>
          <a:p>
            <a:pPr marL="738188" algn="r" rtl="1" fontAlgn="base">
              <a:spcBef>
                <a:spcPct val="0"/>
              </a:spcBef>
              <a:spcAft>
                <a:spcPct val="0"/>
              </a:spcAft>
            </a:pPr>
            <a:r>
              <a:rPr lang="ar" sz="2000" b="1" i="1" dirty="0">
                <a:cs typeface="Arial" pitchFamily="34" charset="0"/>
              </a:rPr>
              <a:t>تدريب مشترك</a:t>
            </a:r>
          </a:p>
          <a:p>
            <a:pPr algn="r" rtl="1" fontAlgn="base">
              <a:spcBef>
                <a:spcPts val="600"/>
              </a:spcBef>
              <a:spcAft>
                <a:spcPct val="0"/>
              </a:spcAft>
            </a:pPr>
            <a:r>
              <a:rPr lang="ar" sz="2000" i="1" dirty="0">
                <a:cs typeface="Arial" pitchFamily="34" charset="0"/>
              </a:rPr>
              <a:t>DHW: 1 م </a:t>
            </a:r>
            <a:r>
              <a:rPr lang="ar" sz="2000" i="1" baseline="30000" dirty="0">
                <a:cs typeface="Arial" pitchFamily="34" charset="0"/>
              </a:rPr>
              <a:t>2</a:t>
            </a:r>
            <a:r>
              <a:rPr lang="ar" sz="2000" i="1" dirty="0">
                <a:cs typeface="Arial" pitchFamily="34" charset="0"/>
              </a:rPr>
              <a:t> جامع الألواح المسطحة لكل شخص</a:t>
            </a:r>
          </a:p>
          <a:p>
            <a:pPr algn="r" rtl="1" fontAlgn="base">
              <a:spcBef>
                <a:spcPts val="600"/>
              </a:spcBef>
              <a:spcAft>
                <a:spcPct val="0"/>
              </a:spcAft>
            </a:pPr>
            <a:r>
              <a:rPr lang="ar" sz="2000" i="1" dirty="0">
                <a:cs typeface="Arial" pitchFamily="34" charset="0"/>
              </a:rPr>
              <a:t>تدفئة: 1 م </a:t>
            </a:r>
            <a:r>
              <a:rPr lang="ar" sz="2000" i="1" baseline="30000" dirty="0">
                <a:cs typeface="Arial" pitchFamily="34" charset="0"/>
              </a:rPr>
              <a:t>2</a:t>
            </a:r>
            <a:r>
              <a:rPr lang="ar" sz="2000" i="1" dirty="0">
                <a:cs typeface="Arial" pitchFamily="34" charset="0"/>
              </a:rPr>
              <a:t> جامع اللوح المسطح لحمل حراري 700 واط</a:t>
            </a:r>
            <a:endParaRPr lang="el-GR" sz="2000" i="1" dirty="0">
              <a:cs typeface="Arial" pitchFamily="34" charset="0"/>
            </a:endParaRPr>
          </a:p>
        </p:txBody>
      </p:sp>
      <p:sp>
        <p:nvSpPr>
          <p:cNvPr id="11" name="Text Box 5"/>
          <p:cNvSpPr txBox="1">
            <a:spLocks noChangeArrowheads="1"/>
          </p:cNvSpPr>
          <p:nvPr/>
        </p:nvSpPr>
        <p:spPr bwMode="auto">
          <a:xfrm>
            <a:off x="826364" y="1410262"/>
            <a:ext cx="374365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334963" indent="-334963" eaLnBrk="0" hangingPunct="0">
              <a:defRPr sz="2400">
                <a:solidFill>
                  <a:schemeClr val="tx1"/>
                </a:solidFill>
                <a:latin typeface="Times New Roman" pitchFamily="18" charset="0"/>
              </a:defRPr>
            </a:lvl1pPr>
            <a:lvl2pPr marL="801688" indent="-285750" eaLnBrk="0" hangingPunct="0">
              <a:defRPr sz="2400">
                <a:solidFill>
                  <a:schemeClr val="tx1"/>
                </a:solidFill>
                <a:latin typeface="Times New Roman" pitchFamily="18" charset="0"/>
              </a:defRPr>
            </a:lvl2pPr>
            <a:lvl3pPr marL="1144588"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457200" rtl="1" eaLnBrk="1" fontAlgn="base" hangingPunct="1">
              <a:spcBef>
                <a:spcPct val="0"/>
              </a:spcBef>
              <a:spcAft>
                <a:spcPct val="0"/>
              </a:spcAft>
              <a:buFontTx/>
              <a:buChar char="•"/>
            </a:pPr>
            <a:r>
              <a:rPr lang="ar" b="1" dirty="0">
                <a:latin typeface="+mn-lt"/>
                <a:cs typeface="Arial" pitchFamily="34" charset="0"/>
              </a:rPr>
              <a:t>الماء المنزلي</a:t>
            </a:r>
            <a:r>
              <a:rPr lang="ar-JO" b="1" dirty="0">
                <a:latin typeface="+mn-lt"/>
                <a:cs typeface="Arial" pitchFamily="34" charset="0"/>
              </a:rPr>
              <a:t> </a:t>
            </a:r>
            <a:r>
              <a:rPr lang="ar" b="1" dirty="0">
                <a:latin typeface="+mn-lt"/>
                <a:cs typeface="Arial" pitchFamily="34" charset="0"/>
              </a:rPr>
              <a:t>الساخن ( DHW )</a:t>
            </a:r>
            <a:endParaRPr lang="el-GR" b="1" dirty="0">
              <a:latin typeface="+mn-lt"/>
              <a:cs typeface="Arial" pitchFamily="34" charset="0"/>
            </a:endParaRPr>
          </a:p>
          <a:p>
            <a:pPr algn="r" defTabSz="457200" rtl="1" eaLnBrk="1" fontAlgn="base" hangingPunct="1">
              <a:spcBef>
                <a:spcPct val="0"/>
              </a:spcBef>
              <a:spcAft>
                <a:spcPct val="0"/>
              </a:spcAft>
              <a:buFontTx/>
              <a:buChar char="•"/>
            </a:pPr>
            <a:r>
              <a:rPr lang="ar" b="1" dirty="0">
                <a:latin typeface="+mn-lt"/>
                <a:cs typeface="Arial" pitchFamily="34" charset="0"/>
              </a:rPr>
              <a:t>تدفئة</a:t>
            </a:r>
            <a:endParaRPr lang="el-GR" b="1" dirty="0">
              <a:latin typeface="+mn-lt"/>
              <a:cs typeface="Arial" pitchFamily="34" charset="0"/>
            </a:endParaRPr>
          </a:p>
        </p:txBody>
      </p:sp>
      <p:sp>
        <p:nvSpPr>
          <p:cNvPr id="12" name="AutoShape 4"/>
          <p:cNvSpPr>
            <a:spLocks/>
          </p:cNvSpPr>
          <p:nvPr/>
        </p:nvSpPr>
        <p:spPr bwMode="auto">
          <a:xfrm>
            <a:off x="4817720" y="1378512"/>
            <a:ext cx="244475" cy="1000125"/>
          </a:xfrm>
          <a:prstGeom prst="rightBrace">
            <a:avLst>
              <a:gd name="adj1" fmla="val 34091"/>
              <a:gd name="adj2" fmla="val 50000"/>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457200" fontAlgn="base">
              <a:spcBef>
                <a:spcPct val="0"/>
              </a:spcBef>
              <a:spcAft>
                <a:spcPct val="0"/>
              </a:spcAft>
            </a:pPr>
            <a:endParaRPr lang="el-GR" sz="2400">
              <a:solidFill>
                <a:prstClr val="black"/>
              </a:solidFill>
              <a:effectLst>
                <a:outerShdw blurRad="38100" dist="38100" dir="2700000" algn="tl">
                  <a:srgbClr val="000000">
                    <a:alpha val="43137"/>
                  </a:srgbClr>
                </a:outerShdw>
              </a:effectLst>
              <a:latin typeface="Arial" pitchFamily="34" charset="0"/>
              <a:cs typeface="Arial" pitchFamily="34" charset="0"/>
            </a:endParaRPr>
          </a:p>
        </p:txBody>
      </p:sp>
      <p:sp>
        <p:nvSpPr>
          <p:cNvPr id="13" name="Text Box 5"/>
          <p:cNvSpPr txBox="1">
            <a:spLocks noChangeArrowheads="1"/>
          </p:cNvSpPr>
          <p:nvPr/>
        </p:nvSpPr>
        <p:spPr bwMode="auto">
          <a:xfrm>
            <a:off x="5100638" y="1595999"/>
            <a:ext cx="3417923"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fontAlgn="base" hangingPunct="1">
              <a:spcBef>
                <a:spcPct val="0"/>
              </a:spcBef>
              <a:spcAft>
                <a:spcPct val="0"/>
              </a:spcAft>
            </a:pPr>
            <a:r>
              <a:rPr lang="ar" b="1" dirty="0">
                <a:solidFill>
                  <a:srgbClr val="FF0000"/>
                </a:solidFill>
                <a:latin typeface="Arial" pitchFamily="34" charset="0"/>
                <a:cs typeface="Arial" pitchFamily="34" charset="0"/>
              </a:rPr>
              <a:t>أنظمة الطاقة الشمسية COMBI</a:t>
            </a:r>
            <a:endParaRPr lang="el-GR" b="1" dirty="0">
              <a:solidFill>
                <a:srgbClr val="FF0000"/>
              </a:solidFill>
              <a:latin typeface="Arial" pitchFamily="34" charset="0"/>
              <a:cs typeface="Arial" pitchFamily="34" charset="0"/>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7638" y="1448994"/>
            <a:ext cx="540000" cy="5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7638" y="1799809"/>
            <a:ext cx="540000" cy="5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 Box 3"/>
          <p:cNvSpPr txBox="1">
            <a:spLocks noChangeArrowheads="1"/>
          </p:cNvSpPr>
          <p:nvPr/>
        </p:nvSpPr>
        <p:spPr bwMode="auto">
          <a:xfrm>
            <a:off x="533399" y="2319797"/>
            <a:ext cx="3399173" cy="16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65113" indent="-265113">
              <a:defRPr>
                <a:solidFill>
                  <a:schemeClr val="tx1"/>
                </a:solidFill>
                <a:latin typeface="Arial" charset="0"/>
              </a:defRPr>
            </a:lvl1pPr>
            <a:lvl2pPr marL="884238" indent="-342900">
              <a:defRPr>
                <a:solidFill>
                  <a:schemeClr val="tx1"/>
                </a:solidFill>
                <a:latin typeface="Arial" charset="0"/>
              </a:defRPr>
            </a:lvl2pPr>
            <a:lvl3pPr marL="1406525" indent="-342900">
              <a:defRPr>
                <a:solidFill>
                  <a:schemeClr val="tx1"/>
                </a:solidFill>
                <a:latin typeface="Arial" charset="0"/>
              </a:defRPr>
            </a:lvl3pPr>
            <a:lvl4pPr marL="1928813" indent="-342900">
              <a:defRPr>
                <a:solidFill>
                  <a:schemeClr val="tx1"/>
                </a:solidFill>
                <a:latin typeface="Arial" charset="0"/>
              </a:defRPr>
            </a:lvl4pPr>
            <a:lvl5pPr marL="2451100" indent="-342900">
              <a:defRPr>
                <a:solidFill>
                  <a:schemeClr val="tx1"/>
                </a:solidFill>
                <a:latin typeface="Arial" charset="0"/>
              </a:defRPr>
            </a:lvl5pPr>
            <a:lvl6pPr marL="2908300" indent="-342900" fontAlgn="base">
              <a:spcBef>
                <a:spcPct val="0"/>
              </a:spcBef>
              <a:spcAft>
                <a:spcPct val="0"/>
              </a:spcAft>
              <a:defRPr>
                <a:solidFill>
                  <a:schemeClr val="tx1"/>
                </a:solidFill>
                <a:latin typeface="Arial" charset="0"/>
              </a:defRPr>
            </a:lvl6pPr>
            <a:lvl7pPr marL="3365500" indent="-342900" fontAlgn="base">
              <a:spcBef>
                <a:spcPct val="0"/>
              </a:spcBef>
              <a:spcAft>
                <a:spcPct val="0"/>
              </a:spcAft>
              <a:defRPr>
                <a:solidFill>
                  <a:schemeClr val="tx1"/>
                </a:solidFill>
                <a:latin typeface="Arial" charset="0"/>
              </a:defRPr>
            </a:lvl7pPr>
            <a:lvl8pPr marL="3822700" indent="-342900" fontAlgn="base">
              <a:spcBef>
                <a:spcPct val="0"/>
              </a:spcBef>
              <a:spcAft>
                <a:spcPct val="0"/>
              </a:spcAft>
              <a:defRPr>
                <a:solidFill>
                  <a:schemeClr val="tx1"/>
                </a:solidFill>
                <a:latin typeface="Arial" charset="0"/>
              </a:defRPr>
            </a:lvl8pPr>
            <a:lvl9pPr marL="4279900" indent="-342900" fontAlgn="base">
              <a:spcBef>
                <a:spcPct val="0"/>
              </a:spcBef>
              <a:spcAft>
                <a:spcPct val="0"/>
              </a:spcAft>
              <a:defRPr>
                <a:solidFill>
                  <a:schemeClr val="tx1"/>
                </a:solidFill>
                <a:latin typeface="Arial" charset="0"/>
              </a:defRPr>
            </a:lvl9pPr>
          </a:lstStyle>
          <a:p>
            <a:pPr marL="265113" marR="0" lvl="0" indent="-265113" algn="r" defTabSz="914400" rtl="1" eaLnBrk="1" fontAlgn="auto" latinLnBrk="0" hangingPunct="1">
              <a:lnSpc>
                <a:spcPct val="100000"/>
              </a:lnSpc>
              <a:spcBef>
                <a:spcPts val="0"/>
              </a:spcBef>
              <a:spcAft>
                <a:spcPts val="0"/>
              </a:spcAft>
              <a:buClrTx/>
              <a:buSzTx/>
              <a:buFontTx/>
              <a:buChar char="•"/>
              <a:tabLst/>
              <a:defRPr/>
            </a:pPr>
            <a:r>
              <a:rPr kumimoji="0" lang="ar" sz="2000" b="1" i="0" u="none" strike="noStrike" kern="0" cap="none" spc="0" normalizeH="0" baseline="0" noProof="0" dirty="0">
                <a:ln>
                  <a:noFill/>
                </a:ln>
                <a:effectLst/>
                <a:uLnTx/>
                <a:uFillTx/>
                <a:latin typeface="+mn-lt"/>
              </a:rPr>
              <a:t>تجميع الطاقة الشمسية</a:t>
            </a:r>
          </a:p>
          <a:p>
            <a:pPr marL="265113" marR="0" lvl="0" indent="-265113" algn="r" defTabSz="914400" rtl="1" eaLnBrk="1" fontAlgn="auto" latinLnBrk="0" hangingPunct="1">
              <a:lnSpc>
                <a:spcPct val="100000"/>
              </a:lnSpc>
              <a:spcBef>
                <a:spcPts val="0"/>
              </a:spcBef>
              <a:spcAft>
                <a:spcPts val="0"/>
              </a:spcAft>
              <a:buClrTx/>
              <a:buSzTx/>
              <a:buFontTx/>
              <a:buChar char="•"/>
              <a:tabLst/>
              <a:defRPr/>
            </a:pPr>
            <a:r>
              <a:rPr kumimoji="0" lang="ar" sz="2000" b="1" i="0" u="none" strike="noStrike" kern="0" cap="none" spc="0" normalizeH="0" baseline="0" noProof="0" dirty="0">
                <a:ln>
                  <a:noFill/>
                </a:ln>
                <a:effectLst/>
                <a:uLnTx/>
                <a:uFillTx/>
                <a:latin typeface="+mn-lt"/>
              </a:rPr>
              <a:t>تخزين الحرارة</a:t>
            </a:r>
          </a:p>
          <a:p>
            <a:pPr marL="265113" marR="0" lvl="0" indent="-265113" algn="r" defTabSz="914400" rtl="1" eaLnBrk="1" fontAlgn="auto" latinLnBrk="0" hangingPunct="1">
              <a:lnSpc>
                <a:spcPct val="100000"/>
              </a:lnSpc>
              <a:spcBef>
                <a:spcPts val="0"/>
              </a:spcBef>
              <a:spcAft>
                <a:spcPts val="0"/>
              </a:spcAft>
              <a:buClrTx/>
              <a:buSzTx/>
              <a:buFontTx/>
              <a:buChar char="•"/>
              <a:tabLst/>
              <a:defRPr/>
            </a:pPr>
            <a:r>
              <a:rPr kumimoji="0" lang="ar" sz="2000" b="1" i="0" u="none" strike="noStrike" kern="0" cap="none" spc="0" normalizeH="0" baseline="0" noProof="0" dirty="0">
                <a:ln>
                  <a:noFill/>
                </a:ln>
                <a:effectLst/>
                <a:uLnTx/>
                <a:uFillTx/>
                <a:latin typeface="+mn-lt"/>
              </a:rPr>
              <a:t>توزيع الحرارة</a:t>
            </a:r>
          </a:p>
          <a:p>
            <a:pPr marL="265113" marR="0" lvl="0" indent="-265113" algn="r" defTabSz="914400" rtl="1" eaLnBrk="1" fontAlgn="auto" latinLnBrk="0" hangingPunct="1">
              <a:lnSpc>
                <a:spcPct val="100000"/>
              </a:lnSpc>
              <a:spcBef>
                <a:spcPts val="0"/>
              </a:spcBef>
              <a:spcAft>
                <a:spcPts val="0"/>
              </a:spcAft>
              <a:buClrTx/>
              <a:buSzTx/>
              <a:buFontTx/>
              <a:buChar char="•"/>
              <a:tabLst/>
              <a:defRPr/>
            </a:pPr>
            <a:r>
              <a:rPr kumimoji="0" lang="ar" sz="2000" b="1" i="0" u="none" strike="noStrike" kern="0" cap="none" spc="0" normalizeH="0" baseline="0" noProof="0" dirty="0">
                <a:ln>
                  <a:noFill/>
                </a:ln>
                <a:effectLst/>
                <a:uLnTx/>
                <a:uFillTx/>
                <a:latin typeface="+mn-lt"/>
              </a:rPr>
              <a:t>التشتت الحراري</a:t>
            </a:r>
          </a:p>
          <a:p>
            <a:pPr marL="265113" marR="0" lvl="0" indent="-265113" algn="r" defTabSz="914400" rtl="1" eaLnBrk="1" fontAlgn="auto" latinLnBrk="0" hangingPunct="1">
              <a:lnSpc>
                <a:spcPct val="100000"/>
              </a:lnSpc>
              <a:spcBef>
                <a:spcPts val="0"/>
              </a:spcBef>
              <a:spcAft>
                <a:spcPts val="0"/>
              </a:spcAft>
              <a:buClrTx/>
              <a:buSzTx/>
              <a:buFontTx/>
              <a:buChar char="•"/>
              <a:tabLst/>
              <a:defRPr/>
            </a:pPr>
            <a:r>
              <a:rPr kumimoji="0" lang="ar" sz="2000" b="1" i="0" u="none" strike="noStrike" kern="0" cap="none" spc="0" normalizeH="0" baseline="0" noProof="0" dirty="0">
                <a:ln>
                  <a:noFill/>
                </a:ln>
                <a:effectLst/>
                <a:uLnTx/>
                <a:uFillTx/>
                <a:latin typeface="+mn-lt"/>
              </a:rPr>
              <a:t>مساعد (احتياطي)</a:t>
            </a:r>
            <a:r>
              <a:rPr kumimoji="0" lang="ar" sz="2000" b="0" i="0" u="none" strike="noStrike" kern="0" cap="none" spc="0" normalizeH="0" baseline="0" noProof="0" dirty="0">
                <a:ln>
                  <a:noFill/>
                </a:ln>
                <a:effectLst/>
                <a:uLnTx/>
                <a:uFillTx/>
                <a:latin typeface="+mn-lt"/>
              </a:rPr>
              <a:t> </a:t>
            </a:r>
            <a:endParaRPr kumimoji="0" lang="en-US" sz="2000" b="1" i="0" u="none" strike="noStrike" kern="0" cap="none" spc="0" normalizeH="0" baseline="0" noProof="0" dirty="0">
              <a:ln>
                <a:noFill/>
              </a:ln>
              <a:effectLst/>
              <a:uLnTx/>
              <a:uFillTx/>
              <a:latin typeface="+mn-lt"/>
            </a:endParaRPr>
          </a:p>
        </p:txBody>
      </p:sp>
      <p:pic>
        <p:nvPicPr>
          <p:cNvPr id="2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7638" y="3972317"/>
            <a:ext cx="643099" cy="650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a:extLst>
              <a:ext uri="{FF2B5EF4-FFF2-40B4-BE49-F238E27FC236}">
                <a16:creationId xmlns:a16="http://schemas.microsoft.com/office/drawing/2014/main" id="{EBD45857-8A42-AD8F-BEC8-A27FC69C439E}"/>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CADC0395-15C3-6CE0-6FBB-26BC4916B070}"/>
              </a:ext>
            </a:extLst>
          </p:cNvPr>
          <p:cNvPicPr>
            <a:picLocks noChangeAspect="1"/>
          </p:cNvPicPr>
          <p:nvPr/>
        </p:nvPicPr>
        <p:blipFill rotWithShape="1">
          <a:blip r:embed="rId4">
            <a:extLst>
              <a:ext uri="{28A0092B-C50C-407E-A947-70E740481C1C}">
                <a14:useLocalDpi xmlns:a14="http://schemas.microsoft.com/office/drawing/2010/main" val="0"/>
              </a:ext>
            </a:extLst>
          </a:blip>
          <a:srcRect l="10467" t="16878" r="13961" b="50411"/>
          <a:stretch/>
        </p:blipFill>
        <p:spPr>
          <a:xfrm>
            <a:off x="4939957" y="2392580"/>
            <a:ext cx="4004841" cy="2243349"/>
          </a:xfrm>
          <a:prstGeom prst="rect">
            <a:avLst/>
          </a:prstGeom>
        </p:spPr>
      </p:pic>
    </p:spTree>
    <p:extLst>
      <p:ext uri="{BB962C8B-B14F-4D97-AF65-F5344CB8AC3E}">
        <p14:creationId xmlns:p14="http://schemas.microsoft.com/office/powerpoint/2010/main" val="1749407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91300"/>
            <a:ext cx="2133600" cy="266700"/>
          </a:xfrm>
        </p:spPr>
        <p:txBody>
          <a:bodyPr/>
          <a:lstStyle/>
          <a:p>
            <a:fld id="{243FB592-B9A9-49AA-A86F-4031F7B97808}" type="slidenum">
              <a:rPr lang="en-US" smtClean="0"/>
              <a:pPr/>
              <a:t>5</a:t>
            </a:fld>
            <a:endParaRPr lang="en-US"/>
          </a:p>
        </p:txBody>
      </p:sp>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20" name="Segnaposto contenuto 2">
            <a:extLst>
              <a:ext uri="{FF2B5EF4-FFF2-40B4-BE49-F238E27FC236}">
                <a16:creationId xmlns:a16="http://schemas.microsoft.com/office/drawing/2014/main" id="{86F2EB93-A63A-4210-B86A-E5FCAD7D8D7F}"/>
              </a:ext>
            </a:extLst>
          </p:cNvPr>
          <p:cNvSpPr txBox="1">
            <a:spLocks/>
          </p:cNvSpPr>
          <p:nvPr/>
        </p:nvSpPr>
        <p:spPr>
          <a:xfrm>
            <a:off x="869679" y="776195"/>
            <a:ext cx="1039715"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ar-JO" b="1" u="sng" dirty="0">
                <a:latin typeface="Calibri" panose="020F0502020204030204" pitchFamily="34" charset="0"/>
                <a:cs typeface="Calibri" panose="020F0502020204030204" pitchFamily="34" charset="0"/>
              </a:rPr>
              <a:t>نبذة </a:t>
            </a:r>
            <a:endParaRPr lang="it-IT" dirty="0"/>
          </a:p>
        </p:txBody>
      </p:sp>
      <p:sp>
        <p:nvSpPr>
          <p:cNvPr id="9" name="TextBox 8"/>
          <p:cNvSpPr txBox="1"/>
          <p:nvPr/>
        </p:nvSpPr>
        <p:spPr>
          <a:xfrm>
            <a:off x="748016" y="4989198"/>
            <a:ext cx="4761143" cy="1092607"/>
          </a:xfrm>
          <a:prstGeom prst="rect">
            <a:avLst/>
          </a:prstGeom>
          <a:noFill/>
        </p:spPr>
        <p:txBody>
          <a:bodyPr wrap="square" rtlCol="0">
            <a:spAutoFit/>
          </a:bodyPr>
          <a:lstStyle/>
          <a:p>
            <a:pPr marL="738188" algn="r" rtl="1" fontAlgn="base">
              <a:spcBef>
                <a:spcPct val="0"/>
              </a:spcBef>
              <a:spcAft>
                <a:spcPct val="0"/>
              </a:spcAft>
            </a:pPr>
            <a:r>
              <a:rPr lang="ar" sz="2000" b="1" i="1" dirty="0">
                <a:cs typeface="Arial" pitchFamily="34" charset="0"/>
              </a:rPr>
              <a:t>تدريب مشترك</a:t>
            </a:r>
          </a:p>
          <a:p>
            <a:pPr algn="r" rtl="1" fontAlgn="base">
              <a:spcBef>
                <a:spcPts val="600"/>
              </a:spcBef>
              <a:spcAft>
                <a:spcPct val="0"/>
              </a:spcAft>
            </a:pPr>
            <a:r>
              <a:rPr lang="ar" sz="2000" i="1" dirty="0">
                <a:cs typeface="Arial" pitchFamily="34" charset="0"/>
              </a:rPr>
              <a:t>منطقة المجمع S olar : 3.6 م </a:t>
            </a:r>
            <a:r>
              <a:rPr lang="ar" sz="2000" i="1" baseline="30000" dirty="0">
                <a:cs typeface="Arial" pitchFamily="34" charset="0"/>
              </a:rPr>
              <a:t>2 </a:t>
            </a:r>
            <a:r>
              <a:rPr lang="ar" sz="2000" i="1" dirty="0">
                <a:cs typeface="Arial" pitchFamily="34" charset="0"/>
              </a:rPr>
              <a:t>/ </a:t>
            </a:r>
            <a:r>
              <a:rPr lang="ar" sz="2000" i="1" dirty="0" err="1">
                <a:cs typeface="Arial" pitchFamily="34" charset="0"/>
              </a:rPr>
              <a:t>كيلوواط </a:t>
            </a:r>
            <a:r>
              <a:rPr lang="ar" sz="2000" i="1" baseline="-25000" dirty="0" err="1">
                <a:cs typeface="Arial" pitchFamily="34" charset="0"/>
              </a:rPr>
              <a:t>ج</a:t>
            </a:r>
            <a:r>
              <a:rPr lang="ar" sz="2000" i="1" dirty="0">
                <a:cs typeface="Arial" pitchFamily="34" charset="0"/>
              </a:rPr>
              <a:t>    </a:t>
            </a:r>
            <a:endParaRPr lang="en-US" sz="2000" i="1" dirty="0">
              <a:cs typeface="Arial" pitchFamily="34" charset="0"/>
            </a:endParaRPr>
          </a:p>
          <a:p>
            <a:pPr algn="r" rtl="1" fontAlgn="base">
              <a:spcAft>
                <a:spcPct val="0"/>
              </a:spcAft>
            </a:pPr>
            <a:r>
              <a:rPr lang="ar" sz="2000" i="1" dirty="0">
                <a:cs typeface="Arial" pitchFamily="34" charset="0"/>
              </a:rPr>
              <a:t>الإضافية : 0.255 </a:t>
            </a:r>
            <a:r>
              <a:rPr lang="ar" sz="2000" i="1" dirty="0" err="1">
                <a:cs typeface="Arial" pitchFamily="34" charset="0"/>
              </a:rPr>
              <a:t>كيلو واط ساعة </a:t>
            </a:r>
            <a:r>
              <a:rPr lang="ar" sz="2000" i="1" baseline="-25000" dirty="0" err="1">
                <a:cs typeface="Arial" pitchFamily="34" charset="0"/>
              </a:rPr>
              <a:t>e </a:t>
            </a:r>
            <a:r>
              <a:rPr lang="ar" sz="2000" i="1" dirty="0">
                <a:cs typeface="Arial" pitchFamily="34" charset="0"/>
              </a:rPr>
              <a:t>/ </a:t>
            </a:r>
            <a:r>
              <a:rPr lang="ar" sz="2000" i="1" dirty="0" err="1">
                <a:cs typeface="Arial" pitchFamily="34" charset="0"/>
              </a:rPr>
              <a:t>كيلو واط ساعة </a:t>
            </a:r>
            <a:r>
              <a:rPr lang="ar" sz="2000" i="1" baseline="-25000" dirty="0" err="1">
                <a:cs typeface="Arial" pitchFamily="34" charset="0"/>
              </a:rPr>
              <a:t>ج</a:t>
            </a:r>
            <a:endParaRPr lang="en-US" sz="2000" i="1" baseline="-25000" dirty="0">
              <a:cs typeface="Arial" pitchFamily="34" charset="0"/>
            </a:endParaRPr>
          </a:p>
        </p:txBody>
      </p:sp>
      <p:sp>
        <p:nvSpPr>
          <p:cNvPr id="24" name="Text Box 3"/>
          <p:cNvSpPr txBox="1">
            <a:spLocks noChangeArrowheads="1"/>
          </p:cNvSpPr>
          <p:nvPr/>
        </p:nvSpPr>
        <p:spPr bwMode="auto">
          <a:xfrm>
            <a:off x="533400" y="2351007"/>
            <a:ext cx="3399173"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265113" indent="-265113">
              <a:defRPr>
                <a:solidFill>
                  <a:schemeClr val="tx1"/>
                </a:solidFill>
                <a:latin typeface="Arial" charset="0"/>
              </a:defRPr>
            </a:lvl1pPr>
            <a:lvl2pPr marL="884238" indent="-342900">
              <a:defRPr>
                <a:solidFill>
                  <a:schemeClr val="tx1"/>
                </a:solidFill>
                <a:latin typeface="Arial" charset="0"/>
              </a:defRPr>
            </a:lvl2pPr>
            <a:lvl3pPr marL="1406525" indent="-342900">
              <a:defRPr>
                <a:solidFill>
                  <a:schemeClr val="tx1"/>
                </a:solidFill>
                <a:latin typeface="Arial" charset="0"/>
              </a:defRPr>
            </a:lvl3pPr>
            <a:lvl4pPr marL="1928813" indent="-342900">
              <a:defRPr>
                <a:solidFill>
                  <a:schemeClr val="tx1"/>
                </a:solidFill>
                <a:latin typeface="Arial" charset="0"/>
              </a:defRPr>
            </a:lvl4pPr>
            <a:lvl5pPr marL="2451100" indent="-342900">
              <a:defRPr>
                <a:solidFill>
                  <a:schemeClr val="tx1"/>
                </a:solidFill>
                <a:latin typeface="Arial" charset="0"/>
              </a:defRPr>
            </a:lvl5pPr>
            <a:lvl6pPr marL="2908300" indent="-342900" fontAlgn="base">
              <a:spcBef>
                <a:spcPct val="0"/>
              </a:spcBef>
              <a:spcAft>
                <a:spcPct val="0"/>
              </a:spcAft>
              <a:defRPr>
                <a:solidFill>
                  <a:schemeClr val="tx1"/>
                </a:solidFill>
                <a:latin typeface="Arial" charset="0"/>
              </a:defRPr>
            </a:lvl6pPr>
            <a:lvl7pPr marL="3365500" indent="-342900" fontAlgn="base">
              <a:spcBef>
                <a:spcPct val="0"/>
              </a:spcBef>
              <a:spcAft>
                <a:spcPct val="0"/>
              </a:spcAft>
              <a:defRPr>
                <a:solidFill>
                  <a:schemeClr val="tx1"/>
                </a:solidFill>
                <a:latin typeface="Arial" charset="0"/>
              </a:defRPr>
            </a:lvl7pPr>
            <a:lvl8pPr marL="3822700" indent="-342900" fontAlgn="base">
              <a:spcBef>
                <a:spcPct val="0"/>
              </a:spcBef>
              <a:spcAft>
                <a:spcPct val="0"/>
              </a:spcAft>
              <a:defRPr>
                <a:solidFill>
                  <a:schemeClr val="tx1"/>
                </a:solidFill>
                <a:latin typeface="Arial" charset="0"/>
              </a:defRPr>
            </a:lvl8pPr>
            <a:lvl9pPr marL="4279900" indent="-342900" fontAlgn="base">
              <a:spcBef>
                <a:spcPct val="0"/>
              </a:spcBef>
              <a:spcAft>
                <a:spcPct val="0"/>
              </a:spcAft>
              <a:defRPr>
                <a:solidFill>
                  <a:schemeClr val="tx1"/>
                </a:solidFill>
                <a:latin typeface="Arial" charset="0"/>
              </a:defRPr>
            </a:lvl9pPr>
          </a:lstStyle>
          <a:p>
            <a:pPr lvl="0" algn="r" rtl="1">
              <a:buFontTx/>
              <a:buChar char="•"/>
              <a:defRPr/>
            </a:pPr>
            <a:r>
              <a:rPr lang="ar" sz="2000" b="1" kern="0" dirty="0">
                <a:latin typeface="+mn-lt"/>
              </a:rPr>
              <a:t>تجميع الطاقة الشمسية</a:t>
            </a:r>
          </a:p>
          <a:p>
            <a:pPr lvl="0" algn="r" rtl="1">
              <a:buFontTx/>
              <a:buChar char="•"/>
              <a:defRPr/>
            </a:pPr>
            <a:r>
              <a:rPr lang="ar" sz="2000" b="1" kern="0" dirty="0">
                <a:latin typeface="+mn-lt"/>
              </a:rPr>
              <a:t>تخزين الحرارة</a:t>
            </a:r>
          </a:p>
          <a:p>
            <a:pPr lvl="0" algn="r" rtl="1">
              <a:buFontTx/>
              <a:buChar char="•"/>
              <a:defRPr/>
            </a:pPr>
            <a:r>
              <a:rPr lang="ar" sz="2000" b="1" kern="0" dirty="0">
                <a:latin typeface="+mn-lt"/>
              </a:rPr>
              <a:t>توزيع الحرارة</a:t>
            </a:r>
          </a:p>
          <a:p>
            <a:pPr lvl="0" algn="r" rtl="1">
              <a:buFontTx/>
              <a:buChar char="•"/>
              <a:defRPr/>
            </a:pPr>
            <a:r>
              <a:rPr lang="ar" sz="2000" b="1" kern="0" dirty="0">
                <a:latin typeface="+mn-lt"/>
              </a:rPr>
              <a:t>وحدة تبريد تعمل بالحرارة</a:t>
            </a:r>
          </a:p>
          <a:p>
            <a:pPr lvl="0" algn="r" rtl="1">
              <a:buFontTx/>
              <a:buChar char="•"/>
              <a:defRPr/>
            </a:pPr>
            <a:r>
              <a:rPr lang="ar" sz="2000" b="1" kern="0" dirty="0">
                <a:latin typeface="+mn-lt"/>
              </a:rPr>
              <a:t>التخزين البارد (اختياري)</a:t>
            </a:r>
          </a:p>
          <a:p>
            <a:pPr lvl="0" algn="r" rtl="1">
              <a:buFontTx/>
              <a:buChar char="•"/>
              <a:defRPr/>
            </a:pPr>
            <a:r>
              <a:rPr lang="ar" sz="2000" b="1" kern="0" dirty="0">
                <a:latin typeface="+mn-lt"/>
              </a:rPr>
              <a:t>نظام تكييف الهواء</a:t>
            </a:r>
          </a:p>
          <a:p>
            <a:pPr lvl="0" algn="r" rtl="1">
              <a:buFontTx/>
              <a:buChar char="•"/>
              <a:defRPr/>
            </a:pPr>
            <a:r>
              <a:rPr lang="ar" sz="2000" b="1" kern="0" dirty="0">
                <a:latin typeface="+mn-lt"/>
              </a:rPr>
              <a:t>التوزيع البارد</a:t>
            </a:r>
          </a:p>
          <a:p>
            <a:pPr lvl="0" algn="r" rtl="1">
              <a:buFontTx/>
              <a:buChar char="•"/>
              <a:defRPr/>
            </a:pPr>
            <a:r>
              <a:rPr lang="ar" sz="2000" b="1" kern="0" dirty="0">
                <a:latin typeface="+mn-lt"/>
              </a:rPr>
              <a:t>مساعد (احتياطي)</a:t>
            </a:r>
          </a:p>
        </p:txBody>
      </p:sp>
      <p:pic>
        <p:nvPicPr>
          <p:cNvPr id="2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663" y="4541554"/>
            <a:ext cx="643099" cy="650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 Box 7"/>
          <p:cNvSpPr txBox="1">
            <a:spLocks noChangeArrowheads="1"/>
          </p:cNvSpPr>
          <p:nvPr/>
        </p:nvSpPr>
        <p:spPr bwMode="auto">
          <a:xfrm>
            <a:off x="5003800" y="1969383"/>
            <a:ext cx="385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hangingPunct="1"/>
            <a:r>
              <a:rPr lang="ar" b="1" dirty="0">
                <a:solidFill>
                  <a:srgbClr val="008000"/>
                </a:solidFill>
                <a:effectLst>
                  <a:outerShdw blurRad="38100" dist="38100" dir="2700000" algn="tl">
                    <a:srgbClr val="000000">
                      <a:alpha val="43137"/>
                    </a:srgbClr>
                  </a:outerShdw>
                </a:effectLst>
                <a:latin typeface="Arial Black" pitchFamily="34" charset="0"/>
                <a:cs typeface="Arial" pitchFamily="34" charset="0"/>
              </a:rPr>
              <a:t>+</a:t>
            </a:r>
          </a:p>
        </p:txBody>
      </p:sp>
      <p:sp>
        <p:nvSpPr>
          <p:cNvPr id="15" name="AutoShape 8"/>
          <p:cNvSpPr>
            <a:spLocks/>
          </p:cNvSpPr>
          <p:nvPr/>
        </p:nvSpPr>
        <p:spPr bwMode="auto">
          <a:xfrm>
            <a:off x="6537324" y="1255008"/>
            <a:ext cx="333375" cy="1446212"/>
          </a:xfrm>
          <a:prstGeom prst="rightBrace">
            <a:avLst>
              <a:gd name="adj1" fmla="val 36151"/>
              <a:gd name="adj2" fmla="val 50000"/>
            </a:avLst>
          </a:prstGeom>
          <a:noFill/>
          <a:ln w="25400">
            <a:solidFill>
              <a:srgbClr val="00FF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457200"/>
            <a:endParaRPr lang="el-GR" sz="1800">
              <a:solidFill>
                <a:prstClr val="black"/>
              </a:solidFill>
              <a:cs typeface="Arial" pitchFamily="34" charset="0"/>
            </a:endParaRPr>
          </a:p>
        </p:txBody>
      </p:sp>
      <p:sp>
        <p:nvSpPr>
          <p:cNvPr id="16" name="Text Box 9"/>
          <p:cNvSpPr txBox="1">
            <a:spLocks noChangeArrowheads="1"/>
          </p:cNvSpPr>
          <p:nvPr/>
        </p:nvSpPr>
        <p:spPr bwMode="auto">
          <a:xfrm>
            <a:off x="6884987" y="1751895"/>
            <a:ext cx="2133918" cy="461665"/>
          </a:xfrm>
          <a:prstGeom prst="rect">
            <a:avLst/>
          </a:prstGeom>
          <a:solidFill>
            <a:srgbClr val="66FF33"/>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hangingPunct="1"/>
            <a:r>
              <a:rPr lang="ar" b="1" dirty="0">
                <a:solidFill>
                  <a:srgbClr val="FF3300"/>
                </a:solidFill>
                <a:latin typeface="Arial" pitchFamily="34" charset="0"/>
                <a:cs typeface="Arial" pitchFamily="34" charset="0"/>
              </a:rPr>
              <a:t>كومبي </a:t>
            </a:r>
            <a:r>
              <a:rPr lang="ar" b="1" dirty="0">
                <a:solidFill>
                  <a:srgbClr val="008000"/>
                </a:solidFill>
                <a:latin typeface="Arial" pitchFamily="34" charset="0"/>
                <a:cs typeface="Arial" pitchFamily="34" charset="0"/>
              </a:rPr>
              <a:t>بلس _</a:t>
            </a:r>
            <a:endParaRPr lang="en-US" b="1" dirty="0">
              <a:solidFill>
                <a:srgbClr val="008000"/>
              </a:solidFill>
              <a:latin typeface="Arial" pitchFamily="34" charset="0"/>
              <a:cs typeface="Arial" pitchFamily="34" charset="0"/>
            </a:endParaRPr>
          </a:p>
        </p:txBody>
      </p:sp>
      <p:sp>
        <p:nvSpPr>
          <p:cNvPr id="17" name="Text Box 5"/>
          <p:cNvSpPr txBox="1">
            <a:spLocks noChangeArrowheads="1"/>
          </p:cNvSpPr>
          <p:nvPr/>
        </p:nvSpPr>
        <p:spPr bwMode="auto">
          <a:xfrm>
            <a:off x="3886200" y="2363083"/>
            <a:ext cx="26634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34963" indent="-334963" eaLnBrk="0" hangingPunct="0">
              <a:defRPr sz="2400">
                <a:solidFill>
                  <a:schemeClr val="tx1"/>
                </a:solidFill>
                <a:latin typeface="Times New Roman" pitchFamily="18" charset="0"/>
              </a:defRPr>
            </a:lvl1pPr>
            <a:lvl2pPr marL="801688" indent="-285750" eaLnBrk="0" hangingPunct="0">
              <a:defRPr sz="2400">
                <a:solidFill>
                  <a:schemeClr val="tx1"/>
                </a:solidFill>
                <a:latin typeface="Times New Roman" pitchFamily="18" charset="0"/>
              </a:defRPr>
            </a:lvl2pPr>
            <a:lvl3pPr marL="1144588"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hangingPunct="1">
              <a:buFontTx/>
              <a:buChar char="•"/>
            </a:pPr>
            <a:r>
              <a:rPr lang="ar" b="1" dirty="0">
                <a:solidFill>
                  <a:srgbClr val="008000"/>
                </a:solidFill>
                <a:latin typeface="Arial" pitchFamily="34" charset="0"/>
                <a:cs typeface="Arial" pitchFamily="34" charset="0"/>
              </a:rPr>
              <a:t>التبريد الشمسي</a:t>
            </a:r>
            <a:endParaRPr lang="el-GR" b="1" dirty="0">
              <a:solidFill>
                <a:srgbClr val="008000"/>
              </a:solidFill>
              <a:latin typeface="Arial" pitchFamily="34" charset="0"/>
              <a:cs typeface="Arial" pitchFamily="34" charset="0"/>
            </a:endParaRPr>
          </a:p>
        </p:txBody>
      </p:sp>
      <p:sp>
        <p:nvSpPr>
          <p:cNvPr id="21" name="Text Box 5"/>
          <p:cNvSpPr txBox="1">
            <a:spLocks noChangeArrowheads="1"/>
          </p:cNvSpPr>
          <p:nvPr/>
        </p:nvSpPr>
        <p:spPr bwMode="auto">
          <a:xfrm>
            <a:off x="145284" y="1159134"/>
            <a:ext cx="285642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34963" indent="-334963" eaLnBrk="0" hangingPunct="0">
              <a:defRPr sz="2400">
                <a:solidFill>
                  <a:schemeClr val="tx1"/>
                </a:solidFill>
                <a:latin typeface="Times New Roman" pitchFamily="18" charset="0"/>
              </a:defRPr>
            </a:lvl1pPr>
            <a:lvl2pPr marL="801688" indent="-285750" eaLnBrk="0" hangingPunct="0">
              <a:defRPr sz="2400">
                <a:solidFill>
                  <a:schemeClr val="tx1"/>
                </a:solidFill>
                <a:latin typeface="Times New Roman" pitchFamily="18" charset="0"/>
              </a:defRPr>
            </a:lvl2pPr>
            <a:lvl3pPr marL="1144588"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r" defTabSz="457200" rtl="1" eaLnBrk="1" hangingPunct="1">
              <a:buFontTx/>
              <a:buChar char="•"/>
            </a:pPr>
            <a:r>
              <a:rPr lang="ar" b="1" dirty="0">
                <a:latin typeface="+mn-lt"/>
                <a:cs typeface="Arial" pitchFamily="34" charset="0"/>
              </a:rPr>
              <a:t>الماء المنزلي</a:t>
            </a:r>
            <a:r>
              <a:rPr lang="ar-JO" b="1" dirty="0">
                <a:latin typeface="+mn-lt"/>
                <a:cs typeface="Arial" pitchFamily="34" charset="0"/>
              </a:rPr>
              <a:t> </a:t>
            </a:r>
            <a:r>
              <a:rPr lang="ar" b="1" dirty="0">
                <a:latin typeface="+mn-lt"/>
                <a:cs typeface="Arial" pitchFamily="34" charset="0"/>
              </a:rPr>
              <a:t>الساخن</a:t>
            </a:r>
            <a:r>
              <a:rPr lang="ar-JO" b="1" dirty="0">
                <a:latin typeface="Arial" pitchFamily="34" charset="0"/>
                <a:cs typeface="Arial" pitchFamily="34" charset="0"/>
              </a:rPr>
              <a:t> </a:t>
            </a:r>
          </a:p>
          <a:p>
            <a:pPr algn="r" defTabSz="457200" rtl="1" eaLnBrk="1" hangingPunct="1">
              <a:buFontTx/>
              <a:buChar char="•"/>
            </a:pPr>
            <a:r>
              <a:rPr lang="ar-JO" b="1" dirty="0">
                <a:latin typeface="Arial" pitchFamily="34" charset="0"/>
                <a:cs typeface="Arial" pitchFamily="34" charset="0"/>
              </a:rPr>
              <a:t>ال</a:t>
            </a:r>
            <a:r>
              <a:rPr lang="ar" b="1" dirty="0">
                <a:latin typeface="Arial" pitchFamily="34" charset="0"/>
                <a:cs typeface="Arial" pitchFamily="34" charset="0"/>
              </a:rPr>
              <a:t>تدفئة</a:t>
            </a:r>
            <a:endParaRPr lang="el-GR" b="1" dirty="0">
              <a:latin typeface="Arial" pitchFamily="34" charset="0"/>
              <a:cs typeface="Arial" pitchFamily="34" charset="0"/>
            </a:endParaRPr>
          </a:p>
        </p:txBody>
      </p:sp>
      <p:sp>
        <p:nvSpPr>
          <p:cNvPr id="22" name="AutoShape 4"/>
          <p:cNvSpPr>
            <a:spLocks/>
          </p:cNvSpPr>
          <p:nvPr/>
        </p:nvSpPr>
        <p:spPr bwMode="auto">
          <a:xfrm>
            <a:off x="2971800" y="1255008"/>
            <a:ext cx="244475" cy="1000125"/>
          </a:xfrm>
          <a:prstGeom prst="rightBrace">
            <a:avLst>
              <a:gd name="adj1" fmla="val 34091"/>
              <a:gd name="adj2" fmla="val 50000"/>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457200"/>
            <a:endParaRPr lang="el-GR" sz="1800">
              <a:solidFill>
                <a:prstClr val="black"/>
              </a:solidFill>
              <a:effectLst>
                <a:outerShdw blurRad="38100" dist="38100" dir="2700000" algn="tl">
                  <a:srgbClr val="000000">
                    <a:alpha val="43137"/>
                  </a:srgbClr>
                </a:outerShdw>
              </a:effectLst>
              <a:cs typeface="Arial" pitchFamily="34" charset="0"/>
            </a:endParaRPr>
          </a:p>
        </p:txBody>
      </p:sp>
      <p:sp>
        <p:nvSpPr>
          <p:cNvPr id="23" name="Text Box 5"/>
          <p:cNvSpPr txBox="1">
            <a:spLocks noChangeArrowheads="1"/>
          </p:cNvSpPr>
          <p:nvPr/>
        </p:nvSpPr>
        <p:spPr bwMode="auto">
          <a:xfrm>
            <a:off x="3211477" y="1472495"/>
            <a:ext cx="3417923" cy="461665"/>
          </a:xfrm>
          <a:prstGeom prst="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defTabSz="457200" eaLnBrk="1" hangingPunct="1"/>
            <a:r>
              <a:rPr lang="ar" b="1" dirty="0">
                <a:solidFill>
                  <a:srgbClr val="FF0000"/>
                </a:solidFill>
                <a:latin typeface="Arial" pitchFamily="34" charset="0"/>
                <a:cs typeface="Arial" pitchFamily="34" charset="0"/>
              </a:rPr>
              <a:t>أنظمة الطاقة الشمسية COMBI</a:t>
            </a:r>
            <a:endParaRPr lang="el-GR" b="1" dirty="0">
              <a:solidFill>
                <a:srgbClr val="FF0000"/>
              </a:solidFill>
              <a:latin typeface="Arial" pitchFamily="34" charset="0"/>
              <a:cs typeface="Arial" pitchFamily="34" charset="0"/>
            </a:endParaRPr>
          </a:p>
        </p:txBody>
      </p:sp>
      <p:pic>
        <p:nvPicPr>
          <p:cNvPr id="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87" y="1159134"/>
            <a:ext cx="540000" cy="5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25" y="1601266"/>
            <a:ext cx="540000" cy="5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2390682"/>
            <a:ext cx="540000" cy="5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89356" y="2959985"/>
            <a:ext cx="3694009" cy="2232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a:extLst>
              <a:ext uri="{FF2B5EF4-FFF2-40B4-BE49-F238E27FC236}">
                <a16:creationId xmlns:a16="http://schemas.microsoft.com/office/drawing/2014/main" id="{1A53875E-ECEF-03F3-9F73-EF211C463DF4}"/>
              </a:ext>
            </a:extLst>
          </p:cNvPr>
          <p:cNvSpPr/>
          <p:nvPr/>
        </p:nvSpPr>
        <p:spPr>
          <a:xfrm>
            <a:off x="2152891" y="5990278"/>
            <a:ext cx="1875099" cy="6010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3292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2371" y="4648176"/>
            <a:ext cx="823057" cy="667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1039"/>
            <a:ext cx="2133600" cy="288000"/>
          </a:xfrm>
        </p:spPr>
        <p:txBody>
          <a:bodyPr/>
          <a:lstStyle/>
          <a:p>
            <a:fld id="{243FB592-B9A9-49AA-A86F-4031F7B97808}" type="slidenum">
              <a:rPr lang="en-US" smtClean="0"/>
              <a:t>6</a:t>
            </a:fld>
            <a:endParaRPr lang="en-US"/>
          </a:p>
        </p:txBody>
      </p:sp>
      <p:graphicFrame>
        <p:nvGraphicFramePr>
          <p:cNvPr id="10" name="Tabella 9">
            <a:extLst>
              <a:ext uri="{FF2B5EF4-FFF2-40B4-BE49-F238E27FC236}">
                <a16:creationId xmlns:a16="http://schemas.microsoft.com/office/drawing/2014/main" id="{BA4E60F0-E0CB-4A0A-A9CF-6E5B38912F25}"/>
              </a:ext>
            </a:extLst>
          </p:cNvPr>
          <p:cNvGraphicFramePr>
            <a:graphicFrameLocks noGrp="1"/>
          </p:cNvGraphicFramePr>
          <p:nvPr>
            <p:extLst>
              <p:ext uri="{D42A27DB-BD31-4B8C-83A1-F6EECF244321}">
                <p14:modId xmlns:p14="http://schemas.microsoft.com/office/powerpoint/2010/main" val="4016604005"/>
              </p:ext>
            </p:extLst>
          </p:nvPr>
        </p:nvGraphicFramePr>
        <p:xfrm>
          <a:off x="379435" y="1706723"/>
          <a:ext cx="8182272" cy="1828800"/>
        </p:xfrm>
        <a:graphic>
          <a:graphicData uri="http://schemas.openxmlformats.org/drawingml/2006/table">
            <a:tbl>
              <a:tblPr firstRow="1" bandRow="1">
                <a:tableStyleId>{F5AB1C69-6EDB-4FF4-983F-18BD219EF322}</a:tableStyleId>
              </a:tblPr>
              <a:tblGrid>
                <a:gridCol w="2736304">
                  <a:extLst>
                    <a:ext uri="{9D8B030D-6E8A-4147-A177-3AD203B41FA5}">
                      <a16:colId xmlns:a16="http://schemas.microsoft.com/office/drawing/2014/main" val="338152859"/>
                    </a:ext>
                  </a:extLst>
                </a:gridCol>
                <a:gridCol w="2232248">
                  <a:extLst>
                    <a:ext uri="{9D8B030D-6E8A-4147-A177-3AD203B41FA5}">
                      <a16:colId xmlns:a16="http://schemas.microsoft.com/office/drawing/2014/main" val="125890587"/>
                    </a:ext>
                  </a:extLst>
                </a:gridCol>
                <a:gridCol w="1584176">
                  <a:extLst>
                    <a:ext uri="{9D8B030D-6E8A-4147-A177-3AD203B41FA5}">
                      <a16:colId xmlns:a16="http://schemas.microsoft.com/office/drawing/2014/main" val="2093439941"/>
                    </a:ext>
                  </a:extLst>
                </a:gridCol>
                <a:gridCol w="1629544">
                  <a:extLst>
                    <a:ext uri="{9D8B030D-6E8A-4147-A177-3AD203B41FA5}">
                      <a16:colId xmlns:a16="http://schemas.microsoft.com/office/drawing/2014/main" val="1306176470"/>
                    </a:ext>
                  </a:extLst>
                </a:gridCol>
              </a:tblGrid>
              <a:tr h="324454">
                <a:tc>
                  <a:txBody>
                    <a:bodyPr/>
                    <a:lstStyle/>
                    <a:p>
                      <a:pPr algn="ctr" rtl="1"/>
                      <a:r>
                        <a:rPr lang="ar" b="1" noProof="0" dirty="0"/>
                        <a:t>وصف</a:t>
                      </a:r>
                      <a:endParaRPr lang="en-US" b="1" noProof="0" dirty="0">
                        <a:latin typeface="+mn-lt"/>
                      </a:endParaRPr>
                    </a:p>
                  </a:txBody>
                  <a:tcPr/>
                </a:tc>
                <a:tc>
                  <a:txBody>
                    <a:bodyPr/>
                    <a:lstStyle/>
                    <a:p>
                      <a:pPr algn="ctr" rtl="1"/>
                      <a:r>
                        <a:rPr lang="ar" b="1" noProof="0" dirty="0"/>
                        <a:t>وحدة</a:t>
                      </a:r>
                      <a:endParaRPr lang="en-US" b="1" noProof="0" dirty="0">
                        <a:latin typeface="+mn-lt"/>
                      </a:endParaRPr>
                    </a:p>
                  </a:txBody>
                  <a:tcPr/>
                </a:tc>
                <a:tc>
                  <a:txBody>
                    <a:bodyPr/>
                    <a:lstStyle/>
                    <a:p>
                      <a:pPr algn="ctr" rtl="1"/>
                      <a:r>
                        <a:rPr lang="ar" b="1" noProof="0" dirty="0"/>
                        <a:t>مرحلة المشروع</a:t>
                      </a:r>
                      <a:endParaRPr lang="en-US" b="1" noProof="0" dirty="0">
                        <a:latin typeface="+mn-lt"/>
                      </a:endParaRPr>
                    </a:p>
                  </a:txBody>
                  <a:tcPr/>
                </a:tc>
                <a:tc>
                  <a:txBody>
                    <a:bodyPr/>
                    <a:lstStyle/>
                    <a:p>
                      <a:pPr algn="ctr" rtl="1"/>
                      <a:r>
                        <a:rPr lang="ar" b="1" noProof="0" dirty="0"/>
                        <a:t>مصدر البيانات</a:t>
                      </a:r>
                      <a:endParaRPr lang="en-US" b="1" noProof="0" dirty="0">
                        <a:latin typeface="+mn-lt"/>
                      </a:endParaRPr>
                    </a:p>
                  </a:txBody>
                  <a:tcPr/>
                </a:tc>
                <a:extLst>
                  <a:ext uri="{0D108BD9-81ED-4DB2-BD59-A6C34878D82A}">
                    <a16:rowId xmlns:a16="http://schemas.microsoft.com/office/drawing/2014/main" val="3467756336"/>
                  </a:ext>
                </a:extLst>
              </a:tr>
              <a:tr h="1447505">
                <a:tc>
                  <a:txBody>
                    <a:bodyPr/>
                    <a:lstStyle/>
                    <a:p>
                      <a:pPr algn="ctr" rtl="1"/>
                      <a:r>
                        <a:rPr lang="ar" sz="1800" b="1" kern="1200" noProof="0" dirty="0">
                          <a:effectLst/>
                        </a:rPr>
                        <a:t>حصة الطاقة المتجددة في الاستهلاك النهائي للطاقة الحرارية</a:t>
                      </a:r>
                      <a:endParaRPr lang="en-US" sz="1800" b="1" u="sng" strike="noStrike" noProof="0" dirty="0">
                        <a:solidFill>
                          <a:schemeClr val="tx1"/>
                        </a:solidFill>
                        <a:latin typeface="+mn-lt"/>
                        <a:cs typeface="Calibri" panose="020F0502020204030204" pitchFamily="34" charset="0"/>
                      </a:endParaRPr>
                    </a:p>
                  </a:txBody>
                  <a:tcPr anchor="ctr"/>
                </a:tc>
                <a:tc>
                  <a:txBody>
                    <a:bodyPr/>
                    <a:lstStyle/>
                    <a:p>
                      <a:pPr algn="ctr" rtl="1"/>
                      <a:r>
                        <a:rPr lang="ar" sz="1800" b="1" kern="1200" noProof="0" dirty="0">
                          <a:effectLst/>
                        </a:rPr>
                        <a:t>٪</a:t>
                      </a:r>
                      <a:endParaRPr lang="en-US" sz="1800" b="1" kern="1200" noProof="0" dirty="0">
                        <a:solidFill>
                          <a:schemeClr val="dk1"/>
                        </a:solidFill>
                        <a:effectLst/>
                        <a:latin typeface="+mn-lt"/>
                        <a:ea typeface="+mn-ea"/>
                        <a:cs typeface="Calibri" panose="020F0502020204030204" pitchFamily="34" charset="0"/>
                      </a:endParaRPr>
                    </a:p>
                  </a:txBody>
                  <a:tcPr anchor="ctr"/>
                </a:tc>
                <a:tc>
                  <a:txBody>
                    <a:bodyPr/>
                    <a:lstStyle/>
                    <a:p>
                      <a:pPr algn="ctr" rtl="1"/>
                      <a:r>
                        <a:rPr lang="ar" b="1" noProof="0" dirty="0"/>
                        <a:t>تصميم</a:t>
                      </a:r>
                    </a:p>
                    <a:p>
                      <a:pPr algn="ctr" rtl="1"/>
                      <a:r>
                        <a:rPr lang="ar" b="1" noProof="0" dirty="0"/>
                        <a:t>____________</a:t>
                      </a:r>
                    </a:p>
                    <a:p>
                      <a:pPr algn="ctr" rtl="1"/>
                      <a:endParaRPr lang="en-US" b="1" noProof="0" dirty="0"/>
                    </a:p>
                    <a:p>
                      <a:pPr algn="ctr" rtl="1"/>
                      <a:r>
                        <a:rPr lang="ar-JO" b="1" u="none" noProof="0" dirty="0"/>
                        <a:t>الإشغال</a:t>
                      </a:r>
                      <a:endParaRPr lang="en-US" b="1" u="none" noProof="0" dirty="0">
                        <a:latin typeface="+mn-lt"/>
                        <a:cs typeface="Calibri" panose="020F0502020204030204" pitchFamily="34" charset="0"/>
                      </a:endParaRPr>
                    </a:p>
                  </a:txBody>
                  <a:tcPr/>
                </a:tc>
                <a:tc>
                  <a:txBody>
                    <a:bodyPr/>
                    <a:lstStyle/>
                    <a:p>
                      <a:pPr algn="ctr" rtl="1"/>
                      <a:r>
                        <a:rPr lang="ar" b="1" noProof="0" dirty="0"/>
                        <a:t>تقدير</a:t>
                      </a:r>
                    </a:p>
                    <a:p>
                      <a:pPr algn="ctr" rtl="1"/>
                      <a:r>
                        <a:rPr lang="ar" b="1" noProof="0" dirty="0"/>
                        <a:t>____________</a:t>
                      </a:r>
                    </a:p>
                    <a:p>
                      <a:pPr algn="ctr" rtl="1"/>
                      <a:endParaRPr lang="en-US" b="1" noProof="0" dirty="0"/>
                    </a:p>
                    <a:p>
                      <a:pPr algn="ctr" rtl="1"/>
                      <a:r>
                        <a:rPr lang="ar" b="1" noProof="0" dirty="0"/>
                        <a:t>القياس</a:t>
                      </a:r>
                      <a:endParaRPr lang="en-US" b="1" noProof="0" dirty="0">
                        <a:latin typeface="+mn-lt"/>
                        <a:cs typeface="Calibri" panose="020F0502020204030204" pitchFamily="34" charset="0"/>
                      </a:endParaRPr>
                    </a:p>
                  </a:txBody>
                  <a:tcPr/>
                </a:tc>
                <a:extLst>
                  <a:ext uri="{0D108BD9-81ED-4DB2-BD59-A6C34878D82A}">
                    <a16:rowId xmlns:a16="http://schemas.microsoft.com/office/drawing/2014/main" val="2222151201"/>
                  </a:ext>
                </a:extLst>
              </a:tr>
            </a:tbl>
          </a:graphicData>
        </a:graphic>
      </p:graphicFrame>
      <p:sp>
        <p:nvSpPr>
          <p:cNvPr id="7" name="Segnaposto contenuto 2">
            <a:extLst>
              <a:ext uri="{FF2B5EF4-FFF2-40B4-BE49-F238E27FC236}">
                <a16:creationId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ar" b="1" u="sng" dirty="0">
                <a:latin typeface="Calibri" panose="020F0502020204030204" pitchFamily="34" charset="0"/>
                <a:cs typeface="Calibri" panose="020F0502020204030204" pitchFamily="34" charset="0"/>
              </a:rPr>
              <a:t>مؤشر</a:t>
            </a:r>
            <a:endParaRPr lang="it-IT" dirty="0"/>
          </a:p>
        </p:txBody>
      </p:sp>
      <p:pic>
        <p:nvPicPr>
          <p:cNvPr id="8"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600" dirty="0"/>
              <a:t>ب ١/٤ / - الطاقة من المصادر المتجددة في إجمالي استهلاك الطاقة </a:t>
            </a:r>
            <a:endParaRPr lang="it-IT" sz="2600" dirty="0"/>
          </a:p>
        </p:txBody>
      </p:sp>
      <p:grpSp>
        <p:nvGrpSpPr>
          <p:cNvPr id="9" name="Group 8"/>
          <p:cNvGrpSpPr/>
          <p:nvPr/>
        </p:nvGrpSpPr>
        <p:grpSpPr>
          <a:xfrm>
            <a:off x="171565" y="4728963"/>
            <a:ext cx="1532598" cy="1097280"/>
            <a:chOff x="3270251" y="1871956"/>
            <a:chExt cx="1532598" cy="1097280"/>
          </a:xfrm>
        </p:grpSpPr>
        <p:pic>
          <p:nvPicPr>
            <p:cNvPr id="11"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70251" y="1871956"/>
              <a:ext cx="153259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3564337" y="2561612"/>
              <a:ext cx="1055097" cy="400110"/>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لوحة مسطحة مزججة</a:t>
              </a:r>
            </a:p>
            <a:p>
              <a:pPr lvl="0" algn="ctr" fontAlgn="base">
                <a:spcBef>
                  <a:spcPct val="0"/>
                </a:spcBef>
                <a:spcAft>
                  <a:spcPct val="0"/>
                </a:spcAft>
              </a:pPr>
              <a:r>
                <a:rPr lang="ar" sz="1000" b="1" kern="0" dirty="0">
                  <a:solidFill>
                    <a:prstClr val="white"/>
                  </a:solidFill>
                  <a:effectLst>
                    <a:outerShdw blurRad="38100" dist="38100" dir="2700000" algn="tl">
                      <a:srgbClr val="000000">
                        <a:alpha val="43137"/>
                      </a:srgbClr>
                    </a:outerShdw>
                  </a:effectLst>
                </a:rPr>
                <a:t>(60-90 درجة مئوية)</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14" name="Group 13"/>
          <p:cNvGrpSpPr/>
          <p:nvPr/>
        </p:nvGrpSpPr>
        <p:grpSpPr>
          <a:xfrm>
            <a:off x="2092338" y="3787893"/>
            <a:ext cx="1163902" cy="1114283"/>
            <a:chOff x="6453188" y="1803693"/>
            <a:chExt cx="1163902" cy="1114283"/>
          </a:xfrm>
        </p:grpSpPr>
        <p:pic>
          <p:nvPicPr>
            <p:cNvPr id="15" name="Picture 12" descr="Collector vacum tube 2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53188" y="1803693"/>
              <a:ext cx="1163902"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6530834" y="2517866"/>
              <a:ext cx="1008609" cy="400110"/>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أنبوب مفرغ</a:t>
              </a:r>
            </a:p>
            <a:p>
              <a:pPr lvl="0" algn="ctr" fontAlgn="base">
                <a:spcBef>
                  <a:spcPct val="0"/>
                </a:spcBef>
                <a:spcAft>
                  <a:spcPct val="0"/>
                </a:spcAft>
              </a:pPr>
              <a:r>
                <a:rPr lang="ar" sz="1000" b="1" kern="0" dirty="0">
                  <a:solidFill>
                    <a:prstClr val="white"/>
                  </a:solidFill>
                  <a:effectLst>
                    <a:outerShdw blurRad="38100" dist="38100" dir="2700000" algn="tl">
                      <a:srgbClr val="000000">
                        <a:alpha val="43137"/>
                      </a:srgbClr>
                    </a:outerShdw>
                  </a:effectLst>
                </a:rPr>
                <a:t>(80-120 درجة مئوية)</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17" name="Group 16"/>
          <p:cNvGrpSpPr/>
          <p:nvPr/>
        </p:nvGrpSpPr>
        <p:grpSpPr>
          <a:xfrm>
            <a:off x="463665" y="3568609"/>
            <a:ext cx="1532598" cy="1105722"/>
            <a:chOff x="222476" y="1831633"/>
            <a:chExt cx="1532598" cy="1105722"/>
          </a:xfrm>
        </p:grpSpPr>
        <p:pic>
          <p:nvPicPr>
            <p:cNvPr id="18"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22476" y="1831633"/>
              <a:ext cx="153259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604695" y="2537245"/>
              <a:ext cx="768159" cy="400110"/>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Arial" pitchFamily="34" charset="0"/>
                </a:rPr>
                <a:t>غير مزجج</a:t>
              </a:r>
            </a:p>
            <a:p>
              <a:pPr marL="0" marR="0" lvl="0" indent="0" defTabSz="914400" eaLnBrk="1" fontAlgn="base" latinLnBrk="0" hangingPunct="1">
                <a:lnSpc>
                  <a:spcPct val="100000"/>
                </a:lnSpc>
                <a:spcBef>
                  <a:spcPct val="0"/>
                </a:spcBef>
                <a:spcAft>
                  <a:spcPct val="0"/>
                </a:spcAft>
                <a:buClrTx/>
                <a:buSzTx/>
                <a:buFontTx/>
                <a:buNone/>
                <a:tabLst/>
                <a:defRPr/>
              </a:pPr>
              <a:r>
                <a:rPr lang="ar" sz="1000" b="1" kern="0" dirty="0">
                  <a:solidFill>
                    <a:prstClr val="white"/>
                  </a:solidFill>
                  <a:effectLst>
                    <a:outerShdw blurRad="38100" dist="38100" dir="2700000" algn="tl">
                      <a:srgbClr val="000000">
                        <a:alpha val="43137"/>
                      </a:srgbClr>
                    </a:outerShdw>
                  </a:effectLst>
                  <a:latin typeface="Arial" pitchFamily="34" charset="0"/>
                </a:rPr>
                <a:t>(25-50 </a:t>
              </a:r>
              <a:r>
                <a:rPr lang="ar" sz="1000" b="1" kern="0" baseline="30000" dirty="0">
                  <a:solidFill>
                    <a:prstClr val="white"/>
                  </a:solidFill>
                  <a:effectLst>
                    <a:outerShdw blurRad="38100" dist="38100" dir="2700000" algn="tl">
                      <a:srgbClr val="000000">
                        <a:alpha val="43137"/>
                      </a:srgbClr>
                    </a:outerShdw>
                  </a:effectLst>
                  <a:latin typeface="Arial" pitchFamily="34" charset="0"/>
                </a:rPr>
                <a:t>درجة </a:t>
              </a:r>
              <a:r>
                <a:rPr lang="ar" sz="1000" b="1" kern="0" dirty="0">
                  <a:solidFill>
                    <a:prstClr val="white"/>
                  </a:solidFill>
                  <a:effectLst>
                    <a:outerShdw blurRad="38100" dist="38100" dir="2700000" algn="tl">
                      <a:srgbClr val="000000">
                        <a:alpha val="43137"/>
                      </a:srgbClr>
                    </a:outerShdw>
                  </a:effectLst>
                  <a:latin typeface="Arial" pitchFamily="34" charset="0"/>
                </a:rPr>
                <a:t>مئوية)</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2" name="Group 1"/>
          <p:cNvGrpSpPr/>
          <p:nvPr/>
        </p:nvGrpSpPr>
        <p:grpSpPr>
          <a:xfrm>
            <a:off x="1929048" y="5115754"/>
            <a:ext cx="1490479" cy="1005840"/>
            <a:chOff x="1929048" y="5213412"/>
            <a:chExt cx="1490479" cy="1005840"/>
          </a:xfrm>
        </p:grpSpPr>
        <p:pic>
          <p:nvPicPr>
            <p:cNvPr id="21"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29048" y="5213412"/>
              <a:ext cx="1490479" cy="10058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TextBox 21"/>
            <p:cNvSpPr txBox="1"/>
            <p:nvPr/>
          </p:nvSpPr>
          <p:spPr>
            <a:xfrm>
              <a:off x="2123496" y="5819142"/>
              <a:ext cx="1132744" cy="400110"/>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التركيز</a:t>
              </a:r>
            </a:p>
            <a:p>
              <a:pPr lvl="0" algn="ctr" fontAlgn="base">
                <a:spcBef>
                  <a:spcPct val="0"/>
                </a:spcBef>
                <a:spcAft>
                  <a:spcPct val="0"/>
                </a:spcAft>
              </a:pPr>
              <a:r>
                <a:rPr lang="ar" sz="1000" b="1" kern="0" dirty="0">
                  <a:solidFill>
                    <a:prstClr val="white"/>
                  </a:solidFill>
                  <a:effectLst>
                    <a:outerShdw blurRad="38100" dist="38100" dir="2700000" algn="tl">
                      <a:srgbClr val="000000">
                        <a:alpha val="43137"/>
                      </a:srgbClr>
                    </a:outerShdw>
                  </a:effectLst>
                </a:rPr>
                <a:t>(95-160 درجة مئوية)</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2051" name="Group 2050"/>
          <p:cNvGrpSpPr/>
          <p:nvPr/>
        </p:nvGrpSpPr>
        <p:grpSpPr>
          <a:xfrm>
            <a:off x="3682217" y="3634638"/>
            <a:ext cx="3680963" cy="1996531"/>
            <a:chOff x="3682217" y="3732296"/>
            <a:chExt cx="3680963" cy="1996531"/>
          </a:xfrm>
        </p:grpSpPr>
        <p:grpSp>
          <p:nvGrpSpPr>
            <p:cNvPr id="2048" name="Group 2047"/>
            <p:cNvGrpSpPr/>
            <p:nvPr/>
          </p:nvGrpSpPr>
          <p:grpSpPr>
            <a:xfrm>
              <a:off x="4798127" y="3732296"/>
              <a:ext cx="1481052" cy="1140687"/>
              <a:chOff x="4798127" y="3732296"/>
              <a:chExt cx="1481052" cy="1140687"/>
            </a:xfrm>
          </p:grpSpPr>
          <p:pic>
            <p:nvPicPr>
              <p:cNvPr id="23" name="Picture 2" descr="C:\NEW_G\My Documents\books\TEI MSc\Presentations\Class_7_8_9_Ch3 E conservation measures\Water source HP.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798127" y="3732296"/>
                <a:ext cx="1463040"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4798127" y="4318985"/>
                <a:ext cx="1481052" cy="553998"/>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PV مدفوعة</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مصدر المياه HP</a:t>
                </a:r>
              </a:p>
              <a:p>
                <a:pPr lvl="0" algn="ctr" fontAlgn="base">
                  <a:spcBef>
                    <a:spcPct val="0"/>
                  </a:spcBef>
                  <a:spcAft>
                    <a:spcPct val="0"/>
                  </a:spcAft>
                </a:pPr>
                <a:r>
                  <a:rPr lang="ar" sz="1000" b="1" kern="0" dirty="0">
                    <a:solidFill>
                      <a:prstClr val="white"/>
                    </a:solidFill>
                    <a:effectLst>
                      <a:outerShdw blurRad="38100" dist="38100" dir="2700000" algn="tl">
                        <a:srgbClr val="000000">
                          <a:alpha val="43137"/>
                        </a:srgbClr>
                      </a:outerShdw>
                    </a:effectLst>
                  </a:rPr>
                  <a:t>(حلقة مغلقة)</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68742" y="4920372"/>
              <a:ext cx="521810" cy="3094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6" name="Group 25"/>
            <p:cNvGrpSpPr/>
            <p:nvPr/>
          </p:nvGrpSpPr>
          <p:grpSpPr>
            <a:xfrm>
              <a:off x="5891569" y="4576086"/>
              <a:ext cx="1471611" cy="1149567"/>
              <a:chOff x="5891569" y="4576086"/>
              <a:chExt cx="1471611" cy="1149567"/>
            </a:xfrm>
          </p:grpSpPr>
          <p:pic>
            <p:nvPicPr>
              <p:cNvPr id="24" name="Picture 8" descr="000_026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891570" y="4576086"/>
                <a:ext cx="1471610"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6"/>
              <p:cNvSpPr txBox="1"/>
              <p:nvPr/>
            </p:nvSpPr>
            <p:spPr>
              <a:xfrm>
                <a:off x="5891569" y="5171655"/>
                <a:ext cx="1471611" cy="553998"/>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PV مدفوعة</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المصدر الأرضي HP</a:t>
                </a:r>
              </a:p>
              <a:p>
                <a:pPr lvl="0" algn="ctr" fontAlgn="base">
                  <a:spcBef>
                    <a:spcPct val="0"/>
                  </a:spcBef>
                  <a:spcAft>
                    <a:spcPct val="0"/>
                  </a:spcAft>
                </a:pPr>
                <a:r>
                  <a:rPr lang="ar" sz="1000" b="1" kern="0" dirty="0">
                    <a:solidFill>
                      <a:prstClr val="white"/>
                    </a:solidFill>
                    <a:effectLst>
                      <a:outerShdw blurRad="38100" dist="38100" dir="2700000" algn="tl">
                        <a:srgbClr val="000000">
                          <a:alpha val="43137"/>
                        </a:srgbClr>
                      </a:outerShdw>
                    </a:effectLst>
                  </a:rPr>
                  <a:t>(حلقة أفقية)</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2049" name="Group 2048"/>
            <p:cNvGrpSpPr/>
            <p:nvPr/>
          </p:nvGrpSpPr>
          <p:grpSpPr>
            <a:xfrm>
              <a:off x="3682217" y="4587375"/>
              <a:ext cx="1508760" cy="1141452"/>
              <a:chOff x="3682217" y="4587375"/>
              <a:chExt cx="1508760" cy="1141452"/>
            </a:xfrm>
          </p:grpSpPr>
          <p:pic>
            <p:nvPicPr>
              <p:cNvPr id="25" name="Picture 5"/>
              <p:cNvPicPr preferRelativeResize="0">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82217" y="4587375"/>
                <a:ext cx="1508760"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6"/>
              <p:cNvSpPr txBox="1"/>
              <p:nvPr/>
            </p:nvSpPr>
            <p:spPr>
              <a:xfrm>
                <a:off x="3682217" y="5174829"/>
                <a:ext cx="1471611" cy="553998"/>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PV مدفوعة</a:t>
                </a:r>
              </a:p>
              <a:p>
                <a:pPr marL="0" marR="0" lvl="0" indent="0" algn="ctr"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الهواء </a:t>
                </a:r>
                <a:r>
                  <a:rPr lang="ar" sz="1000" b="1" kern="0" noProof="0" dirty="0">
                    <a:solidFill>
                      <a:prstClr val="white"/>
                    </a:solidFill>
                    <a:effectLst>
                      <a:outerShdw blurRad="38100" dist="38100" dir="2700000" algn="tl">
                        <a:srgbClr val="000000">
                          <a:alpha val="43137"/>
                        </a:srgbClr>
                      </a:outerShdw>
                    </a:effectLst>
                  </a:rPr>
                  <a:t>ق </a:t>
                </a:r>
                <a:r>
                  <a:rPr lang="ar" sz="1000" b="1" kern="0" dirty="0" err="1">
                    <a:solidFill>
                      <a:prstClr val="white"/>
                    </a:solidFill>
                    <a:effectLst>
                      <a:outerShdw blurRad="38100" dist="38100" dir="2700000" algn="tl">
                        <a:srgbClr val="000000">
                          <a:alpha val="43137"/>
                        </a:srgbClr>
                      </a:outerShdw>
                    </a:effectLst>
                  </a:rPr>
                  <a:t>_</a:t>
                </a:r>
                <a:r>
                  <a:rPr lang="ar" sz="1000" b="1" kern="0" dirty="0">
                    <a:solidFill>
                      <a:prstClr val="white"/>
                    </a:solidFill>
                    <a:effectLst>
                      <a:outerShdw blurRad="38100" dist="38100" dir="2700000" algn="tl">
                        <a:srgbClr val="000000">
                          <a:alpha val="43137"/>
                        </a:srgbClr>
                      </a:outerShdw>
                    </a:effectLst>
                  </a:rPr>
                  <a:t> </a:t>
                </a: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HP</a:t>
                </a:r>
              </a:p>
              <a:p>
                <a:pPr lvl="0" algn="ctr" fontAlgn="base">
                  <a:spcBef>
                    <a:spcPct val="0"/>
                  </a:spcBef>
                  <a:spcAft>
                    <a:spcPct val="0"/>
                  </a:spcAft>
                </a:pPr>
                <a:r>
                  <a:rPr lang="ar" sz="1000" b="1" kern="0" dirty="0">
                    <a:solidFill>
                      <a:prstClr val="white"/>
                    </a:solidFill>
                    <a:effectLst>
                      <a:outerShdw blurRad="38100" dist="38100" dir="2700000" algn="tl">
                        <a:srgbClr val="000000">
                          <a:alpha val="43137"/>
                        </a:srgbClr>
                      </a:outerShdw>
                    </a:effectLst>
                  </a:rPr>
                  <a:t>(مرتفع SSER)</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grpSp>
        <p:nvGrpSpPr>
          <p:cNvPr id="2054" name="Group 2053"/>
          <p:cNvGrpSpPr/>
          <p:nvPr/>
        </p:nvGrpSpPr>
        <p:grpSpPr>
          <a:xfrm>
            <a:off x="7510628" y="3622864"/>
            <a:ext cx="1558611" cy="1692766"/>
            <a:chOff x="7510628" y="3720522"/>
            <a:chExt cx="1558611" cy="1692766"/>
          </a:xfrm>
        </p:grpSpPr>
        <p:grpSp>
          <p:nvGrpSpPr>
            <p:cNvPr id="2053" name="Group 2052"/>
            <p:cNvGrpSpPr/>
            <p:nvPr/>
          </p:nvGrpSpPr>
          <p:grpSpPr>
            <a:xfrm>
              <a:off x="7510628" y="4297969"/>
              <a:ext cx="1554480" cy="1115319"/>
              <a:chOff x="7544495" y="4610883"/>
              <a:chExt cx="1554480" cy="1115319"/>
            </a:xfrm>
          </p:grpSpPr>
          <p:pic>
            <p:nvPicPr>
              <p:cNvPr id="2052" name="Picture 3"/>
              <p:cNvPicPr preferRelativeResize="0">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544495" y="4610883"/>
                <a:ext cx="1554480"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TextBox 48"/>
              <p:cNvSpPr txBox="1"/>
              <p:nvPr/>
            </p:nvSpPr>
            <p:spPr>
              <a:xfrm>
                <a:off x="7874336" y="5479981"/>
                <a:ext cx="894797" cy="24622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الكريات الخشبية</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42" name="Group 41"/>
            <p:cNvGrpSpPr/>
            <p:nvPr/>
          </p:nvGrpSpPr>
          <p:grpSpPr>
            <a:xfrm>
              <a:off x="8166511" y="3720522"/>
              <a:ext cx="902728" cy="822960"/>
              <a:chOff x="1715591" y="5116658"/>
              <a:chExt cx="902728" cy="822960"/>
            </a:xfrm>
          </p:grpSpPr>
          <p:pic>
            <p:nvPicPr>
              <p:cNvPr id="43" name="Picture 6"/>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715591" y="5116658"/>
                <a:ext cx="902728"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TextBox 43"/>
              <p:cNvSpPr txBox="1"/>
              <p:nvPr/>
            </p:nvSpPr>
            <p:spPr>
              <a:xfrm>
                <a:off x="1720316" y="5681623"/>
                <a:ext cx="898003" cy="246221"/>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رقائق الخشب</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sp>
        <p:nvSpPr>
          <p:cNvPr id="3" name="Rectangle 2">
            <a:extLst>
              <a:ext uri="{FF2B5EF4-FFF2-40B4-BE49-F238E27FC236}">
                <a16:creationId xmlns:a16="http://schemas.microsoft.com/office/drawing/2014/main" id="{27987EBF-B80A-794C-41C8-F7EFE196189E}"/>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00118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902208"/>
            <a:ext cx="4859361" cy="964692"/>
          </a:xfrm>
          <a:prstGeom prst="rect">
            <a:avLst/>
          </a:prstGeom>
        </p:spPr>
        <p:txBody>
          <a:bodyPr>
            <a:normAutofit fontScale="92500" lnSpcReduction="10000"/>
          </a:bodyPr>
          <a:lstStyle/>
          <a:p>
            <a:pPr marL="0" indent="0" algn="ctr" rtl="1">
              <a:buNone/>
            </a:pPr>
            <a:r>
              <a:rPr lang="ar-JO" sz="2800" b="1" u="sng" dirty="0">
                <a:latin typeface="Calibri" panose="020F0502020204030204" pitchFamily="34" charset="0"/>
                <a:cs typeface="Calibri" panose="020F0502020204030204" pitchFamily="34" charset="0"/>
              </a:rPr>
              <a:t>الهدف</a:t>
            </a:r>
            <a:endParaRPr lang="ar" sz="2400" dirty="0">
              <a:latin typeface="Calibri" panose="020F0502020204030204" pitchFamily="34" charset="0"/>
              <a:cs typeface="Calibri" panose="020F0502020204030204" pitchFamily="34" charset="0"/>
            </a:endParaRPr>
          </a:p>
          <a:p>
            <a:pPr marL="0" indent="0" algn="ctr" rtl="1">
              <a:spcBef>
                <a:spcPts val="1200"/>
              </a:spcBef>
              <a:buNone/>
            </a:pPr>
            <a:r>
              <a:rPr lang="ar" sz="2600" dirty="0"/>
              <a:t>تعظيم استخدام مصادر الطاقة المتجددة .</a:t>
            </a:r>
            <a:endParaRPr lang="en-US" sz="2600" dirty="0"/>
          </a:p>
          <a:p>
            <a:pPr marL="0" indent="0" algn="ctr" rtl="1">
              <a:buNone/>
            </a:pPr>
            <a:endParaRPr lang="it-IT"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t>7</a:t>
            </a:fld>
            <a:endParaRPr lang="en-US"/>
          </a:p>
        </p:txBody>
      </p:sp>
      <p:grpSp>
        <p:nvGrpSpPr>
          <p:cNvPr id="6" name="Group 5"/>
          <p:cNvGrpSpPr/>
          <p:nvPr/>
        </p:nvGrpSpPr>
        <p:grpSpPr>
          <a:xfrm>
            <a:off x="4595115" y="1882167"/>
            <a:ext cx="4008787" cy="1389128"/>
            <a:chOff x="2216753" y="2253565"/>
            <a:chExt cx="4008787" cy="1389128"/>
          </a:xfrm>
        </p:grpSpPr>
        <p:pic>
          <p:nvPicPr>
            <p:cNvPr id="7" name="Picture 6" descr="DCP016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0725" y="2545413"/>
              <a:ext cx="146233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6753" y="2253565"/>
              <a:ext cx="1462336"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0289" y="2253565"/>
              <a:ext cx="1345251" cy="10058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8" name="Picture 2">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2" name="TextBox 1"/>
          <p:cNvSpPr txBox="1"/>
          <p:nvPr/>
        </p:nvSpPr>
        <p:spPr>
          <a:xfrm>
            <a:off x="384112" y="1930400"/>
            <a:ext cx="4211004" cy="923330"/>
          </a:xfrm>
          <a:prstGeom prst="rect">
            <a:avLst/>
          </a:prstGeom>
          <a:noFill/>
        </p:spPr>
        <p:txBody>
          <a:bodyPr wrap="square" rtlCol="0">
            <a:spAutoFit/>
          </a:bodyPr>
          <a:lstStyle/>
          <a:p>
            <a:pPr marL="285750" indent="-285750" algn="r" rtl="1">
              <a:buFont typeface="Wingdings" panose="05000000000000000000" pitchFamily="2" charset="2"/>
              <a:buChar char="Ø"/>
            </a:pPr>
            <a:r>
              <a:rPr lang="ar" b="1" dirty="0"/>
              <a:t>نظم </a:t>
            </a:r>
            <a:r>
              <a:rPr lang="ar" b="1" dirty="0" err="1"/>
              <a:t>كومبي </a:t>
            </a:r>
            <a:r>
              <a:rPr lang="ar" b="1" dirty="0"/>
              <a:t>الشمسية</a:t>
            </a:r>
          </a:p>
          <a:p>
            <a:pPr indent="292100" algn="r" rtl="1"/>
            <a:r>
              <a:rPr lang="ar" dirty="0"/>
              <a:t>الطاقة الشمسية الحرارية لإنتاج الماء الساخن</a:t>
            </a:r>
            <a:endParaRPr lang="el-GR" dirty="0"/>
          </a:p>
          <a:p>
            <a:pPr indent="292100" algn="r" rtl="1"/>
            <a:r>
              <a:rPr lang="ar" dirty="0"/>
              <a:t>( DHW + تدفئة المكان)</a:t>
            </a:r>
            <a:endParaRPr lang="en-US" dirty="0"/>
          </a:p>
        </p:txBody>
      </p:sp>
      <p:sp>
        <p:nvSpPr>
          <p:cNvPr id="12" name="TextBox 11"/>
          <p:cNvSpPr txBox="1"/>
          <p:nvPr/>
        </p:nvSpPr>
        <p:spPr>
          <a:xfrm>
            <a:off x="384111" y="2844800"/>
            <a:ext cx="4044484" cy="923330"/>
          </a:xfrm>
          <a:prstGeom prst="rect">
            <a:avLst/>
          </a:prstGeom>
          <a:noFill/>
        </p:spPr>
        <p:txBody>
          <a:bodyPr wrap="square" rtlCol="0">
            <a:spAutoFit/>
          </a:bodyPr>
          <a:lstStyle/>
          <a:p>
            <a:pPr marL="285750" indent="-285750" algn="r" rtl="1">
              <a:buFont typeface="Wingdings" panose="05000000000000000000" pitchFamily="2" charset="2"/>
              <a:buChar char="Ø"/>
            </a:pPr>
            <a:r>
              <a:rPr lang="ar" b="1" dirty="0"/>
              <a:t>أنظمة سولار كومبي بلس</a:t>
            </a:r>
            <a:endParaRPr lang="ar-JO" b="1" dirty="0"/>
          </a:p>
          <a:p>
            <a:pPr algn="r" rtl="1"/>
            <a:r>
              <a:rPr lang="ar" dirty="0"/>
              <a:t>الطاقة الشمسية الحرارية لإنتاج المياه المبردة (التبريد)</a:t>
            </a:r>
            <a:r>
              <a:rPr lang="ar-JO" dirty="0"/>
              <a:t> </a:t>
            </a:r>
            <a:r>
              <a:rPr lang="ar" dirty="0"/>
              <a:t>+ (DHW + تدفئة المكان)</a:t>
            </a:r>
            <a:endParaRPr lang="en-US" dirty="0"/>
          </a:p>
        </p:txBody>
      </p:sp>
      <p:pic>
        <p:nvPicPr>
          <p:cNvPr id="19" name="Picture 8" descr="DCP0118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636457" y="3096911"/>
            <a:ext cx="146251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0" name="Picture 9" descr="DCP0120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6193" y="3587286"/>
            <a:ext cx="1219540" cy="914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21" name="Picture 10" descr="DCP0119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71071" y="3426694"/>
            <a:ext cx="1219199" cy="914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384111" y="3884545"/>
            <a:ext cx="3205577" cy="646331"/>
          </a:xfrm>
          <a:prstGeom prst="rect">
            <a:avLst/>
          </a:prstGeom>
          <a:noFill/>
        </p:spPr>
        <p:txBody>
          <a:bodyPr wrap="square" rtlCol="0">
            <a:spAutoFit/>
          </a:bodyPr>
          <a:lstStyle/>
          <a:p>
            <a:pPr marL="285750" indent="-285750" algn="r" rtl="1">
              <a:buFont typeface="Wingdings" panose="05000000000000000000" pitchFamily="2" charset="2"/>
              <a:buChar char="Ø"/>
            </a:pPr>
            <a:r>
              <a:rPr lang="ar" b="1" dirty="0"/>
              <a:t>مضخات حرارية عالية الكفاءة تعمل بالطاقة الكهروضوئية</a:t>
            </a:r>
          </a:p>
        </p:txBody>
      </p:sp>
      <p:sp>
        <p:nvSpPr>
          <p:cNvPr id="24" name="TextBox 23"/>
          <p:cNvSpPr txBox="1"/>
          <p:nvPr/>
        </p:nvSpPr>
        <p:spPr>
          <a:xfrm>
            <a:off x="384111" y="5023922"/>
            <a:ext cx="1266693" cy="369332"/>
          </a:xfrm>
          <a:prstGeom prst="rect">
            <a:avLst/>
          </a:prstGeom>
          <a:noFill/>
        </p:spPr>
        <p:txBody>
          <a:bodyPr wrap="none" rtlCol="0">
            <a:spAutoFit/>
          </a:bodyPr>
          <a:lstStyle/>
          <a:p>
            <a:pPr marL="285750" indent="-285750">
              <a:buFont typeface="Wingdings" panose="05000000000000000000" pitchFamily="2" charset="2"/>
              <a:buChar char="Ø"/>
            </a:pPr>
            <a:r>
              <a:rPr lang="ar" b="1" dirty="0"/>
              <a:t>الكتلة الحيوية</a:t>
            </a:r>
          </a:p>
        </p:txBody>
      </p:sp>
      <p:pic>
        <p:nvPicPr>
          <p:cNvPr id="25"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75691" y="2511073"/>
            <a:ext cx="823057" cy="667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8" name="Group 17"/>
          <p:cNvGrpSpPr/>
          <p:nvPr/>
        </p:nvGrpSpPr>
        <p:grpSpPr>
          <a:xfrm>
            <a:off x="2769835" y="4313023"/>
            <a:ext cx="726011" cy="758641"/>
            <a:chOff x="2494448" y="4253877"/>
            <a:chExt cx="726011" cy="758641"/>
          </a:xfrm>
        </p:grpSpPr>
        <p:pic>
          <p:nvPicPr>
            <p:cNvPr id="26" name="Picture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94448" y="4253877"/>
              <a:ext cx="726011" cy="758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0" name="TextBox 29"/>
            <p:cNvSpPr txBox="1"/>
            <p:nvPr/>
          </p:nvSpPr>
          <p:spPr>
            <a:xfrm>
              <a:off x="2544126" y="4766297"/>
              <a:ext cx="633518" cy="246221"/>
            </a:xfrm>
            <a:prstGeom prst="rect">
              <a:avLst/>
            </a:prstGeom>
            <a:noFill/>
          </p:spPr>
          <p:txBody>
            <a:bodyPr wrap="square" lIns="0" rIns="0" rtlCol="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مصدر الهواء</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14" name="Group 13"/>
          <p:cNvGrpSpPr/>
          <p:nvPr/>
        </p:nvGrpSpPr>
        <p:grpSpPr>
          <a:xfrm>
            <a:off x="1715591" y="4907108"/>
            <a:ext cx="3216488" cy="1236715"/>
            <a:chOff x="1715591" y="5116658"/>
            <a:chExt cx="3216488" cy="1236715"/>
          </a:xfrm>
        </p:grpSpPr>
        <p:pic>
          <p:nvPicPr>
            <p:cNvPr id="1028"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469744" y="5256093"/>
              <a:ext cx="1462335"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9" name="Group 28"/>
            <p:cNvGrpSpPr/>
            <p:nvPr/>
          </p:nvGrpSpPr>
          <p:grpSpPr>
            <a:xfrm>
              <a:off x="1715591" y="5116658"/>
              <a:ext cx="902728" cy="822960"/>
              <a:chOff x="1715591" y="5116658"/>
              <a:chExt cx="902728" cy="822960"/>
            </a:xfrm>
          </p:grpSpPr>
          <p:pic>
            <p:nvPicPr>
              <p:cNvPr id="32" name="Picture 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715591" y="5116658"/>
                <a:ext cx="902728"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TextBox 33"/>
              <p:cNvSpPr txBox="1"/>
              <p:nvPr/>
            </p:nvSpPr>
            <p:spPr>
              <a:xfrm>
                <a:off x="1720316" y="5681623"/>
                <a:ext cx="898003" cy="246221"/>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رقائق الخشب</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23" name="Group 22"/>
            <p:cNvGrpSpPr/>
            <p:nvPr/>
          </p:nvGrpSpPr>
          <p:grpSpPr>
            <a:xfrm>
              <a:off x="2544126" y="5340121"/>
              <a:ext cx="954563" cy="822960"/>
              <a:chOff x="2544126" y="5393254"/>
              <a:chExt cx="954563" cy="822960"/>
            </a:xfrm>
          </p:grpSpPr>
          <p:pic>
            <p:nvPicPr>
              <p:cNvPr id="33" name="Picture 7"/>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544126" y="5393254"/>
                <a:ext cx="954563"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p:nvSpPr>
            <p:spPr>
              <a:xfrm>
                <a:off x="2574947" y="5969993"/>
                <a:ext cx="894797" cy="24622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الكريات الخشبية</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grpSp>
        <p:nvGrpSpPr>
          <p:cNvPr id="36" name="Group 35"/>
          <p:cNvGrpSpPr/>
          <p:nvPr/>
        </p:nvGrpSpPr>
        <p:grpSpPr>
          <a:xfrm>
            <a:off x="4595116" y="1866900"/>
            <a:ext cx="4008787" cy="1389128"/>
            <a:chOff x="2216753" y="2253565"/>
            <a:chExt cx="4008787" cy="1389128"/>
          </a:xfrm>
        </p:grpSpPr>
        <p:pic>
          <p:nvPicPr>
            <p:cNvPr id="37" name="Picture 36" descr="DCP016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20725" y="2545413"/>
              <a:ext cx="1462338"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16753" y="2253565"/>
              <a:ext cx="1462336"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80289" y="2253565"/>
              <a:ext cx="1345251" cy="10058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40" name="Group 39"/>
          <p:cNvGrpSpPr/>
          <p:nvPr/>
        </p:nvGrpSpPr>
        <p:grpSpPr>
          <a:xfrm>
            <a:off x="4027990" y="3802596"/>
            <a:ext cx="1473095" cy="1113832"/>
            <a:chOff x="3589688" y="3821942"/>
            <a:chExt cx="1473095" cy="1113832"/>
          </a:xfrm>
        </p:grpSpPr>
        <p:pic>
          <p:nvPicPr>
            <p:cNvPr id="41" name="Picture 3"/>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3589688" y="3821942"/>
              <a:ext cx="1473095"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TextBox 41"/>
            <p:cNvSpPr txBox="1"/>
            <p:nvPr/>
          </p:nvSpPr>
          <p:spPr>
            <a:xfrm>
              <a:off x="3844787" y="4178959"/>
              <a:ext cx="966931" cy="24622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مصدر الأرض</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sp>
          <p:nvSpPr>
            <p:cNvPr id="43" name="TextBox 42"/>
            <p:cNvSpPr txBox="1"/>
            <p:nvPr/>
          </p:nvSpPr>
          <p:spPr>
            <a:xfrm>
              <a:off x="3871735" y="4689553"/>
              <a:ext cx="898003" cy="24622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مصدر المياه</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44" name="Group 43"/>
          <p:cNvGrpSpPr/>
          <p:nvPr/>
        </p:nvGrpSpPr>
        <p:grpSpPr>
          <a:xfrm>
            <a:off x="1715592" y="4891841"/>
            <a:ext cx="3216488" cy="1236715"/>
            <a:chOff x="1715591" y="5116658"/>
            <a:chExt cx="3216488" cy="1236715"/>
          </a:xfrm>
        </p:grpSpPr>
        <p:pic>
          <p:nvPicPr>
            <p:cNvPr id="45" name="Picture 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469744" y="5256093"/>
              <a:ext cx="1462335" cy="10972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6" name="Group 45"/>
            <p:cNvGrpSpPr/>
            <p:nvPr/>
          </p:nvGrpSpPr>
          <p:grpSpPr>
            <a:xfrm>
              <a:off x="1715591" y="5116658"/>
              <a:ext cx="902728" cy="822960"/>
              <a:chOff x="1715591" y="5116658"/>
              <a:chExt cx="902728" cy="822960"/>
            </a:xfrm>
          </p:grpSpPr>
          <p:pic>
            <p:nvPicPr>
              <p:cNvPr id="50" name="Picture 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715591" y="5116658"/>
                <a:ext cx="902728"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TextBox 50"/>
              <p:cNvSpPr txBox="1"/>
              <p:nvPr/>
            </p:nvSpPr>
            <p:spPr>
              <a:xfrm>
                <a:off x="1720316" y="5681623"/>
                <a:ext cx="898003" cy="246221"/>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رقائق الخشب</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nvGrpSpPr>
            <p:cNvPr id="47" name="Group 46"/>
            <p:cNvGrpSpPr/>
            <p:nvPr/>
          </p:nvGrpSpPr>
          <p:grpSpPr>
            <a:xfrm>
              <a:off x="2544126" y="5340121"/>
              <a:ext cx="954563" cy="822960"/>
              <a:chOff x="2544126" y="5393254"/>
              <a:chExt cx="954563" cy="822960"/>
            </a:xfrm>
          </p:grpSpPr>
          <p:pic>
            <p:nvPicPr>
              <p:cNvPr id="48" name="Picture 7"/>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2544126" y="5393254"/>
                <a:ext cx="954563" cy="822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 name="TextBox 48"/>
              <p:cNvSpPr txBox="1"/>
              <p:nvPr/>
            </p:nvSpPr>
            <p:spPr>
              <a:xfrm>
                <a:off x="2574947" y="5969993"/>
                <a:ext cx="894797" cy="24622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ar"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rPr>
                  <a:t>الكريات الخشبية</a:t>
                </a:r>
                <a:endParaRPr kumimoji="0" lang="en-GB" sz="1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endParaRPr>
              </a:p>
            </p:txBody>
          </p:sp>
        </p:grpSp>
      </p:grpSp>
      <p:sp>
        <p:nvSpPr>
          <p:cNvPr id="4" name="Rectangle 3">
            <a:extLst>
              <a:ext uri="{FF2B5EF4-FFF2-40B4-BE49-F238E27FC236}">
                <a16:creationId xmlns:a16="http://schemas.microsoft.com/office/drawing/2014/main" id="{57A91B62-C76E-8EEF-E1FE-0E10F889D40A}"/>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4881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43151" y="1609567"/>
            <a:ext cx="4872860" cy="3389886"/>
          </a:xfrm>
          <a:prstGeom prst="rect">
            <a:avLst/>
          </a:prstGeom>
        </p:spPr>
        <p:txBody>
          <a:bodyPr>
            <a:noAutofit/>
          </a:bodyPr>
          <a:lstStyle/>
          <a:p>
            <a:pPr marL="0" indent="0" algn="r" rtl="1">
              <a:buNone/>
            </a:pPr>
            <a:r>
              <a:rPr lang="ar" sz="2400" dirty="0"/>
              <a:t>يقوم هذا المؤشر بتقييم حصة الطاقة المتجددة في الاستهلاك النهائي للطاقة الحرارية ، وبالتالي ، الدرجة التي استبدل بها الوقود المتجدد الوقود الأحفوري وبالتالي ساهم في </a:t>
            </a:r>
            <a:r>
              <a:rPr lang="ar" sz="2400" dirty="0" err="1"/>
              <a:t>إزالة الكربون </a:t>
            </a:r>
            <a:r>
              <a:rPr lang="ar" sz="2400" dirty="0"/>
              <a:t>. من اقتصاد الفضاء المتوسطي .</a:t>
            </a:r>
          </a:p>
          <a:p>
            <a:pPr marL="0" lvl="0" indent="0" algn="r" rtl="1">
              <a:spcBef>
                <a:spcPts val="1800"/>
              </a:spcBef>
              <a:buNone/>
            </a:pPr>
            <a:r>
              <a:rPr lang="ar" sz="2400" dirty="0">
                <a:solidFill>
                  <a:prstClr val="black"/>
                </a:solidFill>
              </a:rPr>
              <a:t>كما أنه يحدد مدى التقدم نحو أهداف أوروبا 2020 و 2030 للطاقات المتجددة .</a:t>
            </a:r>
            <a:endParaRPr lang="en-US" sz="2400" dirty="0">
              <a:solidFill>
                <a:prstClr val="black"/>
              </a:solidFill>
            </a:endParaRPr>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4836"/>
            <a:ext cx="2133600" cy="283164"/>
          </a:xfrm>
        </p:spPr>
        <p:txBody>
          <a:bodyPr/>
          <a:lstStyle/>
          <a:p>
            <a:fld id="{243FB592-B9A9-49AA-A86F-4031F7B97808}" type="slidenum">
              <a:rPr lang="en-US" smtClean="0"/>
              <a:t>8</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161194" y="804059"/>
            <a:ext cx="1086014"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ar" b="1" u="sng" dirty="0">
                <a:latin typeface="Calibri" panose="020F0502020204030204" pitchFamily="34" charset="0"/>
                <a:cs typeface="Calibri" panose="020F0502020204030204" pitchFamily="34" charset="0"/>
              </a:rPr>
              <a:t>وصف</a:t>
            </a:r>
            <a:endParaRPr lang="it-IT"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5015" y="1682085"/>
            <a:ext cx="2926165" cy="20742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2" name="Rectangle 1">
            <a:extLst>
              <a:ext uri="{FF2B5EF4-FFF2-40B4-BE49-F238E27FC236}">
                <a16:creationId xmlns:a16="http://schemas.microsoft.com/office/drawing/2014/main" id="{0B9C29EE-1294-8699-FF30-A10D3977B6D2}"/>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7176052-B1BA-63A0-A68C-5775EB1DC703}"/>
              </a:ext>
            </a:extLst>
          </p:cNvPr>
          <p:cNvPicPr>
            <a:picLocks noChangeAspect="1"/>
          </p:cNvPicPr>
          <p:nvPr/>
        </p:nvPicPr>
        <p:blipFill rotWithShape="1">
          <a:blip r:embed="rId5">
            <a:extLst>
              <a:ext uri="{28A0092B-C50C-407E-A947-70E740481C1C}">
                <a14:useLocalDpi xmlns:a14="http://schemas.microsoft.com/office/drawing/2010/main" val="0"/>
              </a:ext>
            </a:extLst>
          </a:blip>
          <a:srcRect l="9359" t="19614" r="8076" b="54036"/>
          <a:stretch/>
        </p:blipFill>
        <p:spPr bwMode="auto">
          <a:xfrm>
            <a:off x="4363655" y="4534649"/>
            <a:ext cx="4537193" cy="1874058"/>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429398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pPr/>
              <a:t>9</a:t>
            </a:fld>
            <a:endParaRPr lang="en-US"/>
          </a:p>
        </p:txBody>
      </p:sp>
      <p:sp>
        <p:nvSpPr>
          <p:cNvPr id="6" name="Segnaposto contenuto 2">
            <a:extLst>
              <a:ext uri="{FF2B5EF4-FFF2-40B4-BE49-F238E27FC236}">
                <a16:creationId xmlns:a16="http://schemas.microsoft.com/office/drawing/2014/main" id="{86F2EB93-A63A-4210-B86A-E5FCAD7D8D7F}"/>
              </a:ext>
            </a:extLst>
          </p:cNvPr>
          <p:cNvSpPr txBox="1">
            <a:spLocks/>
          </p:cNvSpPr>
          <p:nvPr/>
        </p:nvSpPr>
        <p:spPr>
          <a:xfrm>
            <a:off x="268224" y="902208"/>
            <a:ext cx="2961113"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ar" b="1" u="sng" dirty="0">
                <a:solidFill>
                  <a:prstClr val="black"/>
                </a:solidFill>
                <a:cs typeface="Calibri" panose="020F0502020204030204" pitchFamily="34" charset="0"/>
              </a:rPr>
              <a:t>الحدود والنطاق</a:t>
            </a:r>
            <a:endParaRPr lang="it-IT" dirty="0">
              <a:solidFill>
                <a:prstClr val="black"/>
              </a:solidFill>
            </a:endParaRPr>
          </a:p>
        </p:txBody>
      </p:sp>
      <p:sp>
        <p:nvSpPr>
          <p:cNvPr id="8" name="Segnaposto contenuto 2">
            <a:extLst>
              <a:ext uri="{FF2B5EF4-FFF2-40B4-BE49-F238E27FC236}">
                <a16:creationId xmlns:a16="http://schemas.microsoft.com/office/drawing/2014/main" id="{86F2EB93-A63A-4210-B86A-E5FCAD7D8D7F}"/>
              </a:ext>
            </a:extLst>
          </p:cNvPr>
          <p:cNvSpPr txBox="1">
            <a:spLocks/>
          </p:cNvSpPr>
          <p:nvPr/>
        </p:nvSpPr>
        <p:spPr>
          <a:xfrm>
            <a:off x="243150" y="1535425"/>
            <a:ext cx="8666072" cy="45193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rtl="1">
              <a:buNone/>
            </a:pPr>
            <a:r>
              <a:rPr lang="ar" dirty="0"/>
              <a:t>حدود التقييم هي المبنى.</a:t>
            </a:r>
            <a:endParaRPr lang="en-US" dirty="0"/>
          </a:p>
          <a:p>
            <a:pPr marL="0" indent="0" algn="r" rtl="1">
              <a:buNone/>
            </a:pPr>
            <a:endParaRPr lang="en-US" sz="1200" dirty="0"/>
          </a:p>
          <a:p>
            <a:pPr marL="0" indent="0" algn="r" rtl="1">
              <a:buNone/>
            </a:pPr>
            <a:r>
              <a:rPr lang="ar" dirty="0"/>
              <a:t>نطاق المؤشر استخدامات الطاقة التالية ، والتي يشار إليها أيضًا باسم </a:t>
            </a:r>
            <a:r>
              <a:rPr lang="ar" b="1" dirty="0"/>
              <a:t>خدمات البناء الفنية </a:t>
            </a:r>
            <a:r>
              <a:rPr lang="ar" dirty="0"/>
              <a:t>:</a:t>
            </a:r>
          </a:p>
          <a:p>
            <a:pPr algn="r" rtl="1">
              <a:buFont typeface="Courier New" panose="02070309020205020404" pitchFamily="49" charset="0"/>
              <a:buChar char="o"/>
            </a:pPr>
            <a:r>
              <a:rPr lang="ar" dirty="0">
                <a:solidFill>
                  <a:prstClr val="black"/>
                </a:solidFill>
              </a:rPr>
              <a:t>تدفئة </a:t>
            </a:r>
            <a:endParaRPr lang="ar-JO" dirty="0">
              <a:solidFill>
                <a:prstClr val="black"/>
              </a:solidFill>
            </a:endParaRPr>
          </a:p>
          <a:p>
            <a:pPr algn="r" rtl="1">
              <a:buFont typeface="Courier New" panose="02070309020205020404" pitchFamily="49" charset="0"/>
              <a:buChar char="o"/>
            </a:pPr>
            <a:r>
              <a:rPr lang="ar" dirty="0">
                <a:solidFill>
                  <a:prstClr val="black"/>
                </a:solidFill>
              </a:rPr>
              <a:t>تبريد </a:t>
            </a:r>
            <a:endParaRPr lang="ar-JO" dirty="0">
              <a:solidFill>
                <a:prstClr val="black"/>
              </a:solidFill>
            </a:endParaRPr>
          </a:p>
          <a:p>
            <a:pPr algn="r" rtl="1">
              <a:buFont typeface="Courier New" panose="02070309020205020404" pitchFamily="49" charset="0"/>
              <a:buChar char="o"/>
            </a:pPr>
            <a:r>
              <a:rPr lang="ar" dirty="0"/>
              <a:t>تنفس،</a:t>
            </a:r>
          </a:p>
          <a:p>
            <a:pPr algn="r" rtl="1">
              <a:buFont typeface="Courier New" panose="02070309020205020404" pitchFamily="49" charset="0"/>
              <a:buChar char="o"/>
            </a:pPr>
            <a:r>
              <a:rPr lang="ar" dirty="0">
                <a:solidFill>
                  <a:prstClr val="black"/>
                </a:solidFill>
              </a:rPr>
              <a:t>المياه الساخنة المنزلية</a:t>
            </a:r>
            <a:endParaRPr lang="en-US" dirty="0">
              <a:solidFill>
                <a:prstClr val="black"/>
              </a:solidFill>
            </a:endParaRPr>
          </a:p>
          <a:p>
            <a:pPr marL="0" indent="0" algn="r" rtl="1">
              <a:buNone/>
            </a:pPr>
            <a:endParaRPr lang="en-US" dirty="0">
              <a:solidFill>
                <a:prstClr val="black"/>
              </a:solidFill>
            </a:endParaRPr>
          </a:p>
          <a:p>
            <a:pPr marL="0" indent="0" algn="r" rtl="1">
              <a:buNone/>
            </a:pPr>
            <a:r>
              <a:rPr lang="ar" dirty="0">
                <a:solidFill>
                  <a:prstClr val="black"/>
                </a:solidFill>
              </a:rPr>
              <a:t>يشار إلى استخدام الطاقة على أنه </a:t>
            </a:r>
            <a:r>
              <a:rPr lang="ar" b="1" dirty="0">
                <a:solidFill>
                  <a:prstClr val="black"/>
                </a:solidFill>
              </a:rPr>
              <a:t>استهلاك الطاقة التشغيلي </a:t>
            </a:r>
            <a:r>
              <a:rPr lang="ar" dirty="0">
                <a:solidFill>
                  <a:prstClr val="black"/>
                </a:solidFill>
              </a:rPr>
              <a:t>.</a:t>
            </a:r>
            <a:endParaRPr lang="en-US" dirty="0">
              <a:solidFill>
                <a:prstClr val="black"/>
              </a:solidFill>
            </a:endParaRPr>
          </a:p>
        </p:txBody>
      </p:sp>
      <p:pic>
        <p:nvPicPr>
          <p:cNvPr id="9"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Autofit/>
          </a:bodyPr>
          <a:lstStyle/>
          <a:p>
            <a:r>
              <a:rPr lang="ar" sz="2800" dirty="0"/>
              <a:t>ب ١/٤ / - الطاقة من المصادر المتجددة في إجمالي استهلاك الطاقة الحرارية</a:t>
            </a:r>
            <a:endParaRPr lang="it-IT" sz="2800" dirty="0"/>
          </a:p>
        </p:txBody>
      </p:sp>
      <p:sp>
        <p:nvSpPr>
          <p:cNvPr id="2" name="Rectangle 1">
            <a:extLst>
              <a:ext uri="{FF2B5EF4-FFF2-40B4-BE49-F238E27FC236}">
                <a16:creationId xmlns:a16="http://schemas.microsoft.com/office/drawing/2014/main" id="{CD66BC28-B768-1D61-2930-038F231B1FFD}"/>
              </a:ext>
            </a:extLst>
          </p:cNvPr>
          <p:cNvSpPr/>
          <p:nvPr/>
        </p:nvSpPr>
        <p:spPr>
          <a:xfrm>
            <a:off x="2152891" y="5990279"/>
            <a:ext cx="1875099" cy="5724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4038377"/>
      </p:ext>
    </p:extLst>
  </p:cSld>
  <p:clrMapOvr>
    <a:masterClrMapping/>
  </p:clrMapOvr>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6" ma:contentTypeDescription="Crea un document nou" ma:contentTypeScope="" ma:versionID="30e7e55cd5aad4baac1ee7b54ee079a8">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305f7cb2558837c1b9b87336b8cae858"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es de la imatge"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Compartit amb"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 compartit amb detal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us de contingut"/>
        <xsd:element ref="dc:title" minOccurs="0" maxOccurs="1" ma:index="4"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2D74898-BD80-4C5D-9664-761AC904EF7E}"/>
</file>

<file path=customXml/itemProps2.xml><?xml version="1.0" encoding="utf-8"?>
<ds:datastoreItem xmlns:ds="http://schemas.openxmlformats.org/officeDocument/2006/customXml" ds:itemID="{50439FE5-5A20-4F3A-8E4E-11CC335842B4}">
  <ds:schemaRefs>
    <ds:schemaRef ds:uri="http://schemas.microsoft.com/sharepoint/v3/contenttype/forms"/>
  </ds:schemaRefs>
</ds:datastoreItem>
</file>

<file path=customXml/itemProps3.xml><?xml version="1.0" encoding="utf-8"?>
<ds:datastoreItem xmlns:ds="http://schemas.openxmlformats.org/officeDocument/2006/customXml" ds:itemID="{96A212C7-0856-4C62-B205-315AD3855BB6}">
  <ds:schemaRefs>
    <ds:schemaRef ds:uri="http://schemas.microsoft.com/office/2006/metadata/properties"/>
    <ds:schemaRef ds:uri="http://schemas.microsoft.com/office/infopath/2007/PartnerControls"/>
    <ds:schemaRef ds:uri="019ad8dd-0490-40d8-9346-bcbaec298f68"/>
    <ds:schemaRef ds:uri="7703844f-ab03-448f-aed1-f35d29f3bcba"/>
  </ds:schemaRefs>
</ds:datastoreItem>
</file>

<file path=docProps/app.xml><?xml version="1.0" encoding="utf-8"?>
<Properties xmlns="http://schemas.openxmlformats.org/officeDocument/2006/extended-properties" xmlns:vt="http://schemas.openxmlformats.org/officeDocument/2006/docPropsVTypes">
  <TotalTime>20537</TotalTime>
  <Words>3057</Words>
  <Application>Microsoft Office PowerPoint</Application>
  <PresentationFormat>On-screen Show (4:3)</PresentationFormat>
  <Paragraphs>392</Paragraphs>
  <Slides>37</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Arial</vt:lpstr>
      <vt:lpstr>Arial Black</vt:lpstr>
      <vt:lpstr>Arial Narrow</vt:lpstr>
      <vt:lpstr>Arimo</vt:lpstr>
      <vt:lpstr>Calibri</vt:lpstr>
      <vt:lpstr>Cambria Math</vt:lpstr>
      <vt:lpstr>Courier New</vt:lpstr>
      <vt:lpstr>Wingdings</vt:lpstr>
      <vt:lpstr>Larissa</vt:lpstr>
      <vt:lpstr>PowerPoint Presentation</vt:lpstr>
      <vt:lpstr>ب.1.4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lpstr>ب ١/٤ / - الطاقة من المصادر المتجددة في إجمالي استهلاك الطاقة </vt:lpstr>
      <vt:lpstr>ب ١/٤ / - الطاقة من المصادر المتجددة في إجمالي استهلاك الطاقة الحرارية</vt:lpstr>
      <vt:lpstr>ب ١/٤ / - الطاقة من المصادر المتجددة في إجمالي استهلاك الطاقة الحرارية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NOA</dc:creator>
  <cp:lastModifiedBy>DELL</cp:lastModifiedBy>
  <cp:revision>347</cp:revision>
  <dcterms:created xsi:type="dcterms:W3CDTF">2017-01-09T10:20:00Z</dcterms:created>
  <dcterms:modified xsi:type="dcterms:W3CDTF">2023-04-01T21:03:13Z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