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media/image82.jpg" ContentType="image/jpeg"/>
  <Override PartName="/ppt/media/image83.jpg" ContentType="image/jpeg"/>
  <Override PartName="/ppt/media/image84.jpg" ContentType="image/jpeg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0"/>
  </p:notesMasterIdLst>
  <p:handoutMasterIdLst>
    <p:handoutMasterId r:id="rId111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243" r:id="rId27"/>
    <p:sldId id="2270" r:id="rId28"/>
    <p:sldId id="2244" r:id="rId29"/>
    <p:sldId id="279" r:id="rId30"/>
    <p:sldId id="280" r:id="rId31"/>
    <p:sldId id="281" r:id="rId32"/>
    <p:sldId id="2178" r:id="rId33"/>
    <p:sldId id="2239" r:id="rId34"/>
    <p:sldId id="2209" r:id="rId35"/>
    <p:sldId id="286" r:id="rId36"/>
    <p:sldId id="287" r:id="rId37"/>
    <p:sldId id="2190" r:id="rId38"/>
    <p:sldId id="289" r:id="rId39"/>
    <p:sldId id="290" r:id="rId40"/>
    <p:sldId id="291" r:id="rId41"/>
    <p:sldId id="292" r:id="rId42"/>
    <p:sldId id="293" r:id="rId43"/>
    <p:sldId id="294" r:id="rId44"/>
    <p:sldId id="297" r:id="rId45"/>
    <p:sldId id="298" r:id="rId46"/>
    <p:sldId id="299" r:id="rId47"/>
    <p:sldId id="300" r:id="rId48"/>
    <p:sldId id="301" r:id="rId49"/>
    <p:sldId id="302" r:id="rId50"/>
    <p:sldId id="2241" r:id="rId51"/>
    <p:sldId id="304" r:id="rId52"/>
    <p:sldId id="833" r:id="rId53"/>
    <p:sldId id="306" r:id="rId54"/>
    <p:sldId id="1507" r:id="rId55"/>
    <p:sldId id="2187" r:id="rId56"/>
    <p:sldId id="2188" r:id="rId57"/>
    <p:sldId id="2265" r:id="rId58"/>
    <p:sldId id="2266" r:id="rId59"/>
    <p:sldId id="2219" r:id="rId60"/>
    <p:sldId id="2267" r:id="rId61"/>
    <p:sldId id="2058" r:id="rId62"/>
    <p:sldId id="2268" r:id="rId63"/>
    <p:sldId id="2215" r:id="rId64"/>
    <p:sldId id="2216" r:id="rId65"/>
    <p:sldId id="2269" r:id="rId66"/>
    <p:sldId id="2250" r:id="rId67"/>
    <p:sldId id="1469" r:id="rId68"/>
    <p:sldId id="2217" r:id="rId69"/>
    <p:sldId id="630" r:id="rId70"/>
    <p:sldId id="2252" r:id="rId71"/>
    <p:sldId id="2062" r:id="rId72"/>
    <p:sldId id="2248" r:id="rId73"/>
    <p:sldId id="2257" r:id="rId74"/>
    <p:sldId id="2214" r:id="rId75"/>
    <p:sldId id="2253" r:id="rId76"/>
    <p:sldId id="2254" r:id="rId77"/>
    <p:sldId id="2258" r:id="rId78"/>
    <p:sldId id="2255" r:id="rId79"/>
    <p:sldId id="2256" r:id="rId80"/>
    <p:sldId id="2259" r:id="rId81"/>
    <p:sldId id="2260" r:id="rId82"/>
    <p:sldId id="2211" r:id="rId83"/>
    <p:sldId id="2212" r:id="rId84"/>
    <p:sldId id="2213" r:id="rId85"/>
    <p:sldId id="2247" r:id="rId86"/>
    <p:sldId id="322" r:id="rId87"/>
    <p:sldId id="323" r:id="rId88"/>
    <p:sldId id="324" r:id="rId89"/>
    <p:sldId id="325" r:id="rId90"/>
    <p:sldId id="326" r:id="rId91"/>
    <p:sldId id="327" r:id="rId92"/>
    <p:sldId id="328" r:id="rId93"/>
    <p:sldId id="329" r:id="rId94"/>
    <p:sldId id="330" r:id="rId95"/>
    <p:sldId id="331" r:id="rId96"/>
    <p:sldId id="332" r:id="rId97"/>
    <p:sldId id="333" r:id="rId98"/>
    <p:sldId id="2165" r:id="rId99"/>
    <p:sldId id="335" r:id="rId100"/>
    <p:sldId id="2166" r:id="rId101"/>
    <p:sldId id="337" r:id="rId102"/>
    <p:sldId id="338" r:id="rId103"/>
    <p:sldId id="339" r:id="rId104"/>
    <p:sldId id="340" r:id="rId105"/>
    <p:sldId id="341" r:id="rId106"/>
    <p:sldId id="342" r:id="rId107"/>
    <p:sldId id="343" r:id="rId108"/>
    <p:sldId id="344" r:id="rId10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9961"/>
    <a:srgbClr val="EAEFF7"/>
    <a:srgbClr val="D0E3EA"/>
    <a:srgbClr val="1A965E"/>
    <a:srgbClr val="4BACC6"/>
    <a:srgbClr val="419B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779C23-3CB6-4E15-90AD-ECEB217AA2F9}" v="32" dt="2023-12-12T08:59:40.36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8" autoAdjust="0"/>
    <p:restoredTop sz="87726" autoAdjust="0"/>
  </p:normalViewPr>
  <p:slideViewPr>
    <p:cSldViewPr snapToGrid="0" showGuides="1">
      <p:cViewPr>
        <p:scale>
          <a:sx n="100" d="100"/>
          <a:sy n="100" d="100"/>
        </p:scale>
        <p:origin x="-696" y="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10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microsoft.com/office/2015/10/relationships/revisionInfo" Target="revisionInfo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presProps" Target="presProps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viewProps" Target="viewProp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notesMaster" Target="notesMasters/notesMaster1.xml"/><Relationship Id="rId115" Type="http://schemas.openxmlformats.org/officeDocument/2006/relationships/tableStyles" Target="tableStyle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handoutMaster" Target="handoutMasters/handoutMaster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ola.borgaro" userId="S::paola.borgaro_iisbeitalia.org#ext#@gencat.onmicrosoft.com::665f9550-f985-42a3-8c5a-3725141e5e2a" providerId="AD" clId="Web-{ED779C23-3CB6-4E15-90AD-ECEB217AA2F9}"/>
    <pc:docChg chg="modSld">
      <pc:chgData name="paola.borgaro" userId="S::paola.borgaro_iisbeitalia.org#ext#@gencat.onmicrosoft.com::665f9550-f985-42a3-8c5a-3725141e5e2a" providerId="AD" clId="Web-{ED779C23-3CB6-4E15-90AD-ECEB217AA2F9}" dt="2023-12-12T08:59:40.367" v="31" actId="20577"/>
      <pc:docMkLst>
        <pc:docMk/>
      </pc:docMkLst>
      <pc:sldChg chg="modSp">
        <pc:chgData name="paola.borgaro" userId="S::paola.borgaro_iisbeitalia.org#ext#@gencat.onmicrosoft.com::665f9550-f985-42a3-8c5a-3725141e5e2a" providerId="AD" clId="Web-{ED779C23-3CB6-4E15-90AD-ECEB217AA2F9}" dt="2023-12-12T08:59:40.367" v="31" actId="20577"/>
        <pc:sldMkLst>
          <pc:docMk/>
          <pc:sldMk cId="590815190" sldId="256"/>
        </pc:sldMkLst>
        <pc:spChg chg="mod">
          <ac:chgData name="paola.borgaro" userId="S::paola.borgaro_iisbeitalia.org#ext#@gencat.onmicrosoft.com::665f9550-f985-42a3-8c5a-3725141e5e2a" providerId="AD" clId="Web-{ED779C23-3CB6-4E15-90AD-ECEB217AA2F9}" dt="2023-12-12T08:59:40.367" v="31" actId="20577"/>
          <ac:spMkLst>
            <pc:docMk/>
            <pc:sldMk cId="590815190" sldId="256"/>
            <ac:spMk id="3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A76D74-F6BE-4510-B802-7C5548CB2DEC}" type="doc">
      <dgm:prSet loTypeId="urn:microsoft.com/office/officeart/2005/8/layout/hList3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ca-ES"/>
        </a:p>
      </dgm:t>
    </dgm:pt>
    <dgm:pt modelId="{638F53A9-CF78-42AE-8B51-2C701EB31760}">
      <dgm:prSet custT="1"/>
      <dgm:spPr/>
      <dgm:t>
        <a:bodyPr/>
        <a:lstStyle/>
        <a:p>
          <a:pPr rtl="0"/>
          <a:r>
            <a:rPr lang="ar-JO" sz="1400" dirty="0"/>
            <a:t>الأداء الجيد لخدمة النقل العام</a:t>
          </a:r>
          <a:endParaRPr lang="ca-ES" sz="1400" dirty="0"/>
        </a:p>
      </dgm:t>
    </dgm:pt>
    <dgm:pt modelId="{EF352AC5-1299-4B0D-8489-85B662B56F4F}" type="parTrans" cxnId="{4EE7CEFA-3912-412C-8AF2-55F2B581094B}">
      <dgm:prSet/>
      <dgm:spPr/>
      <dgm:t>
        <a:bodyPr/>
        <a:lstStyle/>
        <a:p>
          <a:endParaRPr lang="ca-ES"/>
        </a:p>
      </dgm:t>
    </dgm:pt>
    <dgm:pt modelId="{F1CAE7B3-06CC-4B8B-AEC6-705FD21104DD}" type="sibTrans" cxnId="{4EE7CEFA-3912-412C-8AF2-55F2B581094B}">
      <dgm:prSet/>
      <dgm:spPr/>
      <dgm:t>
        <a:bodyPr/>
        <a:lstStyle/>
        <a:p>
          <a:endParaRPr lang="ca-ES"/>
        </a:p>
      </dgm:t>
    </dgm:pt>
    <dgm:pt modelId="{18B5FC11-FA53-44B2-990A-1152F32F86FF}">
      <dgm:prSet custT="1"/>
      <dgm:spPr/>
      <dgm:t>
        <a:bodyPr/>
        <a:lstStyle/>
        <a:p>
          <a:pPr rtl="0"/>
          <a:r>
            <a:rPr lang="ar-JO" sz="1400" dirty="0"/>
            <a:t>الأداء الجيد لعملية إعادة التدوير</a:t>
          </a:r>
        </a:p>
        <a:p>
          <a:pPr rtl="0"/>
          <a:endParaRPr lang="ca-ES" sz="1400" dirty="0"/>
        </a:p>
      </dgm:t>
    </dgm:pt>
    <dgm:pt modelId="{D84FA41C-52DB-4479-A797-413D249817F8}" type="parTrans" cxnId="{EF9E7176-8309-430C-A684-313FB0D1F59C}">
      <dgm:prSet/>
      <dgm:spPr/>
      <dgm:t>
        <a:bodyPr/>
        <a:lstStyle/>
        <a:p>
          <a:endParaRPr lang="ca-ES"/>
        </a:p>
      </dgm:t>
    </dgm:pt>
    <dgm:pt modelId="{50457639-38E3-4479-87A3-DEE43DD44EA1}" type="sibTrans" cxnId="{EF9E7176-8309-430C-A684-313FB0D1F59C}">
      <dgm:prSet/>
      <dgm:spPr/>
      <dgm:t>
        <a:bodyPr/>
        <a:lstStyle/>
        <a:p>
          <a:endParaRPr lang="ca-ES"/>
        </a:p>
      </dgm:t>
    </dgm:pt>
    <dgm:pt modelId="{B4E8DE4A-3B59-4047-9655-8E87201BE74E}">
      <dgm:prSet custT="1"/>
      <dgm:spPr/>
      <dgm:t>
        <a:bodyPr/>
        <a:lstStyle/>
        <a:p>
          <a:pPr rtl="0"/>
          <a:r>
            <a:rPr lang="ar-JO" sz="1400" dirty="0"/>
            <a:t>الأداء الجيد لنقاط تجميع النفايات الصلبة وإعادة التدوير</a:t>
          </a:r>
          <a:endParaRPr lang="ca-ES" sz="1400" dirty="0"/>
        </a:p>
      </dgm:t>
    </dgm:pt>
    <dgm:pt modelId="{F91ACC25-6E82-4245-9BE2-07982FA7E332}" type="parTrans" cxnId="{91543C03-D4CA-472E-9132-E3BF1061D02F}">
      <dgm:prSet/>
      <dgm:spPr/>
      <dgm:t>
        <a:bodyPr/>
        <a:lstStyle/>
        <a:p>
          <a:endParaRPr lang="ca-ES"/>
        </a:p>
      </dgm:t>
    </dgm:pt>
    <dgm:pt modelId="{608CA5D6-FF69-408D-ACB5-642940BF51A1}" type="sibTrans" cxnId="{91543C03-D4CA-472E-9132-E3BF1061D02F}">
      <dgm:prSet/>
      <dgm:spPr/>
      <dgm:t>
        <a:bodyPr/>
        <a:lstStyle/>
        <a:p>
          <a:endParaRPr lang="ca-ES"/>
        </a:p>
      </dgm:t>
    </dgm:pt>
    <dgm:pt modelId="{8395C67B-E094-48B7-ABB5-A570B62A728B}">
      <dgm:prSet custT="1"/>
      <dgm:spPr/>
      <dgm:t>
        <a:bodyPr/>
        <a:lstStyle/>
        <a:p>
          <a:pPr rtl="0"/>
          <a:r>
            <a:rPr lang="ar-JO" sz="1600" b="1" dirty="0"/>
            <a:t>نقاط القوة</a:t>
          </a:r>
        </a:p>
        <a:p>
          <a:pPr rtl="0"/>
          <a:endParaRPr lang="ca-ES" sz="1000" dirty="0"/>
        </a:p>
      </dgm:t>
    </dgm:pt>
    <dgm:pt modelId="{98AC3015-4D2D-4D9E-8D04-A78BAC499287}" type="parTrans" cxnId="{9BC9AA24-860B-4FAB-AB97-7F24C7BF2AE5}">
      <dgm:prSet/>
      <dgm:spPr/>
      <dgm:t>
        <a:bodyPr/>
        <a:lstStyle/>
        <a:p>
          <a:endParaRPr lang="ca-ES"/>
        </a:p>
      </dgm:t>
    </dgm:pt>
    <dgm:pt modelId="{884CC566-CC74-4178-86CF-BE73B94BF7FB}" type="sibTrans" cxnId="{9BC9AA24-860B-4FAB-AB97-7F24C7BF2AE5}">
      <dgm:prSet/>
      <dgm:spPr/>
      <dgm:t>
        <a:bodyPr/>
        <a:lstStyle/>
        <a:p>
          <a:endParaRPr lang="ca-ES"/>
        </a:p>
      </dgm:t>
    </dgm:pt>
    <dgm:pt modelId="{6F77D1BD-E902-4090-B08F-16A6D1078C4A}" type="pres">
      <dgm:prSet presAssocID="{0EA76D74-F6BE-4510-B802-7C5548CB2DEC}" presName="composite" presStyleCnt="0">
        <dgm:presLayoutVars>
          <dgm:chMax val="1"/>
          <dgm:dir/>
          <dgm:resizeHandles val="exact"/>
        </dgm:presLayoutVars>
      </dgm:prSet>
      <dgm:spPr/>
    </dgm:pt>
    <dgm:pt modelId="{99CD7401-2E71-4347-B472-1D87B7D9FCCA}" type="pres">
      <dgm:prSet presAssocID="{8395C67B-E094-48B7-ABB5-A570B62A728B}" presName="roof" presStyleLbl="dkBgShp" presStyleIdx="0" presStyleCnt="2" custLinFactNeighborX="-423"/>
      <dgm:spPr/>
    </dgm:pt>
    <dgm:pt modelId="{F9387D9A-75C3-4A6C-8AC4-F5B383BD7DC8}" type="pres">
      <dgm:prSet presAssocID="{8395C67B-E094-48B7-ABB5-A570B62A728B}" presName="pillars" presStyleCnt="0"/>
      <dgm:spPr/>
    </dgm:pt>
    <dgm:pt modelId="{8646B483-BFBD-4AD3-B4F3-5CFE9C1728B1}" type="pres">
      <dgm:prSet presAssocID="{8395C67B-E094-48B7-ABB5-A570B62A728B}" presName="pillar1" presStyleLbl="node1" presStyleIdx="0" presStyleCnt="3">
        <dgm:presLayoutVars>
          <dgm:bulletEnabled val="1"/>
        </dgm:presLayoutVars>
      </dgm:prSet>
      <dgm:spPr/>
    </dgm:pt>
    <dgm:pt modelId="{9E296B4C-D577-4978-8A77-221ADC16E827}" type="pres">
      <dgm:prSet presAssocID="{18B5FC11-FA53-44B2-990A-1152F32F86FF}" presName="pillarX" presStyleLbl="node1" presStyleIdx="1" presStyleCnt="3">
        <dgm:presLayoutVars>
          <dgm:bulletEnabled val="1"/>
        </dgm:presLayoutVars>
      </dgm:prSet>
      <dgm:spPr/>
    </dgm:pt>
    <dgm:pt modelId="{48D76AE2-4C64-4787-9293-851054621905}" type="pres">
      <dgm:prSet presAssocID="{B4E8DE4A-3B59-4047-9655-8E87201BE74E}" presName="pillarX" presStyleLbl="node1" presStyleIdx="2" presStyleCnt="3">
        <dgm:presLayoutVars>
          <dgm:bulletEnabled val="1"/>
        </dgm:presLayoutVars>
      </dgm:prSet>
      <dgm:spPr/>
    </dgm:pt>
    <dgm:pt modelId="{4DF77A34-5275-44B0-A136-4845F2FE8641}" type="pres">
      <dgm:prSet presAssocID="{8395C67B-E094-48B7-ABB5-A570B62A728B}" presName="base" presStyleLbl="dkBgShp" presStyleIdx="1" presStyleCnt="2"/>
      <dgm:spPr/>
    </dgm:pt>
  </dgm:ptLst>
  <dgm:cxnLst>
    <dgm:cxn modelId="{91543C03-D4CA-472E-9132-E3BF1061D02F}" srcId="{8395C67B-E094-48B7-ABB5-A570B62A728B}" destId="{B4E8DE4A-3B59-4047-9655-8E87201BE74E}" srcOrd="2" destOrd="0" parTransId="{F91ACC25-6E82-4245-9BE2-07982FA7E332}" sibTransId="{608CA5D6-FF69-408D-ACB5-642940BF51A1}"/>
    <dgm:cxn modelId="{9BC9AA24-860B-4FAB-AB97-7F24C7BF2AE5}" srcId="{0EA76D74-F6BE-4510-B802-7C5548CB2DEC}" destId="{8395C67B-E094-48B7-ABB5-A570B62A728B}" srcOrd="0" destOrd="0" parTransId="{98AC3015-4D2D-4D9E-8D04-A78BAC499287}" sibTransId="{884CC566-CC74-4178-86CF-BE73B94BF7FB}"/>
    <dgm:cxn modelId="{E86DB05E-E58E-4ECF-95B6-2CBA173F5AA4}" type="presOf" srcId="{8395C67B-E094-48B7-ABB5-A570B62A728B}" destId="{99CD7401-2E71-4347-B472-1D87B7D9FCCA}" srcOrd="0" destOrd="0" presId="urn:microsoft.com/office/officeart/2005/8/layout/hList3"/>
    <dgm:cxn modelId="{EF9E7176-8309-430C-A684-313FB0D1F59C}" srcId="{8395C67B-E094-48B7-ABB5-A570B62A728B}" destId="{18B5FC11-FA53-44B2-990A-1152F32F86FF}" srcOrd="1" destOrd="0" parTransId="{D84FA41C-52DB-4479-A797-413D249817F8}" sibTransId="{50457639-38E3-4479-87A3-DEE43DD44EA1}"/>
    <dgm:cxn modelId="{FDCC6FB0-0A66-44C1-94D2-CF996644D5C6}" type="presOf" srcId="{0EA76D74-F6BE-4510-B802-7C5548CB2DEC}" destId="{6F77D1BD-E902-4090-B08F-16A6D1078C4A}" srcOrd="0" destOrd="0" presId="urn:microsoft.com/office/officeart/2005/8/layout/hList3"/>
    <dgm:cxn modelId="{8C6108B6-8F6F-437D-82E4-49F804FF732A}" type="presOf" srcId="{B4E8DE4A-3B59-4047-9655-8E87201BE74E}" destId="{48D76AE2-4C64-4787-9293-851054621905}" srcOrd="0" destOrd="0" presId="urn:microsoft.com/office/officeart/2005/8/layout/hList3"/>
    <dgm:cxn modelId="{744696F6-590E-4C2A-891C-A1394F0CAB47}" type="presOf" srcId="{18B5FC11-FA53-44B2-990A-1152F32F86FF}" destId="{9E296B4C-D577-4978-8A77-221ADC16E827}" srcOrd="0" destOrd="0" presId="urn:microsoft.com/office/officeart/2005/8/layout/hList3"/>
    <dgm:cxn modelId="{BF55E5F8-C41D-4ABB-A71A-013B6904E9D6}" type="presOf" srcId="{638F53A9-CF78-42AE-8B51-2C701EB31760}" destId="{8646B483-BFBD-4AD3-B4F3-5CFE9C1728B1}" srcOrd="0" destOrd="0" presId="urn:microsoft.com/office/officeart/2005/8/layout/hList3"/>
    <dgm:cxn modelId="{4EE7CEFA-3912-412C-8AF2-55F2B581094B}" srcId="{8395C67B-E094-48B7-ABB5-A570B62A728B}" destId="{638F53A9-CF78-42AE-8B51-2C701EB31760}" srcOrd="0" destOrd="0" parTransId="{EF352AC5-1299-4B0D-8489-85B662B56F4F}" sibTransId="{F1CAE7B3-06CC-4B8B-AEC6-705FD21104DD}"/>
    <dgm:cxn modelId="{6B265078-9A9D-4EED-9F32-45579CE23E4A}" type="presParOf" srcId="{6F77D1BD-E902-4090-B08F-16A6D1078C4A}" destId="{99CD7401-2E71-4347-B472-1D87B7D9FCCA}" srcOrd="0" destOrd="0" presId="urn:microsoft.com/office/officeart/2005/8/layout/hList3"/>
    <dgm:cxn modelId="{5F581614-3250-4805-9A0B-B57DDF4CF22D}" type="presParOf" srcId="{6F77D1BD-E902-4090-B08F-16A6D1078C4A}" destId="{F9387D9A-75C3-4A6C-8AC4-F5B383BD7DC8}" srcOrd="1" destOrd="0" presId="urn:microsoft.com/office/officeart/2005/8/layout/hList3"/>
    <dgm:cxn modelId="{AB1D61A2-6CE2-4824-AB5D-EAE1A9027732}" type="presParOf" srcId="{F9387D9A-75C3-4A6C-8AC4-F5B383BD7DC8}" destId="{8646B483-BFBD-4AD3-B4F3-5CFE9C1728B1}" srcOrd="0" destOrd="0" presId="urn:microsoft.com/office/officeart/2005/8/layout/hList3"/>
    <dgm:cxn modelId="{A33794CD-D9C7-4E8F-9440-40A6C85D6E5D}" type="presParOf" srcId="{F9387D9A-75C3-4A6C-8AC4-F5B383BD7DC8}" destId="{9E296B4C-D577-4978-8A77-221ADC16E827}" srcOrd="1" destOrd="0" presId="urn:microsoft.com/office/officeart/2005/8/layout/hList3"/>
    <dgm:cxn modelId="{81988B70-B620-4831-9304-8233513C082D}" type="presParOf" srcId="{F9387D9A-75C3-4A6C-8AC4-F5B383BD7DC8}" destId="{48D76AE2-4C64-4787-9293-851054621905}" srcOrd="2" destOrd="0" presId="urn:microsoft.com/office/officeart/2005/8/layout/hList3"/>
    <dgm:cxn modelId="{EF4F50E9-CC8F-47A0-80DA-D26D5A57CCF1}" type="presParOf" srcId="{6F77D1BD-E902-4090-B08F-16A6D1078C4A}" destId="{4DF77A34-5275-44B0-A136-4845F2FE864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6107CA-A6CA-40DB-9439-8BDBA65ABB47}" type="doc">
      <dgm:prSet loTypeId="urn:microsoft.com/office/officeart/2005/8/layout/hList3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ca-ES"/>
        </a:p>
      </dgm:t>
    </dgm:pt>
    <dgm:pt modelId="{71C7CC67-327B-4D42-BFDC-0C4915F79C6D}">
      <dgm:prSet custT="1"/>
      <dgm:spPr/>
      <dgm:t>
        <a:bodyPr/>
        <a:lstStyle/>
        <a:p>
          <a:pPr rtl="0"/>
          <a:endParaRPr lang="ar-JO" sz="2600" dirty="0"/>
        </a:p>
        <a:p>
          <a:pPr rtl="0"/>
          <a:r>
            <a:rPr lang="ar-JO" sz="2600" dirty="0"/>
            <a:t>نقاط الضعف</a:t>
          </a:r>
        </a:p>
        <a:p>
          <a:pPr rtl="0"/>
          <a:endParaRPr lang="ca-ES" sz="2600" dirty="0"/>
        </a:p>
      </dgm:t>
    </dgm:pt>
    <dgm:pt modelId="{24814CF9-2664-486D-BE6B-25B4F7BE07E0}" type="parTrans" cxnId="{604E0B55-3730-484F-93B5-AEAEABFCF2A2}">
      <dgm:prSet/>
      <dgm:spPr/>
      <dgm:t>
        <a:bodyPr/>
        <a:lstStyle/>
        <a:p>
          <a:endParaRPr lang="ca-ES"/>
        </a:p>
      </dgm:t>
    </dgm:pt>
    <dgm:pt modelId="{363795D2-53CF-462B-AFF3-47498A7EAF83}" type="sibTrans" cxnId="{604E0B55-3730-484F-93B5-AEAEABFCF2A2}">
      <dgm:prSet/>
      <dgm:spPr/>
      <dgm:t>
        <a:bodyPr/>
        <a:lstStyle/>
        <a:p>
          <a:endParaRPr lang="ca-ES"/>
        </a:p>
      </dgm:t>
    </dgm:pt>
    <dgm:pt modelId="{E692FFE7-203E-45F6-9625-A06F1D5F04FE}">
      <dgm:prSet custT="1"/>
      <dgm:spPr/>
      <dgm:t>
        <a:bodyPr/>
        <a:lstStyle/>
        <a:p>
          <a:pPr rtl="0"/>
          <a:r>
            <a:rPr lang="ar-JO" sz="1400" dirty="0"/>
            <a:t>غير الأرض للتنمية</a:t>
          </a:r>
          <a:endParaRPr lang="ca-ES" sz="1400" dirty="0"/>
        </a:p>
      </dgm:t>
    </dgm:pt>
    <dgm:pt modelId="{CEE9C1E0-3E27-4141-85DD-D44AFF000C9D}" type="parTrans" cxnId="{09A7B28B-2CEA-4D86-9768-EDAE8EF77A68}">
      <dgm:prSet/>
      <dgm:spPr/>
      <dgm:t>
        <a:bodyPr/>
        <a:lstStyle/>
        <a:p>
          <a:endParaRPr lang="ca-ES"/>
        </a:p>
      </dgm:t>
    </dgm:pt>
    <dgm:pt modelId="{1003E84E-507C-4E0D-828F-0846B8F99213}" type="sibTrans" cxnId="{09A7B28B-2CEA-4D86-9768-EDAE8EF77A68}">
      <dgm:prSet/>
      <dgm:spPr/>
      <dgm:t>
        <a:bodyPr/>
        <a:lstStyle/>
        <a:p>
          <a:endParaRPr lang="ca-ES"/>
        </a:p>
      </dgm:t>
    </dgm:pt>
    <dgm:pt modelId="{5D5B7CD6-B58A-456C-91A9-5AE989DE6A94}">
      <dgm:prSet custT="1"/>
      <dgm:spPr/>
      <dgm:t>
        <a:bodyPr/>
        <a:lstStyle/>
        <a:p>
          <a:pPr rtl="0"/>
          <a:r>
            <a:rPr lang="ar-JO" sz="1400" dirty="0"/>
            <a:t>كثافة سكنية عالية</a:t>
          </a:r>
        </a:p>
        <a:p>
          <a:pPr rtl="0"/>
          <a:endParaRPr lang="ca-ES" sz="1400" dirty="0"/>
        </a:p>
      </dgm:t>
    </dgm:pt>
    <dgm:pt modelId="{B72D38D7-BCC4-459B-81D1-CAC385039E79}" type="parTrans" cxnId="{C5A42AFC-B357-4177-A77C-958C3F398644}">
      <dgm:prSet/>
      <dgm:spPr/>
      <dgm:t>
        <a:bodyPr/>
        <a:lstStyle/>
        <a:p>
          <a:endParaRPr lang="ca-ES"/>
        </a:p>
      </dgm:t>
    </dgm:pt>
    <dgm:pt modelId="{458E3D97-3754-4EA9-A068-FFDA848EE865}" type="sibTrans" cxnId="{C5A42AFC-B357-4177-A77C-958C3F398644}">
      <dgm:prSet/>
      <dgm:spPr/>
      <dgm:t>
        <a:bodyPr/>
        <a:lstStyle/>
        <a:p>
          <a:endParaRPr lang="ca-ES"/>
        </a:p>
      </dgm:t>
    </dgm:pt>
    <dgm:pt modelId="{854B341A-3AFD-48DA-8542-7CA066CD0BF5}">
      <dgm:prSet custT="1"/>
      <dgm:spPr/>
      <dgm:t>
        <a:bodyPr/>
        <a:lstStyle/>
        <a:p>
          <a:pPr rtl="0"/>
          <a:r>
            <a:rPr lang="ar-JO" sz="1400" dirty="0"/>
            <a:t>كثافة عالية من حركة المرور</a:t>
          </a:r>
        </a:p>
        <a:p>
          <a:pPr rtl="0"/>
          <a:endParaRPr lang="ca-ES" sz="1400" dirty="0"/>
        </a:p>
      </dgm:t>
    </dgm:pt>
    <dgm:pt modelId="{30BD0638-F92C-4705-9355-70A45DC06755}" type="parTrans" cxnId="{98FF7DD4-0FCA-4EF5-BD60-22DE45020E82}">
      <dgm:prSet/>
      <dgm:spPr/>
      <dgm:t>
        <a:bodyPr/>
        <a:lstStyle/>
        <a:p>
          <a:endParaRPr lang="ca-ES"/>
        </a:p>
      </dgm:t>
    </dgm:pt>
    <dgm:pt modelId="{F24F4150-77B9-4C07-9C6D-367EA5B26623}" type="sibTrans" cxnId="{98FF7DD4-0FCA-4EF5-BD60-22DE45020E82}">
      <dgm:prSet/>
      <dgm:spPr/>
      <dgm:t>
        <a:bodyPr/>
        <a:lstStyle/>
        <a:p>
          <a:endParaRPr lang="ca-ES"/>
        </a:p>
      </dgm:t>
    </dgm:pt>
    <dgm:pt modelId="{C0957F69-C0E0-4080-8948-F9EB7FDBB871}">
      <dgm:prSet custT="1"/>
      <dgm:spPr/>
      <dgm:t>
        <a:bodyPr/>
        <a:lstStyle/>
        <a:p>
          <a:pPr rtl="0"/>
          <a:r>
            <a:rPr lang="ar-JO" sz="1400" dirty="0"/>
            <a:t>مستوى ضوضاء مرتفع</a:t>
          </a:r>
        </a:p>
        <a:p>
          <a:pPr rtl="0"/>
          <a:endParaRPr lang="ca-ES" sz="1400" dirty="0"/>
        </a:p>
      </dgm:t>
    </dgm:pt>
    <dgm:pt modelId="{1FD66CF6-E3B6-4DE7-B0B0-0C30330546E1}" type="parTrans" cxnId="{6000C24E-7B5C-4D73-BCE3-F84A83758C63}">
      <dgm:prSet/>
      <dgm:spPr/>
      <dgm:t>
        <a:bodyPr/>
        <a:lstStyle/>
        <a:p>
          <a:endParaRPr lang="ca-ES"/>
        </a:p>
      </dgm:t>
    </dgm:pt>
    <dgm:pt modelId="{C6A75493-D04D-49B7-A8E4-4BE3300C0054}" type="sibTrans" cxnId="{6000C24E-7B5C-4D73-BCE3-F84A83758C63}">
      <dgm:prSet/>
      <dgm:spPr/>
      <dgm:t>
        <a:bodyPr/>
        <a:lstStyle/>
        <a:p>
          <a:endParaRPr lang="ca-ES"/>
        </a:p>
      </dgm:t>
    </dgm:pt>
    <dgm:pt modelId="{39E0B412-94D2-43A1-8B77-07D9A5D2522F}" type="pres">
      <dgm:prSet presAssocID="{036107CA-A6CA-40DB-9439-8BDBA65ABB47}" presName="composite" presStyleCnt="0">
        <dgm:presLayoutVars>
          <dgm:chMax val="1"/>
          <dgm:dir/>
          <dgm:resizeHandles val="exact"/>
        </dgm:presLayoutVars>
      </dgm:prSet>
      <dgm:spPr/>
    </dgm:pt>
    <dgm:pt modelId="{F7D5D508-BCA3-46C9-AE54-252D5A522473}" type="pres">
      <dgm:prSet presAssocID="{71C7CC67-327B-4D42-BFDC-0C4915F79C6D}" presName="roof" presStyleLbl="dkBgShp" presStyleIdx="0" presStyleCnt="2"/>
      <dgm:spPr/>
    </dgm:pt>
    <dgm:pt modelId="{12E90EDB-C4C8-4202-84CE-F853A2C1A45B}" type="pres">
      <dgm:prSet presAssocID="{71C7CC67-327B-4D42-BFDC-0C4915F79C6D}" presName="pillars" presStyleCnt="0"/>
      <dgm:spPr/>
    </dgm:pt>
    <dgm:pt modelId="{D8075461-8773-4BD8-AE81-94544E75C97B}" type="pres">
      <dgm:prSet presAssocID="{71C7CC67-327B-4D42-BFDC-0C4915F79C6D}" presName="pillar1" presStyleLbl="node1" presStyleIdx="0" presStyleCnt="4">
        <dgm:presLayoutVars>
          <dgm:bulletEnabled val="1"/>
        </dgm:presLayoutVars>
      </dgm:prSet>
      <dgm:spPr/>
    </dgm:pt>
    <dgm:pt modelId="{A001672E-455B-4AA5-99E1-7D99D0393032}" type="pres">
      <dgm:prSet presAssocID="{5D5B7CD6-B58A-456C-91A9-5AE989DE6A94}" presName="pillarX" presStyleLbl="node1" presStyleIdx="1" presStyleCnt="4">
        <dgm:presLayoutVars>
          <dgm:bulletEnabled val="1"/>
        </dgm:presLayoutVars>
      </dgm:prSet>
      <dgm:spPr/>
    </dgm:pt>
    <dgm:pt modelId="{05526FE9-3498-4122-8CD0-20B7FDC7E6D8}" type="pres">
      <dgm:prSet presAssocID="{854B341A-3AFD-48DA-8542-7CA066CD0BF5}" presName="pillarX" presStyleLbl="node1" presStyleIdx="2" presStyleCnt="4">
        <dgm:presLayoutVars>
          <dgm:bulletEnabled val="1"/>
        </dgm:presLayoutVars>
      </dgm:prSet>
      <dgm:spPr/>
    </dgm:pt>
    <dgm:pt modelId="{9D848FE9-5F58-4E1E-BB0B-51C3712D73A5}" type="pres">
      <dgm:prSet presAssocID="{C0957F69-C0E0-4080-8948-F9EB7FDBB871}" presName="pillarX" presStyleLbl="node1" presStyleIdx="3" presStyleCnt="4">
        <dgm:presLayoutVars>
          <dgm:bulletEnabled val="1"/>
        </dgm:presLayoutVars>
      </dgm:prSet>
      <dgm:spPr/>
    </dgm:pt>
    <dgm:pt modelId="{3A7FFCAC-7380-40D1-A15C-7C767F5CBF6D}" type="pres">
      <dgm:prSet presAssocID="{71C7CC67-327B-4D42-BFDC-0C4915F79C6D}" presName="base" presStyleLbl="dkBgShp" presStyleIdx="1" presStyleCnt="2"/>
      <dgm:spPr/>
    </dgm:pt>
  </dgm:ptLst>
  <dgm:cxnLst>
    <dgm:cxn modelId="{6000C24E-7B5C-4D73-BCE3-F84A83758C63}" srcId="{71C7CC67-327B-4D42-BFDC-0C4915F79C6D}" destId="{C0957F69-C0E0-4080-8948-F9EB7FDBB871}" srcOrd="3" destOrd="0" parTransId="{1FD66CF6-E3B6-4DE7-B0B0-0C30330546E1}" sibTransId="{C6A75493-D04D-49B7-A8E4-4BE3300C0054}"/>
    <dgm:cxn modelId="{604E0B55-3730-484F-93B5-AEAEABFCF2A2}" srcId="{036107CA-A6CA-40DB-9439-8BDBA65ABB47}" destId="{71C7CC67-327B-4D42-BFDC-0C4915F79C6D}" srcOrd="0" destOrd="0" parTransId="{24814CF9-2664-486D-BE6B-25B4F7BE07E0}" sibTransId="{363795D2-53CF-462B-AFF3-47498A7EAF83}"/>
    <dgm:cxn modelId="{09A7B28B-2CEA-4D86-9768-EDAE8EF77A68}" srcId="{71C7CC67-327B-4D42-BFDC-0C4915F79C6D}" destId="{E692FFE7-203E-45F6-9625-A06F1D5F04FE}" srcOrd="0" destOrd="0" parTransId="{CEE9C1E0-3E27-4141-85DD-D44AFF000C9D}" sibTransId="{1003E84E-507C-4E0D-828F-0846B8F99213}"/>
    <dgm:cxn modelId="{5A87D48C-FE2D-4BAD-896B-5C5C27F550A6}" type="presOf" srcId="{C0957F69-C0E0-4080-8948-F9EB7FDBB871}" destId="{9D848FE9-5F58-4E1E-BB0B-51C3712D73A5}" srcOrd="0" destOrd="0" presId="urn:microsoft.com/office/officeart/2005/8/layout/hList3"/>
    <dgm:cxn modelId="{F4F04392-D302-4F8D-9B2C-71C159CAF80B}" type="presOf" srcId="{E692FFE7-203E-45F6-9625-A06F1D5F04FE}" destId="{D8075461-8773-4BD8-AE81-94544E75C97B}" srcOrd="0" destOrd="0" presId="urn:microsoft.com/office/officeart/2005/8/layout/hList3"/>
    <dgm:cxn modelId="{19CE489A-18A9-44F1-8078-8EADEE460A28}" type="presOf" srcId="{036107CA-A6CA-40DB-9439-8BDBA65ABB47}" destId="{39E0B412-94D2-43A1-8B77-07D9A5D2522F}" srcOrd="0" destOrd="0" presId="urn:microsoft.com/office/officeart/2005/8/layout/hList3"/>
    <dgm:cxn modelId="{BBA884A8-460C-463F-82AC-B32B4AAC76FE}" type="presOf" srcId="{854B341A-3AFD-48DA-8542-7CA066CD0BF5}" destId="{05526FE9-3498-4122-8CD0-20B7FDC7E6D8}" srcOrd="0" destOrd="0" presId="urn:microsoft.com/office/officeart/2005/8/layout/hList3"/>
    <dgm:cxn modelId="{B91400B0-D6E7-482C-96BA-CC8D3CFE84B0}" type="presOf" srcId="{71C7CC67-327B-4D42-BFDC-0C4915F79C6D}" destId="{F7D5D508-BCA3-46C9-AE54-252D5A522473}" srcOrd="0" destOrd="0" presId="urn:microsoft.com/office/officeart/2005/8/layout/hList3"/>
    <dgm:cxn modelId="{98FF7DD4-0FCA-4EF5-BD60-22DE45020E82}" srcId="{71C7CC67-327B-4D42-BFDC-0C4915F79C6D}" destId="{854B341A-3AFD-48DA-8542-7CA066CD0BF5}" srcOrd="2" destOrd="0" parTransId="{30BD0638-F92C-4705-9355-70A45DC06755}" sibTransId="{F24F4150-77B9-4C07-9C6D-367EA5B26623}"/>
    <dgm:cxn modelId="{9895A2F6-405A-4A05-9452-556967A3FFB9}" type="presOf" srcId="{5D5B7CD6-B58A-456C-91A9-5AE989DE6A94}" destId="{A001672E-455B-4AA5-99E1-7D99D0393032}" srcOrd="0" destOrd="0" presId="urn:microsoft.com/office/officeart/2005/8/layout/hList3"/>
    <dgm:cxn modelId="{C5A42AFC-B357-4177-A77C-958C3F398644}" srcId="{71C7CC67-327B-4D42-BFDC-0C4915F79C6D}" destId="{5D5B7CD6-B58A-456C-91A9-5AE989DE6A94}" srcOrd="1" destOrd="0" parTransId="{B72D38D7-BCC4-459B-81D1-CAC385039E79}" sibTransId="{458E3D97-3754-4EA9-A068-FFDA848EE865}"/>
    <dgm:cxn modelId="{ABB228CC-89F5-4209-8750-E00700F5FDA3}" type="presParOf" srcId="{39E0B412-94D2-43A1-8B77-07D9A5D2522F}" destId="{F7D5D508-BCA3-46C9-AE54-252D5A522473}" srcOrd="0" destOrd="0" presId="urn:microsoft.com/office/officeart/2005/8/layout/hList3"/>
    <dgm:cxn modelId="{1C9D51D0-563D-4196-BE3B-6D9F8AD9E292}" type="presParOf" srcId="{39E0B412-94D2-43A1-8B77-07D9A5D2522F}" destId="{12E90EDB-C4C8-4202-84CE-F853A2C1A45B}" srcOrd="1" destOrd="0" presId="urn:microsoft.com/office/officeart/2005/8/layout/hList3"/>
    <dgm:cxn modelId="{CF43B0BF-8B61-4EC2-9EFE-200A1FD756D0}" type="presParOf" srcId="{12E90EDB-C4C8-4202-84CE-F853A2C1A45B}" destId="{D8075461-8773-4BD8-AE81-94544E75C97B}" srcOrd="0" destOrd="0" presId="urn:microsoft.com/office/officeart/2005/8/layout/hList3"/>
    <dgm:cxn modelId="{CFD295C1-3CDA-4EE4-A161-C34A8DF88DAD}" type="presParOf" srcId="{12E90EDB-C4C8-4202-84CE-F853A2C1A45B}" destId="{A001672E-455B-4AA5-99E1-7D99D0393032}" srcOrd="1" destOrd="0" presId="urn:microsoft.com/office/officeart/2005/8/layout/hList3"/>
    <dgm:cxn modelId="{2E06B983-6619-4CE9-9BEC-7CB85A1305D4}" type="presParOf" srcId="{12E90EDB-C4C8-4202-84CE-F853A2C1A45B}" destId="{05526FE9-3498-4122-8CD0-20B7FDC7E6D8}" srcOrd="2" destOrd="0" presId="urn:microsoft.com/office/officeart/2005/8/layout/hList3"/>
    <dgm:cxn modelId="{AC7C5A6F-2325-483F-9818-6531CBB56180}" type="presParOf" srcId="{12E90EDB-C4C8-4202-84CE-F853A2C1A45B}" destId="{9D848FE9-5F58-4E1E-BB0B-51C3712D73A5}" srcOrd="3" destOrd="0" presId="urn:microsoft.com/office/officeart/2005/8/layout/hList3"/>
    <dgm:cxn modelId="{C30DA620-10B2-4795-AF72-6B6883A2C7C2}" type="presParOf" srcId="{39E0B412-94D2-43A1-8B77-07D9A5D2522F}" destId="{3A7FFCAC-7380-40D1-A15C-7C767F5CBF6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D7401-2E71-4347-B472-1D87B7D9FCCA}">
      <dsp:nvSpPr>
        <dsp:cNvPr id="0" name=""/>
        <dsp:cNvSpPr/>
      </dsp:nvSpPr>
      <dsp:spPr>
        <a:xfrm>
          <a:off x="0" y="0"/>
          <a:ext cx="5022558" cy="421246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600" b="1" kern="1200" dirty="0"/>
            <a:t>نقاط القوة</a:t>
          </a:r>
        </a:p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1000" kern="1200" dirty="0"/>
        </a:p>
      </dsp:txBody>
      <dsp:txXfrm>
        <a:off x="0" y="0"/>
        <a:ext cx="5022558" cy="421246"/>
      </dsp:txXfrm>
    </dsp:sp>
    <dsp:sp modelId="{8646B483-BFBD-4AD3-B4F3-5CFE9C1728B1}">
      <dsp:nvSpPr>
        <dsp:cNvPr id="0" name=""/>
        <dsp:cNvSpPr/>
      </dsp:nvSpPr>
      <dsp:spPr>
        <a:xfrm>
          <a:off x="2452" y="421246"/>
          <a:ext cx="1672551" cy="884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الأداء الجيد لخدمة النقل العام</a:t>
          </a:r>
          <a:endParaRPr lang="ca-ES" sz="1400" kern="1200" dirty="0"/>
        </a:p>
      </dsp:txBody>
      <dsp:txXfrm>
        <a:off x="2452" y="421246"/>
        <a:ext cx="1672551" cy="884618"/>
      </dsp:txXfrm>
    </dsp:sp>
    <dsp:sp modelId="{9E296B4C-D577-4978-8A77-221ADC16E827}">
      <dsp:nvSpPr>
        <dsp:cNvPr id="0" name=""/>
        <dsp:cNvSpPr/>
      </dsp:nvSpPr>
      <dsp:spPr>
        <a:xfrm>
          <a:off x="1675003" y="421246"/>
          <a:ext cx="1672551" cy="884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الأداء الجيد لعملية إعادة التدوير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1400" kern="1200" dirty="0"/>
        </a:p>
      </dsp:txBody>
      <dsp:txXfrm>
        <a:off x="1675003" y="421246"/>
        <a:ext cx="1672551" cy="884618"/>
      </dsp:txXfrm>
    </dsp:sp>
    <dsp:sp modelId="{48D76AE2-4C64-4787-9293-851054621905}">
      <dsp:nvSpPr>
        <dsp:cNvPr id="0" name=""/>
        <dsp:cNvSpPr/>
      </dsp:nvSpPr>
      <dsp:spPr>
        <a:xfrm>
          <a:off x="3347554" y="421246"/>
          <a:ext cx="1672551" cy="88461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الأداء الجيد لنقاط تجميع النفايات الصلبة وإعادة التدوير</a:t>
          </a:r>
          <a:endParaRPr lang="ca-ES" sz="1400" kern="1200" dirty="0"/>
        </a:p>
      </dsp:txBody>
      <dsp:txXfrm>
        <a:off x="3347554" y="421246"/>
        <a:ext cx="1672551" cy="884618"/>
      </dsp:txXfrm>
    </dsp:sp>
    <dsp:sp modelId="{4DF77A34-5275-44B0-A136-4845F2FE8641}">
      <dsp:nvSpPr>
        <dsp:cNvPr id="0" name=""/>
        <dsp:cNvSpPr/>
      </dsp:nvSpPr>
      <dsp:spPr>
        <a:xfrm>
          <a:off x="0" y="1305865"/>
          <a:ext cx="5022558" cy="98290"/>
        </a:xfrm>
        <a:prstGeom prst="rect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D5D508-BCA3-46C9-AE54-252D5A522473}">
      <dsp:nvSpPr>
        <dsp:cNvPr id="0" name=""/>
        <dsp:cNvSpPr/>
      </dsp:nvSpPr>
      <dsp:spPr>
        <a:xfrm>
          <a:off x="0" y="0"/>
          <a:ext cx="5022558" cy="413145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ar-JO" sz="2600" kern="1200" dirty="0"/>
        </a:p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2600" kern="1200" dirty="0"/>
            <a:t>نقاط الضعف</a:t>
          </a:r>
        </a:p>
        <a:p>
          <a:pPr marL="0" lvl="0" indent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2600" kern="1200" dirty="0"/>
        </a:p>
      </dsp:txBody>
      <dsp:txXfrm>
        <a:off x="0" y="0"/>
        <a:ext cx="5022558" cy="413145"/>
      </dsp:txXfrm>
    </dsp:sp>
    <dsp:sp modelId="{D8075461-8773-4BD8-AE81-94544E75C97B}">
      <dsp:nvSpPr>
        <dsp:cNvPr id="0" name=""/>
        <dsp:cNvSpPr/>
      </dsp:nvSpPr>
      <dsp:spPr>
        <a:xfrm>
          <a:off x="0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غير الأرض للتنمية</a:t>
          </a:r>
          <a:endParaRPr lang="ca-ES" sz="1400" kern="1200" dirty="0"/>
        </a:p>
      </dsp:txBody>
      <dsp:txXfrm>
        <a:off x="0" y="413145"/>
        <a:ext cx="1255639" cy="867605"/>
      </dsp:txXfrm>
    </dsp:sp>
    <dsp:sp modelId="{A001672E-455B-4AA5-99E1-7D99D0393032}">
      <dsp:nvSpPr>
        <dsp:cNvPr id="0" name=""/>
        <dsp:cNvSpPr/>
      </dsp:nvSpPr>
      <dsp:spPr>
        <a:xfrm>
          <a:off x="1255639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كثافة سكنية عالية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1400" kern="1200" dirty="0"/>
        </a:p>
      </dsp:txBody>
      <dsp:txXfrm>
        <a:off x="1255639" y="413145"/>
        <a:ext cx="1255639" cy="867605"/>
      </dsp:txXfrm>
    </dsp:sp>
    <dsp:sp modelId="{05526FE9-3498-4122-8CD0-20B7FDC7E6D8}">
      <dsp:nvSpPr>
        <dsp:cNvPr id="0" name=""/>
        <dsp:cNvSpPr/>
      </dsp:nvSpPr>
      <dsp:spPr>
        <a:xfrm>
          <a:off x="2511279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كثافة عالية من حركة المرور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1400" kern="1200" dirty="0"/>
        </a:p>
      </dsp:txBody>
      <dsp:txXfrm>
        <a:off x="2511279" y="413145"/>
        <a:ext cx="1255639" cy="867605"/>
      </dsp:txXfrm>
    </dsp:sp>
    <dsp:sp modelId="{9D848FE9-5F58-4E1E-BB0B-51C3712D73A5}">
      <dsp:nvSpPr>
        <dsp:cNvPr id="0" name=""/>
        <dsp:cNvSpPr/>
      </dsp:nvSpPr>
      <dsp:spPr>
        <a:xfrm>
          <a:off x="3766919" y="413145"/>
          <a:ext cx="1255639" cy="86760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ar-JO" sz="1400" kern="1200" dirty="0"/>
            <a:t>مستوى ضوضاء مرتفع</a:t>
          </a:r>
        </a:p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ca-ES" sz="1400" kern="1200" dirty="0"/>
        </a:p>
      </dsp:txBody>
      <dsp:txXfrm>
        <a:off x="3766919" y="413145"/>
        <a:ext cx="1255639" cy="867605"/>
      </dsp:txXfrm>
    </dsp:sp>
    <dsp:sp modelId="{3A7FFCAC-7380-40D1-A15C-7C767F5CBF6D}">
      <dsp:nvSpPr>
        <dsp:cNvPr id="0" name=""/>
        <dsp:cNvSpPr/>
      </dsp:nvSpPr>
      <dsp:spPr>
        <a:xfrm>
          <a:off x="0" y="1280751"/>
          <a:ext cx="5022558" cy="96400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12.12.2023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‹N›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12/12/2023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Slide </a:t>
            </a:r>
            <a:r>
              <a:rPr lang="it-IT" dirty="0" err="1"/>
              <a:t>modified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368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3" name="Google Shape;35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29849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357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replace</a:t>
            </a:r>
            <a:r>
              <a:rPr lang="it-IT" dirty="0"/>
              <a:t> the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example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0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>
            <a:extLst>
              <a:ext uri="{FF2B5EF4-FFF2-40B4-BE49-F238E27FC236}">
                <a16:creationId xmlns:a16="http://schemas.microsoft.com/office/drawing/2014/main" id="{E303196B-5650-4CB1-896C-A7989FDE9D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CB349421-2916-4EB6-80F3-1A9EDCB420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rtl="1"/>
            <a:r>
              <a:rPr lang="ar-JO" altLang="it-IT" dirty="0">
                <a:latin typeface="Times" panose="02020603050405020304" pitchFamily="18" charset="0"/>
                <a:ea typeface="ＭＳ Ｐゴシック" panose="020B0600070205080204" pitchFamily="34" charset="-128"/>
              </a:rPr>
              <a:t>هذا المثال يحل محل القديم</a:t>
            </a:r>
          </a:p>
        </p:txBody>
      </p:sp>
    </p:spTree>
    <p:extLst>
      <p:ext uri="{BB962C8B-B14F-4D97-AF65-F5344CB8AC3E}">
        <p14:creationId xmlns:p14="http://schemas.microsoft.com/office/powerpoint/2010/main" val="13741777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New </a:t>
            </a:r>
            <a:r>
              <a:rPr lang="it-IT" dirty="0" err="1"/>
              <a:t>added</a:t>
            </a:r>
            <a:r>
              <a:rPr lang="it-IT" dirty="0"/>
              <a:t> slide</a:t>
            </a:r>
            <a:endParaRPr dirty="0"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07398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638094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err="1"/>
              <a:t>This</a:t>
            </a:r>
            <a:r>
              <a:rPr lang="it-IT" dirty="0"/>
              <a:t> slide </a:t>
            </a:r>
            <a:r>
              <a:rPr lang="it-IT" dirty="0" err="1"/>
              <a:t>replace</a:t>
            </a:r>
            <a:r>
              <a:rPr lang="it-IT" dirty="0"/>
              <a:t> the </a:t>
            </a:r>
            <a:r>
              <a:rPr lang="it-IT" dirty="0" err="1"/>
              <a:t>old</a:t>
            </a:r>
            <a:r>
              <a:rPr lang="it-IT" dirty="0"/>
              <a:t> one</a:t>
            </a:r>
            <a:endParaRPr dirty="0"/>
          </a:p>
        </p:txBody>
      </p:sp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14019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/>
              <a:t>تحل هذه الشريحة محل الشريحة القديمة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81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/>
              <a:t>تحل هذه الشريحة محل الشريحة القديمة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5221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J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9828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it-IT" altLang="it-IT" dirty="0">
                <a:latin typeface="Times" pitchFamily="18" charset="0"/>
                <a:ea typeface="MS PGothic" pitchFamily="34" charset="-128"/>
              </a:rPr>
              <a:t>New slide</a:t>
            </a:r>
          </a:p>
        </p:txBody>
      </p:sp>
    </p:spTree>
    <p:extLst>
      <p:ext uri="{BB962C8B-B14F-4D97-AF65-F5344CB8AC3E}">
        <p14:creationId xmlns:p14="http://schemas.microsoft.com/office/powerpoint/2010/main" val="8032742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96986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484879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197994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116009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760517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82841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0527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90788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544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/>
              <a:t>New slide</a:t>
            </a:r>
            <a:endParaRPr dirty="0"/>
          </a:p>
        </p:txBody>
      </p:sp>
      <p:sp>
        <p:nvSpPr>
          <p:cNvPr id="325" name="Google Shape;325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42301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85466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985466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1" name="Google Shape;511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2531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274460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t-IT" altLang="it-IT">
              <a:latin typeface="Times" pitchFamily="18" charset="0"/>
              <a:ea typeface="MS PGothic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94259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>
            <a:extLst>
              <a:ext uri="{FF2B5EF4-FFF2-40B4-BE49-F238E27FC236}">
                <a16:creationId xmlns:a16="http://schemas.microsoft.com/office/drawing/2014/main" id="{072DCFBF-AEE5-4B4D-9925-21DF4C091FA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36499B3-5002-4518-BCFA-C8DFA80CA391}" type="slidenum">
              <a:rPr lang="it-IT" altLang="it-IT"/>
              <a:pPr/>
              <a:t>24</a:t>
            </a:fld>
            <a:endParaRPr lang="it-IT" altLang="it-IT"/>
          </a:p>
        </p:txBody>
      </p:sp>
      <p:sp>
        <p:nvSpPr>
          <p:cNvPr id="21505" name="Rectangle 1">
            <a:extLst>
              <a:ext uri="{FF2B5EF4-FFF2-40B4-BE49-F238E27FC236}">
                <a16:creationId xmlns:a16="http://schemas.microsoft.com/office/drawing/2014/main" id="{6BDD4AF9-B3B1-47DC-B548-9D90661888D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62230B5A-D259-42A3-9DE6-3647D9BE2C0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2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953166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0">
            <a:extLst>
              <a:ext uri="{FF2B5EF4-FFF2-40B4-BE49-F238E27FC236}">
                <a16:creationId xmlns:a16="http://schemas.microsoft.com/office/drawing/2014/main" id="{072DCFBF-AEE5-4B4D-9925-21DF4C091FAB}"/>
              </a:ext>
            </a:extLst>
          </p:cNvPr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36499B3-5002-4518-BCFA-C8DFA80CA391}" type="slidenum">
              <a:rPr lang="it-IT" altLang="it-IT"/>
              <a:pPr/>
              <a:t>25</a:t>
            </a:fld>
            <a:endParaRPr lang="it-IT" altLang="it-IT"/>
          </a:p>
        </p:txBody>
      </p:sp>
      <p:sp>
        <p:nvSpPr>
          <p:cNvPr id="21505" name="Rectangle 1">
            <a:extLst>
              <a:ext uri="{FF2B5EF4-FFF2-40B4-BE49-F238E27FC236}">
                <a16:creationId xmlns:a16="http://schemas.microsoft.com/office/drawing/2014/main" id="{6BDD4AF9-B3B1-47DC-B548-9D90661888D0}"/>
              </a:ext>
            </a:extLst>
          </p:cNvPr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90600" y="777875"/>
            <a:ext cx="5116513" cy="38369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62230B5A-D259-42A3-9DE6-3647D9BE2C01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09632" y="4861252"/>
            <a:ext cx="5680036" cy="460595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it-IT" altLang="it-IT" dirty="0" err="1"/>
              <a:t>Slightly</a:t>
            </a:r>
            <a:r>
              <a:rPr lang="it-IT" altLang="it-IT" dirty="0"/>
              <a:t> </a:t>
            </a:r>
            <a:r>
              <a:rPr lang="it-IT" altLang="it-IT" dirty="0" err="1"/>
              <a:t>modified</a:t>
            </a:r>
            <a:r>
              <a:rPr lang="it-IT" altLang="it-IT" dirty="0"/>
              <a:t>: </a:t>
            </a:r>
            <a:r>
              <a:rPr lang="it-IT" altLang="it-IT" dirty="0" err="1"/>
              <a:t>title</a:t>
            </a:r>
            <a:r>
              <a:rPr lang="it-IT" altLang="it-IT" dirty="0"/>
              <a:t> </a:t>
            </a:r>
            <a:r>
              <a:rPr lang="it-IT" altLang="it-IT" dirty="0" err="1"/>
              <a:t>row</a:t>
            </a:r>
            <a:r>
              <a:rPr lang="it-IT" altLang="it-IT" dirty="0"/>
              <a:t> </a:t>
            </a:r>
            <a:r>
              <a:rPr lang="it-IT" altLang="it-IT" dirty="0" err="1"/>
              <a:t>added</a:t>
            </a: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4158171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تم تعديل العنوان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946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/>
              <a:t>تم تعديل العنوان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185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New slide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574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ar-JO" dirty="0"/>
              <a:t>شريحة جديدة تحل محل «وصف المؤشرات - </a:t>
            </a:r>
            <a:r>
              <a:rPr lang="it-IT" dirty="0"/>
              <a:t>SNTool</a:t>
            </a:r>
            <a:r>
              <a:rPr lang="ar-JO" dirty="0"/>
              <a:t> (</a:t>
            </a:r>
            <a:r>
              <a:rPr lang="it-IT" dirty="0"/>
              <a:t>D3.1.1</a:t>
            </a:r>
            <a:r>
              <a:rPr lang="ar-JO" dirty="0"/>
              <a:t>) </a:t>
            </a:r>
            <a:r>
              <a:rPr lang="it-IT" dirty="0"/>
              <a:t>«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3607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WP5 - ACTIVITY 5.1: SUSTAINABLE MED CITIES TRAINING SYSTEM</a:t>
            </a:r>
            <a:r>
              <a:rPr kumimoji="0" lang="it-IT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91386" y="2355610"/>
            <a:ext cx="771322" cy="2841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504111" y="2923410"/>
            <a:ext cx="358597" cy="412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477047" y="3672185"/>
            <a:ext cx="385661" cy="3924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429684" y="4392385"/>
            <a:ext cx="433023" cy="4194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395855" y="5150686"/>
            <a:ext cx="466853" cy="365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888406" y="1835435"/>
            <a:ext cx="974302" cy="25034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006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 marL="0" indent="0">
              <a:buNone/>
              <a:defRPr b="0" i="0">
                <a:solidFill>
                  <a:schemeClr val="tx1"/>
                </a:solidFill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75060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800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8898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9113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03692" y="4024961"/>
            <a:ext cx="4936616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97101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el und Inhalt" type="obj">
  <p:cSld name="1_Titel und Inhal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175848" y="149470"/>
            <a:ext cx="9143999" cy="718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350"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457200" y="1019910"/>
            <a:ext cx="8229600" cy="493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342900" marR="0" lvl="0" indent="-1714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3048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028700" marR="0" lvl="2" indent="-2857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14500" marR="0" lvl="4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57400" marR="0" lvl="5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00300" marR="0" lvl="6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743200" marR="0" lvl="7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86100" marR="0" lvl="8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8071338" y="635635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8876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5717A4E0-AFAA-400D-91C0-8B7A2410A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4CDCC-C3C8-49E5-8040-B8E50FD8E911}" type="datetimeFigureOut">
              <a:rPr lang="it-IT" smtClean="0"/>
              <a:t>12/12/2023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6072EA91-51A6-4E4E-83E6-D60BFDA58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0E23968-6ED6-49D2-AAE4-078F20CDB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181CF-B742-42EE-BBAA-7DAA6747C2F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811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>
  <p:cSld name="Titel und Inhal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457200" y="1336431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342900" marR="0" lvl="0" indent="-1714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304800" algn="l" rtl="0">
              <a:spcBef>
                <a:spcPts val="42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028700" marR="0" lvl="2" indent="-2857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714500" marR="0" lvl="4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57400" marR="0" lvl="5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00300" marR="0" lvl="6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743200" marR="0" lvl="7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086100" marR="0" lvl="8" indent="-26670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sldNum" idx="12"/>
          </p:nvPr>
        </p:nvSpPr>
        <p:spPr>
          <a:xfrm>
            <a:off x="8071338" y="6356352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793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endParaRPr lang="en-US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/>
              <a:t>TRAINING  MODULE </a:t>
            </a:r>
            <a:r>
              <a:rPr lang="el-GR" sz="1200" dirty="0"/>
              <a:t> </a:t>
            </a:r>
            <a:r>
              <a:rPr lang="en-US" sz="1200" dirty="0"/>
              <a:t>1</a:t>
            </a:r>
            <a:br>
              <a:rPr lang="it-IT" sz="1200" dirty="0"/>
            </a:br>
            <a:r>
              <a:rPr lang="en-US" sz="1200" dirty="0"/>
              <a:t>The Generic Framework concept and the multicriteria assessment methodology</a:t>
            </a:r>
            <a:endParaRPr lang="it-IT" sz="1200" dirty="0"/>
          </a:p>
        </p:txBody>
      </p:sp>
      <p:pic>
        <p:nvPicPr>
          <p:cNvPr id="10" name="Imatge 14"/>
          <p:cNvPicPr/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7.png"/><Relationship Id="rId3" Type="http://schemas.openxmlformats.org/officeDocument/2006/relationships/image" Target="../media/image172.jpg"/><Relationship Id="rId7" Type="http://schemas.openxmlformats.org/officeDocument/2006/relationships/image" Target="../media/image176.png"/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10" Type="http://schemas.openxmlformats.org/officeDocument/2006/relationships/image" Target="../media/image179.jpg"/><Relationship Id="rId4" Type="http://schemas.openxmlformats.org/officeDocument/2006/relationships/image" Target="../media/image173.jpg"/><Relationship Id="rId9" Type="http://schemas.openxmlformats.org/officeDocument/2006/relationships/image" Target="../media/image178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jpg"/><Relationship Id="rId7" Type="http://schemas.openxmlformats.org/officeDocument/2006/relationships/image" Target="../media/image184.jp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3.jpg"/><Relationship Id="rId5" Type="http://schemas.openxmlformats.org/officeDocument/2006/relationships/image" Target="../media/image182.jpg"/><Relationship Id="rId4" Type="http://schemas.openxmlformats.org/officeDocument/2006/relationships/image" Target="../media/image18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g"/><Relationship Id="rId7" Type="http://schemas.openxmlformats.org/officeDocument/2006/relationships/image" Target="../media/image190.jp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jpg"/><Relationship Id="rId5" Type="http://schemas.openxmlformats.org/officeDocument/2006/relationships/image" Target="../media/image188.jpg"/><Relationship Id="rId4" Type="http://schemas.openxmlformats.org/officeDocument/2006/relationships/image" Target="../media/image187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2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4.jpg"/><Relationship Id="rId4" Type="http://schemas.openxmlformats.org/officeDocument/2006/relationships/image" Target="../media/image19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jpg"/><Relationship Id="rId2" Type="http://schemas.openxmlformats.org/officeDocument/2006/relationships/image" Target="../media/image19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8.jpg"/><Relationship Id="rId4" Type="http://schemas.openxmlformats.org/officeDocument/2006/relationships/image" Target="../media/image197.png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hyperlink" Target="mailto:andrea.moro@iisbeitalia.org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7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g"/><Relationship Id="rId4" Type="http://schemas.openxmlformats.org/officeDocument/2006/relationships/image" Target="../media/image8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emf"/><Relationship Id="rId4" Type="http://schemas.openxmlformats.org/officeDocument/2006/relationships/image" Target="../media/image86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11" Type="http://schemas.openxmlformats.org/officeDocument/2006/relationships/image" Target="../media/image25.png"/><Relationship Id="rId5" Type="http://schemas.openxmlformats.org/officeDocument/2006/relationships/image" Target="../media/image19.jp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jp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em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3" Type="http://schemas.openxmlformats.org/officeDocument/2006/relationships/image" Target="../media/image28.png"/><Relationship Id="rId21" Type="http://schemas.openxmlformats.org/officeDocument/2006/relationships/image" Target="../media/image46.jp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g"/><Relationship Id="rId3" Type="http://schemas.openxmlformats.org/officeDocument/2006/relationships/image" Target="../media/image48.jpg"/><Relationship Id="rId7" Type="http://schemas.openxmlformats.org/officeDocument/2006/relationships/image" Target="../media/image52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Relationship Id="rId9" Type="http://schemas.openxmlformats.org/officeDocument/2006/relationships/image" Target="../media/image10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2.jpg"/><Relationship Id="rId4" Type="http://schemas.openxmlformats.org/officeDocument/2006/relationships/image" Target="../media/image131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5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8.jpg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jpg"/><Relationship Id="rId3" Type="http://schemas.openxmlformats.org/officeDocument/2006/relationships/image" Target="../media/image140.png"/><Relationship Id="rId7" Type="http://schemas.openxmlformats.org/officeDocument/2006/relationships/image" Target="../media/image144.jp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jpg"/><Relationship Id="rId5" Type="http://schemas.openxmlformats.org/officeDocument/2006/relationships/image" Target="../media/image142.jpg"/><Relationship Id="rId4" Type="http://schemas.openxmlformats.org/officeDocument/2006/relationships/image" Target="../media/image14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image" Target="../media/image146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g"/><Relationship Id="rId2" Type="http://schemas.openxmlformats.org/officeDocument/2006/relationships/image" Target="../media/image150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2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jp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g"/><Relationship Id="rId2" Type="http://schemas.openxmlformats.org/officeDocument/2006/relationships/image" Target="../media/image156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g"/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jpg"/><Relationship Id="rId4" Type="http://schemas.openxmlformats.org/officeDocument/2006/relationships/image" Target="../media/image161.jpg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image" Target="../media/image163.e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g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emf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g"/><Relationship Id="rId2" Type="http://schemas.openxmlformats.org/officeDocument/2006/relationships/image" Target="../media/image16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335280" y="2357438"/>
            <a:ext cx="6181408" cy="3606800"/>
          </a:xfrm>
          <a:prstGeom prst="rect">
            <a:avLst/>
          </a:prstGeom>
        </p:spPr>
        <p:txBody>
          <a:bodyPr lIns="91440" tIns="45720" rIns="91440" bIns="45720" anchor="ctr"/>
          <a:lstStyle/>
          <a:p>
            <a:pPr marL="0" indent="0">
              <a:buNone/>
            </a:pPr>
            <a:r>
              <a:rPr lang="ar-JO" sz="3600" dirty="0">
                <a:solidFill>
                  <a:srgbClr val="0070C0"/>
                </a:solidFill>
              </a:rPr>
              <a:t>الوحدة التدريبية الاولى    </a:t>
            </a:r>
            <a:endParaRPr lang="en-US" sz="3600" dirty="0">
              <a:solidFill>
                <a:srgbClr val="0070C0"/>
              </a:solidFill>
            </a:endParaRPr>
          </a:p>
          <a:p>
            <a:pPr marL="0" indent="0" algn="ctr">
              <a:buNone/>
            </a:pPr>
            <a:r>
              <a:rPr lang="ar-JO" dirty="0">
                <a:latin typeface="Calibri"/>
                <a:ea typeface="Times New Roman" panose="02020603050405020304" pitchFamily="18" charset="0"/>
                <a:cs typeface="Arial"/>
              </a:rPr>
              <a:t>        مبدأ الإطار العام ومنهجية التقييم </a:t>
            </a:r>
            <a:endParaRPr lang="ar-JO" dirty="0">
              <a:latin typeface="Calibri" panose="020F0502020204030204" pitchFamily="34" charset="0"/>
              <a:ea typeface="Times New Roman" panose="02020603050405020304" pitchFamily="18" charset="0"/>
              <a:cs typeface="Arial"/>
            </a:endParaRPr>
          </a:p>
          <a:p>
            <a:pPr marL="0" indent="0" algn="ctr">
              <a:buNone/>
            </a:pPr>
            <a:r>
              <a:rPr lang="ar-JO" dirty="0">
                <a:latin typeface="Calibri" panose="020F0502020204030204" pitchFamily="34" charset="0"/>
              </a:rPr>
              <a:t>              متعدد المعايير</a:t>
            </a:r>
            <a:r>
              <a:rPr lang="en-US" dirty="0">
                <a:latin typeface="Calibri" panose="020F0502020204030204" pitchFamily="34" charset="0"/>
              </a:rPr>
              <a:t>     </a:t>
            </a:r>
            <a:endParaRPr lang="ar-JO" dirty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dirty="0">
                <a:latin typeface="Calibri"/>
                <a:cs typeface="Calibri"/>
              </a:rPr>
              <a:t>            SBE</a:t>
            </a:r>
            <a:r>
              <a:rPr lang="ar-JO" dirty="0">
                <a:latin typeface="Calibri"/>
                <a:cs typeface="Arial"/>
              </a:rPr>
              <a:t>- طريقة</a:t>
            </a:r>
            <a:endParaRPr lang="it-IT" dirty="0">
              <a:latin typeface="Calibri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50698" y="914706"/>
            <a:ext cx="6747089" cy="48742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1"/>
            <a:ext cx="2215133" cy="116471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4586" y="4001405"/>
            <a:ext cx="1964817" cy="70024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232562" y="3028568"/>
            <a:ext cx="1695450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r" rtl="1">
              <a:spcBef>
                <a:spcPts val="75"/>
              </a:spcBef>
            </a:pPr>
            <a:r>
              <a:rPr lang="ar-JO" dirty="0">
                <a:cs typeface="Calibri"/>
              </a:rPr>
              <a:t>ساهم الفريق الأمريكي في تطوير</a:t>
            </a:r>
            <a:endParaRPr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57027" y="810240"/>
            <a:ext cx="3128486" cy="344806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2175" b="1" dirty="0">
                <a:solidFill>
                  <a:srgbClr val="235564"/>
                </a:solidFill>
                <a:cs typeface="Calibri"/>
              </a:rPr>
              <a:t>نظرة عامة على الحالة الهيلينية</a:t>
            </a:r>
            <a:endParaRPr sz="2175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08994" y="833842"/>
            <a:ext cx="519788" cy="38244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46172" y="819042"/>
            <a:ext cx="369188" cy="369188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998666" y="1621428"/>
            <a:ext cx="2361248" cy="2019776"/>
            <a:chOff x="7405116" y="1584960"/>
            <a:chExt cx="3148330" cy="269303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405116" y="1827276"/>
              <a:ext cx="2667000" cy="24505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290304" y="3125724"/>
              <a:ext cx="1259586" cy="79171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291828" y="1584960"/>
              <a:ext cx="1261109" cy="90906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6397508" y="2200737"/>
            <a:ext cx="967740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b="1" spc="-4" dirty="0">
                <a:solidFill>
                  <a:srgbClr val="001F5F"/>
                </a:solidFill>
                <a:cs typeface="Calibri"/>
              </a:rPr>
              <a:t>مبنى البلدية</a:t>
            </a:r>
          </a:p>
        </p:txBody>
      </p:sp>
      <p:grpSp>
        <p:nvGrpSpPr>
          <p:cNvPr id="10" name="object 10"/>
          <p:cNvGrpSpPr/>
          <p:nvPr/>
        </p:nvGrpSpPr>
        <p:grpSpPr>
          <a:xfrm>
            <a:off x="722704" y="1785448"/>
            <a:ext cx="5511641" cy="1835944"/>
            <a:chOff x="1703832" y="1803654"/>
            <a:chExt cx="7348855" cy="2447925"/>
          </a:xfrm>
        </p:grpSpPr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468867" y="2013204"/>
              <a:ext cx="440435" cy="41452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612124" y="3489960"/>
              <a:ext cx="440435" cy="4130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86290" y="1925915"/>
              <a:ext cx="3170193" cy="227782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344924" y="2084832"/>
              <a:ext cx="2673096" cy="178003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5688329" y="2337054"/>
              <a:ext cx="253365" cy="518159"/>
            </a:xfrm>
            <a:custGeom>
              <a:avLst/>
              <a:gdLst/>
              <a:ahLst/>
              <a:cxnLst/>
              <a:rect l="l" t="t" r="r" b="b"/>
              <a:pathLst>
                <a:path w="253364" h="518160">
                  <a:moveTo>
                    <a:pt x="0" y="42163"/>
                  </a:moveTo>
                  <a:lnTo>
                    <a:pt x="3319" y="25771"/>
                  </a:lnTo>
                  <a:lnTo>
                    <a:pt x="12366" y="12366"/>
                  </a:lnTo>
                  <a:lnTo>
                    <a:pt x="25771" y="3319"/>
                  </a:lnTo>
                  <a:lnTo>
                    <a:pt x="42164" y="0"/>
                  </a:lnTo>
                  <a:lnTo>
                    <a:pt x="210820" y="0"/>
                  </a:lnTo>
                  <a:lnTo>
                    <a:pt x="227212" y="3319"/>
                  </a:lnTo>
                  <a:lnTo>
                    <a:pt x="240617" y="12366"/>
                  </a:lnTo>
                  <a:lnTo>
                    <a:pt x="249664" y="25771"/>
                  </a:lnTo>
                  <a:lnTo>
                    <a:pt x="252984" y="42163"/>
                  </a:lnTo>
                  <a:lnTo>
                    <a:pt x="252984" y="475996"/>
                  </a:lnTo>
                  <a:lnTo>
                    <a:pt x="249664" y="492388"/>
                  </a:lnTo>
                  <a:lnTo>
                    <a:pt x="240617" y="505793"/>
                  </a:lnTo>
                  <a:lnTo>
                    <a:pt x="227212" y="514840"/>
                  </a:lnTo>
                  <a:lnTo>
                    <a:pt x="210820" y="518160"/>
                  </a:lnTo>
                  <a:lnTo>
                    <a:pt x="42164" y="518160"/>
                  </a:lnTo>
                  <a:lnTo>
                    <a:pt x="25771" y="514840"/>
                  </a:lnTo>
                  <a:lnTo>
                    <a:pt x="12366" y="505793"/>
                  </a:lnTo>
                  <a:lnTo>
                    <a:pt x="3319" y="492388"/>
                  </a:lnTo>
                  <a:lnTo>
                    <a:pt x="0" y="475996"/>
                  </a:lnTo>
                  <a:lnTo>
                    <a:pt x="0" y="42163"/>
                  </a:lnTo>
                  <a:close/>
                </a:path>
              </a:pathLst>
            </a:custGeom>
            <a:ln w="25400">
              <a:solidFill>
                <a:srgbClr val="375F92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5935217" y="1989582"/>
              <a:ext cx="2428875" cy="2247265"/>
            </a:xfrm>
            <a:custGeom>
              <a:avLst/>
              <a:gdLst/>
              <a:ahLst/>
              <a:cxnLst/>
              <a:rect l="l" t="t" r="r" b="b"/>
              <a:pathLst>
                <a:path w="2428875" h="2247265">
                  <a:moveTo>
                    <a:pt x="0" y="347471"/>
                  </a:moveTo>
                  <a:lnTo>
                    <a:pt x="2428366" y="0"/>
                  </a:lnTo>
                </a:path>
                <a:path w="2428875" h="2247265">
                  <a:moveTo>
                    <a:pt x="6096" y="865631"/>
                  </a:moveTo>
                  <a:lnTo>
                    <a:pt x="1730121" y="2247265"/>
                  </a:lnTo>
                </a:path>
              </a:pathLst>
            </a:custGeom>
            <a:ln w="28575">
              <a:solidFill>
                <a:srgbClr val="375F92"/>
              </a:solidFill>
              <a:prstDash val="lg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4173982" y="1803654"/>
              <a:ext cx="0" cy="2344420"/>
            </a:xfrm>
            <a:custGeom>
              <a:avLst/>
              <a:gdLst/>
              <a:ahLst/>
              <a:cxnLst/>
              <a:rect l="l" t="t" r="r" b="b"/>
              <a:pathLst>
                <a:path h="2344420">
                  <a:moveTo>
                    <a:pt x="0" y="0"/>
                  </a:moveTo>
                  <a:lnTo>
                    <a:pt x="0" y="2343912"/>
                  </a:lnTo>
                </a:path>
              </a:pathLst>
            </a:custGeom>
            <a:ln w="25400">
              <a:solidFill>
                <a:srgbClr val="375F92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8" name="object 1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703832" y="1920240"/>
              <a:ext cx="2257044" cy="2051304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766695" y="2243201"/>
              <a:ext cx="1407795" cy="793115"/>
            </a:xfrm>
            <a:custGeom>
              <a:avLst/>
              <a:gdLst/>
              <a:ahLst/>
              <a:cxnLst/>
              <a:rect l="l" t="t" r="r" b="b"/>
              <a:pathLst>
                <a:path w="1407795" h="793114">
                  <a:moveTo>
                    <a:pt x="1407287" y="0"/>
                  </a:moveTo>
                  <a:lnTo>
                    <a:pt x="944499" y="0"/>
                  </a:lnTo>
                  <a:lnTo>
                    <a:pt x="0" y="792988"/>
                  </a:lnTo>
                </a:path>
              </a:pathLst>
            </a:custGeom>
            <a:ln w="25400">
              <a:solidFill>
                <a:srgbClr val="375F92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81090" y="3148101"/>
            <a:ext cx="6603683" cy="1919756"/>
          </a:xfrm>
          <a:prstGeom prst="rect">
            <a:avLst/>
          </a:prstGeom>
        </p:spPr>
        <p:txBody>
          <a:bodyPr vert="horz" wrap="square" lIns="0" tIns="110490" rIns="0" bIns="0" rtlCol="0">
            <a:spAutoFit/>
          </a:bodyPr>
          <a:lstStyle/>
          <a:p>
            <a:pPr marR="3810" algn="r">
              <a:spcBef>
                <a:spcPts val="870"/>
              </a:spcBef>
            </a:pPr>
            <a:r>
              <a:rPr lang="ar-JO" b="1" dirty="0">
                <a:solidFill>
                  <a:srgbClr val="001F5F"/>
                </a:solidFill>
                <a:cs typeface="Calibri"/>
              </a:rPr>
              <a:t>مجمع المدارس</a:t>
            </a:r>
          </a:p>
          <a:p>
            <a:pPr marL="9525" algn="r" rtl="1">
              <a:spcBef>
                <a:spcPts val="1069"/>
              </a:spcBef>
            </a:pPr>
            <a:r>
              <a:rPr lang="ar-JO" sz="2400" spc="-8" dirty="0">
                <a:cs typeface="Calibri"/>
              </a:rPr>
              <a:t>تقييم ل</a:t>
            </a:r>
          </a:p>
          <a:p>
            <a:pPr marL="352425" indent="-342900" algn="r" rtl="1">
              <a:spcBef>
                <a:spcPts val="1069"/>
              </a:spcBef>
              <a:buFont typeface="Courier New" pitchFamily="49" charset="0"/>
              <a:buChar char="o"/>
            </a:pPr>
            <a:r>
              <a:rPr lang="ar-JO" sz="2400" spc="-8" dirty="0">
                <a:cs typeface="Calibri"/>
              </a:rPr>
              <a:t>الحي الحالي ومبنيين بلديين قائمين</a:t>
            </a:r>
          </a:p>
          <a:p>
            <a:pPr marL="352425" indent="-342900" algn="r" rtl="1">
              <a:spcBef>
                <a:spcPts val="1069"/>
              </a:spcBef>
              <a:buFont typeface="Courier New" pitchFamily="49" charset="0"/>
              <a:buChar char="o"/>
            </a:pPr>
            <a:r>
              <a:rPr lang="ar-JO" sz="2400" spc="-8" dirty="0">
                <a:cs typeface="Calibri"/>
              </a:rPr>
              <a:t>اثنين من السيناريوهات التحديثية</a:t>
            </a:r>
            <a:endParaRPr sz="24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101166" y="837420"/>
            <a:ext cx="4239101" cy="317875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772954" marR="3810" indent="-763905">
              <a:spcBef>
                <a:spcPts val="79"/>
              </a:spcBef>
            </a:pPr>
            <a:r>
              <a:rPr lang="ar-JO" spc="-8" dirty="0"/>
              <a:t>المركز التاريخي لبلدية أنو ليوسيا فيليس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83165" y="1182294"/>
            <a:ext cx="519788" cy="38244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0343" y="1167494"/>
            <a:ext cx="369188" cy="36918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27531" y="2587670"/>
            <a:ext cx="5233988" cy="220252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الحي: 0,271 كم2  1320 نسمة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المساحة: 360 عمارة. 55% سكني، 23% متعدد الاستخدامات، 22% غير سكني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solidFill>
                  <a:srgbClr val="C00000"/>
                </a:solidFill>
                <a:cs typeface="Calibri"/>
              </a:rPr>
              <a:t>التحديات</a:t>
            </a:r>
            <a:r>
              <a:rPr lang="ar-JO" sz="1350" b="1" spc="-4" dirty="0">
                <a:cs typeface="Calibri"/>
              </a:rPr>
              <a:t>: - محدودية الموارد الاقتصادية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-المحرومون، قضايا السلامة، منطقة الدخل المنخفض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 -معظم المباني قديمة/غير فعالة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 -شبكات البنية التحتية المحدودة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 - معبر الطريق السريع الرئيسي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  -مشاكل تلوث الهواء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  -الإضاءة العامة غير فعالة</a:t>
            </a:r>
          </a:p>
          <a:p>
            <a:pPr marL="47625" algn="r" rtl="1">
              <a:spcBef>
                <a:spcPts val="75"/>
              </a:spcBef>
              <a:tabLst>
                <a:tab pos="2105025" algn="l"/>
              </a:tabLst>
            </a:pPr>
            <a:r>
              <a:rPr lang="ar-JO" sz="1350" b="1" spc="-4" dirty="0">
                <a:cs typeface="Calibri"/>
              </a:rPr>
              <a:t>                  -مساحات خضراء قليلة</a:t>
            </a:r>
            <a:endParaRPr sz="1500" dirty="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6577" y="1786999"/>
            <a:ext cx="1625346" cy="70180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13075" y="1786999"/>
            <a:ext cx="1625346" cy="70180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220717" y="1789284"/>
            <a:ext cx="1657350" cy="70180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960364" y="1786999"/>
            <a:ext cx="1625346" cy="701802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3425599" y="676654"/>
            <a:ext cx="2217420" cy="317875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pc="-4" dirty="0"/>
              <a:t>الرؤية - السيناريو</a:t>
            </a:r>
            <a:endParaRPr dirty="0"/>
          </a:p>
        </p:txBody>
      </p:sp>
      <p:sp>
        <p:nvSpPr>
          <p:cNvPr id="3" name="object 3"/>
          <p:cNvSpPr txBox="1"/>
          <p:nvPr/>
        </p:nvSpPr>
        <p:spPr>
          <a:xfrm>
            <a:off x="1128169" y="1576007"/>
            <a:ext cx="5214461" cy="97190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266700" indent="-257175" algn="r" rtl="1">
              <a:spcBef>
                <a:spcPts val="79"/>
              </a:spcBef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lang="ar-JO" sz="1500" b="1" spc="-4" dirty="0">
                <a:cs typeface="Calibri"/>
              </a:rPr>
              <a:t>تحسين الطاقة والبصمة الكربونية للبلدية</a:t>
            </a:r>
          </a:p>
          <a:p>
            <a:pPr marL="266700" indent="-257175" algn="r" rtl="1">
              <a:spcBef>
                <a:spcPts val="79"/>
              </a:spcBef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lang="ar-JO" sz="1500" b="1" spc="-4" dirty="0">
                <a:cs typeface="Calibri"/>
              </a:rPr>
              <a:t>الحصول على الطاقة الكهربائية والاكتفاء الذاتي من المياه</a:t>
            </a:r>
          </a:p>
          <a:p>
            <a:pPr marL="266700" indent="-257175" algn="r" rtl="1">
              <a:spcBef>
                <a:spcPts val="79"/>
              </a:spcBef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lang="ar-JO" sz="1500" b="1" spc="-4" dirty="0">
                <a:cs typeface="Calibri"/>
              </a:rPr>
              <a:t>ترقية المركز التاريخي. تحسين حياة المواطنين</a:t>
            </a:r>
          </a:p>
          <a:p>
            <a:pPr marL="266700" indent="-257175" algn="r" rtl="1">
              <a:spcBef>
                <a:spcPts val="79"/>
              </a:spcBef>
              <a:buFont typeface="Wingdings"/>
              <a:buChar char=""/>
              <a:tabLst>
                <a:tab pos="266224" algn="l"/>
                <a:tab pos="266700" algn="l"/>
              </a:tabLst>
            </a:pPr>
            <a:r>
              <a:rPr lang="ar-JO" sz="1500" b="1" spc="-4" dirty="0">
                <a:cs typeface="Calibri"/>
              </a:rPr>
              <a:t>تقليل معدل البطالة وفقر الطاقة لدى الأسر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68650" y="3568257"/>
            <a:ext cx="2534603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350" b="1" spc="-8" dirty="0">
                <a:solidFill>
                  <a:srgbClr val="001F5F"/>
                </a:solidFill>
                <a:cs typeface="Calibri"/>
              </a:rPr>
              <a:t>أصحاب المصلحة: بلدية فيليس؛</a:t>
            </a:r>
            <a:endParaRPr sz="135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99933" y="3568256"/>
            <a:ext cx="1268254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350" b="1" spc="-15" dirty="0">
                <a:solidFill>
                  <a:srgbClr val="001F5F"/>
                </a:solidFill>
                <a:cs typeface="Calibri"/>
              </a:rPr>
              <a:t>ولاية أتيكا؛</a:t>
            </a:r>
            <a:endParaRPr sz="135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164902" y="3568257"/>
            <a:ext cx="169021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350" b="1" spc="-120" dirty="0">
                <a:solidFill>
                  <a:srgbClr val="001F5F"/>
                </a:solidFill>
                <a:cs typeface="Calibri"/>
              </a:rPr>
              <a:t>الإدارات الفنية؛</a:t>
            </a:r>
            <a:endParaRPr sz="135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950800" y="3568257"/>
            <a:ext cx="707231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350" b="1" spc="-8" dirty="0">
                <a:solidFill>
                  <a:srgbClr val="001F5F"/>
                </a:solidFill>
                <a:cs typeface="Calibri"/>
              </a:rPr>
              <a:t>المقيمين</a:t>
            </a:r>
            <a:endParaRPr sz="135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8650" y="3861109"/>
            <a:ext cx="6589343" cy="83769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63791" y="2593469"/>
            <a:ext cx="1080135" cy="81038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69983" y="2618614"/>
            <a:ext cx="1080134" cy="81038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32522" y="2599183"/>
            <a:ext cx="1080134" cy="82981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701252" y="2618614"/>
            <a:ext cx="1080135" cy="81038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239855" y="2599182"/>
            <a:ext cx="1349883" cy="819531"/>
          </a:xfrm>
          <a:prstGeom prst="rect">
            <a:avLst/>
          </a:prstGeom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588" y="1477654"/>
            <a:ext cx="1716405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r" rtl="1">
              <a:spcBef>
                <a:spcPts val="71"/>
              </a:spcBef>
            </a:pPr>
            <a:r>
              <a:rPr lang="ar-JO" sz="2100" b="1" spc="-11" dirty="0">
                <a:cs typeface="Calibri"/>
              </a:rPr>
              <a:t>موارد البيانات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0" y="2032198"/>
            <a:ext cx="2997518" cy="239745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تدقيق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الإدارات المختلفة للبلدية (مثلاً الفنية)</a:t>
            </a:r>
          </a:p>
          <a:p>
            <a:pPr marL="9049" algn="ctr" rtl="1">
              <a:spcBef>
                <a:spcPts val="75"/>
              </a:spcBef>
              <a:tabLst>
                <a:tab pos="266700" algn="l"/>
                <a:tab pos="267176" algn="l"/>
              </a:tabLst>
            </a:pPr>
            <a:r>
              <a:rPr lang="ar-JO" sz="1350" dirty="0">
                <a:cs typeface="Calibri"/>
              </a:rPr>
              <a:t>دراسات متنوعة، مخطط الإنارة العامة، مخطط المواصلات العامة، الخرائط، المخططات، فواتير الطاقة والمياه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محطة الطقس، محطة تلوث الهواء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البيانات الإحصائية (هيئة الإحصاء اليونانية)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أداء الطاقة الهيلينية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المستودع الإلكتروني للشهادات (</a:t>
            </a:r>
            <a:r>
              <a:rPr lang="en-US" sz="1350" b="1" dirty="0">
                <a:cs typeface="Calibri"/>
              </a:rPr>
              <a:t>EPC).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الحوار مع المواطنين</a:t>
            </a:r>
          </a:p>
          <a:p>
            <a:pPr marL="266700" indent="-257651" algn="r" rtl="1">
              <a:spcBef>
                <a:spcPts val="75"/>
              </a:spcBef>
              <a:buFont typeface="Wingdings"/>
              <a:buChar char=""/>
              <a:tabLst>
                <a:tab pos="266700" algn="l"/>
                <a:tab pos="267176" algn="l"/>
              </a:tabLst>
            </a:pPr>
            <a:r>
              <a:rPr lang="ar-JO" sz="1350" b="1" dirty="0">
                <a:cs typeface="Calibri"/>
              </a:rPr>
              <a:t>التشاور مع خبراء اللجنة المحلية</a:t>
            </a:r>
            <a:endParaRPr sz="135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3362406" y="696410"/>
            <a:ext cx="2082165" cy="317875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dirty="0"/>
              <a:t>النتائج الرئيسية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2674510" y="1133038"/>
            <a:ext cx="4919472" cy="3457576"/>
            <a:chOff x="3928871" y="1107947"/>
            <a:chExt cx="6559296" cy="4610101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28871" y="1107947"/>
              <a:ext cx="1898777" cy="2049907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3547" y="1303312"/>
              <a:ext cx="1329423" cy="14790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48143" y="2959608"/>
              <a:ext cx="3240024" cy="275844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736335" y="1429511"/>
              <a:ext cx="3233927" cy="27553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503714" y="661243"/>
            <a:ext cx="4299503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2400" spc="-34" dirty="0"/>
              <a:t>باسبورت أداة الحي</a:t>
            </a:r>
            <a:endParaRPr sz="2400" spc="-23" dirty="0"/>
          </a:p>
        </p:txBody>
      </p:sp>
      <p:grpSp>
        <p:nvGrpSpPr>
          <p:cNvPr id="3" name="object 3"/>
          <p:cNvGrpSpPr/>
          <p:nvPr/>
        </p:nvGrpSpPr>
        <p:grpSpPr>
          <a:xfrm>
            <a:off x="598714" y="1321832"/>
            <a:ext cx="8360229" cy="4578225"/>
            <a:chOff x="2625518" y="1243558"/>
            <a:chExt cx="7116445" cy="4889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25518" y="1280043"/>
              <a:ext cx="3551715" cy="481602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348" y="1438655"/>
              <a:ext cx="3054096" cy="431901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17335" y="1243558"/>
              <a:ext cx="3624198" cy="488899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12408" y="1438655"/>
              <a:ext cx="3054095" cy="431901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 idx="4294967295"/>
          </p:nvPr>
        </p:nvSpPr>
        <p:spPr>
          <a:xfrm>
            <a:off x="1877948" y="2336482"/>
            <a:ext cx="3102102" cy="31739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1429">
              <a:spcBef>
                <a:spcPts val="75"/>
              </a:spcBef>
            </a:pPr>
            <a:r>
              <a:rPr lang="ar-JO" spc="-4" dirty="0"/>
              <a:t>شكرا لك لاهتمامك</a:t>
            </a:r>
            <a:endParaRPr spc="-23" dirty="0"/>
          </a:p>
        </p:txBody>
      </p:sp>
      <p:sp>
        <p:nvSpPr>
          <p:cNvPr id="3" name="object 3"/>
          <p:cNvSpPr txBox="1"/>
          <p:nvPr/>
        </p:nvSpPr>
        <p:spPr>
          <a:xfrm>
            <a:off x="2103692" y="3875970"/>
            <a:ext cx="4890135" cy="517930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sz="3300" spc="-8" dirty="0">
                <a:latin typeface="Calibri"/>
                <a:cs typeface="Calibri"/>
                <a:hlinkClick r:id="rId2"/>
              </a:rPr>
              <a:t>andrea.moro@iisbeitalia.org</a:t>
            </a:r>
            <a:endParaRPr sz="33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858393"/>
            <a:ext cx="6858000" cy="514235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1"/>
            <a:ext cx="1964816" cy="130759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3480" y="3890773"/>
            <a:ext cx="1205864" cy="1207007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232562" y="2892107"/>
            <a:ext cx="1183958" cy="84061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lang="ar-JO" sz="1800" spc="-41" dirty="0">
                <a:solidFill>
                  <a:srgbClr val="000000"/>
                </a:solidFill>
              </a:rPr>
              <a:t>تمت إعادة تسمية أداة المبنى اسبانيا الى</a:t>
            </a:r>
            <a:endParaRPr sz="1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5857" y="1029044"/>
            <a:ext cx="6465204" cy="497056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0"/>
            <a:ext cx="1914524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6000" y="957899"/>
            <a:ext cx="6858000" cy="5042849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1"/>
            <a:ext cx="1964816" cy="1307591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32562" y="3028569"/>
            <a:ext cx="1695450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r" rtl="1">
              <a:spcBef>
                <a:spcPts val="75"/>
              </a:spcBef>
            </a:pPr>
            <a:r>
              <a:rPr lang="ar-JO" spc="-8" dirty="0">
                <a:cs typeface="Calibri"/>
              </a:rPr>
              <a:t>ساهم الفريق الفرنسي في تطوير</a:t>
            </a:r>
          </a:p>
        </p:txBody>
      </p:sp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9303" y="4165477"/>
            <a:ext cx="1354920" cy="92696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14748" y="967804"/>
            <a:ext cx="6660585" cy="495088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-3000" y="857250"/>
            <a:ext cx="1975009" cy="1317784"/>
            <a:chOff x="-4000" y="0"/>
            <a:chExt cx="2633345" cy="17570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2619755" cy="174345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62" y="758"/>
              <a:ext cx="2623820" cy="1747520"/>
            </a:xfrm>
            <a:custGeom>
              <a:avLst/>
              <a:gdLst/>
              <a:ahLst/>
              <a:cxnLst/>
              <a:rect l="l" t="t" r="r" b="b"/>
              <a:pathLst>
                <a:path w="2623820" h="1747520">
                  <a:moveTo>
                    <a:pt x="0" y="1747396"/>
                  </a:moveTo>
                  <a:lnTo>
                    <a:pt x="2623756" y="1747396"/>
                  </a:lnTo>
                  <a:lnTo>
                    <a:pt x="262375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3716" y="857250"/>
            <a:ext cx="9130665" cy="5142548"/>
            <a:chOff x="18288" y="0"/>
            <a:chExt cx="12174220" cy="68567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47999" y="0"/>
              <a:ext cx="9144000" cy="685647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288" y="0"/>
              <a:ext cx="3029712" cy="151485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13280" y="609601"/>
            <a:ext cx="7034292" cy="5397342"/>
            <a:chOff x="3043237" y="0"/>
            <a:chExt cx="9153525" cy="6866255"/>
          </a:xfrm>
        </p:grpSpPr>
        <p:sp>
          <p:nvSpPr>
            <p:cNvPr id="3" name="object 3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>
                  <a:moveTo>
                    <a:pt x="9144000" y="0"/>
                  </a:moveTo>
                  <a:lnTo>
                    <a:pt x="0" y="0"/>
                  </a:lnTo>
                  <a:lnTo>
                    <a:pt x="0" y="6856476"/>
                  </a:lnTo>
                  <a:lnTo>
                    <a:pt x="9144000" y="6856476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" name="object 4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>
                  <a:moveTo>
                    <a:pt x="0" y="6856476"/>
                  </a:moveTo>
                  <a:lnTo>
                    <a:pt x="9144000" y="685647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6476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19927" y="0"/>
              <a:ext cx="4914900" cy="6856474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" y="857250"/>
            <a:ext cx="1971674" cy="125501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59" y="2248280"/>
            <a:ext cx="1964816" cy="130759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91920" y="111760"/>
            <a:ext cx="7752080" cy="566928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1615440" cy="1117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20932" y="283466"/>
            <a:ext cx="6858000" cy="514235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32563" y="863600"/>
            <a:ext cx="1739446" cy="1311434"/>
            <a:chOff x="-4000" y="0"/>
            <a:chExt cx="2633345" cy="1757045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81163" y="342974"/>
              <a:ext cx="1057428" cy="105750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762" y="758"/>
              <a:ext cx="2623820" cy="1747520"/>
            </a:xfrm>
            <a:custGeom>
              <a:avLst/>
              <a:gdLst/>
              <a:ahLst/>
              <a:cxnLst/>
              <a:rect l="l" t="t" r="r" b="b"/>
              <a:pathLst>
                <a:path w="2623820" h="1747520">
                  <a:moveTo>
                    <a:pt x="0" y="1747396"/>
                  </a:moveTo>
                  <a:lnTo>
                    <a:pt x="2623756" y="1747396"/>
                  </a:lnTo>
                  <a:lnTo>
                    <a:pt x="2623756" y="0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9091" y="3610229"/>
            <a:ext cx="1307592" cy="130759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93897" y="2588385"/>
            <a:ext cx="1813084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r" rtl="1">
              <a:spcBef>
                <a:spcPts val="75"/>
              </a:spcBef>
            </a:pPr>
            <a:r>
              <a:rPr lang="ar-JO" spc="-4" dirty="0">
                <a:cs typeface="Calibri"/>
              </a:rPr>
              <a:t>ساهم الفريق الياباني في تطوير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808480" y="279273"/>
            <a:ext cx="7160643" cy="5339207"/>
            <a:chOff x="3043237" y="0"/>
            <a:chExt cx="9153525" cy="6866255"/>
          </a:xfrm>
        </p:grpSpPr>
        <p:sp>
          <p:nvSpPr>
            <p:cNvPr id="3" name="object 3"/>
            <p:cNvSpPr/>
            <p:nvPr/>
          </p:nvSpPr>
          <p:spPr>
            <a:xfrm>
              <a:off x="3048000" y="1523"/>
              <a:ext cx="9144000" cy="6856730"/>
            </a:xfrm>
            <a:custGeom>
              <a:avLst/>
              <a:gdLst/>
              <a:ahLst/>
              <a:cxnLst/>
              <a:rect l="l" t="t" r="r" b="b"/>
              <a:pathLst>
                <a:path w="9144000" h="6856730">
                  <a:moveTo>
                    <a:pt x="0" y="6856476"/>
                  </a:moveTo>
                  <a:lnTo>
                    <a:pt x="9144000" y="6856476"/>
                  </a:lnTo>
                  <a:lnTo>
                    <a:pt x="9144000" y="0"/>
                  </a:lnTo>
                  <a:lnTo>
                    <a:pt x="0" y="0"/>
                  </a:lnTo>
                  <a:lnTo>
                    <a:pt x="0" y="6856476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35716" y="139334"/>
              <a:ext cx="7230360" cy="502382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600444" y="2886455"/>
              <a:ext cx="5591556" cy="3971541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8602" y="280457"/>
            <a:ext cx="1528278" cy="103018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482781" y="586166"/>
            <a:ext cx="7108984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2400" dirty="0">
                <a:latin typeface="Arial MT"/>
                <a:cs typeface="Arial MT"/>
              </a:rPr>
              <a:t>أصل طريقة </a:t>
            </a:r>
            <a:r>
              <a:rPr lang="en-US" sz="2400" dirty="0">
                <a:latin typeface="Arial MT"/>
                <a:cs typeface="Arial MT"/>
              </a:rPr>
              <a:t> : SBE </a:t>
            </a:r>
            <a:r>
              <a:rPr lang="ar-JO" sz="2400" dirty="0">
                <a:latin typeface="Arial MT"/>
                <a:cs typeface="Arial MT"/>
              </a:rPr>
              <a:t>تحدي المباني الخضراء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96940" y="1575244"/>
            <a:ext cx="4493424" cy="25603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13836" marR="209550" indent="-1429" algn="ctr">
              <a:spcBef>
                <a:spcPts val="75"/>
              </a:spcBef>
            </a:pPr>
            <a:r>
              <a:rPr lang="en-US" spc="-4" dirty="0" err="1">
                <a:latin typeface="Arial MT"/>
                <a:cs typeface="Arial MT"/>
              </a:rPr>
              <a:t>iiSBE</a:t>
            </a:r>
            <a:r>
              <a:rPr lang="ar-JO" spc="-4" dirty="0">
                <a:latin typeface="Arial MT"/>
                <a:cs typeface="Arial MT"/>
              </a:rPr>
              <a:t>بدأت عملية البحث في عام 1998 بتنسيق من </a:t>
            </a:r>
            <a:r>
              <a:rPr lang="en-US" spc="-4" dirty="0">
                <a:latin typeface="Arial MT"/>
                <a:cs typeface="Arial MT"/>
              </a:rPr>
              <a:t>(</a:t>
            </a:r>
            <a:r>
              <a:rPr lang="ar-JO" spc="-4" dirty="0">
                <a:latin typeface="Arial MT"/>
                <a:cs typeface="Arial MT"/>
              </a:rPr>
              <a:t>(المبادرة الدولية لبيئة عمرانية مستدامة </a:t>
            </a:r>
          </a:p>
          <a:p>
            <a:pPr>
              <a:spcBef>
                <a:spcPts val="26"/>
              </a:spcBef>
            </a:pPr>
            <a:endParaRPr sz="1950" dirty="0">
              <a:latin typeface="Arial MT"/>
              <a:cs typeface="Arial MT"/>
            </a:endParaRPr>
          </a:p>
          <a:p>
            <a:pPr marR="132874" algn="ctr">
              <a:spcBef>
                <a:spcPts val="4"/>
              </a:spcBef>
            </a:pPr>
            <a:r>
              <a:rPr lang="ar-JO" b="1" spc="-4" dirty="0">
                <a:solidFill>
                  <a:srgbClr val="387A80"/>
                </a:solidFill>
                <a:latin typeface="Arial"/>
                <a:cs typeface="Arial"/>
              </a:rPr>
              <a:t>الهدف</a:t>
            </a:r>
            <a:endParaRPr dirty="0">
              <a:latin typeface="Arial"/>
              <a:cs typeface="Arial"/>
            </a:endParaRPr>
          </a:p>
          <a:p>
            <a:pPr>
              <a:spcBef>
                <a:spcPts val="30"/>
              </a:spcBef>
            </a:pPr>
            <a:endParaRPr sz="1950" dirty="0">
              <a:latin typeface="Arial"/>
              <a:cs typeface="Arial"/>
            </a:endParaRPr>
          </a:p>
          <a:p>
            <a:pPr marL="9525" marR="3810" indent="-476" algn="ctr"/>
            <a:r>
              <a:rPr lang="ar-JO" spc="-4" dirty="0">
                <a:latin typeface="Arial MT"/>
                <a:cs typeface="Arial MT"/>
              </a:rPr>
              <a:t>تطوير منهجية ديناميكية مفتوحة المصدر لتقييم استدامة المباني على أساس </a:t>
            </a:r>
            <a:r>
              <a:rPr lang="ar-JO" b="1" spc="-4" dirty="0">
                <a:solidFill>
                  <a:srgbClr val="FF0000"/>
                </a:solidFill>
                <a:latin typeface="Arial MT"/>
                <a:cs typeface="Arial MT"/>
              </a:rPr>
              <a:t>مبدأ السياقية</a:t>
            </a:r>
          </a:p>
          <a:p>
            <a:pPr>
              <a:spcBef>
                <a:spcPts val="4"/>
              </a:spcBef>
            </a:pPr>
            <a:endParaRPr sz="1875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lang="ar-JO" spc="-53" dirty="0">
                <a:latin typeface="Arial MT"/>
                <a:cs typeface="Arial"/>
              </a:rPr>
              <a:t>النتيجة: </a:t>
            </a:r>
            <a:r>
              <a:rPr lang="ar-JO" b="1" spc="-53" dirty="0">
                <a:solidFill>
                  <a:srgbClr val="FF0000"/>
                </a:solidFill>
                <a:latin typeface="Arial MT"/>
                <a:cs typeface="Arial"/>
              </a:rPr>
              <a:t>أداة المبنى</a:t>
            </a:r>
            <a:endParaRPr b="1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91103" y="1992249"/>
            <a:ext cx="1349883" cy="143675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82828" y="3828030"/>
            <a:ext cx="1566431" cy="65112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485637" y="1139039"/>
            <a:ext cx="2933700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2700" spc="-4" dirty="0">
                <a:latin typeface="Arial"/>
                <a:cs typeface="Arial"/>
              </a:rPr>
              <a:t>هيكل وحدات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61784" y="2515171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11455">
              <a:spcBef>
                <a:spcPts val="1684"/>
              </a:spcBef>
            </a:pPr>
            <a:r>
              <a:rPr lang="ar-JO" b="1" spc="-4" dirty="0">
                <a:latin typeface="Arial"/>
                <a:cs typeface="Arial"/>
              </a:rPr>
              <a:t>قضية (ن)</a:t>
            </a:r>
            <a:endParaRPr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48853" y="2522029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07645">
              <a:spcBef>
                <a:spcPts val="1684"/>
              </a:spcBef>
            </a:pPr>
            <a:r>
              <a:rPr lang="ar-JO" b="1" spc="-4" dirty="0">
                <a:latin typeface="Arial"/>
                <a:cs typeface="Arial"/>
              </a:rPr>
              <a:t>قضية د</a:t>
            </a:r>
            <a:endParaRPr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935921" y="2528887"/>
            <a:ext cx="1329690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07645">
              <a:spcBef>
                <a:spcPts val="1684"/>
              </a:spcBef>
            </a:pPr>
            <a:r>
              <a:rPr lang="ar-JO" b="1" spc="-4" dirty="0">
                <a:latin typeface="Arial"/>
                <a:cs typeface="Arial"/>
              </a:rPr>
              <a:t>قضية ج</a:t>
            </a:r>
            <a:endParaRPr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21845" y="2535745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209074">
              <a:spcBef>
                <a:spcPts val="1684"/>
              </a:spcBef>
            </a:pPr>
            <a:r>
              <a:rPr lang="ar-JO" b="1" spc="-4" dirty="0">
                <a:latin typeface="Arial"/>
                <a:cs typeface="Arial"/>
              </a:rPr>
              <a:t>قضية ب</a:t>
            </a:r>
            <a:endParaRPr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308914" y="2542603"/>
            <a:ext cx="1330642" cy="492923"/>
          </a:xfrm>
          <a:prstGeom prst="rect">
            <a:avLst/>
          </a:prstGeom>
          <a:solidFill>
            <a:srgbClr val="DBEDF4"/>
          </a:solidFill>
          <a:ln w="25400">
            <a:solidFill>
              <a:srgbClr val="385D89"/>
            </a:solidFill>
          </a:ln>
        </p:spPr>
        <p:txBody>
          <a:bodyPr vert="horz" wrap="square" lIns="0" tIns="213836" rIns="0" bIns="0" rtlCol="0">
            <a:spAutoFit/>
          </a:bodyPr>
          <a:lstStyle/>
          <a:p>
            <a:pPr marL="132398">
              <a:spcBef>
                <a:spcPts val="1684"/>
              </a:spcBef>
            </a:pPr>
            <a:r>
              <a:rPr lang="ar-JO" b="1" spc="-4" dirty="0">
                <a:latin typeface="Arial"/>
                <a:cs typeface="Arial"/>
              </a:rPr>
              <a:t>قضية أ</a:t>
            </a:r>
            <a:endParaRPr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5561" y="4205858"/>
            <a:ext cx="7185660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35869" marR="3810" indent="-1226820">
              <a:spcBef>
                <a:spcPts val="75"/>
              </a:spcBef>
            </a:pPr>
            <a:r>
              <a:rPr lang="ar-JO" spc="-4" dirty="0">
                <a:latin typeface="Arial MT"/>
                <a:cs typeface="Arial MT"/>
              </a:rPr>
              <a:t>تمثل القضايا موضوعات عامة، معترف بها على أنها ذات صلة بتقييم استدامة المبنى أو الحي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8825" y="1591744"/>
            <a:ext cx="7827645" cy="2700900"/>
          </a:xfrm>
          <a:prstGeom prst="rect">
            <a:avLst/>
          </a:prstGeom>
        </p:spPr>
        <p:txBody>
          <a:bodyPr vert="horz" wrap="square" lIns="0" tIns="28099" rIns="0" bIns="0" rtlCol="0">
            <a:spAutoFit/>
          </a:bodyPr>
          <a:lstStyle/>
          <a:p>
            <a:pPr marL="9525" algn="r" rtl="1">
              <a:spcBef>
                <a:spcPts val="221"/>
              </a:spcBef>
            </a:pPr>
            <a:r>
              <a:rPr lang="ar-JO" b="1" dirty="0">
                <a:latin typeface="Verdana"/>
                <a:cs typeface="Verdana"/>
              </a:rPr>
              <a:t>القضايا: </a:t>
            </a:r>
            <a:r>
              <a:rPr lang="ar-JO" dirty="0">
                <a:latin typeface="Verdana"/>
                <a:cs typeface="Verdana"/>
              </a:rPr>
              <a:t>مواضيع عامة، معترف بها على أنها ذات صلة بتقييم</a:t>
            </a:r>
          </a:p>
          <a:p>
            <a:pPr marL="9525" algn="r" rtl="1">
              <a:spcBef>
                <a:spcPts val="221"/>
              </a:spcBef>
            </a:pPr>
            <a:r>
              <a:rPr lang="ar-JO" dirty="0">
                <a:latin typeface="Verdana"/>
                <a:cs typeface="Verdana"/>
              </a:rPr>
              <a:t>استدامة المبنى</a:t>
            </a:r>
          </a:p>
          <a:p>
            <a:pPr marL="9525">
              <a:spcBef>
                <a:spcPts val="221"/>
              </a:spcBef>
            </a:pPr>
            <a:endParaRPr lang="ar-JO" b="1" dirty="0">
              <a:latin typeface="Verdana"/>
              <a:cs typeface="Verdana"/>
            </a:endParaRPr>
          </a:p>
          <a:p>
            <a:pPr marL="9525" algn="r" rtl="1">
              <a:spcBef>
                <a:spcPts val="221"/>
              </a:spcBef>
            </a:pPr>
            <a:r>
              <a:rPr lang="ar-JO" b="1" dirty="0">
                <a:latin typeface="Verdana"/>
                <a:cs typeface="Verdana"/>
              </a:rPr>
              <a:t>الفئات: </a:t>
            </a:r>
            <a:r>
              <a:rPr lang="ar-JO" dirty="0">
                <a:latin typeface="Verdana"/>
                <a:cs typeface="Verdana"/>
              </a:rPr>
              <a:t>جوانب معينة من المناطق</a:t>
            </a:r>
          </a:p>
          <a:p>
            <a:pPr marL="9525">
              <a:spcBef>
                <a:spcPts val="221"/>
              </a:spcBef>
            </a:pPr>
            <a:endParaRPr lang="ar-JO" b="1" dirty="0">
              <a:latin typeface="Verdana"/>
              <a:cs typeface="Verdana"/>
            </a:endParaRPr>
          </a:p>
          <a:p>
            <a:pPr marL="9525" algn="r" rtl="1">
              <a:spcBef>
                <a:spcPts val="221"/>
              </a:spcBef>
            </a:pPr>
            <a:r>
              <a:rPr lang="ar-JO" b="1" dirty="0">
                <a:latin typeface="Verdana"/>
                <a:cs typeface="Verdana"/>
              </a:rPr>
              <a:t>المعيار: </a:t>
            </a:r>
            <a:r>
              <a:rPr lang="ar-JO" dirty="0">
                <a:latin typeface="Verdana"/>
                <a:cs typeface="Verdana"/>
              </a:rPr>
              <a:t>كل مدخل تقييم يتعلق بجانب محدد من الفئة التي ينتمي إليها المعيار</a:t>
            </a:r>
          </a:p>
          <a:p>
            <a:pPr marL="9525">
              <a:spcBef>
                <a:spcPts val="221"/>
              </a:spcBef>
            </a:pPr>
            <a:endParaRPr lang="ar-JO" b="1" dirty="0">
              <a:latin typeface="Verdana"/>
              <a:cs typeface="Verdana"/>
            </a:endParaRPr>
          </a:p>
          <a:p>
            <a:pPr marL="9525" algn="r" rtl="1">
              <a:spcBef>
                <a:spcPts val="221"/>
              </a:spcBef>
            </a:pPr>
            <a:r>
              <a:rPr lang="ar-JO" b="1" dirty="0">
                <a:latin typeface="Verdana"/>
                <a:cs typeface="Verdana"/>
              </a:rPr>
              <a:t>المؤشر: </a:t>
            </a:r>
            <a:r>
              <a:rPr lang="ar-JO" dirty="0">
                <a:latin typeface="Verdana"/>
                <a:cs typeface="Verdana"/>
              </a:rPr>
              <a:t>الكمية المادية أو السيناريو النوعي الذي يسمح بقياس الأداء فيما يتعلق بمعيار التقييم. المؤشرات الكمية لها وحدة قياس.</a:t>
            </a:r>
            <a:endParaRPr dirty="0">
              <a:latin typeface="Verdana"/>
              <a:cs typeface="Verdana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5726151" y="711684"/>
            <a:ext cx="2743676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700" dirty="0">
                <a:latin typeface="Arial"/>
                <a:cs typeface="Arial"/>
              </a:rPr>
              <a:t>المستويات الهرمية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504525" y="585319"/>
            <a:ext cx="2743676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700" dirty="0">
                <a:latin typeface="Arial"/>
                <a:cs typeface="Arial"/>
              </a:rPr>
              <a:t>المستويات الهرمية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291336" y="1408430"/>
            <a:ext cx="6237446" cy="3579019"/>
            <a:chOff x="1938527" y="1371600"/>
            <a:chExt cx="8316595" cy="477202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38527" y="1371600"/>
              <a:ext cx="8316062" cy="477202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067300" y="1493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1167384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7384" y="271272"/>
                  </a:lnTo>
                  <a:lnTo>
                    <a:pt x="1167384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5067300" y="1493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0" y="271272"/>
                  </a:moveTo>
                  <a:lnTo>
                    <a:pt x="1167384" y="271272"/>
                  </a:lnTo>
                  <a:lnTo>
                    <a:pt x="1167384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637915" y="1499869"/>
            <a:ext cx="875824" cy="192360"/>
          </a:xfrm>
          <a:prstGeom prst="rect">
            <a:avLst/>
          </a:prstGeom>
        </p:spPr>
        <p:txBody>
          <a:bodyPr vert="horz" wrap="square" lIns="0" tIns="30480" rIns="0" bIns="0" rtlCol="0">
            <a:spAutoFit/>
          </a:bodyPr>
          <a:lstStyle/>
          <a:p>
            <a:pPr marL="205740" algn="r" rtl="1">
              <a:spcBef>
                <a:spcPts val="240"/>
              </a:spcBef>
            </a:pPr>
            <a:r>
              <a:rPr lang="ar-JO" sz="1050" b="1" dirty="0">
                <a:solidFill>
                  <a:srgbClr val="FFFFFF"/>
                </a:solidFill>
                <a:latin typeface="Arial"/>
                <a:cs typeface="Arial"/>
              </a:rPr>
              <a:t>قضية أ</a:t>
            </a:r>
            <a:endParaRPr sz="1050" dirty="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50095" y="2067798"/>
            <a:ext cx="881539" cy="210979"/>
            <a:chOff x="2416873" y="2250757"/>
            <a:chExt cx="1175385" cy="281305"/>
          </a:xfrm>
        </p:grpSpPr>
        <p:sp>
          <p:nvSpPr>
            <p:cNvPr id="9" name="object 9"/>
            <p:cNvSpPr/>
            <p:nvPr/>
          </p:nvSpPr>
          <p:spPr>
            <a:xfrm>
              <a:off x="2421635" y="2255520"/>
              <a:ext cx="1165860" cy="271780"/>
            </a:xfrm>
            <a:custGeom>
              <a:avLst/>
              <a:gdLst/>
              <a:ahLst/>
              <a:cxnLst/>
              <a:rect l="l" t="t" r="r" b="b"/>
              <a:pathLst>
                <a:path w="1165860" h="271780">
                  <a:moveTo>
                    <a:pt x="1165860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5860" y="271272"/>
                  </a:lnTo>
                  <a:lnTo>
                    <a:pt x="1165860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2421635" y="2255520"/>
              <a:ext cx="1165860" cy="271780"/>
            </a:xfrm>
            <a:custGeom>
              <a:avLst/>
              <a:gdLst/>
              <a:ahLst/>
              <a:cxnLst/>
              <a:rect l="l" t="t" r="r" b="b"/>
              <a:pathLst>
                <a:path w="1165860" h="271780">
                  <a:moveTo>
                    <a:pt x="0" y="271272"/>
                  </a:moveTo>
                  <a:lnTo>
                    <a:pt x="1165860" y="271272"/>
                  </a:lnTo>
                  <a:lnTo>
                    <a:pt x="1165860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653666" y="2071371"/>
            <a:ext cx="874395" cy="170239"/>
          </a:xfrm>
          <a:prstGeom prst="rect">
            <a:avLst/>
          </a:prstGeom>
        </p:spPr>
        <p:txBody>
          <a:bodyPr vert="horz" wrap="square" lIns="0" tIns="31433" rIns="0" bIns="0" rtlCol="0">
            <a:spAutoFit/>
          </a:bodyPr>
          <a:lstStyle/>
          <a:p>
            <a:pPr marL="106680" algn="r" rtl="1">
              <a:spcBef>
                <a:spcPts val="248"/>
              </a:spcBef>
            </a:pPr>
            <a:r>
              <a:rPr lang="ar-JO" sz="900" spc="-4" dirty="0">
                <a:solidFill>
                  <a:srgbClr val="FFFFFF"/>
                </a:solidFill>
                <a:latin typeface="Arial MT"/>
                <a:cs typeface="Arial MT"/>
              </a:rPr>
              <a:t>الفئة 1,أ</a:t>
            </a:r>
            <a:endParaRPr sz="900" dirty="0">
              <a:latin typeface="Arial MT"/>
              <a:cs typeface="Arial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2980547" y="2067798"/>
            <a:ext cx="882968" cy="210979"/>
            <a:chOff x="4190809" y="2250757"/>
            <a:chExt cx="1177290" cy="281305"/>
          </a:xfrm>
        </p:grpSpPr>
        <p:sp>
          <p:nvSpPr>
            <p:cNvPr id="13" name="object 13"/>
            <p:cNvSpPr/>
            <p:nvPr/>
          </p:nvSpPr>
          <p:spPr>
            <a:xfrm>
              <a:off x="4195571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1167384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7384" y="271272"/>
                  </a:lnTo>
                  <a:lnTo>
                    <a:pt x="1167384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4195571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4" h="271780">
                  <a:moveTo>
                    <a:pt x="0" y="271272"/>
                  </a:moveTo>
                  <a:lnTo>
                    <a:pt x="1167384" y="271272"/>
                  </a:lnTo>
                  <a:lnTo>
                    <a:pt x="1167384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2984119" y="2071371"/>
            <a:ext cx="875824" cy="170239"/>
          </a:xfrm>
          <a:prstGeom prst="rect">
            <a:avLst/>
          </a:prstGeom>
        </p:spPr>
        <p:txBody>
          <a:bodyPr vert="horz" wrap="square" lIns="0" tIns="31433" rIns="0" bIns="0" rtlCol="0">
            <a:spAutoFit/>
          </a:bodyPr>
          <a:lstStyle/>
          <a:p>
            <a:pPr marL="107633" algn="r" rtl="1">
              <a:spcBef>
                <a:spcPts val="248"/>
              </a:spcBef>
            </a:pPr>
            <a:r>
              <a:rPr lang="ar-JO" sz="900" spc="-4" dirty="0">
                <a:solidFill>
                  <a:srgbClr val="FFFFFF"/>
                </a:solidFill>
                <a:latin typeface="Arial MT"/>
                <a:cs typeface="Arial MT"/>
              </a:rPr>
              <a:t>الفئة 2,أ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5631164" y="2067798"/>
            <a:ext cx="882968" cy="210979"/>
            <a:chOff x="7724965" y="2250757"/>
            <a:chExt cx="1177290" cy="281305"/>
          </a:xfrm>
        </p:grpSpPr>
        <p:sp>
          <p:nvSpPr>
            <p:cNvPr id="17" name="object 17"/>
            <p:cNvSpPr/>
            <p:nvPr/>
          </p:nvSpPr>
          <p:spPr>
            <a:xfrm>
              <a:off x="7729728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5" h="271780">
                  <a:moveTo>
                    <a:pt x="1167383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1167383" y="271272"/>
                  </a:lnTo>
                  <a:lnTo>
                    <a:pt x="1167383" y="0"/>
                  </a:lnTo>
                  <a:close/>
                </a:path>
              </a:pathLst>
            </a:custGeom>
            <a:solidFill>
              <a:srgbClr val="24406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7729728" y="2255520"/>
              <a:ext cx="1167765" cy="271780"/>
            </a:xfrm>
            <a:custGeom>
              <a:avLst/>
              <a:gdLst/>
              <a:ahLst/>
              <a:cxnLst/>
              <a:rect l="l" t="t" r="r" b="b"/>
              <a:pathLst>
                <a:path w="1167765" h="271780">
                  <a:moveTo>
                    <a:pt x="0" y="271272"/>
                  </a:moveTo>
                  <a:lnTo>
                    <a:pt x="1167383" y="271272"/>
                  </a:lnTo>
                  <a:lnTo>
                    <a:pt x="1167383" y="0"/>
                  </a:lnTo>
                  <a:lnTo>
                    <a:pt x="0" y="0"/>
                  </a:lnTo>
                  <a:lnTo>
                    <a:pt x="0" y="27127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5634736" y="2071371"/>
            <a:ext cx="875824" cy="170239"/>
          </a:xfrm>
          <a:prstGeom prst="rect">
            <a:avLst/>
          </a:prstGeom>
        </p:spPr>
        <p:txBody>
          <a:bodyPr vert="horz" wrap="square" lIns="0" tIns="31433" rIns="0" bIns="0" rtlCol="0">
            <a:spAutoFit/>
          </a:bodyPr>
          <a:lstStyle/>
          <a:p>
            <a:pPr marL="98108" algn="r" rtl="1">
              <a:spcBef>
                <a:spcPts val="248"/>
              </a:spcBef>
            </a:pPr>
            <a:r>
              <a:rPr lang="ar-JO" sz="900" spc="-4" dirty="0">
                <a:solidFill>
                  <a:srgbClr val="FFFFFF"/>
                </a:solidFill>
                <a:latin typeface="Arial MT"/>
                <a:cs typeface="Arial MT"/>
              </a:rPr>
              <a:t>الفئة أ,ن</a:t>
            </a:r>
            <a:endParaRPr sz="900" dirty="0">
              <a:latin typeface="Arial MT"/>
              <a:cs typeface="Arial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1496933" y="2701020"/>
            <a:ext cx="477203" cy="905828"/>
            <a:chOff x="2212657" y="3095053"/>
            <a:chExt cx="636270" cy="1207770"/>
          </a:xfrm>
        </p:grpSpPr>
        <p:sp>
          <p:nvSpPr>
            <p:cNvPr id="21" name="object 21"/>
            <p:cNvSpPr/>
            <p:nvPr/>
          </p:nvSpPr>
          <p:spPr>
            <a:xfrm>
              <a:off x="2217420" y="3099816"/>
              <a:ext cx="273050" cy="1198245"/>
            </a:xfrm>
            <a:custGeom>
              <a:avLst/>
              <a:gdLst/>
              <a:ahLst/>
              <a:cxnLst/>
              <a:rect l="l" t="t" r="r" b="b"/>
              <a:pathLst>
                <a:path w="273050" h="1198245">
                  <a:moveTo>
                    <a:pt x="272795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2795" y="1197863"/>
                  </a:lnTo>
                  <a:lnTo>
                    <a:pt x="27279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" name="object 22"/>
            <p:cNvSpPr/>
            <p:nvPr/>
          </p:nvSpPr>
          <p:spPr>
            <a:xfrm>
              <a:off x="2217420" y="3099816"/>
              <a:ext cx="273050" cy="1198245"/>
            </a:xfrm>
            <a:custGeom>
              <a:avLst/>
              <a:gdLst/>
              <a:ahLst/>
              <a:cxnLst/>
              <a:rect l="l" t="t" r="r" b="b"/>
              <a:pathLst>
                <a:path w="273050" h="1198245">
                  <a:moveTo>
                    <a:pt x="0" y="1197863"/>
                  </a:moveTo>
                  <a:lnTo>
                    <a:pt x="272795" y="1197863"/>
                  </a:lnTo>
                  <a:lnTo>
                    <a:pt x="272795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" name="object 23"/>
            <p:cNvSpPr/>
            <p:nvPr/>
          </p:nvSpPr>
          <p:spPr>
            <a:xfrm>
              <a:off x="2574036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269748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69748" y="1197863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" name="object 24"/>
            <p:cNvSpPr/>
            <p:nvPr/>
          </p:nvSpPr>
          <p:spPr>
            <a:xfrm>
              <a:off x="2574036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0" y="1197863"/>
                  </a:moveTo>
                  <a:lnTo>
                    <a:pt x="269748" y="1197863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399827" y="2906998"/>
            <a:ext cx="538609" cy="495776"/>
          </a:xfrm>
          <a:prstGeom prst="rect">
            <a:avLst/>
          </a:prstGeom>
        </p:spPr>
        <p:txBody>
          <a:bodyPr vert="vert" wrap="square" lIns="0" tIns="3334" rIns="0" bIns="0" rtlCol="0">
            <a:spAutoFit/>
          </a:bodyPr>
          <a:lstStyle/>
          <a:p>
            <a:pPr marL="9525" marR="3810" algn="ctr">
              <a:lnSpc>
                <a:spcPts val="1080"/>
              </a:lnSpc>
              <a:spcBef>
                <a:spcPts val="26"/>
              </a:spcBef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المعيار أ.1.2</a:t>
            </a:r>
          </a:p>
          <a:p>
            <a:pPr algn="ctr">
              <a:lnSpc>
                <a:spcPts val="975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معيار</a:t>
            </a:r>
          </a:p>
          <a:p>
            <a:pPr algn="ctr">
              <a:lnSpc>
                <a:spcPts val="975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أ.1.1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468483" y="2701020"/>
            <a:ext cx="1550194" cy="905828"/>
            <a:chOff x="3508057" y="3095053"/>
            <a:chExt cx="2066925" cy="1207770"/>
          </a:xfrm>
        </p:grpSpPr>
        <p:sp>
          <p:nvSpPr>
            <p:cNvPr id="27" name="object 27"/>
            <p:cNvSpPr/>
            <p:nvPr/>
          </p:nvSpPr>
          <p:spPr>
            <a:xfrm>
              <a:off x="3512820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" name="object 28"/>
            <p:cNvSpPr/>
            <p:nvPr/>
          </p:nvSpPr>
          <p:spPr>
            <a:xfrm>
              <a:off x="3512820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5298948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" name="object 30"/>
            <p:cNvSpPr/>
            <p:nvPr/>
          </p:nvSpPr>
          <p:spPr>
            <a:xfrm>
              <a:off x="5298948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3711413" y="2906998"/>
            <a:ext cx="273088" cy="495776"/>
          </a:xfrm>
          <a:prstGeom prst="rect">
            <a:avLst/>
          </a:prstGeom>
        </p:spPr>
        <p:txBody>
          <a:bodyPr vert="vert" wrap="square" lIns="0" tIns="3334" rIns="0" bIns="0" rtlCol="0">
            <a:spAutoFit/>
          </a:bodyPr>
          <a:lstStyle/>
          <a:p>
            <a:pPr marL="108585" marR="3810" indent="-99536">
              <a:lnSpc>
                <a:spcPts val="1080"/>
              </a:lnSpc>
              <a:spcBef>
                <a:spcPts val="26"/>
              </a:spcBef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المعيار أ.2.ن</a:t>
            </a:r>
          </a:p>
        </p:txBody>
      </p:sp>
      <p:grpSp>
        <p:nvGrpSpPr>
          <p:cNvPr id="32" name="object 32"/>
          <p:cNvGrpSpPr/>
          <p:nvPr/>
        </p:nvGrpSpPr>
        <p:grpSpPr>
          <a:xfrm>
            <a:off x="2836529" y="2701020"/>
            <a:ext cx="471488" cy="909161"/>
            <a:chOff x="3998785" y="3095053"/>
            <a:chExt cx="628650" cy="1212215"/>
          </a:xfrm>
        </p:grpSpPr>
        <p:sp>
          <p:nvSpPr>
            <p:cNvPr id="33" name="object 33"/>
            <p:cNvSpPr/>
            <p:nvPr/>
          </p:nvSpPr>
          <p:spPr>
            <a:xfrm>
              <a:off x="4003547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271272" y="0"/>
                  </a:moveTo>
                  <a:lnTo>
                    <a:pt x="0" y="0"/>
                  </a:lnTo>
                  <a:lnTo>
                    <a:pt x="0" y="1196339"/>
                  </a:lnTo>
                  <a:lnTo>
                    <a:pt x="271272" y="1196339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" name="object 34"/>
            <p:cNvSpPr/>
            <p:nvPr/>
          </p:nvSpPr>
          <p:spPr>
            <a:xfrm>
              <a:off x="4003547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0" y="1196339"/>
                  </a:moveTo>
                  <a:lnTo>
                    <a:pt x="271272" y="1196339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633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5" name="object 35"/>
            <p:cNvSpPr/>
            <p:nvPr/>
          </p:nvSpPr>
          <p:spPr>
            <a:xfrm>
              <a:off x="4351019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6" name="object 36"/>
            <p:cNvSpPr/>
            <p:nvPr/>
          </p:nvSpPr>
          <p:spPr>
            <a:xfrm>
              <a:off x="4351019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2646410" y="2906998"/>
            <a:ext cx="625812" cy="499110"/>
          </a:xfrm>
          <a:prstGeom prst="rect">
            <a:avLst/>
          </a:prstGeom>
        </p:spPr>
        <p:txBody>
          <a:bodyPr vert="vert" wrap="square" lIns="0" tIns="3334" rIns="0" bIns="0" rtlCol="0">
            <a:spAutoFit/>
          </a:bodyPr>
          <a:lstStyle/>
          <a:p>
            <a:pPr marL="9525" marR="7144" algn="ctr">
              <a:lnSpc>
                <a:spcPts val="1080"/>
              </a:lnSpc>
              <a:spcBef>
                <a:spcPts val="26"/>
              </a:spcBef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المعيار أ.2.2معيار</a:t>
            </a:r>
          </a:p>
          <a:p>
            <a:pPr marL="3334" algn="ctr">
              <a:lnSpc>
                <a:spcPts val="930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أ.2.1معيار</a:t>
            </a:r>
          </a:p>
          <a:p>
            <a:pPr algn="ctr">
              <a:spcBef>
                <a:spcPts val="743"/>
              </a:spcBef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أ.1.ن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6449552" y="2701020"/>
            <a:ext cx="210979" cy="905828"/>
            <a:chOff x="8816149" y="3095053"/>
            <a:chExt cx="281305" cy="1207770"/>
          </a:xfrm>
        </p:grpSpPr>
        <p:sp>
          <p:nvSpPr>
            <p:cNvPr id="39" name="object 39"/>
            <p:cNvSpPr/>
            <p:nvPr/>
          </p:nvSpPr>
          <p:spPr>
            <a:xfrm>
              <a:off x="8820911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271272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71272" y="1197863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0" name="object 40"/>
            <p:cNvSpPr/>
            <p:nvPr/>
          </p:nvSpPr>
          <p:spPr>
            <a:xfrm>
              <a:off x="8820911" y="3099816"/>
              <a:ext cx="271780" cy="1198245"/>
            </a:xfrm>
            <a:custGeom>
              <a:avLst/>
              <a:gdLst/>
              <a:ahLst/>
              <a:cxnLst/>
              <a:rect l="l" t="t" r="r" b="b"/>
              <a:pathLst>
                <a:path w="271779" h="1198245">
                  <a:moveTo>
                    <a:pt x="0" y="1197863"/>
                  </a:moveTo>
                  <a:lnTo>
                    <a:pt x="271272" y="1197863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6352886" y="2906997"/>
            <a:ext cx="273088" cy="496253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algn="ctr">
              <a:lnSpc>
                <a:spcPts val="1073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معيار</a:t>
            </a:r>
          </a:p>
          <a:p>
            <a:pPr algn="ctr">
              <a:lnSpc>
                <a:spcPts val="1073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أ.ن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5478002" y="2701020"/>
            <a:ext cx="470059" cy="909161"/>
            <a:chOff x="7520749" y="3095053"/>
            <a:chExt cx="626745" cy="1212215"/>
          </a:xfrm>
        </p:grpSpPr>
        <p:sp>
          <p:nvSpPr>
            <p:cNvPr id="43" name="object 43"/>
            <p:cNvSpPr/>
            <p:nvPr/>
          </p:nvSpPr>
          <p:spPr>
            <a:xfrm>
              <a:off x="7525511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271272" y="0"/>
                  </a:moveTo>
                  <a:lnTo>
                    <a:pt x="0" y="0"/>
                  </a:lnTo>
                  <a:lnTo>
                    <a:pt x="0" y="1196339"/>
                  </a:lnTo>
                  <a:lnTo>
                    <a:pt x="271272" y="1196339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4" name="object 44"/>
            <p:cNvSpPr/>
            <p:nvPr/>
          </p:nvSpPr>
          <p:spPr>
            <a:xfrm>
              <a:off x="7525511" y="3105912"/>
              <a:ext cx="271780" cy="1196340"/>
            </a:xfrm>
            <a:custGeom>
              <a:avLst/>
              <a:gdLst/>
              <a:ahLst/>
              <a:cxnLst/>
              <a:rect l="l" t="t" r="r" b="b"/>
              <a:pathLst>
                <a:path w="271779" h="1196339">
                  <a:moveTo>
                    <a:pt x="0" y="1196339"/>
                  </a:moveTo>
                  <a:lnTo>
                    <a:pt x="271272" y="1196339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196339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5" name="object 45"/>
            <p:cNvSpPr/>
            <p:nvPr/>
          </p:nvSpPr>
          <p:spPr>
            <a:xfrm>
              <a:off x="7872983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269748" y="0"/>
                  </a:moveTo>
                  <a:lnTo>
                    <a:pt x="0" y="0"/>
                  </a:lnTo>
                  <a:lnTo>
                    <a:pt x="0" y="1197863"/>
                  </a:lnTo>
                  <a:lnTo>
                    <a:pt x="269748" y="1197863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6" name="object 46"/>
            <p:cNvSpPr/>
            <p:nvPr/>
          </p:nvSpPr>
          <p:spPr>
            <a:xfrm>
              <a:off x="7872983" y="3099816"/>
              <a:ext cx="269875" cy="1198245"/>
            </a:xfrm>
            <a:custGeom>
              <a:avLst/>
              <a:gdLst/>
              <a:ahLst/>
              <a:cxnLst/>
              <a:rect l="l" t="t" r="r" b="b"/>
              <a:pathLst>
                <a:path w="269875" h="1198245">
                  <a:moveTo>
                    <a:pt x="0" y="1197863"/>
                  </a:moveTo>
                  <a:lnTo>
                    <a:pt x="269748" y="1197863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19786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5362071" y="2906998"/>
            <a:ext cx="551433" cy="49911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algn="ctr">
              <a:lnSpc>
                <a:spcPts val="1073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معيار</a:t>
            </a:r>
          </a:p>
          <a:p>
            <a:pPr algn="ctr">
              <a:lnSpc>
                <a:spcPts val="1073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أ.ن2 </a:t>
            </a:r>
          </a:p>
          <a:p>
            <a:pPr algn="ctr">
              <a:lnSpc>
                <a:spcPts val="1073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معيار</a:t>
            </a:r>
          </a:p>
          <a:p>
            <a:pPr marL="3334" algn="ctr">
              <a:lnSpc>
                <a:spcPts val="1020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أ.ن1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496933" y="3775440"/>
            <a:ext cx="211931" cy="1102519"/>
            <a:chOff x="2212657" y="4527613"/>
            <a:chExt cx="282575" cy="1470025"/>
          </a:xfrm>
        </p:grpSpPr>
        <p:sp>
          <p:nvSpPr>
            <p:cNvPr id="49" name="object 49"/>
            <p:cNvSpPr/>
            <p:nvPr/>
          </p:nvSpPr>
          <p:spPr>
            <a:xfrm>
              <a:off x="2217420" y="4532376"/>
              <a:ext cx="273050" cy="1460500"/>
            </a:xfrm>
            <a:custGeom>
              <a:avLst/>
              <a:gdLst/>
              <a:ahLst/>
              <a:cxnLst/>
              <a:rect l="l" t="t" r="r" b="b"/>
              <a:pathLst>
                <a:path w="273050" h="1460500">
                  <a:moveTo>
                    <a:pt x="272795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2795" y="1459992"/>
                  </a:lnTo>
                  <a:lnTo>
                    <a:pt x="272795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0" name="object 50"/>
            <p:cNvSpPr/>
            <p:nvPr/>
          </p:nvSpPr>
          <p:spPr>
            <a:xfrm>
              <a:off x="2217420" y="4532376"/>
              <a:ext cx="273050" cy="1460500"/>
            </a:xfrm>
            <a:custGeom>
              <a:avLst/>
              <a:gdLst/>
              <a:ahLst/>
              <a:cxnLst/>
              <a:rect l="l" t="t" r="r" b="b"/>
              <a:pathLst>
                <a:path w="273050" h="1460500">
                  <a:moveTo>
                    <a:pt x="0" y="1459992"/>
                  </a:moveTo>
                  <a:lnTo>
                    <a:pt x="272795" y="1459992"/>
                  </a:lnTo>
                  <a:lnTo>
                    <a:pt x="272795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1541141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1764395" y="3775440"/>
            <a:ext cx="209550" cy="1102519"/>
            <a:chOff x="2569273" y="4527613"/>
            <a:chExt cx="279400" cy="1470025"/>
          </a:xfrm>
        </p:grpSpPr>
        <p:sp>
          <p:nvSpPr>
            <p:cNvPr id="53" name="object 53"/>
            <p:cNvSpPr/>
            <p:nvPr/>
          </p:nvSpPr>
          <p:spPr>
            <a:xfrm>
              <a:off x="2574035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269748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69748" y="1459992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4" name="object 54"/>
            <p:cNvSpPr/>
            <p:nvPr/>
          </p:nvSpPr>
          <p:spPr>
            <a:xfrm>
              <a:off x="2574035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0" y="1459992"/>
                  </a:moveTo>
                  <a:lnTo>
                    <a:pt x="269748" y="1459992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5" name="object 55"/>
          <p:cNvSpPr txBox="1"/>
          <p:nvPr/>
        </p:nvSpPr>
        <p:spPr>
          <a:xfrm>
            <a:off x="1806698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2468483" y="3775440"/>
            <a:ext cx="210979" cy="1102519"/>
            <a:chOff x="3508057" y="4527613"/>
            <a:chExt cx="281305" cy="1470025"/>
          </a:xfrm>
        </p:grpSpPr>
        <p:sp>
          <p:nvSpPr>
            <p:cNvPr id="57" name="object 57"/>
            <p:cNvSpPr/>
            <p:nvPr/>
          </p:nvSpPr>
          <p:spPr>
            <a:xfrm>
              <a:off x="35128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8" name="object 58"/>
            <p:cNvSpPr/>
            <p:nvPr/>
          </p:nvSpPr>
          <p:spPr>
            <a:xfrm>
              <a:off x="35128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2511690" y="4076001"/>
            <a:ext cx="132024" cy="502920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73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60" name="object 60"/>
          <p:cNvGrpSpPr/>
          <p:nvPr/>
        </p:nvGrpSpPr>
        <p:grpSpPr>
          <a:xfrm>
            <a:off x="2842244" y="3775440"/>
            <a:ext cx="210979" cy="1102519"/>
            <a:chOff x="4006405" y="4527613"/>
            <a:chExt cx="281305" cy="1470025"/>
          </a:xfrm>
        </p:grpSpPr>
        <p:sp>
          <p:nvSpPr>
            <p:cNvPr id="61" name="object 61"/>
            <p:cNvSpPr/>
            <p:nvPr/>
          </p:nvSpPr>
          <p:spPr>
            <a:xfrm>
              <a:off x="4011167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2" name="object 62"/>
            <p:cNvSpPr/>
            <p:nvPr/>
          </p:nvSpPr>
          <p:spPr>
            <a:xfrm>
              <a:off x="4011167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3" name="object 63"/>
          <p:cNvSpPr txBox="1"/>
          <p:nvPr/>
        </p:nvSpPr>
        <p:spPr>
          <a:xfrm>
            <a:off x="2885499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3097133" y="3775440"/>
            <a:ext cx="210979" cy="1102519"/>
            <a:chOff x="4346257" y="4527613"/>
            <a:chExt cx="281305" cy="1470025"/>
          </a:xfrm>
        </p:grpSpPr>
        <p:sp>
          <p:nvSpPr>
            <p:cNvPr id="65" name="object 65"/>
            <p:cNvSpPr/>
            <p:nvPr/>
          </p:nvSpPr>
          <p:spPr>
            <a:xfrm>
              <a:off x="43510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6" name="object 66"/>
            <p:cNvSpPr/>
            <p:nvPr/>
          </p:nvSpPr>
          <p:spPr>
            <a:xfrm>
              <a:off x="4351020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3140388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3814937" y="3775440"/>
            <a:ext cx="210979" cy="1102519"/>
            <a:chOff x="5303329" y="4527613"/>
            <a:chExt cx="281305" cy="1470025"/>
          </a:xfrm>
        </p:grpSpPr>
        <p:sp>
          <p:nvSpPr>
            <p:cNvPr id="69" name="object 69"/>
            <p:cNvSpPr/>
            <p:nvPr/>
          </p:nvSpPr>
          <p:spPr>
            <a:xfrm>
              <a:off x="530809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0" name="object 70"/>
            <p:cNvSpPr/>
            <p:nvPr/>
          </p:nvSpPr>
          <p:spPr>
            <a:xfrm>
              <a:off x="530809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3858383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5478002" y="3775440"/>
            <a:ext cx="210979" cy="1102519"/>
            <a:chOff x="7520749" y="4527613"/>
            <a:chExt cx="281305" cy="1470025"/>
          </a:xfrm>
        </p:grpSpPr>
        <p:sp>
          <p:nvSpPr>
            <p:cNvPr id="73" name="object 73"/>
            <p:cNvSpPr/>
            <p:nvPr/>
          </p:nvSpPr>
          <p:spPr>
            <a:xfrm>
              <a:off x="752551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4" name="object 74"/>
            <p:cNvSpPr/>
            <p:nvPr/>
          </p:nvSpPr>
          <p:spPr>
            <a:xfrm>
              <a:off x="7525511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5" name="object 75"/>
          <p:cNvSpPr txBox="1"/>
          <p:nvPr/>
        </p:nvSpPr>
        <p:spPr>
          <a:xfrm>
            <a:off x="5521924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5734034" y="3775440"/>
            <a:ext cx="209550" cy="1102519"/>
            <a:chOff x="7862125" y="4527613"/>
            <a:chExt cx="279400" cy="1470025"/>
          </a:xfrm>
        </p:grpSpPr>
        <p:sp>
          <p:nvSpPr>
            <p:cNvPr id="77" name="object 77"/>
            <p:cNvSpPr/>
            <p:nvPr/>
          </p:nvSpPr>
          <p:spPr>
            <a:xfrm>
              <a:off x="7866888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269748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69748" y="1459992"/>
                  </a:lnTo>
                  <a:lnTo>
                    <a:pt x="26974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8" name="object 78"/>
            <p:cNvSpPr/>
            <p:nvPr/>
          </p:nvSpPr>
          <p:spPr>
            <a:xfrm>
              <a:off x="7866888" y="4532376"/>
              <a:ext cx="269875" cy="1460500"/>
            </a:xfrm>
            <a:custGeom>
              <a:avLst/>
              <a:gdLst/>
              <a:ahLst/>
              <a:cxnLst/>
              <a:rect l="l" t="t" r="r" b="b"/>
              <a:pathLst>
                <a:path w="269875" h="1460500">
                  <a:moveTo>
                    <a:pt x="0" y="1459992"/>
                  </a:moveTo>
                  <a:lnTo>
                    <a:pt x="269748" y="1459992"/>
                  </a:lnTo>
                  <a:lnTo>
                    <a:pt x="269748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5776813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6450695" y="3775440"/>
            <a:ext cx="210979" cy="1102519"/>
            <a:chOff x="8817673" y="4527613"/>
            <a:chExt cx="281305" cy="1470025"/>
          </a:xfrm>
        </p:grpSpPr>
        <p:sp>
          <p:nvSpPr>
            <p:cNvPr id="81" name="object 81"/>
            <p:cNvSpPr/>
            <p:nvPr/>
          </p:nvSpPr>
          <p:spPr>
            <a:xfrm>
              <a:off x="8822435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271272" y="0"/>
                  </a:moveTo>
                  <a:lnTo>
                    <a:pt x="0" y="0"/>
                  </a:lnTo>
                  <a:lnTo>
                    <a:pt x="0" y="1459992"/>
                  </a:lnTo>
                  <a:lnTo>
                    <a:pt x="271272" y="1459992"/>
                  </a:lnTo>
                  <a:lnTo>
                    <a:pt x="27127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2" name="object 82"/>
            <p:cNvSpPr/>
            <p:nvPr/>
          </p:nvSpPr>
          <p:spPr>
            <a:xfrm>
              <a:off x="8822435" y="4532376"/>
              <a:ext cx="271780" cy="1460500"/>
            </a:xfrm>
            <a:custGeom>
              <a:avLst/>
              <a:gdLst/>
              <a:ahLst/>
              <a:cxnLst/>
              <a:rect l="l" t="t" r="r" b="b"/>
              <a:pathLst>
                <a:path w="271779" h="1460500">
                  <a:moveTo>
                    <a:pt x="0" y="1459992"/>
                  </a:moveTo>
                  <a:lnTo>
                    <a:pt x="271272" y="1459992"/>
                  </a:lnTo>
                  <a:lnTo>
                    <a:pt x="271272" y="0"/>
                  </a:lnTo>
                  <a:lnTo>
                    <a:pt x="0" y="0"/>
                  </a:lnTo>
                  <a:lnTo>
                    <a:pt x="0" y="1459992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6494903" y="4076001"/>
            <a:ext cx="132024" cy="502444"/>
          </a:xfrm>
          <a:prstGeom prst="rect">
            <a:avLst/>
          </a:prstGeom>
        </p:spPr>
        <p:txBody>
          <a:bodyPr vert="vert" wrap="square" lIns="0" tIns="0" rIns="0" bIns="0" rtlCol="0">
            <a:spAutoFit/>
          </a:bodyPr>
          <a:lstStyle/>
          <a:p>
            <a:pPr marL="9525">
              <a:lnSpc>
                <a:spcPts val="1069"/>
              </a:lnSpc>
            </a:pPr>
            <a:r>
              <a:rPr lang="ar-JO" sz="900" b="1" dirty="0">
                <a:solidFill>
                  <a:srgbClr val="FFFFFF"/>
                </a:solidFill>
                <a:latin typeface="Arial"/>
              </a:rPr>
              <a:t>مؤشر</a:t>
            </a:r>
            <a:endParaRPr sz="9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>
            <a:extLst>
              <a:ext uri="{FF2B5EF4-FFF2-40B4-BE49-F238E27FC236}">
                <a16:creationId xmlns:a16="http://schemas.microsoft.com/office/drawing/2014/main" id="{4D0014DD-67CD-08DE-4B76-8F0A04CE9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122" y="312828"/>
            <a:ext cx="4707583" cy="4860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950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" name="Rectangle 10">
            <a:extLst>
              <a:ext uri="{FF2B5EF4-FFF2-40B4-BE49-F238E27FC236}">
                <a16:creationId xmlns:a16="http://schemas.microsoft.com/office/drawing/2014/main" id="{E4759904-D94D-435A-A24D-8041A2209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058" y="1402918"/>
            <a:ext cx="6021232" cy="32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6155" name="Rectangle 11">
            <a:extLst>
              <a:ext uri="{FF2B5EF4-FFF2-40B4-BE49-F238E27FC236}">
                <a16:creationId xmlns:a16="http://schemas.microsoft.com/office/drawing/2014/main" id="{72DC4E68-E81B-4D13-B770-C7F7AB2F4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100" y="1391398"/>
            <a:ext cx="4833669" cy="318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28" name="CasellaDiTesto 2">
            <a:extLst>
              <a:ext uri="{FF2B5EF4-FFF2-40B4-BE49-F238E27FC236}">
                <a16:creationId xmlns:a16="http://schemas.microsoft.com/office/drawing/2014/main" id="{2972ABC0-1FE2-21B2-78A5-8E699792CB11}"/>
              </a:ext>
            </a:extLst>
          </p:cNvPr>
          <p:cNvSpPr txBox="1"/>
          <p:nvPr/>
        </p:nvSpPr>
        <p:spPr>
          <a:xfrm>
            <a:off x="3225033" y="1253292"/>
            <a:ext cx="555805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JO" sz="2000" b="1" dirty="0"/>
              <a:t>مؤشرات الأداء الرئيسية </a:t>
            </a:r>
            <a:r>
              <a:rPr lang="en-GB" sz="2000" b="1" dirty="0"/>
              <a:t>KPIs)</a:t>
            </a:r>
            <a:r>
              <a:rPr lang="ar-JO" sz="2000" b="1" dirty="0"/>
              <a:t>) :</a:t>
            </a:r>
            <a:endParaRPr lang="en-GB" sz="2000" b="1" dirty="0"/>
          </a:p>
          <a:p>
            <a:pPr algn="r" rtl="1"/>
            <a:r>
              <a:rPr lang="ar-JO" sz="2000" b="1" dirty="0"/>
              <a:t>مجموعة أساسية من المؤشرات، </a:t>
            </a:r>
            <a:r>
              <a:rPr lang="ar-JO" sz="2000" b="1" u="sng" dirty="0"/>
              <a:t>إلزامية</a:t>
            </a:r>
            <a:r>
              <a:rPr lang="ar-JO" sz="2000" b="1" dirty="0"/>
              <a:t> في جميع الحالات</a:t>
            </a:r>
          </a:p>
          <a:p>
            <a:r>
              <a:rPr lang="en-GB" sz="2000" b="1" dirty="0"/>
              <a:t> </a:t>
            </a:r>
            <a:endParaRPr lang="en-US" sz="2000" b="1" dirty="0"/>
          </a:p>
          <a:p>
            <a:pPr marL="259204" indent="-259204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ar-JO" sz="2000" dirty="0"/>
              <a:t>تعتبر </a:t>
            </a:r>
            <a:r>
              <a:rPr lang="ar-JO" sz="2000" b="1" dirty="0"/>
              <a:t>الحد الأدنى من المتطلبات </a:t>
            </a:r>
            <a:r>
              <a:rPr lang="ar-JO" sz="2000" dirty="0"/>
              <a:t>لمعالجة الاستدامة</a:t>
            </a:r>
          </a:p>
          <a:p>
            <a:pPr marL="259204" indent="-259204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ar-JO" sz="2000" dirty="0"/>
              <a:t>تم تحديدها وحسابها باتباع </a:t>
            </a:r>
            <a:r>
              <a:rPr lang="ar-JO" sz="2000" b="1" dirty="0"/>
              <a:t>الإجراءات الموحدة المشتركة</a:t>
            </a:r>
          </a:p>
          <a:p>
            <a:pPr marL="259204" indent="-259204" algn="r" rt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ar-JO" sz="2000" dirty="0"/>
              <a:t>السماح بإجراء </a:t>
            </a:r>
            <a:r>
              <a:rPr lang="ar-JO" sz="2000" b="1" dirty="0"/>
              <a:t>مقارنة</a:t>
            </a:r>
            <a:r>
              <a:rPr lang="ar-JO" sz="2000" dirty="0"/>
              <a:t> - على أساس مشترك - بين المباني والأحياء والمدن المختلفة بين بلدان البحر الأبيض المتوسط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>
          <a:xfrm>
            <a:off x="0" y="80145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JO" sz="3200" b="1" dirty="0"/>
              <a:t> </a:t>
            </a:r>
            <a:r>
              <a:rPr lang="en-GB" sz="3200" b="1" dirty="0"/>
              <a:t>SMC</a:t>
            </a:r>
            <a:endParaRPr lang="en-GB" sz="3200" dirty="0"/>
          </a:p>
          <a:p>
            <a:pPr algn="ctr"/>
            <a:r>
              <a:rPr lang="ar-JO" sz="3200" b="1" dirty="0"/>
              <a:t>مؤشرات الأداء الرئيسية </a:t>
            </a:r>
            <a:endParaRPr lang="en-GB" sz="3200" dirty="0"/>
          </a:p>
        </p:txBody>
      </p:sp>
      <p:grpSp>
        <p:nvGrpSpPr>
          <p:cNvPr id="3" name="Group 2"/>
          <p:cNvGrpSpPr/>
          <p:nvPr/>
        </p:nvGrpSpPr>
        <p:grpSpPr>
          <a:xfrm>
            <a:off x="531361" y="2232270"/>
            <a:ext cx="3131526" cy="3146564"/>
            <a:chOff x="4879413" y="1896352"/>
            <a:chExt cx="4172316" cy="4172316"/>
          </a:xfrm>
        </p:grpSpPr>
        <p:sp>
          <p:nvSpPr>
            <p:cNvPr id="7" name="Google Shape;570;p69"/>
            <p:cNvSpPr/>
            <p:nvPr/>
          </p:nvSpPr>
          <p:spPr>
            <a:xfrm>
              <a:off x="4879413" y="1896352"/>
              <a:ext cx="4172316" cy="4172316"/>
            </a:xfrm>
            <a:prstGeom prst="heptagon">
              <a:avLst>
                <a:gd name="hf" fmla="val 102572"/>
                <a:gd name="vf" fmla="val 105210"/>
              </a:avLst>
            </a:prstGeom>
            <a:noFill/>
            <a:ln w="25400" cap="flat" cmpd="sng">
              <a:solidFill>
                <a:srgbClr val="0070C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" name="Google Shape;571;p69"/>
            <p:cNvGrpSpPr/>
            <p:nvPr/>
          </p:nvGrpSpPr>
          <p:grpSpPr>
            <a:xfrm>
              <a:off x="5153244" y="2295579"/>
              <a:ext cx="3671545" cy="3691052"/>
              <a:chOff x="3005138" y="1101725"/>
              <a:chExt cx="5167312" cy="4976813"/>
            </a:xfrm>
          </p:grpSpPr>
          <p:sp>
            <p:nvSpPr>
              <p:cNvPr id="11" name="Google Shape;572;p69"/>
              <p:cNvSpPr/>
              <p:nvPr/>
            </p:nvSpPr>
            <p:spPr>
              <a:xfrm>
                <a:off x="4914901" y="307340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" name="Google Shape;573;p69"/>
              <p:cNvSpPr/>
              <p:nvPr/>
            </p:nvSpPr>
            <p:spPr>
              <a:xfrm>
                <a:off x="5268914" y="2949575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574;p69"/>
              <p:cNvSpPr/>
              <p:nvPr/>
            </p:nvSpPr>
            <p:spPr>
              <a:xfrm>
                <a:off x="4914901" y="343535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575;p69"/>
              <p:cNvSpPr/>
              <p:nvPr/>
            </p:nvSpPr>
            <p:spPr>
              <a:xfrm>
                <a:off x="5635625" y="3154363"/>
                <a:ext cx="261938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576;p69"/>
              <p:cNvSpPr/>
              <p:nvPr/>
            </p:nvSpPr>
            <p:spPr>
              <a:xfrm>
                <a:off x="5605464" y="3765550"/>
                <a:ext cx="261937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577;p69"/>
              <p:cNvSpPr/>
              <p:nvPr/>
            </p:nvSpPr>
            <p:spPr>
              <a:xfrm>
                <a:off x="5268914" y="332105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578;p69"/>
              <p:cNvSpPr/>
              <p:nvPr/>
            </p:nvSpPr>
            <p:spPr>
              <a:xfrm>
                <a:off x="5268914" y="3683000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579;p69"/>
              <p:cNvSpPr/>
              <p:nvPr/>
            </p:nvSpPr>
            <p:spPr>
              <a:xfrm>
                <a:off x="5632450" y="2825750"/>
                <a:ext cx="261938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580;p69"/>
              <p:cNvSpPr/>
              <p:nvPr/>
            </p:nvSpPr>
            <p:spPr>
              <a:xfrm>
                <a:off x="5735639" y="3482975"/>
                <a:ext cx="263525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581;p69"/>
              <p:cNvSpPr/>
              <p:nvPr/>
            </p:nvSpPr>
            <p:spPr>
              <a:xfrm>
                <a:off x="5999164" y="3246438"/>
                <a:ext cx="261937" cy="247650"/>
              </a:xfrm>
              <a:prstGeom prst="flowChartAlternateProcess">
                <a:avLst/>
              </a:prstGeom>
              <a:solidFill>
                <a:srgbClr val="FF0000"/>
              </a:solidFill>
              <a:ln w="9525" cap="flat" cmpd="sng">
                <a:solidFill>
                  <a:srgbClr val="FF0000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582;p69"/>
              <p:cNvSpPr/>
              <p:nvPr/>
            </p:nvSpPr>
            <p:spPr>
              <a:xfrm>
                <a:off x="4146551" y="24209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583;p69"/>
              <p:cNvSpPr/>
              <p:nvPr/>
            </p:nvSpPr>
            <p:spPr>
              <a:xfrm>
                <a:off x="4298951" y="25733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584;p69"/>
              <p:cNvSpPr/>
              <p:nvPr/>
            </p:nvSpPr>
            <p:spPr>
              <a:xfrm>
                <a:off x="4451351" y="27257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585;p69"/>
              <p:cNvSpPr/>
              <p:nvPr/>
            </p:nvSpPr>
            <p:spPr>
              <a:xfrm>
                <a:off x="4957763" y="26685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586;p69"/>
              <p:cNvSpPr/>
              <p:nvPr/>
            </p:nvSpPr>
            <p:spPr>
              <a:xfrm>
                <a:off x="3751263" y="15763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587;p69"/>
              <p:cNvSpPr/>
              <p:nvPr/>
            </p:nvSpPr>
            <p:spPr>
              <a:xfrm>
                <a:off x="3903663" y="17287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588;p69"/>
              <p:cNvSpPr/>
              <p:nvPr/>
            </p:nvSpPr>
            <p:spPr>
              <a:xfrm>
                <a:off x="4056063" y="18811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589;p69"/>
              <p:cNvSpPr/>
              <p:nvPr/>
            </p:nvSpPr>
            <p:spPr>
              <a:xfrm>
                <a:off x="4241801" y="162401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590;p69"/>
              <p:cNvSpPr/>
              <p:nvPr/>
            </p:nvSpPr>
            <p:spPr>
              <a:xfrm>
                <a:off x="4637089" y="11493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591;p69"/>
              <p:cNvSpPr/>
              <p:nvPr/>
            </p:nvSpPr>
            <p:spPr>
              <a:xfrm>
                <a:off x="4789489" y="13017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592;p69"/>
              <p:cNvSpPr/>
              <p:nvPr/>
            </p:nvSpPr>
            <p:spPr>
              <a:xfrm>
                <a:off x="4941889" y="1454150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593;p69"/>
              <p:cNvSpPr/>
              <p:nvPr/>
            </p:nvSpPr>
            <p:spPr>
              <a:xfrm>
                <a:off x="5126038" y="11953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594;p69"/>
              <p:cNvSpPr/>
              <p:nvPr/>
            </p:nvSpPr>
            <p:spPr>
              <a:xfrm>
                <a:off x="5491164" y="16811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595;p69"/>
              <p:cNvSpPr/>
              <p:nvPr/>
            </p:nvSpPr>
            <p:spPr>
              <a:xfrm>
                <a:off x="5643564" y="18335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596;p69"/>
              <p:cNvSpPr/>
              <p:nvPr/>
            </p:nvSpPr>
            <p:spPr>
              <a:xfrm>
                <a:off x="5795964" y="19859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597;p69"/>
              <p:cNvSpPr/>
              <p:nvPr/>
            </p:nvSpPr>
            <p:spPr>
              <a:xfrm>
                <a:off x="5980113" y="17287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598;p69"/>
              <p:cNvSpPr/>
              <p:nvPr/>
            </p:nvSpPr>
            <p:spPr>
              <a:xfrm>
                <a:off x="6480176" y="18653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599;p69"/>
              <p:cNvSpPr/>
              <p:nvPr/>
            </p:nvSpPr>
            <p:spPr>
              <a:xfrm>
                <a:off x="6632576" y="20177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600;p69"/>
              <p:cNvSpPr/>
              <p:nvPr/>
            </p:nvSpPr>
            <p:spPr>
              <a:xfrm>
                <a:off x="6784976" y="21701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601;p69"/>
              <p:cNvSpPr/>
              <p:nvPr/>
            </p:nvSpPr>
            <p:spPr>
              <a:xfrm>
                <a:off x="6970713" y="191293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602;p69"/>
              <p:cNvSpPr/>
              <p:nvPr/>
            </p:nvSpPr>
            <p:spPr>
              <a:xfrm>
                <a:off x="6700838" y="27828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603;p69"/>
              <p:cNvSpPr/>
              <p:nvPr/>
            </p:nvSpPr>
            <p:spPr>
              <a:xfrm>
                <a:off x="6853238" y="29352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604;p69"/>
              <p:cNvSpPr/>
              <p:nvPr/>
            </p:nvSpPr>
            <p:spPr>
              <a:xfrm>
                <a:off x="7005638" y="30876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605;p69"/>
              <p:cNvSpPr/>
              <p:nvPr/>
            </p:nvSpPr>
            <p:spPr>
              <a:xfrm>
                <a:off x="7191376" y="283051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606;p69"/>
              <p:cNvSpPr/>
              <p:nvPr/>
            </p:nvSpPr>
            <p:spPr>
              <a:xfrm>
                <a:off x="6824663" y="35496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607;p69"/>
              <p:cNvSpPr/>
              <p:nvPr/>
            </p:nvSpPr>
            <p:spPr>
              <a:xfrm>
                <a:off x="6977063" y="36385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608;p69"/>
              <p:cNvSpPr/>
              <p:nvPr/>
            </p:nvSpPr>
            <p:spPr>
              <a:xfrm>
                <a:off x="7129463" y="38544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609;p69"/>
              <p:cNvSpPr/>
              <p:nvPr/>
            </p:nvSpPr>
            <p:spPr>
              <a:xfrm>
                <a:off x="7331076" y="3505200"/>
                <a:ext cx="220663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610;p69"/>
              <p:cNvSpPr/>
              <p:nvPr/>
            </p:nvSpPr>
            <p:spPr>
              <a:xfrm>
                <a:off x="5299076" y="2573338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611;p69"/>
              <p:cNvSpPr/>
              <p:nvPr/>
            </p:nvSpPr>
            <p:spPr>
              <a:xfrm>
                <a:off x="4830763" y="38068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612;p69"/>
              <p:cNvSpPr/>
              <p:nvPr/>
            </p:nvSpPr>
            <p:spPr>
              <a:xfrm>
                <a:off x="6562726" y="4238625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613;p69"/>
              <p:cNvSpPr/>
              <p:nvPr/>
            </p:nvSpPr>
            <p:spPr>
              <a:xfrm>
                <a:off x="6715126" y="4452939"/>
                <a:ext cx="219075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614;p69"/>
              <p:cNvSpPr/>
              <p:nvPr/>
            </p:nvSpPr>
            <p:spPr>
              <a:xfrm>
                <a:off x="6915151" y="410527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615;p69"/>
              <p:cNvSpPr/>
              <p:nvPr/>
            </p:nvSpPr>
            <p:spPr>
              <a:xfrm>
                <a:off x="6240464" y="5000625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616;p69"/>
              <p:cNvSpPr/>
              <p:nvPr/>
            </p:nvSpPr>
            <p:spPr>
              <a:xfrm>
                <a:off x="6392864" y="5214938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617;p69"/>
              <p:cNvSpPr/>
              <p:nvPr/>
            </p:nvSpPr>
            <p:spPr>
              <a:xfrm>
                <a:off x="6592888" y="486727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618;p69"/>
              <p:cNvSpPr/>
              <p:nvPr/>
            </p:nvSpPr>
            <p:spPr>
              <a:xfrm>
                <a:off x="6215063" y="55594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619;p69"/>
              <p:cNvSpPr/>
              <p:nvPr/>
            </p:nvSpPr>
            <p:spPr>
              <a:xfrm>
                <a:off x="6367463" y="57753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620;p69"/>
              <p:cNvSpPr/>
              <p:nvPr/>
            </p:nvSpPr>
            <p:spPr>
              <a:xfrm>
                <a:off x="6569076" y="5426075"/>
                <a:ext cx="220663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621;p69"/>
              <p:cNvSpPr/>
              <p:nvPr/>
            </p:nvSpPr>
            <p:spPr>
              <a:xfrm>
                <a:off x="5381626" y="531177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622;p69"/>
              <p:cNvSpPr/>
              <p:nvPr/>
            </p:nvSpPr>
            <p:spPr>
              <a:xfrm>
                <a:off x="5534026" y="552608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623;p69"/>
              <p:cNvSpPr/>
              <p:nvPr/>
            </p:nvSpPr>
            <p:spPr>
              <a:xfrm>
                <a:off x="5735638" y="51784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624;p69"/>
              <p:cNvSpPr/>
              <p:nvPr/>
            </p:nvSpPr>
            <p:spPr>
              <a:xfrm>
                <a:off x="3005138" y="28797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25;p69"/>
              <p:cNvSpPr/>
              <p:nvPr/>
            </p:nvSpPr>
            <p:spPr>
              <a:xfrm>
                <a:off x="3157538" y="30321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6" name="Google Shape;626;p69"/>
              <p:cNvSpPr/>
              <p:nvPr/>
            </p:nvSpPr>
            <p:spPr>
              <a:xfrm>
                <a:off x="3309938" y="31845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7" name="Google Shape;627;p69"/>
              <p:cNvSpPr/>
              <p:nvPr/>
            </p:nvSpPr>
            <p:spPr>
              <a:xfrm>
                <a:off x="3495676" y="292735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28;p69"/>
              <p:cNvSpPr/>
              <p:nvPr/>
            </p:nvSpPr>
            <p:spPr>
              <a:xfrm>
                <a:off x="3414713" y="35496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29;p69"/>
              <p:cNvSpPr/>
              <p:nvPr/>
            </p:nvSpPr>
            <p:spPr>
              <a:xfrm>
                <a:off x="3567113" y="37020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630;p69"/>
              <p:cNvSpPr/>
              <p:nvPr/>
            </p:nvSpPr>
            <p:spPr>
              <a:xfrm>
                <a:off x="3719513" y="38544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631;p69"/>
              <p:cNvSpPr/>
              <p:nvPr/>
            </p:nvSpPr>
            <p:spPr>
              <a:xfrm>
                <a:off x="3903663" y="35956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632;p69"/>
              <p:cNvSpPr/>
              <p:nvPr/>
            </p:nvSpPr>
            <p:spPr>
              <a:xfrm>
                <a:off x="4449763" y="449580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633;p69"/>
              <p:cNvSpPr/>
              <p:nvPr/>
            </p:nvSpPr>
            <p:spPr>
              <a:xfrm>
                <a:off x="4271963" y="48402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634;p69"/>
              <p:cNvSpPr/>
              <p:nvPr/>
            </p:nvSpPr>
            <p:spPr>
              <a:xfrm>
                <a:off x="4424363" y="505460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635;p69"/>
              <p:cNvSpPr/>
              <p:nvPr/>
            </p:nvSpPr>
            <p:spPr>
              <a:xfrm>
                <a:off x="3440113" y="459105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636;p69"/>
              <p:cNvSpPr/>
              <p:nvPr/>
            </p:nvSpPr>
            <p:spPr>
              <a:xfrm>
                <a:off x="3592513" y="48069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637;p69"/>
              <p:cNvSpPr/>
              <p:nvPr/>
            </p:nvSpPr>
            <p:spPr>
              <a:xfrm>
                <a:off x="3794126" y="445928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638;p69"/>
              <p:cNvSpPr/>
              <p:nvPr/>
            </p:nvSpPr>
            <p:spPr>
              <a:xfrm>
                <a:off x="5859463" y="11017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639;p69"/>
              <p:cNvSpPr/>
              <p:nvPr/>
            </p:nvSpPr>
            <p:spPr>
              <a:xfrm>
                <a:off x="6011863" y="12541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640;p69"/>
              <p:cNvSpPr/>
              <p:nvPr/>
            </p:nvSpPr>
            <p:spPr>
              <a:xfrm>
                <a:off x="6164263" y="140652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641;p69"/>
              <p:cNvSpPr/>
              <p:nvPr/>
            </p:nvSpPr>
            <p:spPr>
              <a:xfrm>
                <a:off x="6348413" y="11493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642;p69"/>
              <p:cNvSpPr/>
              <p:nvPr/>
            </p:nvSpPr>
            <p:spPr>
              <a:xfrm>
                <a:off x="7297738" y="21224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643;p69"/>
              <p:cNvSpPr/>
              <p:nvPr/>
            </p:nvSpPr>
            <p:spPr>
              <a:xfrm>
                <a:off x="7450138" y="22748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644;p69"/>
              <p:cNvSpPr/>
              <p:nvPr/>
            </p:nvSpPr>
            <p:spPr>
              <a:xfrm>
                <a:off x="7602538" y="2427289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645;p69"/>
              <p:cNvSpPr/>
              <p:nvPr/>
            </p:nvSpPr>
            <p:spPr>
              <a:xfrm>
                <a:off x="7602538" y="288290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646;p69"/>
              <p:cNvSpPr/>
              <p:nvPr/>
            </p:nvSpPr>
            <p:spPr>
              <a:xfrm>
                <a:off x="7593014" y="3319463"/>
                <a:ext cx="219075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647;p69"/>
              <p:cNvSpPr/>
              <p:nvPr/>
            </p:nvSpPr>
            <p:spPr>
              <a:xfrm>
                <a:off x="7531101" y="4341814"/>
                <a:ext cx="220663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648;p69"/>
              <p:cNvSpPr/>
              <p:nvPr/>
            </p:nvSpPr>
            <p:spPr>
              <a:xfrm>
                <a:off x="7732713" y="3994150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649;p69"/>
              <p:cNvSpPr/>
              <p:nvPr/>
            </p:nvSpPr>
            <p:spPr>
              <a:xfrm>
                <a:off x="7951788" y="3452814"/>
                <a:ext cx="220662" cy="211137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650;p69"/>
              <p:cNvSpPr/>
              <p:nvPr/>
            </p:nvSpPr>
            <p:spPr>
              <a:xfrm>
                <a:off x="4640263" y="5654675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651;p69"/>
              <p:cNvSpPr/>
              <p:nvPr/>
            </p:nvSpPr>
            <p:spPr>
              <a:xfrm>
                <a:off x="4792663" y="58689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652;p69"/>
              <p:cNvSpPr/>
              <p:nvPr/>
            </p:nvSpPr>
            <p:spPr>
              <a:xfrm>
                <a:off x="4994276" y="5521325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653;p69"/>
              <p:cNvSpPr/>
              <p:nvPr/>
            </p:nvSpPr>
            <p:spPr>
              <a:xfrm>
                <a:off x="5260976" y="435610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654;p69"/>
              <p:cNvSpPr/>
              <p:nvPr/>
            </p:nvSpPr>
            <p:spPr>
              <a:xfrm>
                <a:off x="5413376" y="4572000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655;p69"/>
              <p:cNvSpPr/>
              <p:nvPr/>
            </p:nvSpPr>
            <p:spPr>
              <a:xfrm>
                <a:off x="5614988" y="4222750"/>
                <a:ext cx="220662" cy="211138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656;p69"/>
              <p:cNvSpPr/>
              <p:nvPr/>
            </p:nvSpPr>
            <p:spPr>
              <a:xfrm>
                <a:off x="5237163" y="49164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657;p69"/>
              <p:cNvSpPr/>
              <p:nvPr/>
            </p:nvSpPr>
            <p:spPr>
              <a:xfrm>
                <a:off x="5591176" y="4783138"/>
                <a:ext cx="220663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658;p69"/>
              <p:cNvSpPr/>
              <p:nvPr/>
            </p:nvSpPr>
            <p:spPr>
              <a:xfrm>
                <a:off x="4367213" y="3455988"/>
                <a:ext cx="220662" cy="209550"/>
              </a:xfrm>
              <a:prstGeom prst="flowChartAlternateProcess">
                <a:avLst/>
              </a:prstGeom>
              <a:solidFill>
                <a:srgbClr val="666666"/>
              </a:solidFill>
              <a:ln w="9525" cap="flat" cmpd="sng">
                <a:solidFill>
                  <a:srgbClr val="666666"/>
                </a:solidFill>
                <a:prstDash val="solid"/>
                <a:miter lim="800000"/>
                <a:headEnd type="none" w="sm" len="sm"/>
                <a:tailEnd type="none" w="sm" len="sm"/>
              </a:ln>
              <a:effectLst>
                <a:outerShdw blurRad="40000" dist="23000" dir="5400000" rotWithShape="0">
                  <a:srgbClr val="808080">
                    <a:alpha val="34901"/>
                  </a:srgbClr>
                </a:outerShdw>
              </a:effectLst>
            </p:spPr>
            <p:txBody>
              <a:bodyPr spcFirstLastPara="1" wrap="square" lIns="91425" tIns="45700" rIns="91425" bIns="45700" anchor="ctr" anchorCtr="0">
                <a:no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endParaRPr sz="1800" b="0" i="0" u="none" strike="noStrike" cap="non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3259696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2" name="Rectangle 8">
            <a:extLst>
              <a:ext uri="{FF2B5EF4-FFF2-40B4-BE49-F238E27FC236}">
                <a16:creationId xmlns:a16="http://schemas.microsoft.com/office/drawing/2014/main" id="{2DF73503-7A9A-4006-8B1C-FDC0CF659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3172" y="2163285"/>
            <a:ext cx="1877694" cy="3219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5" tIns="40817" rIns="81635" bIns="40817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hangingPunct="1">
              <a:lnSpc>
                <a:spcPct val="100000"/>
              </a:lnSpc>
              <a:buClrTx/>
              <a:buFontTx/>
              <a:buNone/>
            </a:pPr>
            <a:endParaRPr lang="it-IT" altLang="it-IT" sz="1270" b="1">
              <a:solidFill>
                <a:srgbClr val="FFFFFF"/>
              </a:solidFill>
              <a:latin typeface="DIN-Regular" charset="0"/>
              <a:cs typeface="DIN-Regular" charset="0"/>
            </a:endParaRPr>
          </a:p>
          <a:p>
            <a:pPr marL="195832" indent="-164153"/>
            <a:endParaRPr lang="it-IT" altLang="it-IT" sz="1270">
              <a:cs typeface="DejaVu Sans" charset="0"/>
            </a:endParaRPr>
          </a:p>
          <a:p>
            <a:pPr marL="195832" indent="-164153"/>
            <a:endParaRPr lang="it-IT" altLang="it-IT" sz="1270">
              <a:cs typeface="DejaVu Sans" charset="0"/>
            </a:endParaRPr>
          </a:p>
          <a:p>
            <a:pPr marL="195832" indent="-164153"/>
            <a:r>
              <a:rPr lang="it-IT" altLang="it-IT" sz="1088">
                <a:solidFill>
                  <a:srgbClr val="FFFFFF"/>
                </a:solidFill>
                <a:latin typeface="DIN-Regular" charset="0"/>
                <a:cs typeface="DIN-Regular" charset="0"/>
              </a:rPr>
              <a:t> </a:t>
            </a:r>
          </a:p>
        </p:txBody>
      </p:sp>
      <p:sp>
        <p:nvSpPr>
          <p:cNvPr id="6154" name="Rectangle 10">
            <a:extLst>
              <a:ext uri="{FF2B5EF4-FFF2-40B4-BE49-F238E27FC236}">
                <a16:creationId xmlns:a16="http://schemas.microsoft.com/office/drawing/2014/main" id="{E4759904-D94D-435A-A24D-8041A2209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2180" y="1402989"/>
            <a:ext cx="6021021" cy="322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6155" name="Rectangle 11">
            <a:extLst>
              <a:ext uri="{FF2B5EF4-FFF2-40B4-BE49-F238E27FC236}">
                <a16:creationId xmlns:a16="http://schemas.microsoft.com/office/drawing/2014/main" id="{72DC4E68-E81B-4D13-B770-C7F7AB2F4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222" y="1391469"/>
            <a:ext cx="4833500" cy="318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633"/>
          </a:p>
        </p:txBody>
      </p:sp>
      <p:sp>
        <p:nvSpPr>
          <p:cNvPr id="24" name="Rectangle 2">
            <a:extLst>
              <a:ext uri="{FF2B5EF4-FFF2-40B4-BE49-F238E27FC236}">
                <a16:creationId xmlns:a16="http://schemas.microsoft.com/office/drawing/2014/main" id="{2E2DA7CA-14E6-4332-9477-08984BA14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-57438" y="5654557"/>
            <a:ext cx="514063" cy="19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1635" tIns="40817" rIns="81635" bIns="40817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ctr" hangingPunct="1">
              <a:lnSpc>
                <a:spcPct val="100000"/>
              </a:lnSpc>
              <a:buClrTx/>
              <a:buFontTx/>
              <a:buNone/>
            </a:pPr>
            <a:fld id="{A491B69D-095B-45A8-903F-33AB5F241E37}" type="slidenum">
              <a:rPr lang="it-IT" altLang="it-IT" sz="816">
                <a:solidFill>
                  <a:schemeClr val="bg1"/>
                </a:solidFill>
                <a:latin typeface="din"/>
              </a:rPr>
              <a:pPr algn="ctr" hangingPunct="1">
                <a:lnSpc>
                  <a:spcPct val="100000"/>
                </a:lnSpc>
                <a:buClrTx/>
                <a:buFontTx/>
                <a:buNone/>
              </a:pPr>
              <a:t>25</a:t>
            </a:fld>
            <a:endParaRPr lang="it-IT" altLang="it-IT" sz="816" dirty="0">
              <a:solidFill>
                <a:schemeClr val="bg1"/>
              </a:solidFill>
              <a:latin typeface="din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2972ABC0-1FE2-21B2-78A5-8E699792CB11}"/>
              </a:ext>
            </a:extLst>
          </p:cNvPr>
          <p:cNvSpPr txBox="1"/>
          <p:nvPr/>
        </p:nvSpPr>
        <p:spPr>
          <a:xfrm>
            <a:off x="1869899" y="1635993"/>
            <a:ext cx="58935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ar-JO" sz="2000" b="1" dirty="0">
                <a:solidFill>
                  <a:srgbClr val="CC9900"/>
                </a:solidFill>
              </a:rPr>
              <a:t>أداة المبنى: 8قضايا – 25 فئة – 80 معيارًا – 17 مؤشر أداء رئيسي</a:t>
            </a:r>
            <a:endParaRPr lang="it-IT" sz="2000" b="1" i="1" dirty="0">
              <a:solidFill>
                <a:srgbClr val="CC9900"/>
              </a:solidFill>
            </a:endParaRPr>
          </a:p>
        </p:txBody>
      </p:sp>
      <p:pic>
        <p:nvPicPr>
          <p:cNvPr id="2" name="Immagine 1">
            <a:extLst>
              <a:ext uri="{FF2B5EF4-FFF2-40B4-BE49-F238E27FC236}">
                <a16:creationId xmlns:a16="http://schemas.microsoft.com/office/drawing/2014/main" id="{37D80D9B-76FD-5BA9-552E-8D44839727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31" y="2455908"/>
            <a:ext cx="9075937" cy="1946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62D96F3-4983-2C0B-4B08-D173DDF858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442" y="402256"/>
            <a:ext cx="777190" cy="77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Google Shape;329;p48">
            <a:extLst>
              <a:ext uri="{FF2B5EF4-FFF2-40B4-BE49-F238E27FC236}">
                <a16:creationId xmlns:a16="http://schemas.microsoft.com/office/drawing/2014/main" id="{AA8D573B-5266-08D3-08C8-9887E931160C}"/>
              </a:ext>
            </a:extLst>
          </p:cNvPr>
          <p:cNvSpPr txBox="1"/>
          <p:nvPr/>
        </p:nvSpPr>
        <p:spPr>
          <a:xfrm>
            <a:off x="374340" y="40477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algn="r" rtl="1">
              <a:buClr>
                <a:srgbClr val="000000"/>
              </a:buClr>
              <a:buSzPts val="3200"/>
            </a:pPr>
            <a:r>
              <a:rPr lang="ar-JO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أداة</a:t>
            </a:r>
            <a:r>
              <a:rPr lang="ar-JO" sz="28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المبنى </a:t>
            </a:r>
            <a:r>
              <a:rPr lang="ar-JO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– مقياس البناء</a:t>
            </a:r>
            <a:endParaRPr lang="en-GB" sz="28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1797365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/>
          <p:nvPr/>
        </p:nvSpPr>
        <p:spPr>
          <a:xfrm>
            <a:off x="986931" y="1745074"/>
            <a:ext cx="7240237" cy="31931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 algn="r" rtl="1">
              <a:spcBef>
                <a:spcPts val="90"/>
              </a:spcBef>
            </a:pPr>
            <a:r>
              <a:rPr lang="ar-JO" sz="2000" b="1" spc="-8" dirty="0">
                <a:solidFill>
                  <a:schemeClr val="tx2">
                    <a:lumMod val="75000"/>
                  </a:schemeClr>
                </a:solidFill>
                <a:latin typeface="Arial"/>
              </a:rPr>
              <a:t>أداة </a:t>
            </a:r>
            <a:r>
              <a:rPr lang="ar-JO" sz="2000" b="1" spc="-8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الحي : 10</a:t>
            </a:r>
            <a:r>
              <a:rPr lang="ar-JO" sz="2000" b="1" spc="-8" dirty="0">
                <a:solidFill>
                  <a:schemeClr val="tx2">
                    <a:lumMod val="75000"/>
                  </a:schemeClr>
                </a:solidFill>
                <a:latin typeface="Arial"/>
              </a:rPr>
              <a:t>قضايا – 43 فئة – 133 معيارًا – 14 مؤشر أداء رئيسي</a:t>
            </a: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494716"/>
              </p:ext>
            </p:extLst>
          </p:nvPr>
        </p:nvGraphicFramePr>
        <p:xfrm>
          <a:off x="73151" y="2471190"/>
          <a:ext cx="9067798" cy="22193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06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93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3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092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0678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6298">
                <a:tc>
                  <a:txBody>
                    <a:bodyPr/>
                    <a:lstStyle/>
                    <a:p>
                      <a:pPr marL="365125" marR="214629" indent="-150495" algn="r" rtl="1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أ- استخدام الأراضي والتنوع البيولوجي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403860">
                        <a:lnSpc>
                          <a:spcPct val="100000"/>
                        </a:lnSpc>
                      </a:pPr>
                      <a:r>
                        <a:rPr lang="ar-JO" sz="600" b="1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ب - الطاقة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ج - الماء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292735">
                        <a:lnSpc>
                          <a:spcPct val="100000"/>
                        </a:lnSpc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د- النفايات الصلبة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88900" algn="r" rtl="1">
                        <a:lnSpc>
                          <a:spcPct val="100000"/>
                        </a:lnSpc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هـ - الجودة البيئية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437515" marR="147320" indent="-290830" algn="r" rtl="1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و - النقل والتنقل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248920" algn="l" rtl="0">
                        <a:lnSpc>
                          <a:spcPct val="100000"/>
                        </a:lnSpc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ز:الجوانب الاجتماعية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350520">
                        <a:lnSpc>
                          <a:spcPct val="100000"/>
                        </a:lnSpc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ح: الاقتصاد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 marL="69850" marR="65405" indent="154940" algn="r" rtl="1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lang="ar-JO" sz="600" b="1" spc="-1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ط: تغير المناخ: التخفيف والتكيف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302260">
                        <a:lnSpc>
                          <a:spcPct val="100000"/>
                        </a:lnSpc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ي:</a:t>
                      </a:r>
                      <a:r>
                        <a:rPr lang="ar-JO" sz="600" b="1" spc="-20" baseline="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الحكم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1F376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598"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dirty="0">
                          <a:latin typeface="+mn-lt"/>
                          <a:cs typeface="Calibri"/>
                        </a:rPr>
                        <a:t>أ1 -</a:t>
                      </a:r>
                      <a:r>
                        <a:rPr lang="ar-JO" sz="5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ar-JO" sz="500" baseline="0" dirty="0">
                          <a:latin typeface="+mn-lt"/>
                          <a:cs typeface="Calibri"/>
                        </a:rPr>
                        <a:t>استخدام الأرض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ب1 -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 البنية التحتية للطاقة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15" dirty="0">
                          <a:latin typeface="+mn-lt"/>
                          <a:cs typeface="Calibri"/>
                        </a:rPr>
                        <a:t>ج1- البنية التحتية للمياه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د1 -جمع النفايات الصلبة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بنية تحتية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endParaRPr lang="ar-JO" sz="500" b="1" spc="-15" dirty="0">
                        <a:latin typeface="+mn-lt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5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500" b="1" spc="5" dirty="0">
                          <a:latin typeface="+mn-lt"/>
                          <a:cs typeface="Calibri"/>
                        </a:rPr>
                        <a:t>هـ1 -جودة الهواء</a:t>
                      </a:r>
                      <a:endParaRPr lang="ar-JO" sz="500" dirty="0">
                        <a:latin typeface="+mn-lt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و1- أداء خدمة التنقل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ز1: إمكانية الوصول (معطل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الأشخاص)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ح1: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الأداء الاقتصادي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ط1: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التخفيف من آثار تغير المناخ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ي1: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التخطيط العمراني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370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أ2 -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المناطق الحضرية الخضراء</a:t>
                      </a: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ب2 -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استهلاك الطاقة</a:t>
                      </a: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15" dirty="0">
                          <a:latin typeface="+mn-lt"/>
                          <a:cs typeface="Calibri"/>
                        </a:rPr>
                        <a:t>ج2- استهلاك المياه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د2 -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ادارة النفايات الصلبة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lang="ar-JO" sz="500" b="1" spc="-15" dirty="0">
                        <a:latin typeface="+mn-lt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هـ2 -الازعاج</a:t>
                      </a: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و2-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التنقل الأخضر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ز2: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السكن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ح2: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توظيف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ط2: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العمل: موجات الحر وارتفاع درجة الحرارة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284480" algn="r" rtl="1">
                        <a:lnSpc>
                          <a:spcPct val="117300"/>
                        </a:lnSpc>
                        <a:spcBef>
                          <a:spcPts val="405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ي2: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الإدارة والمشاركة المجتمعية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385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598"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أ3 - التنوع البيولوجي و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النظم البيئية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  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ب3 -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طاقة متجددة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dirty="0">
                          <a:latin typeface="+mn-lt"/>
                          <a:cs typeface="Calibri"/>
                        </a:rPr>
                        <a:t>ج3- إدارة النفايات السائلة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5" dirty="0">
                          <a:latin typeface="+mn-lt"/>
                          <a:cs typeface="Calibri"/>
                        </a:rPr>
                        <a:t>هـ3 - التعرض للمجالات الكهرومغناطيسية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و3-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السلامة في التنقل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ز3: توافر الجمهور و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المرافق والخدمات الخاصة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ح3: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ابتكار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ط3: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العمل : فيضان مطري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ي3: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تشغيل المباني العامة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4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هـ4 - التأثيرات البيئية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و4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- التشكل الحضري و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مواصلات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ز4: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تعليم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ح4: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البنية التحتية لتكنولوجيا المعلومات والاتصالات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ط4:التكيف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العمل: الفيضانات النهرية والساحلية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5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ز5: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الاندماج الاجتماعي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ط5: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العمل: الجفاف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5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ز6:</a:t>
                      </a:r>
                      <a:r>
                        <a:rPr lang="ar-JO" sz="500" b="1" spc="-20" baseline="0" dirty="0">
                          <a:latin typeface="Calibri"/>
                          <a:cs typeface="Calibri"/>
                        </a:rPr>
                        <a:t> الأمان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ط6: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الخطر: حرائق الغابات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ز7:</a:t>
                      </a:r>
                      <a:r>
                        <a:rPr lang="ar-JO" sz="500" b="1" spc="-20" baseline="0" dirty="0">
                          <a:latin typeface="Calibri"/>
                          <a:cs typeface="Calibri"/>
                        </a:rPr>
                        <a:t> الصحة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ط7: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المخاطر المناخية: الرياح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ز8:</a:t>
                      </a:r>
                      <a:r>
                        <a:rPr lang="ar-JO" sz="500" b="1" spc="-20" baseline="0" dirty="0">
                          <a:latin typeface="Calibri"/>
                          <a:cs typeface="Calibri"/>
                        </a:rPr>
                        <a:t> الأمن الغذائي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133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ز9: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الثقافة والتراث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132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ز10: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إدراكي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BCD6E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267320" y="546300"/>
            <a:ext cx="876680" cy="54792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 idx="4294967295"/>
          </p:nvPr>
        </p:nvSpPr>
        <p:spPr>
          <a:xfrm>
            <a:off x="2127582" y="600009"/>
            <a:ext cx="5270317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>
              <a:buClr>
                <a:srgbClr val="000000"/>
              </a:buClr>
              <a:buSzPts val="3200"/>
            </a:pPr>
            <a:r>
              <a:rPr lang="ar-JO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أداة </a:t>
            </a:r>
            <a:r>
              <a:rPr lang="ar-JO" sz="28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الحي</a:t>
            </a:r>
            <a:r>
              <a:rPr lang="ar-JO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– مقياس الحي</a:t>
            </a:r>
            <a:endParaRPr lang="en-GB" sz="28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37465" y="5679872"/>
            <a:ext cx="124301" cy="136095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825" spc="-8" dirty="0">
                <a:solidFill>
                  <a:srgbClr val="FFFFFF"/>
                </a:solidFill>
                <a:latin typeface="Calibri"/>
                <a:cs typeface="Calibri"/>
              </a:rPr>
              <a:t>5</a:t>
            </a:r>
            <a:endParaRPr sz="825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22685" y="2078698"/>
            <a:ext cx="7416800" cy="319799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 algn="r" rtl="1">
              <a:spcBef>
                <a:spcPts val="94"/>
              </a:spcBef>
            </a:pPr>
            <a:r>
              <a:rPr lang="ar-JO" sz="2000" b="1" spc="-8" dirty="0">
                <a:solidFill>
                  <a:schemeClr val="accent3">
                    <a:lumMod val="75000"/>
                  </a:schemeClr>
                </a:solidFill>
                <a:latin typeface="Arial"/>
              </a:rPr>
              <a:t>أداة المدينة: 10 قضايا – 39 فئة – 99 معيارًا – 10 مؤشرات أداء رئيسية</a:t>
            </a:r>
            <a:endParaRPr sz="2000" dirty="0">
              <a:solidFill>
                <a:schemeClr val="accent3">
                  <a:lumMod val="75000"/>
                </a:schemeClr>
              </a:solidFill>
              <a:latin typeface="Arial"/>
              <a:cs typeface="Arial"/>
            </a:endParaRPr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30431"/>
              </p:ext>
            </p:extLst>
          </p:nvPr>
        </p:nvGraphicFramePr>
        <p:xfrm>
          <a:off x="114301" y="2729962"/>
          <a:ext cx="8977310" cy="190300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977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977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09660">
                <a:tc>
                  <a:txBody>
                    <a:bodyPr/>
                    <a:lstStyle/>
                    <a:p>
                      <a:pPr marL="365125" marR="214629" indent="-150495" algn="r" rtl="1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أ- استخدام الأراضي والتنوع البيولوجي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403860">
                        <a:lnSpc>
                          <a:spcPct val="100000"/>
                        </a:lnSpc>
                      </a:pPr>
                      <a:r>
                        <a:rPr lang="ar-JO" sz="600" b="1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ب - الطاقة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ج - الماء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292735">
                        <a:lnSpc>
                          <a:spcPct val="100000"/>
                        </a:lnSpc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د- النفايات الصلبة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88900" algn="r" rtl="1">
                        <a:lnSpc>
                          <a:spcPct val="100000"/>
                        </a:lnSpc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هـ - الجودة البيئية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437515" marR="147320" indent="-290830" algn="r" rtl="1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و - النقل والتنقل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248920" algn="l" rtl="0">
                        <a:lnSpc>
                          <a:spcPct val="100000"/>
                        </a:lnSpc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ز:الجوانب الاجتماعية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350520">
                        <a:lnSpc>
                          <a:spcPct val="100000"/>
                        </a:lnSpc>
                      </a:pPr>
                      <a:r>
                        <a:rPr lang="ar-JO" sz="600" b="1" spc="-2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ح: الاقتصاد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 marL="69850" marR="65405" indent="154940" algn="r" rtl="1">
                        <a:lnSpc>
                          <a:spcPct val="111100"/>
                        </a:lnSpc>
                        <a:spcBef>
                          <a:spcPts val="570"/>
                        </a:spcBef>
                      </a:pPr>
                      <a:r>
                        <a:rPr lang="ar-JO" sz="600" b="1" spc="-10" dirty="0">
                          <a:solidFill>
                            <a:srgbClr val="FFFFFF"/>
                          </a:solidFill>
                          <a:latin typeface="+mn-lt"/>
                          <a:cs typeface="Calibri"/>
                        </a:rPr>
                        <a:t>ط: تغير المناخ: التخفيف والتكيف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5429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 marL="302260">
                        <a:lnSpc>
                          <a:spcPct val="100000"/>
                        </a:lnSpc>
                      </a:pPr>
                      <a:r>
                        <a:rPr lang="ar-JO" sz="600" b="1" spc="-2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ي:</a:t>
                      </a:r>
                      <a:r>
                        <a:rPr lang="ar-JO" sz="600" b="1" spc="-20" baseline="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الحكم</a:t>
                      </a:r>
                      <a:endParaRPr sz="6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3755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6849"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dirty="0">
                          <a:latin typeface="+mn-lt"/>
                          <a:cs typeface="Calibri"/>
                        </a:rPr>
                        <a:t>أ1 -</a:t>
                      </a:r>
                      <a:r>
                        <a:rPr lang="ar-JO" sz="500" baseline="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lang="ar-JO" sz="500" baseline="0" dirty="0">
                          <a:latin typeface="+mn-lt"/>
                          <a:cs typeface="Calibri"/>
                        </a:rPr>
                        <a:t>استخدام الأرض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ب1 -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 البنية التحتية للطاقة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15" dirty="0">
                          <a:latin typeface="+mn-lt"/>
                          <a:cs typeface="Calibri"/>
                        </a:rPr>
                        <a:t>ج1- البنية التحتية للمياه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د1 -جمع النفايات الصلبة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بنية تحتية</a:t>
                      </a:r>
                    </a:p>
                  </a:txBody>
                  <a:tcPr marL="0" marR="0" marT="57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55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500" b="1" spc="5" dirty="0">
                          <a:latin typeface="+mn-lt"/>
                          <a:cs typeface="Calibri"/>
                        </a:rPr>
                        <a:t>هـ1 -جودة الهواء</a:t>
                      </a:r>
                      <a:endParaRPr lang="ar-JO" sz="500" dirty="0">
                        <a:latin typeface="+mn-lt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و1- أداء خدمة التنقل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ز1: إمكانية الوصول (معطل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الأشخاص)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ح1: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الأداء الاقتصادي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ط1: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التخفيف من آثار تغير المناخ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ي1: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التخطيط العمراني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4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أ2 -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المناطق الحضرية الخضراء</a:t>
                      </a: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ب2 -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استهلاك الطاقة</a:t>
                      </a: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15" dirty="0">
                          <a:latin typeface="+mn-lt"/>
                          <a:cs typeface="Calibri"/>
                        </a:rPr>
                        <a:t>ج2- استهلاك المياه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5" dirty="0">
                          <a:latin typeface="+mn-lt"/>
                          <a:cs typeface="Calibri"/>
                        </a:rPr>
                        <a:t>د2 -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ادارة النفايات الصلبة</a:t>
                      </a:r>
                    </a:p>
                  </a:txBody>
                  <a:tcPr marL="0" marR="0" marT="4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هـ2 -الازعاج</a:t>
                      </a:r>
                    </a:p>
                  </a:txBody>
                  <a:tcPr marL="0" marR="0" marT="4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و2-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التنقل الأخضر</a:t>
                      </a:r>
                    </a:p>
                  </a:txBody>
                  <a:tcPr marL="0" marR="0" marT="4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ز2: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السكن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ح2: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توظيف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4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ط2: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العمل: موجات الحر وارتفاع درجة الحرارة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marR="284480" algn="r" rtl="1">
                        <a:lnSpc>
                          <a:spcPct val="117300"/>
                        </a:lnSpc>
                        <a:spcBef>
                          <a:spcPts val="405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ي2: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الإدارة والمشاركة المجتمعية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3857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6960"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أ3 - التنوع البيولوجي و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النظم البيئية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  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0" dirty="0">
                          <a:latin typeface="+mn-lt"/>
                          <a:cs typeface="Calibri"/>
                        </a:rPr>
                        <a:t>ب3 -</a:t>
                      </a:r>
                      <a:r>
                        <a:rPr lang="ar-JO" sz="500" b="1" spc="-10" baseline="0" dirty="0">
                          <a:latin typeface="+mn-lt"/>
                          <a:cs typeface="Calibri"/>
                        </a:rPr>
                        <a:t> طاقة متجددة</a:t>
                      </a: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dirty="0">
                          <a:latin typeface="+mn-lt"/>
                          <a:cs typeface="Calibri"/>
                        </a:rPr>
                        <a:t>ج3- إدارة النفايات السائلة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5" dirty="0">
                          <a:latin typeface="+mn-lt"/>
                          <a:cs typeface="Calibri"/>
                        </a:rPr>
                        <a:t>هـ3 - التعرض للمجالات الكهرومغناطيسية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و3-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السلامة في التنقل</a:t>
                      </a: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ز3: توافر الجمهور و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20" dirty="0">
                          <a:latin typeface="+mn-lt"/>
                          <a:cs typeface="Calibri"/>
                        </a:rPr>
                        <a:t>المرافق والخدمات الخاصة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ح3: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ابتكار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ط3: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العمل : فيضان مطري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ي3: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تشغيل المباني العامة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695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ز4: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تعليم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15" dirty="0">
                          <a:latin typeface="Calibri"/>
                          <a:cs typeface="Calibri"/>
                        </a:rPr>
                        <a:t>ح4:</a:t>
                      </a:r>
                      <a:r>
                        <a:rPr lang="ar-JO" sz="500" b="1" spc="-15" baseline="0" dirty="0">
                          <a:latin typeface="+mn-lt"/>
                          <a:cs typeface="Calibri"/>
                        </a:rPr>
                        <a:t> البنية التحتية لتكنولوجيا المعلومات والاتصالات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ط4:التكيف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r>
                        <a:rPr lang="ar-JO" sz="500" b="1" spc="-5" dirty="0">
                          <a:latin typeface="+mn-lt"/>
                          <a:cs typeface="Calibri"/>
                        </a:rPr>
                        <a:t>العمل: الفيضانات النهرية والساحلية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ar-JO" sz="500" b="1" spc="10" dirty="0">
                          <a:latin typeface="Calibri"/>
                          <a:cs typeface="Calibri"/>
                        </a:rPr>
                        <a:t>ي4:</a:t>
                      </a:r>
                      <a:r>
                        <a:rPr lang="ar-JO" sz="500" b="1" spc="10" baseline="0" dirty="0">
                          <a:latin typeface="Calibri"/>
                          <a:cs typeface="Calibri"/>
                        </a:rPr>
                        <a:t> العدالة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6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ز5:</a:t>
                      </a:r>
                      <a:r>
                        <a:rPr lang="ar-JO" sz="500" b="1" spc="-20" baseline="0" dirty="0">
                          <a:latin typeface="+mn-lt"/>
                          <a:cs typeface="Calibri"/>
                        </a:rPr>
                        <a:t> الاندماج الاجتماعي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ط5: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العمل: الجفاف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6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ز6:</a:t>
                      </a:r>
                      <a:r>
                        <a:rPr lang="ar-JO" sz="500" b="1" spc="-20" baseline="0" dirty="0">
                          <a:latin typeface="Calibri"/>
                          <a:cs typeface="Calibri"/>
                        </a:rPr>
                        <a:t> الأمان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2388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dirty="0">
                          <a:latin typeface="Calibri"/>
                          <a:cs typeface="Calibri"/>
                        </a:rPr>
                        <a:t>ط6:</a:t>
                      </a: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 التكيف مع المناخ</a:t>
                      </a:r>
                    </a:p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lang="ar-JO" sz="500" b="1" spc="-5" baseline="0" dirty="0">
                          <a:latin typeface="+mn-lt"/>
                          <a:cs typeface="Calibri"/>
                        </a:rPr>
                        <a:t>الخطر: حرائق الغابات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571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1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ز7:</a:t>
                      </a:r>
                      <a:r>
                        <a:rPr lang="ar-JO" sz="500" b="1" spc="-20" baseline="0" dirty="0">
                          <a:latin typeface="Calibri"/>
                          <a:cs typeface="Calibri"/>
                        </a:rPr>
                        <a:t> الصحة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22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 algn="r" rtl="1">
                        <a:lnSpc>
                          <a:spcPct val="100000"/>
                        </a:lnSpc>
                        <a:spcBef>
                          <a:spcPts val="140"/>
                        </a:spcBef>
                      </a:pPr>
                      <a:r>
                        <a:rPr lang="ar-JO" sz="500" b="1" spc="-20" dirty="0">
                          <a:latin typeface="Calibri"/>
                          <a:cs typeface="Calibri"/>
                        </a:rPr>
                        <a:t>ز8:</a:t>
                      </a:r>
                      <a:r>
                        <a:rPr lang="ar-JO" sz="500" b="1" spc="-20" baseline="0" dirty="0">
                          <a:latin typeface="Calibri"/>
                          <a:cs typeface="Calibri"/>
                        </a:rPr>
                        <a:t> الأمن الغذائي</a:t>
                      </a:r>
                      <a:endParaRPr sz="500" dirty="0">
                        <a:latin typeface="Calibri"/>
                        <a:cs typeface="Calibri"/>
                      </a:endParaRPr>
                    </a:p>
                  </a:txBody>
                  <a:tcPr marL="0" marR="0" marT="13335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  <a:solidFill>
                      <a:srgbClr val="C5DFB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solidFill>
                        <a:srgbClr val="D3D3D3"/>
                      </a:solidFill>
                      <a:prstDash val="solid"/>
                    </a:lnL>
                    <a:lnR w="6350">
                      <a:solidFill>
                        <a:srgbClr val="D3D3D3"/>
                      </a:solidFill>
                      <a:prstDash val="solid"/>
                    </a:lnR>
                    <a:lnT w="6350">
                      <a:solidFill>
                        <a:srgbClr val="D3D3D3"/>
                      </a:solidFill>
                      <a:prstDash val="solid"/>
                    </a:lnT>
                    <a:lnB w="6350">
                      <a:solidFill>
                        <a:srgbClr val="D3D3D3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21600" y="284480"/>
            <a:ext cx="1422400" cy="845185"/>
          </a:xfrm>
          <a:prstGeom prst="rect">
            <a:avLst/>
          </a:prstGeom>
        </p:spPr>
      </p:pic>
      <p:sp>
        <p:nvSpPr>
          <p:cNvPr id="11" name="object 11"/>
          <p:cNvSpPr txBox="1">
            <a:spLocks noGrp="1"/>
          </p:cNvSpPr>
          <p:nvPr>
            <p:ph type="title" idx="4294967295"/>
          </p:nvPr>
        </p:nvSpPr>
        <p:spPr>
          <a:xfrm>
            <a:off x="2532380" y="400295"/>
            <a:ext cx="3774439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>
              <a:buClr>
                <a:srgbClr val="000000"/>
              </a:buClr>
              <a:buSzPts val="3200"/>
            </a:pPr>
            <a:r>
              <a:rPr lang="ar-JO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أداة</a:t>
            </a:r>
            <a:r>
              <a:rPr lang="ar-JO" sz="2800" b="1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 المدينة </a:t>
            </a:r>
            <a:r>
              <a:rPr lang="ar-JO" sz="28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Calibri"/>
              </a:rPr>
              <a:t>– مقياس المدينة</a:t>
            </a:r>
            <a:endParaRPr lang="en-GB" sz="2800" b="1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523460" y="131750"/>
            <a:ext cx="4620540" cy="502061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3200" b="1" dirty="0">
                <a:latin typeface="Arial"/>
                <a:cs typeface="Arial"/>
              </a:rPr>
              <a:t>هيكل</a:t>
            </a:r>
            <a:r>
              <a:rPr lang="ar-JO" sz="3200" dirty="0">
                <a:latin typeface="Arial"/>
                <a:cs typeface="Arial"/>
              </a:rPr>
              <a:t> الأدوات</a:t>
            </a:r>
            <a:endParaRPr sz="3200" dirty="0">
              <a:latin typeface="Arial"/>
              <a:cs typeface="Arial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827306"/>
              </p:ext>
            </p:extLst>
          </p:nvPr>
        </p:nvGraphicFramePr>
        <p:xfrm>
          <a:off x="678016" y="1154494"/>
          <a:ext cx="6099809" cy="442054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30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8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2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467">
                <a:tc>
                  <a:txBody>
                    <a:bodyPr/>
                    <a:lstStyle/>
                    <a:p>
                      <a:pPr marL="13335" algn="r" rtl="1">
                        <a:lnSpc>
                          <a:spcPct val="100000"/>
                        </a:lnSpc>
                        <a:spcBef>
                          <a:spcPts val="384"/>
                        </a:spcBef>
                      </a:pPr>
                      <a:r>
                        <a:rPr lang="ar-JO" sz="1400" dirty="0">
                          <a:latin typeface="Calibri"/>
                          <a:cs typeface="Calibri"/>
                        </a:rPr>
                        <a:t>ه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6671" marB="0">
                    <a:solidFill>
                      <a:srgbClr val="9BC2E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algn="r" rtl="1">
                        <a:lnSpc>
                          <a:spcPct val="100000"/>
                        </a:lnSpc>
                        <a:spcBef>
                          <a:spcPts val="334"/>
                        </a:spcBef>
                      </a:pPr>
                      <a:r>
                        <a:rPr lang="ar-JO" sz="1400" b="1" dirty="0">
                          <a:latin typeface="+mn-lt"/>
                          <a:cs typeface="Calibri"/>
                        </a:rPr>
                        <a:t> الجوانب الاجتماعية</a:t>
                      </a:r>
                      <a:endParaRPr sz="1400" b="1" dirty="0">
                        <a:latin typeface="Calibri"/>
                        <a:cs typeface="Calibri"/>
                      </a:endParaRPr>
                    </a:p>
                  </a:txBody>
                  <a:tcPr marL="0" marR="0" marT="31908" marB="0">
                    <a:solidFill>
                      <a:srgbClr val="9BC2E6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J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9205">
                <a:tc>
                  <a:txBody>
                    <a:bodyPr/>
                    <a:lstStyle/>
                    <a:p>
                      <a:pPr marL="13335" algn="r" rtl="1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lang="ar-JO" sz="1200" dirty="0">
                          <a:latin typeface="Calibri"/>
                          <a:cs typeface="Calibri"/>
                        </a:rPr>
                        <a:t>ه1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37624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algn="r" rtl="1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ar-JO" sz="1200" b="1" dirty="0">
                          <a:latin typeface="+mn-lt"/>
                          <a:cs typeface="Calibri"/>
                        </a:rPr>
                        <a:t>إمكانية الوصول والسلامة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T="32861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J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71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algn="r" rtl="1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lang="ar-JO" sz="1100" dirty="0">
                          <a:latin typeface="Calibri"/>
                          <a:cs typeface="Calibri"/>
                        </a:rPr>
                        <a:t>ه 1,1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88106" marB="0"/>
                </a:tc>
                <a:tc>
                  <a:txBody>
                    <a:bodyPr/>
                    <a:lstStyle/>
                    <a:p>
                      <a:pPr marL="321310" marR="553720" algn="r" rtl="1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الأرصفة والوصول إلى المباني المصممة لوصول الأشخاص ذوي الإعاقة الجسدية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2381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21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6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1,2</a:t>
                      </a:r>
                    </a:p>
                    <a:p>
                      <a:pPr marL="217804">
                        <a:lnSpc>
                          <a:spcPts val="1670"/>
                        </a:lnSpc>
                      </a:pP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algn="r" rtl="1">
                        <a:lnSpc>
                          <a:spcPts val="1670"/>
                        </a:lnSpc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إمكانية الوصول إلى المنطقة بدون عوائق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47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1,3</a:t>
                      </a:r>
                    </a:p>
                    <a:p>
                      <a:pPr marL="217804" algn="r" rtl="1">
                        <a:lnSpc>
                          <a:spcPts val="1700"/>
                        </a:lnSpc>
                      </a:pP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algn="r" rtl="1">
                        <a:lnSpc>
                          <a:spcPts val="1700"/>
                        </a:lnSpc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سهولة الوصول إلى وسائل النقل العام واستخدامها للأشخاص ذوي الإعاقة الجسدية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624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1,4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21310" algn="r" rtl="1">
                        <a:lnSpc>
                          <a:spcPts val="1760"/>
                        </a:lnSpc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مقياس السلامة الموضوعي/الذاتي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205">
                <a:tc>
                  <a:txBody>
                    <a:bodyPr/>
                    <a:lstStyle/>
                    <a:p>
                      <a:pPr marL="13335" algn="r" rtl="1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lang="ar-JO" sz="1200" dirty="0">
                          <a:latin typeface="Calibri"/>
                          <a:cs typeface="Calibri"/>
                        </a:rPr>
                        <a:t>ه2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38100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algn="r" rtl="1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lang="ar-JO" sz="1200" b="1" dirty="0">
                          <a:latin typeface="+mn-lt"/>
                          <a:cs typeface="Calibri"/>
                        </a:rPr>
                        <a:t>خدمات المرور والتنقل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T="32861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J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293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algn="r" rtl="1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lang="ar-JO" sz="1100" dirty="0">
                          <a:latin typeface="Calibri"/>
                          <a:cs typeface="Calibri"/>
                        </a:rPr>
                        <a:t>ه 2,1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88106" marB="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100" dirty="0"/>
                        <a:t>أداء وسائل النقل العام</a:t>
                      </a:r>
                    </a:p>
                  </a:txBody>
                  <a:tcPr marL="0" marR="0" marT="8096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48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6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2,2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100" dirty="0"/>
                        <a:t>توافر خدمات مشاركة السيارات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488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2,3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100" dirty="0"/>
                        <a:t>إجراءات للحد من حركة مرور السيارات والشاحنات التي تمر عبر المنطقة المحلية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488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2,4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100" dirty="0"/>
                        <a:t>جودة شبكة المشاة والدراجات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671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2,5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100" dirty="0"/>
                        <a:t>توافر مرافق وقوف الدراجات الهوائية المحمية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205">
                <a:tc>
                  <a:txBody>
                    <a:bodyPr/>
                    <a:lstStyle/>
                    <a:p>
                      <a:pPr marL="13335" algn="r" rtl="1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lang="ar-JO" sz="1200" dirty="0">
                          <a:latin typeface="Calibri"/>
                          <a:cs typeface="Calibri"/>
                        </a:rPr>
                        <a:t>ه3</a:t>
                      </a:r>
                      <a:endParaRPr sz="1200" dirty="0">
                        <a:latin typeface="Calibri"/>
                        <a:cs typeface="Calibri"/>
                      </a:endParaRPr>
                    </a:p>
                  </a:txBody>
                  <a:tcPr marL="0" marR="0" marT="38576" marB="0">
                    <a:solidFill>
                      <a:srgbClr val="DDEBF7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19405" algn="r" rtl="1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ar-JO" sz="1200" b="1" dirty="0">
                          <a:latin typeface="+mn-lt"/>
                          <a:cs typeface="Calibri"/>
                        </a:rPr>
                        <a:t>خدمات الاتصالات</a:t>
                      </a:r>
                      <a:endParaRPr sz="1200" b="1" dirty="0">
                        <a:latin typeface="Calibri"/>
                        <a:cs typeface="Calibri"/>
                      </a:endParaRPr>
                    </a:p>
                  </a:txBody>
                  <a:tcPr marL="0" marR="0" marT="33338" marB="0"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J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307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algn="r" rtl="1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lang="ar-JO" sz="1100" dirty="0">
                          <a:latin typeface="Calibri"/>
                          <a:cs typeface="Calibri"/>
                        </a:rPr>
                        <a:t>ه 3,1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88106" marB="0"/>
                </a:tc>
                <a:tc>
                  <a:txBody>
                    <a:bodyPr/>
                    <a:lstStyle/>
                    <a:p>
                      <a:pPr marL="217804" algn="r" rtl="1">
                        <a:lnSpc>
                          <a:spcPct val="100000"/>
                        </a:lnSpc>
                        <a:spcBef>
                          <a:spcPts val="925"/>
                        </a:spcBef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توافر شبكة اتصالات واسعة النطاق</a:t>
                      </a:r>
                      <a:endParaRPr sz="1100" dirty="0">
                        <a:latin typeface="Calibri"/>
                        <a:cs typeface="Calibri"/>
                      </a:endParaRPr>
                    </a:p>
                  </a:txBody>
                  <a:tcPr marL="0" marR="0" marT="88106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896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6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ه 3,2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17804" marR="0" indent="0" algn="r" defTabSz="914400" rtl="1" eaLnBrk="1" fontAlgn="auto" latinLnBrk="0" hangingPunct="1">
                        <a:lnSpc>
                          <a:spcPts val="167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100" dirty="0">
                          <a:latin typeface="+mn-lt"/>
                          <a:cs typeface="Calibri"/>
                        </a:rPr>
                        <a:t>الوصول إلى شبكة اتصالات واسعة النطاق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grpSp>
        <p:nvGrpSpPr>
          <p:cNvPr id="4" name="object 4"/>
          <p:cNvGrpSpPr/>
          <p:nvPr/>
        </p:nvGrpSpPr>
        <p:grpSpPr>
          <a:xfrm rot="10800000">
            <a:off x="6825450" y="1233229"/>
            <a:ext cx="504825" cy="266224"/>
            <a:chOff x="2915666" y="1685798"/>
            <a:chExt cx="673100" cy="354965"/>
          </a:xfrm>
        </p:grpSpPr>
        <p:sp>
          <p:nvSpPr>
            <p:cNvPr id="5" name="object 5"/>
            <p:cNvSpPr/>
            <p:nvPr/>
          </p:nvSpPr>
          <p:spPr>
            <a:xfrm>
              <a:off x="2928366" y="1698498"/>
              <a:ext cx="647700" cy="329565"/>
            </a:xfrm>
            <a:custGeom>
              <a:avLst/>
              <a:gdLst/>
              <a:ahLst/>
              <a:cxnLst/>
              <a:rect l="l" t="t" r="r" b="b"/>
              <a:pathLst>
                <a:path w="647700" h="329564">
                  <a:moveTo>
                    <a:pt x="483107" y="0"/>
                  </a:moveTo>
                  <a:lnTo>
                    <a:pt x="483107" y="82296"/>
                  </a:lnTo>
                  <a:lnTo>
                    <a:pt x="0" y="82296"/>
                  </a:lnTo>
                  <a:lnTo>
                    <a:pt x="0" y="246887"/>
                  </a:lnTo>
                  <a:lnTo>
                    <a:pt x="483107" y="246887"/>
                  </a:lnTo>
                  <a:lnTo>
                    <a:pt x="483107" y="329184"/>
                  </a:lnTo>
                  <a:lnTo>
                    <a:pt x="647699" y="164591"/>
                  </a:lnTo>
                  <a:lnTo>
                    <a:pt x="483107" y="0"/>
                  </a:lnTo>
                  <a:close/>
                </a:path>
              </a:pathLst>
            </a:custGeom>
            <a:solidFill>
              <a:srgbClr val="943735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2928366" y="1698498"/>
              <a:ext cx="647700" cy="329565"/>
            </a:xfrm>
            <a:custGeom>
              <a:avLst/>
              <a:gdLst/>
              <a:ahLst/>
              <a:cxnLst/>
              <a:rect l="l" t="t" r="r" b="b"/>
              <a:pathLst>
                <a:path w="647700" h="329564">
                  <a:moveTo>
                    <a:pt x="0" y="82296"/>
                  </a:moveTo>
                  <a:lnTo>
                    <a:pt x="483107" y="82296"/>
                  </a:lnTo>
                  <a:lnTo>
                    <a:pt x="483107" y="0"/>
                  </a:lnTo>
                  <a:lnTo>
                    <a:pt x="647699" y="164591"/>
                  </a:lnTo>
                  <a:lnTo>
                    <a:pt x="483107" y="329184"/>
                  </a:lnTo>
                  <a:lnTo>
                    <a:pt x="483107" y="246887"/>
                  </a:lnTo>
                  <a:lnTo>
                    <a:pt x="0" y="246887"/>
                  </a:lnTo>
                  <a:lnTo>
                    <a:pt x="0" y="82296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7" name="object 7"/>
          <p:cNvGrpSpPr/>
          <p:nvPr/>
        </p:nvGrpSpPr>
        <p:grpSpPr>
          <a:xfrm rot="10800000">
            <a:off x="6909564" y="3364768"/>
            <a:ext cx="504825" cy="267176"/>
            <a:chOff x="2915666" y="3705097"/>
            <a:chExt cx="673100" cy="356235"/>
          </a:xfrm>
        </p:grpSpPr>
        <p:sp>
          <p:nvSpPr>
            <p:cNvPr id="8" name="object 8"/>
            <p:cNvSpPr/>
            <p:nvPr/>
          </p:nvSpPr>
          <p:spPr>
            <a:xfrm>
              <a:off x="2928366" y="3717797"/>
              <a:ext cx="647700" cy="330835"/>
            </a:xfrm>
            <a:custGeom>
              <a:avLst/>
              <a:gdLst/>
              <a:ahLst/>
              <a:cxnLst/>
              <a:rect l="l" t="t" r="r" b="b"/>
              <a:pathLst>
                <a:path w="647700" h="330835">
                  <a:moveTo>
                    <a:pt x="482345" y="0"/>
                  </a:moveTo>
                  <a:lnTo>
                    <a:pt x="482345" y="82676"/>
                  </a:lnTo>
                  <a:lnTo>
                    <a:pt x="0" y="82676"/>
                  </a:lnTo>
                  <a:lnTo>
                    <a:pt x="0" y="248031"/>
                  </a:lnTo>
                  <a:lnTo>
                    <a:pt x="482345" y="248031"/>
                  </a:lnTo>
                  <a:lnTo>
                    <a:pt x="482345" y="330707"/>
                  </a:lnTo>
                  <a:lnTo>
                    <a:pt x="647699" y="165353"/>
                  </a:lnTo>
                  <a:lnTo>
                    <a:pt x="482345" y="0"/>
                  </a:lnTo>
                  <a:close/>
                </a:path>
              </a:pathLst>
            </a:custGeom>
            <a:solidFill>
              <a:srgbClr val="E6B8B8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2928366" y="3717797"/>
              <a:ext cx="647700" cy="330835"/>
            </a:xfrm>
            <a:custGeom>
              <a:avLst/>
              <a:gdLst/>
              <a:ahLst/>
              <a:cxnLst/>
              <a:rect l="l" t="t" r="r" b="b"/>
              <a:pathLst>
                <a:path w="647700" h="330835">
                  <a:moveTo>
                    <a:pt x="0" y="82676"/>
                  </a:moveTo>
                  <a:lnTo>
                    <a:pt x="482345" y="82676"/>
                  </a:lnTo>
                  <a:lnTo>
                    <a:pt x="482345" y="0"/>
                  </a:lnTo>
                  <a:lnTo>
                    <a:pt x="647699" y="165353"/>
                  </a:lnTo>
                  <a:lnTo>
                    <a:pt x="482345" y="330707"/>
                  </a:lnTo>
                  <a:lnTo>
                    <a:pt x="482345" y="248031"/>
                  </a:lnTo>
                  <a:lnTo>
                    <a:pt x="0" y="248031"/>
                  </a:lnTo>
                  <a:lnTo>
                    <a:pt x="0" y="82676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/>
          <p:nvPr/>
        </p:nvSpPr>
        <p:spPr>
          <a:xfrm rot="10800000">
            <a:off x="6919089" y="4093367"/>
            <a:ext cx="485775" cy="248126"/>
          </a:xfrm>
          <a:custGeom>
            <a:avLst/>
            <a:gdLst/>
            <a:ahLst/>
            <a:cxnLst/>
            <a:rect l="l" t="t" r="r" b="b"/>
            <a:pathLst>
              <a:path w="647700" h="330835">
                <a:moveTo>
                  <a:pt x="0" y="82676"/>
                </a:moveTo>
                <a:lnTo>
                  <a:pt x="482345" y="82676"/>
                </a:lnTo>
                <a:lnTo>
                  <a:pt x="482345" y="0"/>
                </a:lnTo>
                <a:lnTo>
                  <a:pt x="647700" y="165353"/>
                </a:lnTo>
                <a:lnTo>
                  <a:pt x="482345" y="330707"/>
                </a:lnTo>
                <a:lnTo>
                  <a:pt x="482345" y="248030"/>
                </a:lnTo>
                <a:lnTo>
                  <a:pt x="0" y="248030"/>
                </a:lnTo>
                <a:lnTo>
                  <a:pt x="0" y="82676"/>
                </a:lnTo>
                <a:close/>
              </a:path>
            </a:pathLst>
          </a:custGeom>
          <a:ln w="25400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 txBox="1"/>
          <p:nvPr/>
        </p:nvSpPr>
        <p:spPr>
          <a:xfrm>
            <a:off x="7386464" y="1245875"/>
            <a:ext cx="459105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1500" dirty="0">
                <a:latin typeface="Calibri"/>
                <a:cs typeface="Calibri"/>
              </a:rPr>
              <a:t>القضية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537738" y="3367605"/>
            <a:ext cx="842486" cy="973889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1500" spc="-4" dirty="0">
                <a:latin typeface="Calibri"/>
                <a:cs typeface="Calibri"/>
              </a:rPr>
              <a:t>الفئة</a:t>
            </a:r>
            <a:endParaRPr sz="15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 dirty="0">
              <a:latin typeface="Calibri"/>
              <a:cs typeface="Calibri"/>
            </a:endParaRPr>
          </a:p>
          <a:p>
            <a:pPr>
              <a:spcBef>
                <a:spcPts val="26"/>
              </a:spcBef>
            </a:pPr>
            <a:endParaRPr sz="1763" dirty="0">
              <a:latin typeface="Calibri"/>
              <a:cs typeface="Calibri"/>
            </a:endParaRPr>
          </a:p>
          <a:p>
            <a:pPr marL="80010"/>
            <a:r>
              <a:rPr lang="ar-JO" sz="1500" spc="-4" dirty="0">
                <a:cs typeface="Calibri"/>
              </a:rPr>
              <a:t>معايير</a:t>
            </a:r>
            <a:endParaRPr sz="15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43F43C33-EE36-4830-88D5-F80B0E5CC9C8}"/>
              </a:ext>
            </a:extLst>
          </p:cNvPr>
          <p:cNvSpPr/>
          <p:nvPr/>
        </p:nvSpPr>
        <p:spPr>
          <a:xfrm>
            <a:off x="3545886" y="4995174"/>
            <a:ext cx="2376264" cy="1005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4" name="Tabella 3">
            <a:extLst>
              <a:ext uri="{FF2B5EF4-FFF2-40B4-BE49-F238E27FC236}">
                <a16:creationId xmlns:a16="http://schemas.microsoft.com/office/drawing/2014/main" id="{3C6B64A5-5433-452C-AC22-8953497B7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393107"/>
              </p:ext>
            </p:extLst>
          </p:nvPr>
        </p:nvGraphicFramePr>
        <p:xfrm>
          <a:off x="487680" y="1473200"/>
          <a:ext cx="831087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8420">
                  <a:extLst>
                    <a:ext uri="{9D8B030D-6E8A-4147-A177-3AD203B41FA5}">
                      <a16:colId xmlns:a16="http://schemas.microsoft.com/office/drawing/2014/main" val="1751574834"/>
                    </a:ext>
                  </a:extLst>
                </a:gridCol>
                <a:gridCol w="2258742">
                  <a:extLst>
                    <a:ext uri="{9D8B030D-6E8A-4147-A177-3AD203B41FA5}">
                      <a16:colId xmlns:a16="http://schemas.microsoft.com/office/drawing/2014/main" val="2753824563"/>
                    </a:ext>
                  </a:extLst>
                </a:gridCol>
                <a:gridCol w="3011775">
                  <a:extLst>
                    <a:ext uri="{9D8B030D-6E8A-4147-A177-3AD203B41FA5}">
                      <a16:colId xmlns:a16="http://schemas.microsoft.com/office/drawing/2014/main" val="3204825851"/>
                    </a:ext>
                  </a:extLst>
                </a:gridCol>
                <a:gridCol w="1711942">
                  <a:extLst>
                    <a:ext uri="{9D8B030D-6E8A-4147-A177-3AD203B41FA5}">
                      <a16:colId xmlns:a16="http://schemas.microsoft.com/office/drawing/2014/main" val="2895764454"/>
                    </a:ext>
                  </a:extLst>
                </a:gridCol>
              </a:tblGrid>
              <a:tr h="599573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وحدة القياس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المؤشر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الاسم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معيار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63077741"/>
                  </a:ext>
                </a:extLst>
              </a:tr>
              <a:tr h="1120943">
                <a:tc>
                  <a:txBody>
                    <a:bodyPr/>
                    <a:lstStyle/>
                    <a:p>
                      <a:pPr algn="r" rtl="1"/>
                      <a:r>
                        <a:rPr lang="en-GB" sz="1500" noProof="0" dirty="0"/>
                        <a:t>%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indent="0"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حجم المياه الموردة ناقص حجم المياه المستخدمة مقسوما على إجمالي حجم المياه الموردة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الكفاءة في استخدام المياه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500" noProof="0" dirty="0"/>
                        <a:t>ج 2,2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80808023"/>
                  </a:ext>
                </a:extLst>
              </a:tr>
              <a:tr h="860257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أيام/سنة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عدد الأيام خلال السنة التي يتجاوز فيها تركيز </a:t>
                      </a:r>
                      <a:r>
                        <a:rPr lang="en-GB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PM10 </a:t>
                      </a:r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الحد اليومي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تركيز الجسيمات (</a:t>
                      </a:r>
                      <a:r>
                        <a:rPr lang="en-GB" sz="1500" noProof="0" dirty="0"/>
                        <a:t>PM10</a:t>
                      </a:r>
                      <a:r>
                        <a:rPr lang="ar-JO" sz="1500" noProof="0" dirty="0"/>
                        <a:t>)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500" i="1" noProof="0" dirty="0"/>
                        <a:t>ه</a:t>
                      </a:r>
                      <a:r>
                        <a:rPr lang="ar-JO" sz="1500" noProof="0" dirty="0"/>
                        <a:t> 1,2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09568659"/>
                  </a:ext>
                </a:extLst>
              </a:tr>
              <a:tr h="1381627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كيلو واط ساعة/متر مربع/ سنة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إجمالي الاستهلاك السنوي النهائي للطاقة الحرارية لكل مساحة أرضية داخلية مفيدة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إجمالي استهلاك الطاقة الحرارية النهائي لعمليات البناء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ب 2,1</a:t>
                      </a:r>
                    </a:p>
                    <a:p>
                      <a:pPr algn="ctr"/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264334218"/>
                  </a:ext>
                </a:extLst>
              </a:tr>
            </a:tbl>
          </a:graphicData>
        </a:graphic>
      </p:graphicFrame>
      <p:sp>
        <p:nvSpPr>
          <p:cNvPr id="6" name="Titolo 1">
            <a:extLst>
              <a:ext uri="{FF2B5EF4-FFF2-40B4-BE49-F238E27FC236}">
                <a16:creationId xmlns:a16="http://schemas.microsoft.com/office/drawing/2014/main" id="{BD17909E-00E8-43D0-960A-2749A18F5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623" y="164446"/>
            <a:ext cx="8065127" cy="692804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tabLst>
                <a:tab pos="3428915" algn="l"/>
              </a:tabLst>
            </a:pPr>
            <a:r>
              <a:rPr lang="ar-JO" sz="32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المعايير والمؤشرات</a:t>
            </a:r>
            <a:endParaRPr lang="en-GB" sz="3200" dirty="0">
              <a:solidFill>
                <a:srgbClr val="2456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1874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946814" y="615774"/>
            <a:ext cx="5250180" cy="93246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>
              <a:spcBef>
                <a:spcPts val="71"/>
              </a:spcBef>
            </a:pPr>
            <a:r>
              <a:rPr lang="en-US" sz="3000" spc="-8" dirty="0"/>
              <a:t>SBE</a:t>
            </a:r>
            <a:r>
              <a:rPr lang="ar-JO" sz="3000" spc="-8" dirty="0"/>
              <a:t> طريقة </a:t>
            </a:r>
            <a:br>
              <a:rPr lang="ar-JO" sz="3000" spc="-8" dirty="0"/>
            </a:br>
            <a:r>
              <a:rPr lang="ar-JO" sz="3000" spc="-4" dirty="0"/>
              <a:t>مبدأ الإطار العام</a:t>
            </a:r>
            <a:endParaRPr sz="3000" dirty="0"/>
          </a:p>
        </p:txBody>
      </p:sp>
      <p:sp>
        <p:nvSpPr>
          <p:cNvPr id="3" name="object 3"/>
          <p:cNvSpPr txBox="1"/>
          <p:nvPr/>
        </p:nvSpPr>
        <p:spPr>
          <a:xfrm>
            <a:off x="976694" y="1724726"/>
            <a:ext cx="7501890" cy="2835552"/>
          </a:xfrm>
          <a:prstGeom prst="rect">
            <a:avLst/>
          </a:prstGeom>
        </p:spPr>
        <p:txBody>
          <a:bodyPr vert="horz" wrap="square" lIns="0" tIns="73819" rIns="0" bIns="0" rtlCol="0">
            <a:spAutoFit/>
          </a:bodyPr>
          <a:lstStyle/>
          <a:p>
            <a:pPr marL="2381" algn="ctr">
              <a:spcBef>
                <a:spcPts val="581"/>
              </a:spcBef>
            </a:pPr>
            <a:r>
              <a:rPr lang="ar-JO" sz="2100" b="1" spc="-4" dirty="0">
                <a:cs typeface="Calibri"/>
              </a:rPr>
              <a:t>الإطار العام</a:t>
            </a:r>
          </a:p>
          <a:p>
            <a:pPr marL="9049" marR="3810" algn="ctr">
              <a:spcBef>
                <a:spcPts val="506"/>
              </a:spcBef>
            </a:pPr>
            <a:r>
              <a:rPr lang="ar-JO" sz="2100" spc="-4" dirty="0">
                <a:cs typeface="Calibri"/>
              </a:rPr>
              <a:t>نظام تقييم عام متعدد المعايير لتقييم أداء الاستدامة للبيئة المبنية.</a:t>
            </a:r>
          </a:p>
          <a:p>
            <a:pPr marL="953" algn="ctr">
              <a:spcBef>
                <a:spcPts val="506"/>
              </a:spcBef>
            </a:pPr>
            <a:r>
              <a:rPr lang="ar-JO" sz="2100" u="heavy" spc="-4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cs typeface="Calibri"/>
              </a:rPr>
              <a:t>غير عملي، لاستخدامه، يجب وضع الإطار العام في سياقه.</a:t>
            </a:r>
          </a:p>
          <a:p>
            <a:pPr>
              <a:lnSpc>
                <a:spcPct val="100000"/>
              </a:lnSpc>
            </a:pPr>
            <a:endParaRPr sz="2100" dirty="0">
              <a:latin typeface="Calibri"/>
              <a:cs typeface="Calibri"/>
            </a:endParaRPr>
          </a:p>
          <a:p>
            <a:pPr>
              <a:spcBef>
                <a:spcPts val="15"/>
              </a:spcBef>
            </a:pPr>
            <a:endParaRPr sz="1575" dirty="0">
              <a:latin typeface="Calibri"/>
              <a:cs typeface="Calibri"/>
            </a:endParaRPr>
          </a:p>
          <a:p>
            <a:pPr marL="1905" algn="ctr"/>
            <a:r>
              <a:rPr lang="ar-JO" sz="2100" b="1" spc="-8" dirty="0">
                <a:cs typeface="Calibri"/>
              </a:rPr>
              <a:t>الأدوات الوطنية / الإقليمية</a:t>
            </a:r>
          </a:p>
          <a:p>
            <a:pPr marL="953" algn="ctr">
              <a:spcBef>
                <a:spcPts val="503"/>
              </a:spcBef>
            </a:pPr>
            <a:r>
              <a:rPr lang="ar-JO" sz="2100" spc="-11" dirty="0">
                <a:cs typeface="Calibri"/>
              </a:rPr>
              <a:t>أنظمة التقييم التشغيلية متعددة المعايير.</a:t>
            </a:r>
          </a:p>
          <a:p>
            <a:pPr marL="953" algn="ctr">
              <a:spcBef>
                <a:spcPts val="503"/>
              </a:spcBef>
            </a:pPr>
            <a:r>
              <a:rPr lang="ar-JO" sz="2100" spc="-11" dirty="0">
                <a:cs typeface="Calibri"/>
              </a:rPr>
              <a:t>مشتقة من الإطار العام المشترك من خلال عملية وضع السياق.</a:t>
            </a:r>
            <a:endParaRPr sz="21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Immagine che contiene mappa&#10;&#10;Descrizione generata automaticamente">
            <a:extLst>
              <a:ext uri="{FF2B5EF4-FFF2-40B4-BE49-F238E27FC236}">
                <a16:creationId xmlns:a16="http://schemas.microsoft.com/office/drawing/2014/main" id="{1D01C7EB-196B-921C-78A2-C87B3160D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576" y="1316114"/>
            <a:ext cx="2861936" cy="405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72206F44-5E96-0608-497B-1EC7766827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9" y="1316114"/>
            <a:ext cx="2861936" cy="4050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magine 8" descr="Immagine che contiene mappa&#10;&#10;Descrizione generata automaticamente">
            <a:extLst>
              <a:ext uri="{FF2B5EF4-FFF2-40B4-BE49-F238E27FC236}">
                <a16:creationId xmlns:a16="http://schemas.microsoft.com/office/drawing/2014/main" id="{682A5983-1617-0664-8082-8A6F5B931B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032" y="1316114"/>
            <a:ext cx="2861936" cy="405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Rettangolo 9">
            <a:extLst>
              <a:ext uri="{FF2B5EF4-FFF2-40B4-BE49-F238E27FC236}">
                <a16:creationId xmlns:a16="http://schemas.microsoft.com/office/drawing/2014/main" id="{EF6E300D-9699-489F-A042-6621B1B4874C}"/>
              </a:ext>
            </a:extLst>
          </p:cNvPr>
          <p:cNvSpPr/>
          <p:nvPr/>
        </p:nvSpPr>
        <p:spPr>
          <a:xfrm>
            <a:off x="1905001" y="3254087"/>
            <a:ext cx="893618" cy="28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E67DF2BF-52B7-AD2C-B9D3-445EA8D97094}"/>
              </a:ext>
            </a:extLst>
          </p:cNvPr>
          <p:cNvSpPr/>
          <p:nvPr/>
        </p:nvSpPr>
        <p:spPr>
          <a:xfrm>
            <a:off x="4949537" y="3254086"/>
            <a:ext cx="893618" cy="28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D8B81527-6637-6B50-365F-6972D1C40670}"/>
              </a:ext>
            </a:extLst>
          </p:cNvPr>
          <p:cNvSpPr/>
          <p:nvPr/>
        </p:nvSpPr>
        <p:spPr>
          <a:xfrm>
            <a:off x="7965199" y="3254086"/>
            <a:ext cx="893618" cy="284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10838903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43F43C33-EE36-4830-88D5-F80B0E5CC9C8}"/>
              </a:ext>
            </a:extLst>
          </p:cNvPr>
          <p:cNvSpPr/>
          <p:nvPr/>
        </p:nvSpPr>
        <p:spPr>
          <a:xfrm>
            <a:off x="3545886" y="4995174"/>
            <a:ext cx="2376264" cy="1005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it-IT" sz="135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BD17909E-00E8-43D0-960A-2749A18F5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347" y="531990"/>
            <a:ext cx="7886700" cy="613448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tabLst>
                <a:tab pos="3428915" algn="l"/>
              </a:tabLst>
            </a:pPr>
            <a:r>
              <a:rPr lang="ar-JO" sz="32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وصف المعايير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442F7C48-48B4-9C22-39D2-F9521FFCDC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347" y="1723652"/>
            <a:ext cx="2556502" cy="3709113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C1BBC8E7-A157-BBD1-357C-9AAC289D12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774" y="1883023"/>
            <a:ext cx="2471377" cy="3539513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06B8E4BD-F5A1-E1D4-75C0-F68F65197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7075" y="1977499"/>
            <a:ext cx="2398671" cy="352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522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33120" y="894651"/>
            <a:ext cx="7447280" cy="4349268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br>
              <a:rPr lang="it-IT" sz="4500" b="0" spc="-4" dirty="0">
                <a:latin typeface="Arial MT"/>
                <a:cs typeface="Arial MT"/>
              </a:rPr>
            </a:br>
            <a:r>
              <a:rPr lang="it-IT" sz="4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SBE</a:t>
            </a:r>
            <a: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  <a:t> </a:t>
            </a:r>
            <a:r>
              <a:rPr lang="ar-JO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  <a:t>طريقة</a:t>
            </a:r>
            <a:b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</a:br>
            <a:br>
              <a:rPr lang="it-IT" sz="4800" dirty="0">
                <a:solidFill>
                  <a:srgbClr val="245665"/>
                </a:solidFill>
              </a:rPr>
            </a:br>
            <a:r>
              <a:rPr lang="ar-JO" sz="48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  <a:t>عملية التقييم</a:t>
            </a:r>
            <a:br>
              <a:rPr lang="ar-JO" sz="48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</a:br>
            <a:br>
              <a:rPr lang="it-IT" sz="4800" kern="1200" dirty="0">
                <a:solidFill>
                  <a:srgbClr val="245665"/>
                </a:solidFill>
                <a:latin typeface="+mn-lt"/>
                <a:ea typeface="+mn-ea"/>
                <a:cs typeface="+mn-cs"/>
              </a:rPr>
            </a:br>
            <a:endParaRPr sz="45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368170" y="474013"/>
            <a:ext cx="4753102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800" spc="-4" dirty="0"/>
              <a:t>عملية التقييم: 3 خطوات</a:t>
            </a:r>
            <a:endParaRPr sz="28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02561" y="1148080"/>
            <a:ext cx="4084320" cy="4582159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2"/>
          <p:cNvSpPr txBox="1">
            <a:spLocks noGrp="1"/>
          </p:cNvSpPr>
          <p:nvPr>
            <p:ph type="title"/>
          </p:nvPr>
        </p:nvSpPr>
        <p:spPr>
          <a:xfrm>
            <a:off x="222082" y="43451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2700" b="1" dirty="0">
                <a:solidFill>
                  <a:srgbClr val="245665"/>
                </a:solidFill>
              </a:rPr>
              <a:t>1 – توصيف المعايير</a:t>
            </a:r>
            <a:endParaRPr sz="2700" b="1" dirty="0">
              <a:solidFill>
                <a:srgbClr val="245665"/>
              </a:solidFill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86997359-2DA0-4049-AE7F-DB3920A8A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159" y="1708616"/>
            <a:ext cx="6537593" cy="3982407"/>
          </a:xfrm>
          <a:prstGeom prst="rect">
            <a:avLst/>
          </a:prstGeom>
        </p:spPr>
      </p:pic>
      <p:sp>
        <p:nvSpPr>
          <p:cNvPr id="7" name="Rettangolo 6">
            <a:extLst>
              <a:ext uri="{FF2B5EF4-FFF2-40B4-BE49-F238E27FC236}">
                <a16:creationId xmlns:a16="http://schemas.microsoft.com/office/drawing/2014/main" id="{328F73C6-D250-40B9-B88C-54F2823E6A13}"/>
              </a:ext>
            </a:extLst>
          </p:cNvPr>
          <p:cNvSpPr/>
          <p:nvPr/>
        </p:nvSpPr>
        <p:spPr>
          <a:xfrm>
            <a:off x="1156855" y="1792432"/>
            <a:ext cx="1911927" cy="5957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معايير</a:t>
            </a:r>
            <a:endParaRPr lang="it-IT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41262FF9-49A4-4165-B49D-57CAB6CBF86B}"/>
              </a:ext>
            </a:extLst>
          </p:cNvPr>
          <p:cNvSpPr/>
          <p:nvPr/>
        </p:nvSpPr>
        <p:spPr>
          <a:xfrm>
            <a:off x="3442018" y="2963141"/>
            <a:ext cx="1821873" cy="465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1400" b="1" dirty="0">
                <a:solidFill>
                  <a:schemeClr val="tx1"/>
                </a:solidFill>
              </a:rPr>
              <a:t>تقييم المؤشرات</a:t>
            </a:r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7598FF4-DE92-4845-948F-E7C2E05AB8C3}"/>
              </a:ext>
            </a:extLst>
          </p:cNvPr>
          <p:cNvSpPr/>
          <p:nvPr/>
        </p:nvSpPr>
        <p:spPr>
          <a:xfrm>
            <a:off x="1156855" y="5396614"/>
            <a:ext cx="3806497" cy="633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6AE85583-621D-41AF-A5A1-D825EE0BD92B}"/>
              </a:ext>
            </a:extLst>
          </p:cNvPr>
          <p:cNvSpPr/>
          <p:nvPr/>
        </p:nvSpPr>
        <p:spPr>
          <a:xfrm>
            <a:off x="2964874" y="3690505"/>
            <a:ext cx="2784764" cy="914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EBB8AB9B-7262-415C-B128-965BC524E802}"/>
              </a:ext>
            </a:extLst>
          </p:cNvPr>
          <p:cNvSpPr/>
          <p:nvPr/>
        </p:nvSpPr>
        <p:spPr>
          <a:xfrm>
            <a:off x="5237019" y="4604573"/>
            <a:ext cx="2457430" cy="10047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FCA2FC82-46B3-4519-A427-5741162E907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636" t="75143" r="44697" b="10029"/>
          <a:stretch/>
        </p:blipFill>
        <p:spPr>
          <a:xfrm>
            <a:off x="5399855" y="3774985"/>
            <a:ext cx="2671356" cy="124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8938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object 25"/>
          <p:cNvSpPr txBox="1">
            <a:spLocks noGrp="1"/>
          </p:cNvSpPr>
          <p:nvPr>
            <p:ph type="title" idx="4294967295"/>
          </p:nvPr>
        </p:nvSpPr>
        <p:spPr>
          <a:xfrm>
            <a:off x="4290399" y="517257"/>
            <a:ext cx="4318001" cy="440986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 rtl="1">
              <a:spcBef>
                <a:spcPts val="79"/>
              </a:spcBef>
            </a:pPr>
            <a:r>
              <a:rPr lang="ar-JO" sz="28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أداة الحي: قيم المؤشرات</a:t>
            </a:r>
            <a:endParaRPr sz="2800" dirty="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59307" y="873457"/>
            <a:ext cx="1760562" cy="4804012"/>
            <a:chOff x="12781546" y="518922"/>
            <a:chExt cx="2281555" cy="5408548"/>
          </a:xfrm>
        </p:grpSpPr>
        <p:sp>
          <p:nvSpPr>
            <p:cNvPr id="28" name="object 28"/>
            <p:cNvSpPr/>
            <p:nvPr/>
          </p:nvSpPr>
          <p:spPr>
            <a:xfrm>
              <a:off x="13451152" y="518922"/>
              <a:ext cx="471171" cy="751840"/>
            </a:xfrm>
            <a:custGeom>
              <a:avLst/>
              <a:gdLst/>
              <a:ahLst/>
              <a:cxnLst/>
              <a:rect l="l" t="t" r="r" b="b"/>
              <a:pathLst>
                <a:path w="471170" h="751840">
                  <a:moveTo>
                    <a:pt x="0" y="515874"/>
                  </a:moveTo>
                  <a:lnTo>
                    <a:pt x="117728" y="515874"/>
                  </a:lnTo>
                  <a:lnTo>
                    <a:pt x="117728" y="0"/>
                  </a:lnTo>
                  <a:lnTo>
                    <a:pt x="353186" y="0"/>
                  </a:lnTo>
                  <a:lnTo>
                    <a:pt x="353186" y="515874"/>
                  </a:lnTo>
                  <a:lnTo>
                    <a:pt x="470915" y="515874"/>
                  </a:lnTo>
                  <a:lnTo>
                    <a:pt x="235457" y="751331"/>
                  </a:lnTo>
                  <a:lnTo>
                    <a:pt x="0" y="515874"/>
                  </a:lnTo>
                  <a:close/>
                </a:path>
              </a:pathLst>
            </a:custGeom>
            <a:solidFill>
              <a:schemeClr val="accent1"/>
            </a:solidFill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12781546" y="1426590"/>
              <a:ext cx="2281555" cy="4500880"/>
            </a:xfrm>
            <a:custGeom>
              <a:avLst/>
              <a:gdLst/>
              <a:ahLst/>
              <a:cxnLst/>
              <a:rect l="l" t="t" r="r" b="b"/>
              <a:pathLst>
                <a:path w="2281554" h="4500880">
                  <a:moveTo>
                    <a:pt x="0" y="4500372"/>
                  </a:moveTo>
                  <a:lnTo>
                    <a:pt x="2281428" y="4500372"/>
                  </a:lnTo>
                  <a:lnTo>
                    <a:pt x="2281428" y="0"/>
                  </a:lnTo>
                  <a:lnTo>
                    <a:pt x="0" y="0"/>
                  </a:lnTo>
                  <a:lnTo>
                    <a:pt x="0" y="4500372"/>
                  </a:lnTo>
                  <a:close/>
                </a:path>
              </a:pathLst>
            </a:custGeom>
            <a:ln w="25400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aphicFrame>
        <p:nvGraphicFramePr>
          <p:cNvPr id="30" name="Tabella 3">
            <a:extLst>
              <a:ext uri="{FF2B5EF4-FFF2-40B4-BE49-F238E27FC236}">
                <a16:creationId xmlns:a16="http://schemas.microsoft.com/office/drawing/2014/main" id="{3C6B64A5-5433-452C-AC22-8953497B7B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57673"/>
              </p:ext>
            </p:extLst>
          </p:nvPr>
        </p:nvGraphicFramePr>
        <p:xfrm>
          <a:off x="416560" y="1781022"/>
          <a:ext cx="8310879" cy="3508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8420">
                  <a:extLst>
                    <a:ext uri="{9D8B030D-6E8A-4147-A177-3AD203B41FA5}">
                      <a16:colId xmlns:a16="http://schemas.microsoft.com/office/drawing/2014/main" val="1751574834"/>
                    </a:ext>
                  </a:extLst>
                </a:gridCol>
                <a:gridCol w="2258742">
                  <a:extLst>
                    <a:ext uri="{9D8B030D-6E8A-4147-A177-3AD203B41FA5}">
                      <a16:colId xmlns:a16="http://schemas.microsoft.com/office/drawing/2014/main" val="2753824563"/>
                    </a:ext>
                  </a:extLst>
                </a:gridCol>
                <a:gridCol w="3011775">
                  <a:extLst>
                    <a:ext uri="{9D8B030D-6E8A-4147-A177-3AD203B41FA5}">
                      <a16:colId xmlns:a16="http://schemas.microsoft.com/office/drawing/2014/main" val="3204825851"/>
                    </a:ext>
                  </a:extLst>
                </a:gridCol>
                <a:gridCol w="1711942">
                  <a:extLst>
                    <a:ext uri="{9D8B030D-6E8A-4147-A177-3AD203B41FA5}">
                      <a16:colId xmlns:a16="http://schemas.microsoft.com/office/drawing/2014/main" val="2895764454"/>
                    </a:ext>
                  </a:extLst>
                </a:gridCol>
              </a:tblGrid>
              <a:tr h="530877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القيمة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المؤشر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الاسم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800" b="0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معيار</a:t>
                      </a:r>
                      <a:endParaRPr lang="en-GB" sz="1500" noProof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563077741"/>
                  </a:ext>
                </a:extLst>
              </a:tr>
              <a:tr h="992511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75%</a:t>
                      </a:r>
                      <a:endParaRPr lang="en-GB" sz="1500" noProof="0" dirty="0"/>
                    </a:p>
                    <a:p>
                      <a:pPr algn="l" rtl="0"/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indent="0"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حجم المياه الموردة ناقص حجم المياه المستخدمة مقسوما على إجمالي حجم المياه الموردة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الكفاءة في استخدام المياه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500" noProof="0" dirty="0"/>
                        <a:t>ج 2,2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80808023"/>
                  </a:ext>
                </a:extLst>
              </a:tr>
              <a:tr h="761693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60  يوم/سنة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عدد الأيام خلال السنة التي يتجاوز فيها تركيز </a:t>
                      </a:r>
                      <a:r>
                        <a:rPr lang="en-GB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PM10 </a:t>
                      </a:r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الحد اليومي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تركيز الجسيمات (</a:t>
                      </a:r>
                      <a:r>
                        <a:rPr lang="en-GB" sz="1500" noProof="0" dirty="0"/>
                        <a:t>PM10</a:t>
                      </a:r>
                      <a:r>
                        <a:rPr lang="ar-JO" sz="1500" noProof="0" dirty="0"/>
                        <a:t>)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500" i="1" noProof="0" dirty="0"/>
                        <a:t>ه</a:t>
                      </a:r>
                      <a:r>
                        <a:rPr lang="ar-JO" sz="1500" noProof="0" dirty="0"/>
                        <a:t> 1,2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109568659"/>
                  </a:ext>
                </a:extLst>
              </a:tr>
              <a:tr h="1223327">
                <a:tc>
                  <a:txBody>
                    <a:bodyPr/>
                    <a:lstStyle/>
                    <a:p>
                      <a:pPr algn="r" rtl="1"/>
                      <a:r>
                        <a:rPr lang="ar-JO" sz="1500" noProof="0" dirty="0"/>
                        <a:t>90كيلو واط ساعة/متر مربع/ سنة</a:t>
                      </a:r>
                      <a:endParaRPr lang="en-GB" sz="1500" noProof="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إجمالي الاستهلاك السنوي النهائي للطاقة الحرارية لكل مساحة أرضية داخلية مفيدة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إجمالي استهلاك الطاقة الحرارية النهائي لعمليات البناء</a:t>
                      </a:r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1500" b="0" i="0" u="none" strike="noStrike" cap="none" noProof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sym typeface="Arial"/>
                        </a:rPr>
                        <a:t>ب 2,1</a:t>
                      </a:r>
                    </a:p>
                    <a:p>
                      <a:pPr algn="ctr"/>
                      <a:endParaRPr lang="en-GB" sz="1500" b="0" i="0" u="none" strike="noStrike" cap="none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26433421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1" y="631371"/>
            <a:ext cx="7480934" cy="5204833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914" y="413657"/>
            <a:ext cx="8320877" cy="5511364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6943" y="522514"/>
            <a:ext cx="7846967" cy="5365143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8086" y="576943"/>
            <a:ext cx="7943250" cy="52409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82326" y="625919"/>
            <a:ext cx="5849303" cy="2412206"/>
            <a:chOff x="2403528" y="558545"/>
            <a:chExt cx="7799070" cy="32162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3528" y="558712"/>
              <a:ext cx="7798540" cy="321593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>
                  <a:moveTo>
                    <a:pt x="1668779" y="0"/>
                  </a:moveTo>
                  <a:lnTo>
                    <a:pt x="0" y="0"/>
                  </a:lnTo>
                  <a:lnTo>
                    <a:pt x="0" y="815339"/>
                  </a:lnTo>
                  <a:lnTo>
                    <a:pt x="1668779" y="815339"/>
                  </a:lnTo>
                  <a:lnTo>
                    <a:pt x="16687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 idx="4294967295"/>
          </p:nvPr>
        </p:nvSpPr>
        <p:spPr>
          <a:xfrm>
            <a:off x="4074477" y="687582"/>
            <a:ext cx="1251585" cy="488179"/>
          </a:xfrm>
          <a:prstGeom prst="rect">
            <a:avLst/>
          </a:prstGeom>
          <a:ln w="25400">
            <a:solidFill>
              <a:srgbClr val="88A3A7"/>
            </a:solidFill>
          </a:ln>
        </p:spPr>
        <p:txBody>
          <a:bodyPr vert="horz" wrap="square" lIns="0" tIns="111919" rIns="0" bIns="0" rtlCol="0" anchor="ctr">
            <a:spAutoFit/>
          </a:bodyPr>
          <a:lstStyle/>
          <a:p>
            <a:pPr marL="93821">
              <a:spcBef>
                <a:spcPts val="881"/>
              </a:spcBef>
            </a:pPr>
            <a:r>
              <a:rPr lang="ar-JO" sz="2438" spc="-26" dirty="0">
                <a:latin typeface="Arial"/>
                <a:cs typeface="Arial"/>
              </a:rPr>
              <a:t>أداة</a:t>
            </a:r>
            <a:r>
              <a:rPr lang="ar-JO" sz="2438" spc="-26" dirty="0">
                <a:solidFill>
                  <a:srgbClr val="FF0000"/>
                </a:solidFill>
                <a:latin typeface="Arial"/>
                <a:cs typeface="Arial"/>
              </a:rPr>
              <a:t> المبنى</a:t>
            </a:r>
            <a:endParaRPr sz="2438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81619" y="2407856"/>
            <a:ext cx="1223010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235744" marR="230981" indent="18098">
              <a:lnSpc>
                <a:spcPct val="100899"/>
              </a:lnSpc>
              <a:spcBef>
                <a:spcPts val="413"/>
              </a:spcBef>
            </a:pPr>
            <a:r>
              <a:rPr lang="ar-JO" sz="1613" b="1" spc="-8" dirty="0">
                <a:latin typeface="Arial"/>
                <a:cs typeface="Arial"/>
              </a:rPr>
              <a:t>أداة المبنى</a:t>
            </a:r>
            <a:r>
              <a:rPr sz="1613" b="1" spc="-8" dirty="0">
                <a:latin typeface="Arial"/>
                <a:cs typeface="Arial"/>
              </a:rPr>
              <a:t> </a:t>
            </a:r>
            <a:r>
              <a:rPr sz="1613" b="1" spc="-439" dirty="0">
                <a:latin typeface="Arial"/>
                <a:cs typeface="Arial"/>
              </a:rPr>
              <a:t> </a:t>
            </a:r>
            <a:r>
              <a:rPr lang="ar-JO" sz="1613" b="1" spc="15" dirty="0">
                <a:latin typeface="Arial"/>
                <a:cs typeface="Arial"/>
              </a:rPr>
              <a:t>كندا   </a:t>
            </a:r>
            <a:endParaRPr sz="1613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98381" y="2407856"/>
            <a:ext cx="1253014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325755" marR="264795" indent="-56198">
              <a:lnSpc>
                <a:spcPct val="100899"/>
              </a:lnSpc>
              <a:spcBef>
                <a:spcPts val="413"/>
              </a:spcBef>
            </a:pPr>
            <a:r>
              <a:rPr lang="ar-JO" sz="1613" b="1" spc="15" dirty="0">
                <a:latin typeface="Arial"/>
                <a:cs typeface="Arial"/>
              </a:rPr>
              <a:t>أداة المبنى</a:t>
            </a:r>
            <a:r>
              <a:rPr sz="1613" b="1" spc="8" dirty="0">
                <a:latin typeface="Arial"/>
                <a:cs typeface="Arial"/>
              </a:rPr>
              <a:t>  </a:t>
            </a:r>
            <a:r>
              <a:rPr lang="ar-JO" sz="1613" b="1" spc="11" dirty="0">
                <a:latin typeface="Arial"/>
                <a:cs typeface="Arial"/>
              </a:rPr>
              <a:t>اليابان  </a:t>
            </a:r>
            <a:endParaRPr sz="1613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23143" y="2400998"/>
            <a:ext cx="1253014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285750" marR="264795" indent="-16193">
              <a:lnSpc>
                <a:spcPct val="100899"/>
              </a:lnSpc>
              <a:spcBef>
                <a:spcPts val="413"/>
              </a:spcBef>
            </a:pPr>
            <a:r>
              <a:rPr lang="ar-JO" sz="1613" b="1" spc="15" dirty="0">
                <a:latin typeface="Arial"/>
                <a:cs typeface="Arial"/>
              </a:rPr>
              <a:t>أداة المبنى</a:t>
            </a:r>
            <a:r>
              <a:rPr sz="1613" b="1" spc="8" dirty="0">
                <a:latin typeface="Arial"/>
                <a:cs typeface="Arial"/>
              </a:rPr>
              <a:t>  </a:t>
            </a:r>
            <a:r>
              <a:rPr lang="ar-JO" sz="1613" b="1" spc="11" dirty="0">
                <a:latin typeface="Arial"/>
                <a:cs typeface="Arial"/>
              </a:rPr>
              <a:t>فرنسا </a:t>
            </a:r>
            <a:endParaRPr sz="1613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70764" y="2407856"/>
            <a:ext cx="1251585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>
            <a:spAutoFit/>
          </a:bodyPr>
          <a:lstStyle/>
          <a:p>
            <a:pPr marL="341948" marR="263366" indent="-72390">
              <a:lnSpc>
                <a:spcPct val="100899"/>
              </a:lnSpc>
              <a:spcBef>
                <a:spcPts val="413"/>
              </a:spcBef>
            </a:pPr>
            <a:r>
              <a:rPr lang="ar-JO" sz="1613" b="1" spc="15" dirty="0">
                <a:latin typeface="Arial"/>
                <a:cs typeface="Arial"/>
              </a:rPr>
              <a:t>أداة المبنى</a:t>
            </a:r>
            <a:r>
              <a:rPr sz="1613" b="1" spc="8" dirty="0">
                <a:latin typeface="Arial"/>
                <a:cs typeface="Arial"/>
              </a:rPr>
              <a:t>  </a:t>
            </a:r>
            <a:r>
              <a:rPr lang="ar-JO" sz="1613" b="1" spc="11" dirty="0">
                <a:latin typeface="Arial"/>
                <a:cs typeface="Arial"/>
              </a:rPr>
              <a:t>البرازيل</a:t>
            </a:r>
            <a:endParaRPr sz="1613" dirty="0">
              <a:latin typeface="Arial"/>
              <a:cs typeface="Arial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61634" y="3440558"/>
            <a:ext cx="1160144" cy="810386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358054" y="3433365"/>
            <a:ext cx="1233011" cy="824865"/>
            <a:chOff x="4504499" y="4301807"/>
            <a:chExt cx="1644014" cy="1099820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98509" y="4523956"/>
              <a:ext cx="655741" cy="655394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4509261" y="4306570"/>
              <a:ext cx="1634489" cy="1090295"/>
            </a:xfrm>
            <a:custGeom>
              <a:avLst/>
              <a:gdLst/>
              <a:ahLst/>
              <a:cxnLst/>
              <a:rect l="l" t="t" r="r" b="b"/>
              <a:pathLst>
                <a:path w="1634489" h="1090295">
                  <a:moveTo>
                    <a:pt x="0" y="1090040"/>
                  </a:moveTo>
                  <a:lnTo>
                    <a:pt x="1634109" y="1090040"/>
                  </a:lnTo>
                  <a:lnTo>
                    <a:pt x="1634109" y="0"/>
                  </a:lnTo>
                  <a:lnTo>
                    <a:pt x="0" y="0"/>
                  </a:lnTo>
                  <a:lnTo>
                    <a:pt x="0" y="1090040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22571" y="3401694"/>
            <a:ext cx="1276731" cy="849249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2379600" y="4789373"/>
            <a:ext cx="4846796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1350" spc="-4" dirty="0">
                <a:latin typeface="Arial MT"/>
                <a:cs typeface="Arial MT"/>
              </a:rPr>
              <a:t>أداة المبنى:إطار عمل عام على نطاق البناء (الإصدار الأول لعام 1998) </a:t>
            </a:r>
            <a:endParaRPr sz="1350" dirty="0">
              <a:latin typeface="Arial MT"/>
              <a:cs typeface="Arial MT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1766998" y="3433365"/>
            <a:ext cx="1361123" cy="863918"/>
            <a:chOff x="2383091" y="4301807"/>
            <a:chExt cx="1814830" cy="1151890"/>
          </a:xfrm>
        </p:grpSpPr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16617" y="4321328"/>
              <a:ext cx="1747398" cy="108266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387854" y="4306570"/>
              <a:ext cx="1805305" cy="1142365"/>
            </a:xfrm>
            <a:custGeom>
              <a:avLst/>
              <a:gdLst/>
              <a:ahLst/>
              <a:cxnLst/>
              <a:rect l="l" t="t" r="r" b="b"/>
              <a:pathLst>
                <a:path w="1805304" h="1142364">
                  <a:moveTo>
                    <a:pt x="0" y="1141856"/>
                  </a:moveTo>
                  <a:lnTo>
                    <a:pt x="1804796" y="1141856"/>
                  </a:lnTo>
                  <a:lnTo>
                    <a:pt x="1804796" y="0"/>
                  </a:lnTo>
                  <a:lnTo>
                    <a:pt x="0" y="0"/>
                  </a:lnTo>
                  <a:lnTo>
                    <a:pt x="0" y="1141856"/>
                  </a:lnTo>
                  <a:close/>
                </a:path>
              </a:pathLst>
            </a:custGeom>
            <a:ln w="9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24543" y="522514"/>
            <a:ext cx="7742192" cy="522606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720211" y="481661"/>
            <a:ext cx="6146400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800" dirty="0"/>
              <a:t>2 – الحالة الطبيعية (تخصيص النتيجة)</a:t>
            </a:r>
            <a:endParaRPr sz="2700" dirty="0"/>
          </a:p>
        </p:txBody>
      </p:sp>
      <p:grpSp>
        <p:nvGrpSpPr>
          <p:cNvPr id="3" name="object 3"/>
          <p:cNvGrpSpPr/>
          <p:nvPr/>
        </p:nvGrpSpPr>
        <p:grpSpPr>
          <a:xfrm>
            <a:off x="744256" y="1274921"/>
            <a:ext cx="6869906" cy="4308158"/>
            <a:chOff x="1210055" y="1015034"/>
            <a:chExt cx="9159875" cy="57442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63076" y="1015034"/>
              <a:ext cx="9006692" cy="5489397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210055" y="6041136"/>
              <a:ext cx="5097780" cy="718185"/>
            </a:xfrm>
            <a:custGeom>
              <a:avLst/>
              <a:gdLst/>
              <a:ahLst/>
              <a:cxnLst/>
              <a:rect l="l" t="t" r="r" b="b"/>
              <a:pathLst>
                <a:path w="5097780" h="718184">
                  <a:moveTo>
                    <a:pt x="5097780" y="0"/>
                  </a:moveTo>
                  <a:lnTo>
                    <a:pt x="0" y="0"/>
                  </a:lnTo>
                  <a:lnTo>
                    <a:pt x="0" y="717804"/>
                  </a:lnTo>
                  <a:lnTo>
                    <a:pt x="5097780" y="717804"/>
                  </a:lnTo>
                  <a:lnTo>
                    <a:pt x="50977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906258" y="503568"/>
            <a:ext cx="4641056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700" dirty="0"/>
              <a:t>2 – الحالة الطبيعية (مقياس الدرجات)</a:t>
            </a:r>
            <a:endParaRPr sz="27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9897" y="1278658"/>
            <a:ext cx="5521393" cy="4001482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497781" y="464507"/>
            <a:ext cx="5872871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800" dirty="0"/>
              <a:t>مقياس التسجيل (فاصل القياس -1،+5)</a:t>
            </a:r>
            <a:endParaRPr sz="2800" dirty="0"/>
          </a:p>
        </p:txBody>
      </p:sp>
      <p:sp>
        <p:nvSpPr>
          <p:cNvPr id="3" name="object 3"/>
          <p:cNvSpPr txBox="1"/>
          <p:nvPr/>
        </p:nvSpPr>
        <p:spPr>
          <a:xfrm>
            <a:off x="7463409" y="5677357"/>
            <a:ext cx="135731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dirty="0">
                <a:solidFill>
                  <a:srgbClr val="878787"/>
                </a:solidFill>
                <a:latin typeface="Calibri"/>
                <a:cs typeface="Calibri"/>
              </a:rPr>
              <a:t>44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994360" y="1508728"/>
            <a:ext cx="2919413" cy="226664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84798" algn="r" rtl="1">
              <a:spcBef>
                <a:spcPts val="75"/>
              </a:spcBef>
            </a:pPr>
            <a:r>
              <a:rPr lang="ar-JO" spc="-4" dirty="0">
                <a:latin typeface="Verdana"/>
                <a:cs typeface="Verdana"/>
              </a:rPr>
              <a:t>القوانين/اللوائح</a:t>
            </a:r>
          </a:p>
          <a:p>
            <a:pPr marL="284798" algn="r" rtl="1">
              <a:spcBef>
                <a:spcPts val="75"/>
              </a:spcBef>
            </a:pPr>
            <a:r>
              <a:rPr lang="ar-JO" spc="-4" dirty="0">
                <a:latin typeface="Verdana"/>
                <a:cs typeface="Verdana"/>
              </a:rPr>
              <a:t>المعايير الفنية</a:t>
            </a:r>
          </a:p>
          <a:p>
            <a:pPr marL="284798" algn="r" rtl="1">
              <a:spcBef>
                <a:spcPts val="75"/>
              </a:spcBef>
            </a:pPr>
            <a:r>
              <a:rPr lang="ar-JO" spc="-4" dirty="0">
                <a:latin typeface="Verdana"/>
                <a:cs typeface="Verdana"/>
              </a:rPr>
              <a:t> المؤلفات العلمية</a:t>
            </a:r>
          </a:p>
          <a:p>
            <a:pPr marL="284798" algn="r" rtl="1">
              <a:spcBef>
                <a:spcPts val="75"/>
              </a:spcBef>
            </a:pPr>
            <a:r>
              <a:rPr lang="ar-JO" spc="-4" dirty="0">
                <a:latin typeface="Verdana"/>
                <a:cs typeface="Verdana"/>
              </a:rPr>
              <a:t> إحصاءات البيانات</a:t>
            </a:r>
          </a:p>
          <a:p>
            <a:pPr marL="284798" algn="r" rtl="1">
              <a:spcBef>
                <a:spcPts val="75"/>
              </a:spcBef>
            </a:pPr>
            <a:r>
              <a:rPr lang="ar-JO" spc="-4" dirty="0">
                <a:latin typeface="Verdana"/>
                <a:cs typeface="Verdana"/>
              </a:rPr>
              <a:t> المحاكاة</a:t>
            </a:r>
          </a:p>
          <a:p>
            <a:pPr marL="284798" algn="r" rtl="1">
              <a:spcBef>
                <a:spcPts val="75"/>
              </a:spcBef>
            </a:pPr>
            <a:endParaRPr sz="2550" dirty="0">
              <a:latin typeface="Verdana"/>
              <a:cs typeface="Verdana"/>
            </a:endParaRPr>
          </a:p>
          <a:p>
            <a:pPr algn="ctr">
              <a:lnSpc>
                <a:spcPct val="100000"/>
              </a:lnSpc>
            </a:pPr>
            <a:r>
              <a:rPr lang="ar-JO" sz="1350" b="1" spc="-4" dirty="0">
                <a:solidFill>
                  <a:srgbClr val="FF0000"/>
                </a:solidFill>
                <a:latin typeface="Verdana"/>
                <a:cs typeface="Verdana"/>
              </a:rPr>
              <a:t>رابطة النتيجة ل</a:t>
            </a:r>
          </a:p>
          <a:p>
            <a:pPr algn="ctr" rtl="1">
              <a:lnSpc>
                <a:spcPct val="100000"/>
              </a:lnSpc>
            </a:pPr>
            <a:r>
              <a:rPr lang="ar-JO" sz="1350" b="1" spc="-4" dirty="0">
                <a:solidFill>
                  <a:srgbClr val="FF0000"/>
                </a:solidFill>
                <a:latin typeface="Verdana"/>
                <a:cs typeface="Verdana"/>
              </a:rPr>
              <a:t>قيمة المؤشر</a:t>
            </a:r>
            <a:endParaRPr sz="1350" dirty="0">
              <a:latin typeface="Verdana"/>
              <a:cs typeface="Verdan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82742" y="1577014"/>
            <a:ext cx="4697730" cy="2864644"/>
            <a:chOff x="597408" y="1743455"/>
            <a:chExt cx="6263640" cy="3819525"/>
          </a:xfrm>
        </p:grpSpPr>
        <p:sp>
          <p:nvSpPr>
            <p:cNvPr id="6" name="object 6"/>
            <p:cNvSpPr/>
            <p:nvPr/>
          </p:nvSpPr>
          <p:spPr>
            <a:xfrm>
              <a:off x="5815584" y="2470022"/>
              <a:ext cx="1045210" cy="171450"/>
            </a:xfrm>
            <a:custGeom>
              <a:avLst/>
              <a:gdLst/>
              <a:ahLst/>
              <a:cxnLst/>
              <a:rect l="l" t="t" r="r" b="b"/>
              <a:pathLst>
                <a:path w="1045209" h="171450">
                  <a:moveTo>
                    <a:pt x="873633" y="0"/>
                  </a:moveTo>
                  <a:lnTo>
                    <a:pt x="873633" y="171450"/>
                  </a:lnTo>
                  <a:lnTo>
                    <a:pt x="987933" y="114300"/>
                  </a:lnTo>
                  <a:lnTo>
                    <a:pt x="902208" y="114300"/>
                  </a:lnTo>
                  <a:lnTo>
                    <a:pt x="902208" y="57150"/>
                  </a:lnTo>
                  <a:lnTo>
                    <a:pt x="987933" y="57150"/>
                  </a:lnTo>
                  <a:lnTo>
                    <a:pt x="873633" y="0"/>
                  </a:lnTo>
                  <a:close/>
                </a:path>
                <a:path w="1045209" h="171450">
                  <a:moveTo>
                    <a:pt x="873633" y="57150"/>
                  </a:moveTo>
                  <a:lnTo>
                    <a:pt x="0" y="57150"/>
                  </a:lnTo>
                  <a:lnTo>
                    <a:pt x="0" y="114300"/>
                  </a:lnTo>
                  <a:lnTo>
                    <a:pt x="873633" y="114300"/>
                  </a:lnTo>
                  <a:lnTo>
                    <a:pt x="873633" y="57150"/>
                  </a:lnTo>
                  <a:close/>
                </a:path>
                <a:path w="1045209" h="171450">
                  <a:moveTo>
                    <a:pt x="987933" y="57150"/>
                  </a:moveTo>
                  <a:lnTo>
                    <a:pt x="902208" y="57150"/>
                  </a:lnTo>
                  <a:lnTo>
                    <a:pt x="902208" y="114300"/>
                  </a:lnTo>
                  <a:lnTo>
                    <a:pt x="987933" y="114300"/>
                  </a:lnTo>
                  <a:lnTo>
                    <a:pt x="1045083" y="85725"/>
                  </a:lnTo>
                  <a:lnTo>
                    <a:pt x="987933" y="57150"/>
                  </a:lnTo>
                  <a:close/>
                </a:path>
              </a:pathLst>
            </a:custGeom>
            <a:solidFill>
              <a:srgbClr val="F7954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35508" y="1743455"/>
              <a:ext cx="5255703" cy="3819144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635508" y="2220468"/>
              <a:ext cx="5180330" cy="670560"/>
            </a:xfrm>
            <a:custGeom>
              <a:avLst/>
              <a:gdLst/>
              <a:ahLst/>
              <a:cxnLst/>
              <a:rect l="l" t="t" r="r" b="b"/>
              <a:pathLst>
                <a:path w="5180330" h="670560">
                  <a:moveTo>
                    <a:pt x="0" y="670560"/>
                  </a:moveTo>
                  <a:lnTo>
                    <a:pt x="5180076" y="670560"/>
                  </a:lnTo>
                  <a:lnTo>
                    <a:pt x="5180076" y="0"/>
                  </a:lnTo>
                  <a:lnTo>
                    <a:pt x="0" y="0"/>
                  </a:lnTo>
                  <a:lnTo>
                    <a:pt x="0" y="670560"/>
                  </a:lnTo>
                  <a:close/>
                </a:path>
              </a:pathLst>
            </a:custGeom>
            <a:ln w="76200">
              <a:solidFill>
                <a:srgbClr val="F79546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832150" y="466139"/>
            <a:ext cx="2595311" cy="440505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800" dirty="0"/>
              <a:t>2- الحالة الطبيعية</a:t>
            </a:r>
            <a:endParaRPr sz="2800"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1122" y="1346659"/>
            <a:ext cx="7326339" cy="3889417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54480" y="1112982"/>
            <a:ext cx="4793456" cy="3607594"/>
            <a:chOff x="2072639" y="950575"/>
            <a:chExt cx="6391275" cy="481012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84444" y="950575"/>
              <a:ext cx="6179145" cy="480976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48721" y="4443793"/>
              <a:ext cx="203073" cy="2030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2901" y="1173289"/>
              <a:ext cx="203072" cy="20307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072639" y="2421635"/>
              <a:ext cx="368935" cy="1454150"/>
            </a:xfrm>
            <a:custGeom>
              <a:avLst/>
              <a:gdLst/>
              <a:ahLst/>
              <a:cxnLst/>
              <a:rect l="l" t="t" r="r" b="b"/>
              <a:pathLst>
                <a:path w="368935" h="1454150">
                  <a:moveTo>
                    <a:pt x="368807" y="0"/>
                  </a:moveTo>
                  <a:lnTo>
                    <a:pt x="0" y="0"/>
                  </a:lnTo>
                  <a:lnTo>
                    <a:pt x="0" y="1453895"/>
                  </a:lnTo>
                  <a:lnTo>
                    <a:pt x="368807" y="1453895"/>
                  </a:lnTo>
                  <a:lnTo>
                    <a:pt x="36880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 idx="4294967295"/>
          </p:nvPr>
        </p:nvSpPr>
        <p:spPr>
          <a:xfrm>
            <a:off x="3034665" y="514216"/>
            <a:ext cx="228838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400" dirty="0">
                <a:latin typeface="Arial"/>
                <a:cs typeface="Arial"/>
              </a:rPr>
              <a:t>الأعلى أفضل</a:t>
            </a:r>
            <a:endParaRPr sz="2400" dirty="0">
              <a:latin typeface="Arial"/>
              <a:cs typeface="Arial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55505" y="5174218"/>
            <a:ext cx="152304" cy="152304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591104" y="2619871"/>
            <a:ext cx="205184" cy="62912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algn="r" rtl="1">
              <a:lnSpc>
                <a:spcPts val="1568"/>
              </a:lnSpc>
            </a:pPr>
            <a:r>
              <a:rPr lang="ar-JO" sz="1350" dirty="0">
                <a:latin typeface="Arial MT"/>
                <a:cs typeface="Arial MT"/>
              </a:rPr>
              <a:t>نتيجة</a:t>
            </a:r>
            <a:endParaRPr sz="1350" dirty="0">
              <a:latin typeface="Arial MT"/>
              <a:cs typeface="Arial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263266" y="4613149"/>
            <a:ext cx="1831181" cy="276701"/>
          </a:xfrm>
          <a:custGeom>
            <a:avLst/>
            <a:gdLst/>
            <a:ahLst/>
            <a:cxnLst/>
            <a:rect l="l" t="t" r="r" b="b"/>
            <a:pathLst>
              <a:path w="2441575" h="368935">
                <a:moveTo>
                  <a:pt x="2441448" y="0"/>
                </a:moveTo>
                <a:lnTo>
                  <a:pt x="0" y="0"/>
                </a:lnTo>
                <a:lnTo>
                  <a:pt x="0" y="368808"/>
                </a:lnTo>
                <a:lnTo>
                  <a:pt x="2441448" y="368808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 txBox="1"/>
          <p:nvPr/>
        </p:nvSpPr>
        <p:spPr>
          <a:xfrm>
            <a:off x="2057971" y="4634256"/>
            <a:ext cx="5194935" cy="65851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3969">
              <a:spcBef>
                <a:spcPts val="75"/>
              </a:spcBef>
            </a:pPr>
            <a:r>
              <a:rPr lang="ar-JO" sz="1350" spc="-11" dirty="0">
                <a:latin typeface="Arial MT"/>
                <a:cs typeface="Arial MT"/>
              </a:rPr>
              <a:t>قيمة المؤشر</a:t>
            </a:r>
          </a:p>
          <a:p>
            <a:pPr marL="1273969">
              <a:spcBef>
                <a:spcPts val="75"/>
              </a:spcBef>
            </a:pPr>
            <a:endParaRPr lang="ar-JO" sz="1350" spc="-11" dirty="0">
              <a:latin typeface="Arial MT"/>
              <a:cs typeface="Arial MT"/>
            </a:endParaRPr>
          </a:p>
          <a:p>
            <a:pPr marL="1273969" algn="r" rtl="1">
              <a:spcBef>
                <a:spcPts val="75"/>
              </a:spcBef>
            </a:pPr>
            <a:r>
              <a:rPr lang="ar-JO" sz="1350" spc="-11" dirty="0">
                <a:latin typeface="Arial MT"/>
                <a:cs typeface="Arial MT"/>
              </a:rPr>
              <a:t>= المعايير (الحد الأدنى من الأداء المقبول وأفضل الممارسات)</a:t>
            </a:r>
            <a:endParaRPr sz="135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35104" y="1036782"/>
            <a:ext cx="4634389" cy="3607594"/>
            <a:chOff x="2284444" y="950575"/>
            <a:chExt cx="6179185" cy="4810125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84444" y="950575"/>
              <a:ext cx="6179145" cy="4809766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243702" y="3566413"/>
              <a:ext cx="29209" cy="1978660"/>
            </a:xfrm>
            <a:custGeom>
              <a:avLst/>
              <a:gdLst/>
              <a:ahLst/>
              <a:cxnLst/>
              <a:rect l="l" t="t" r="r" b="b"/>
              <a:pathLst>
                <a:path w="29210" h="1978660">
                  <a:moveTo>
                    <a:pt x="28701" y="0"/>
                  </a:moveTo>
                  <a:lnTo>
                    <a:pt x="126" y="0"/>
                  </a:lnTo>
                  <a:lnTo>
                    <a:pt x="0" y="1978152"/>
                  </a:lnTo>
                  <a:lnTo>
                    <a:pt x="28575" y="1978152"/>
                  </a:lnTo>
                  <a:lnTo>
                    <a:pt x="28701" y="0"/>
                  </a:lnTo>
                  <a:close/>
                </a:path>
              </a:pathLst>
            </a:custGeom>
            <a:solidFill>
              <a:srgbClr val="FF666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5269230" y="3591813"/>
              <a:ext cx="28575" cy="1978660"/>
            </a:xfrm>
            <a:custGeom>
              <a:avLst/>
              <a:gdLst/>
              <a:ahLst/>
              <a:cxnLst/>
              <a:rect l="l" t="t" r="r" b="b"/>
              <a:pathLst>
                <a:path w="28575" h="1978660">
                  <a:moveTo>
                    <a:pt x="28575" y="0"/>
                  </a:moveTo>
                  <a:lnTo>
                    <a:pt x="0" y="0"/>
                  </a:lnTo>
                  <a:lnTo>
                    <a:pt x="0" y="1978152"/>
                  </a:lnTo>
                  <a:lnTo>
                    <a:pt x="28575" y="1978152"/>
                  </a:lnTo>
                  <a:lnTo>
                    <a:pt x="28575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5270754" y="3579113"/>
              <a:ext cx="0" cy="1978660"/>
            </a:xfrm>
            <a:custGeom>
              <a:avLst/>
              <a:gdLst/>
              <a:ahLst/>
              <a:cxnLst/>
              <a:rect l="l" t="t" r="r" b="b"/>
              <a:pathLst>
                <a:path h="1978660">
                  <a:moveTo>
                    <a:pt x="0" y="1978152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2606294" y="3567302"/>
              <a:ext cx="2612390" cy="29209"/>
            </a:xfrm>
            <a:custGeom>
              <a:avLst/>
              <a:gdLst/>
              <a:ahLst/>
              <a:cxnLst/>
              <a:rect l="l" t="t" r="r" b="b"/>
              <a:pathLst>
                <a:path w="2612390" h="29210">
                  <a:moveTo>
                    <a:pt x="2612135" y="0"/>
                  </a:moveTo>
                  <a:lnTo>
                    <a:pt x="0" y="126"/>
                  </a:lnTo>
                  <a:lnTo>
                    <a:pt x="0" y="28701"/>
                  </a:lnTo>
                  <a:lnTo>
                    <a:pt x="2612135" y="28575"/>
                  </a:lnTo>
                  <a:lnTo>
                    <a:pt x="2612135" y="0"/>
                  </a:lnTo>
                  <a:close/>
                </a:path>
              </a:pathLst>
            </a:custGeom>
            <a:solidFill>
              <a:srgbClr val="FF6666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2631694" y="3592830"/>
              <a:ext cx="2612390" cy="28575"/>
            </a:xfrm>
            <a:custGeom>
              <a:avLst/>
              <a:gdLst/>
              <a:ahLst/>
              <a:cxnLst/>
              <a:rect l="l" t="t" r="r" b="b"/>
              <a:pathLst>
                <a:path w="2612390" h="28575">
                  <a:moveTo>
                    <a:pt x="2612135" y="0"/>
                  </a:moveTo>
                  <a:lnTo>
                    <a:pt x="0" y="0"/>
                  </a:lnTo>
                  <a:lnTo>
                    <a:pt x="0" y="28575"/>
                  </a:lnTo>
                  <a:lnTo>
                    <a:pt x="2612135" y="28575"/>
                  </a:lnTo>
                  <a:lnTo>
                    <a:pt x="2612135" y="0"/>
                  </a:lnTo>
                  <a:close/>
                </a:path>
              </a:pathLst>
            </a:custGeom>
            <a:solidFill>
              <a:srgbClr val="99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2618994" y="3594353"/>
              <a:ext cx="2612390" cy="0"/>
            </a:xfrm>
            <a:custGeom>
              <a:avLst/>
              <a:gdLst/>
              <a:ahLst/>
              <a:cxnLst/>
              <a:rect l="l" t="t" r="r" b="b"/>
              <a:pathLst>
                <a:path w="2612390">
                  <a:moveTo>
                    <a:pt x="2612135" y="0"/>
                  </a:moveTo>
                  <a:lnTo>
                    <a:pt x="0" y="0"/>
                  </a:lnTo>
                </a:path>
              </a:pathLst>
            </a:custGeom>
            <a:ln w="28575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48721" y="4443793"/>
              <a:ext cx="203073" cy="20307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212901" y="1173289"/>
              <a:ext cx="203072" cy="203073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981873" y="5021437"/>
            <a:ext cx="152305" cy="15230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83825" y="2929747"/>
            <a:ext cx="152305" cy="152305"/>
          </a:xfrm>
          <a:prstGeom prst="rect">
            <a:avLst/>
          </a:prstGeom>
        </p:spPr>
      </p:pic>
      <p:sp>
        <p:nvSpPr>
          <p:cNvPr id="14" name="object 14"/>
          <p:cNvSpPr txBox="1">
            <a:spLocks noGrp="1"/>
          </p:cNvSpPr>
          <p:nvPr>
            <p:ph type="title" idx="4294967295"/>
          </p:nvPr>
        </p:nvSpPr>
        <p:spPr>
          <a:xfrm>
            <a:off x="2578603" y="438016"/>
            <a:ext cx="228838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400" dirty="0">
                <a:latin typeface="Arial"/>
                <a:cs typeface="Arial"/>
              </a:rPr>
              <a:t>الأعلى أفضل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576251" y="2140076"/>
            <a:ext cx="276701" cy="1090613"/>
          </a:xfrm>
          <a:custGeom>
            <a:avLst/>
            <a:gdLst/>
            <a:ahLst/>
            <a:cxnLst/>
            <a:rect l="l" t="t" r="r" b="b"/>
            <a:pathLst>
              <a:path w="368935" h="1454150">
                <a:moveTo>
                  <a:pt x="368807" y="0"/>
                </a:moveTo>
                <a:lnTo>
                  <a:pt x="0" y="0"/>
                </a:lnTo>
                <a:lnTo>
                  <a:pt x="0" y="1453895"/>
                </a:lnTo>
                <a:lnTo>
                  <a:pt x="368807" y="1453895"/>
                </a:lnTo>
                <a:lnTo>
                  <a:pt x="3688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 txBox="1"/>
          <p:nvPr/>
        </p:nvSpPr>
        <p:spPr>
          <a:xfrm>
            <a:off x="1612875" y="2543671"/>
            <a:ext cx="205184" cy="62912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algn="r" rtl="1">
              <a:lnSpc>
                <a:spcPts val="1568"/>
              </a:lnSpc>
            </a:pPr>
            <a:r>
              <a:rPr lang="ar-JO" sz="1350" dirty="0">
                <a:latin typeface="Arial MT"/>
                <a:cs typeface="Arial MT"/>
              </a:rPr>
              <a:t>نتيحة</a:t>
            </a:r>
            <a:endParaRPr sz="1350" dirty="0">
              <a:latin typeface="Arial MT"/>
              <a:cs typeface="Arial MT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85037" y="4536949"/>
            <a:ext cx="1831181" cy="276701"/>
          </a:xfrm>
          <a:custGeom>
            <a:avLst/>
            <a:gdLst/>
            <a:ahLst/>
            <a:cxnLst/>
            <a:rect l="l" t="t" r="r" b="b"/>
            <a:pathLst>
              <a:path w="2441575" h="368935">
                <a:moveTo>
                  <a:pt x="2441448" y="0"/>
                </a:moveTo>
                <a:lnTo>
                  <a:pt x="0" y="0"/>
                </a:lnTo>
                <a:lnTo>
                  <a:pt x="0" y="368808"/>
                </a:lnTo>
                <a:lnTo>
                  <a:pt x="2441448" y="368808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 txBox="1"/>
          <p:nvPr/>
        </p:nvSpPr>
        <p:spPr>
          <a:xfrm>
            <a:off x="2253002" y="4558056"/>
            <a:ext cx="5109210" cy="65851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100614">
              <a:spcBef>
                <a:spcPts val="75"/>
              </a:spcBef>
            </a:pPr>
            <a:r>
              <a:rPr lang="ar-JO" sz="1350" spc="-11" dirty="0">
                <a:latin typeface="Arial MT"/>
                <a:cs typeface="Arial MT"/>
              </a:rPr>
              <a:t>قيمة المؤشر</a:t>
            </a:r>
          </a:p>
          <a:p>
            <a:pPr marL="1100614">
              <a:spcBef>
                <a:spcPts val="75"/>
              </a:spcBef>
            </a:pPr>
            <a:endParaRPr lang="ar-JO" sz="1350" spc="-11" dirty="0">
              <a:latin typeface="Arial MT"/>
              <a:cs typeface="Arial MT"/>
            </a:endParaRPr>
          </a:p>
          <a:p>
            <a:pPr marL="1100614" algn="r" rtl="1">
              <a:spcBef>
                <a:spcPts val="75"/>
              </a:spcBef>
            </a:pPr>
            <a:r>
              <a:rPr lang="ar-JO" sz="1350" spc="-11" dirty="0">
                <a:latin typeface="Arial MT"/>
                <a:cs typeface="Arial MT"/>
              </a:rPr>
              <a:t>= المعيار (الحد الأدنى من الأداء المقبول وأفضل الممارسات)</a:t>
            </a:r>
            <a:endParaRPr sz="135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03960678-368E-0DA7-4B52-8C70035DC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19" y="1863916"/>
            <a:ext cx="8322409" cy="3378298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EE819F11-1072-06ED-A9D3-41D2C889D5EF}"/>
              </a:ext>
            </a:extLst>
          </p:cNvPr>
          <p:cNvSpPr/>
          <p:nvPr/>
        </p:nvSpPr>
        <p:spPr bwMode="auto">
          <a:xfrm>
            <a:off x="5552592" y="4263064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9BBCEC4B-0399-6099-B39B-0FA06AC44A83}"/>
              </a:ext>
            </a:extLst>
          </p:cNvPr>
          <p:cNvSpPr/>
          <p:nvPr/>
        </p:nvSpPr>
        <p:spPr bwMode="auto">
          <a:xfrm>
            <a:off x="7865545" y="2066686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FAF8BB49-7AE1-D829-92C2-C14DAC4D5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53" y="639497"/>
            <a:ext cx="623173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5" tIns="33338" rIns="67865" bIns="33338" anchor="ctr"/>
          <a:lstStyle>
            <a:lvl1pPr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rtl="1" eaLnBrk="1" hangingPunct="1"/>
            <a:r>
              <a:rPr lang="ar-JO" altLang="it-IT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الأعلى أفضل</a:t>
            </a:r>
            <a:endParaRPr lang="it-IT" altLang="it-IT" dirty="0">
              <a:solidFill>
                <a:srgbClr val="245665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48DD6E14-99EC-32F0-3E35-71DDB25A6B23}"/>
              </a:ext>
            </a:extLst>
          </p:cNvPr>
          <p:cNvSpPr txBox="1"/>
          <p:nvPr/>
        </p:nvSpPr>
        <p:spPr>
          <a:xfrm>
            <a:off x="5888456" y="4980425"/>
            <a:ext cx="484428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rgbClr val="FF0000"/>
                </a:solidFill>
              </a:rPr>
              <a:t>45%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37FE141E-D5C9-0DE2-F925-2E8407FDC27D}"/>
              </a:ext>
            </a:extLst>
          </p:cNvPr>
          <p:cNvSpPr txBox="1"/>
          <p:nvPr/>
        </p:nvSpPr>
        <p:spPr>
          <a:xfrm>
            <a:off x="4506268" y="3534014"/>
            <a:ext cx="404278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it-IT" sz="1350" dirty="0">
                <a:solidFill>
                  <a:srgbClr val="FF0000"/>
                </a:solidFill>
              </a:rPr>
              <a:t>1,5</a:t>
            </a:r>
          </a:p>
        </p:txBody>
      </p:sp>
    </p:spTree>
    <p:extLst>
      <p:ext uri="{BB962C8B-B14F-4D97-AF65-F5344CB8AC3E}">
        <p14:creationId xmlns:p14="http://schemas.microsoft.com/office/powerpoint/2010/main" val="25417356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127338" y="1298255"/>
            <a:ext cx="4634389" cy="3600926"/>
            <a:chOff x="3010622" y="1154063"/>
            <a:chExt cx="6179185" cy="480123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10622" y="1154063"/>
              <a:ext cx="6179145" cy="4800953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96721" y="4678489"/>
              <a:ext cx="203073" cy="203073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387405" y="1407985"/>
              <a:ext cx="203073" cy="203073"/>
            </a:xfrm>
            <a:prstGeom prst="rect">
              <a:avLst/>
            </a:prstGeom>
          </p:spPr>
        </p:pic>
      </p:grp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42296" y="5259453"/>
            <a:ext cx="152305" cy="15230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title" idx="4294967295"/>
          </p:nvPr>
        </p:nvSpPr>
        <p:spPr>
          <a:xfrm>
            <a:off x="3147495" y="546873"/>
            <a:ext cx="221980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2400" dirty="0">
                <a:latin typeface="Arial"/>
                <a:cs typeface="Arial"/>
              </a:rPr>
              <a:t>الأقل أفضل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978206" y="2339231"/>
            <a:ext cx="276701" cy="1090613"/>
          </a:xfrm>
          <a:custGeom>
            <a:avLst/>
            <a:gdLst/>
            <a:ahLst/>
            <a:cxnLst/>
            <a:rect l="l" t="t" r="r" b="b"/>
            <a:pathLst>
              <a:path w="368935" h="1454150">
                <a:moveTo>
                  <a:pt x="368807" y="0"/>
                </a:moveTo>
                <a:lnTo>
                  <a:pt x="0" y="0"/>
                </a:lnTo>
                <a:lnTo>
                  <a:pt x="0" y="1453896"/>
                </a:lnTo>
                <a:lnTo>
                  <a:pt x="368807" y="1453896"/>
                </a:lnTo>
                <a:lnTo>
                  <a:pt x="3688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 txBox="1"/>
          <p:nvPr/>
        </p:nvSpPr>
        <p:spPr>
          <a:xfrm>
            <a:off x="2014640" y="2742539"/>
            <a:ext cx="205184" cy="629126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9525" algn="r" rtl="1">
              <a:lnSpc>
                <a:spcPts val="1568"/>
              </a:lnSpc>
            </a:pPr>
            <a:r>
              <a:rPr lang="ar-JO" sz="1350" dirty="0">
                <a:latin typeface="Arial MT"/>
                <a:cs typeface="Arial MT"/>
              </a:rPr>
              <a:t>نتيجة</a:t>
            </a:r>
            <a:endParaRPr sz="1350" dirty="0">
              <a:latin typeface="Arial MT"/>
              <a:cs typeface="Arial MT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536115" y="4774964"/>
            <a:ext cx="1831181" cy="278130"/>
          </a:xfrm>
          <a:custGeom>
            <a:avLst/>
            <a:gdLst/>
            <a:ahLst/>
            <a:cxnLst/>
            <a:rect l="l" t="t" r="r" b="b"/>
            <a:pathLst>
              <a:path w="2441575" h="370839">
                <a:moveTo>
                  <a:pt x="2441448" y="0"/>
                </a:moveTo>
                <a:lnTo>
                  <a:pt x="0" y="0"/>
                </a:lnTo>
                <a:lnTo>
                  <a:pt x="0" y="370332"/>
                </a:lnTo>
                <a:lnTo>
                  <a:pt x="2441448" y="370332"/>
                </a:lnTo>
                <a:lnTo>
                  <a:pt x="24414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 txBox="1"/>
          <p:nvPr/>
        </p:nvSpPr>
        <p:spPr>
          <a:xfrm>
            <a:off x="3595360" y="4796757"/>
            <a:ext cx="1695450" cy="65851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1350" spc="-11" dirty="0">
                <a:latin typeface="Arial MT"/>
                <a:cs typeface="Arial MT"/>
              </a:rPr>
              <a:t>قيمة المؤشر</a:t>
            </a:r>
          </a:p>
          <a:p>
            <a:pPr marL="9525">
              <a:spcBef>
                <a:spcPts val="75"/>
              </a:spcBef>
            </a:pPr>
            <a:endParaRPr lang="ar-JO" sz="1350" spc="-11" dirty="0">
              <a:latin typeface="Arial MT"/>
              <a:cs typeface="Arial MT"/>
            </a:endParaRPr>
          </a:p>
          <a:p>
            <a:pPr marL="9525" algn="r" rtl="1">
              <a:spcBef>
                <a:spcPts val="75"/>
              </a:spcBef>
            </a:pPr>
            <a:r>
              <a:rPr lang="ar-JO" sz="1350" spc="-11" dirty="0">
                <a:latin typeface="Arial MT"/>
                <a:cs typeface="Arial MT"/>
              </a:rPr>
              <a:t>= المعيار</a:t>
            </a:r>
            <a:endParaRPr sz="135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8">
            <a:extLst>
              <a:ext uri="{FF2B5EF4-FFF2-40B4-BE49-F238E27FC236}">
                <a16:creationId xmlns:a16="http://schemas.microsoft.com/office/drawing/2014/main" id="{3A5663B8-0C60-49E1-AAC3-F06DDD2815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1" y="885825"/>
            <a:ext cx="623173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5" tIns="33338" rIns="67865" bIns="33338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B1.2 Energia primaria per riscaldamento</a:t>
            </a:r>
            <a:endParaRPr lang="it-IT" altLang="it-IT" sz="2400" b="1">
              <a:solidFill>
                <a:srgbClr val="FFFFFF"/>
              </a:solidFill>
              <a:latin typeface="Helvetica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5D3061A-EDD1-0F45-DD10-E211839F8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730" y="1732194"/>
            <a:ext cx="8478539" cy="3393612"/>
          </a:xfrm>
          <a:prstGeom prst="rect">
            <a:avLst/>
          </a:prstGeom>
        </p:spPr>
      </p:pic>
      <p:sp>
        <p:nvSpPr>
          <p:cNvPr id="4" name="Rectangle 8">
            <a:extLst>
              <a:ext uri="{FF2B5EF4-FFF2-40B4-BE49-F238E27FC236}">
                <a16:creationId xmlns:a16="http://schemas.microsoft.com/office/drawing/2014/main" id="{F4CD3FB5-8266-A295-FD05-51C8042CE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943" y="617767"/>
            <a:ext cx="623173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865" tIns="33338" rIns="67865" bIns="33338" anchor="ctr"/>
          <a:lstStyle>
            <a:lvl1pPr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rtl="1" eaLnBrk="1" hangingPunct="1"/>
            <a:r>
              <a:rPr lang="ar-JO" altLang="it-IT" dirty="0">
                <a:solidFill>
                  <a:srgbClr val="245665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الأقل أفضل</a:t>
            </a:r>
            <a:endParaRPr lang="it-IT" altLang="it-IT" dirty="0">
              <a:solidFill>
                <a:srgbClr val="245665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A6566674-2865-C75E-2E5D-59B00E135065}"/>
              </a:ext>
            </a:extLst>
          </p:cNvPr>
          <p:cNvSpPr/>
          <p:nvPr/>
        </p:nvSpPr>
        <p:spPr bwMode="auto">
          <a:xfrm>
            <a:off x="7850139" y="4118515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7C004D39-F4DE-350E-CBE1-70705B20F0B2}"/>
              </a:ext>
            </a:extLst>
          </p:cNvPr>
          <p:cNvSpPr/>
          <p:nvPr/>
        </p:nvSpPr>
        <p:spPr bwMode="auto">
          <a:xfrm>
            <a:off x="5604100" y="1944843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2DF2DA0C-D40C-4653-1988-4E46F023FE93}"/>
              </a:ext>
            </a:extLst>
          </p:cNvPr>
          <p:cNvSpPr txBox="1"/>
          <p:nvPr/>
        </p:nvSpPr>
        <p:spPr>
          <a:xfrm>
            <a:off x="5771307" y="5125806"/>
            <a:ext cx="2743059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JO" sz="1350" dirty="0">
                <a:solidFill>
                  <a:srgbClr val="FF0000"/>
                </a:solidFill>
              </a:rPr>
              <a:t>27 كجم مكافئ ثاني أكسيد الكربون/متر مربع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BF80E9D3-30E7-4843-5F01-6B81B293D37A}"/>
              </a:ext>
            </a:extLst>
          </p:cNvPr>
          <p:cNvSpPr txBox="1"/>
          <p:nvPr/>
        </p:nvSpPr>
        <p:spPr>
          <a:xfrm>
            <a:off x="4285327" y="2819377"/>
            <a:ext cx="415498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ar-JO" sz="1350" dirty="0">
                <a:solidFill>
                  <a:srgbClr val="FF0000"/>
                </a:solidFill>
              </a:rPr>
              <a:t>2,7</a:t>
            </a:r>
            <a:endParaRPr lang="it-IT" sz="1350" baseline="-25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074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975366" y="1007269"/>
            <a:ext cx="5849303" cy="2421731"/>
            <a:chOff x="2403528" y="545845"/>
            <a:chExt cx="7799070" cy="32289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03528" y="558712"/>
              <a:ext cx="7798540" cy="3215937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>
                  <a:moveTo>
                    <a:pt x="1668779" y="0"/>
                  </a:moveTo>
                  <a:lnTo>
                    <a:pt x="0" y="0"/>
                  </a:lnTo>
                  <a:lnTo>
                    <a:pt x="0" y="815339"/>
                  </a:lnTo>
                  <a:lnTo>
                    <a:pt x="1668779" y="815339"/>
                  </a:lnTo>
                  <a:lnTo>
                    <a:pt x="166877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5459729" y="558545"/>
              <a:ext cx="1668780" cy="815340"/>
            </a:xfrm>
            <a:custGeom>
              <a:avLst/>
              <a:gdLst/>
              <a:ahLst/>
              <a:cxnLst/>
              <a:rect l="l" t="t" r="r" b="b"/>
              <a:pathLst>
                <a:path w="1668779" h="815340">
                  <a:moveTo>
                    <a:pt x="0" y="815339"/>
                  </a:moveTo>
                  <a:lnTo>
                    <a:pt x="1668779" y="815339"/>
                  </a:lnTo>
                  <a:lnTo>
                    <a:pt x="1668779" y="0"/>
                  </a:lnTo>
                  <a:lnTo>
                    <a:pt x="0" y="0"/>
                  </a:lnTo>
                  <a:lnTo>
                    <a:pt x="0" y="815339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 idx="4294967295"/>
          </p:nvPr>
        </p:nvSpPr>
        <p:spPr>
          <a:xfrm>
            <a:off x="1974659" y="2835796"/>
            <a:ext cx="1223010" cy="538802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52388" rIns="0" bIns="0" rtlCol="0" anchor="ctr">
            <a:spAutoFit/>
          </a:bodyPr>
          <a:lstStyle/>
          <a:p>
            <a:pPr marL="300990" marR="92392" indent="-203835">
              <a:lnSpc>
                <a:spcPct val="100899"/>
              </a:lnSpc>
              <a:spcBef>
                <a:spcPts val="413"/>
              </a:spcBef>
            </a:pPr>
            <a:r>
              <a:rPr lang="ar-JO" sz="1613" spc="11" dirty="0">
                <a:solidFill>
                  <a:srgbClr val="000000"/>
                </a:solidFill>
                <a:latin typeface="Arial"/>
                <a:cs typeface="Arial"/>
              </a:rPr>
              <a:t>بروتوكول</a:t>
            </a:r>
            <a:r>
              <a:rPr sz="1613" spc="8" dirty="0">
                <a:solidFill>
                  <a:srgbClr val="000000"/>
                </a:solidFill>
                <a:latin typeface="Arial"/>
                <a:cs typeface="Arial"/>
              </a:rPr>
              <a:t>  </a:t>
            </a:r>
            <a:r>
              <a:rPr sz="1613" spc="-11" dirty="0">
                <a:solidFill>
                  <a:srgbClr val="000000"/>
                </a:solidFill>
                <a:latin typeface="Arial"/>
                <a:cs typeface="Arial"/>
              </a:rPr>
              <a:t>ITACA</a:t>
            </a:r>
            <a:endParaRPr sz="1613" dirty="0">
              <a:latin typeface="Arial"/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162349" y="3585353"/>
            <a:ext cx="846773" cy="568643"/>
            <a:chOff x="2652839" y="3983291"/>
            <a:chExt cx="1129030" cy="758190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62427" y="3992879"/>
              <a:ext cx="1109472" cy="739140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657601" y="3988053"/>
              <a:ext cx="1119505" cy="748665"/>
            </a:xfrm>
            <a:custGeom>
              <a:avLst/>
              <a:gdLst/>
              <a:ahLst/>
              <a:cxnLst/>
              <a:rect l="l" t="t" r="r" b="b"/>
              <a:pathLst>
                <a:path w="1119504" h="748664">
                  <a:moveTo>
                    <a:pt x="0" y="748665"/>
                  </a:moveTo>
                  <a:lnTo>
                    <a:pt x="1118997" y="748665"/>
                  </a:lnTo>
                  <a:lnTo>
                    <a:pt x="1118997" y="0"/>
                  </a:lnTo>
                  <a:lnTo>
                    <a:pt x="0" y="0"/>
                  </a:lnTo>
                  <a:lnTo>
                    <a:pt x="0" y="74866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491421" y="2798731"/>
            <a:ext cx="1253014" cy="677237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103823" algn="ctr">
              <a:spcBef>
                <a:spcPts val="1410"/>
              </a:spcBef>
            </a:pPr>
            <a:r>
              <a:rPr lang="en-US" sz="1613" b="1" spc="-8" dirty="0">
                <a:latin typeface="Arial"/>
                <a:cs typeface="Arial"/>
              </a:rPr>
              <a:t>    </a:t>
            </a:r>
            <a:r>
              <a:rPr lang="ar-JO" sz="1613" b="1" spc="-8" dirty="0">
                <a:latin typeface="Arial"/>
                <a:cs typeface="Arial"/>
              </a:rPr>
              <a:t>أداة المبنى</a:t>
            </a:r>
            <a:r>
              <a:rPr sz="1613" b="1" spc="-53" dirty="0">
                <a:latin typeface="Arial"/>
                <a:cs typeface="Arial"/>
              </a:rPr>
              <a:t> </a:t>
            </a:r>
            <a:r>
              <a:rPr lang="ar-JO" sz="1613" b="1" spc="-53" dirty="0">
                <a:latin typeface="Arial"/>
                <a:cs typeface="Arial"/>
              </a:rPr>
              <a:t>  </a:t>
            </a:r>
            <a:r>
              <a:rPr sz="1613" b="1" spc="11" dirty="0">
                <a:latin typeface="Arial"/>
                <a:cs typeface="Arial"/>
              </a:rPr>
              <a:t>CZ</a:t>
            </a:r>
            <a:r>
              <a:rPr lang="en-US" sz="1613" b="1" spc="11" dirty="0">
                <a:latin typeface="Arial"/>
                <a:cs typeface="Arial"/>
              </a:rPr>
              <a:t>  </a:t>
            </a:r>
            <a:endParaRPr sz="1613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016183" y="2791873"/>
            <a:ext cx="1253014" cy="677237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103823" algn="ctr">
              <a:spcBef>
                <a:spcPts val="1410"/>
              </a:spcBef>
            </a:pPr>
            <a:r>
              <a:rPr lang="ar-JO" sz="1613" b="1" spc="-8" dirty="0">
                <a:latin typeface="Arial"/>
              </a:rPr>
              <a:t>أداة المبنى</a:t>
            </a:r>
            <a:r>
              <a:rPr lang="ar-JO" sz="1613" b="1" spc="-53" dirty="0">
                <a:latin typeface="Arial"/>
              </a:rPr>
              <a:t>   </a:t>
            </a:r>
            <a:r>
              <a:rPr lang="en-US" sz="1613" b="1" spc="-53" dirty="0">
                <a:latin typeface="Arial"/>
              </a:rPr>
              <a:t>  </a:t>
            </a:r>
            <a:r>
              <a:rPr lang="en-US" sz="1613" b="1" spc="11" dirty="0">
                <a:latin typeface="Arial"/>
                <a:cs typeface="Arial"/>
              </a:rPr>
              <a:t>PT  </a:t>
            </a:r>
            <a:endParaRPr lang="en-US" sz="1613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563804" y="2798731"/>
            <a:ext cx="1251585" cy="429028"/>
          </a:xfrm>
          <a:prstGeom prst="rect">
            <a:avLst/>
          </a:prstGeom>
          <a:solidFill>
            <a:srgbClr val="FFFFFF"/>
          </a:solidFill>
          <a:ln w="25400">
            <a:solidFill>
              <a:srgbClr val="88A3A7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268605">
              <a:spcBef>
                <a:spcPts val="1410"/>
              </a:spcBef>
            </a:pPr>
            <a:r>
              <a:rPr lang="ar-JO" sz="1613" b="1" spc="8" dirty="0">
                <a:latin typeface="Arial"/>
              </a:rPr>
              <a:t>فيردي</a:t>
            </a:r>
            <a:endParaRPr sz="1613" dirty="0">
              <a:latin typeface="Arial"/>
              <a:cs typeface="Aria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32089" y="4537393"/>
            <a:ext cx="1337009" cy="45181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31638" y="3563970"/>
            <a:ext cx="910970" cy="6057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725163" y="4455510"/>
            <a:ext cx="739007" cy="587502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3713400" y="3578496"/>
            <a:ext cx="882968" cy="593884"/>
            <a:chOff x="4720907" y="3974147"/>
            <a:chExt cx="1177290" cy="791845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730496" y="3983735"/>
              <a:ext cx="1158239" cy="77266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4725670" y="3978909"/>
              <a:ext cx="1167765" cy="782320"/>
            </a:xfrm>
            <a:custGeom>
              <a:avLst/>
              <a:gdLst/>
              <a:ahLst/>
              <a:cxnLst/>
              <a:rect l="l" t="t" r="r" b="b"/>
              <a:pathLst>
                <a:path w="1167764" h="782320">
                  <a:moveTo>
                    <a:pt x="0" y="782193"/>
                  </a:moveTo>
                  <a:lnTo>
                    <a:pt x="1167764" y="782193"/>
                  </a:lnTo>
                  <a:lnTo>
                    <a:pt x="1167764" y="0"/>
                  </a:lnTo>
                  <a:lnTo>
                    <a:pt x="0" y="0"/>
                  </a:lnTo>
                  <a:lnTo>
                    <a:pt x="0" y="782193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736969" y="3499962"/>
            <a:ext cx="968120" cy="646937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901561" y="4302349"/>
            <a:ext cx="756666" cy="757808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935225" y="4465796"/>
            <a:ext cx="1345283" cy="673227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294379" y="1146525"/>
            <a:ext cx="1225295" cy="296036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85294" y="597885"/>
            <a:ext cx="1347596" cy="844677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572000" y="340917"/>
            <a:ext cx="3734831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rtl="1">
              <a:spcBef>
                <a:spcPts val="75"/>
              </a:spcBef>
            </a:pPr>
            <a:r>
              <a:rPr lang="ar-JO" sz="2400" spc="-4" dirty="0">
                <a:latin typeface="Arial" panose="020B0604020202020204" pitchFamily="34" charset="0"/>
                <a:cs typeface="Arial" panose="020B0604020202020204" pitchFamily="34" charset="0"/>
              </a:rPr>
              <a:t>المعيار النوعي</a:t>
            </a:r>
            <a:endParaRPr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2560" y="1127760"/>
            <a:ext cx="583184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189614" y="606363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2400" dirty="0">
                <a:solidFill>
                  <a:srgbClr val="24566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المعيار النوعي</a:t>
            </a:r>
            <a:endParaRPr dirty="0">
              <a:solidFill>
                <a:srgbClr val="24566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DA03142C-B6B6-4038-E8EB-7825F277CF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648" y="1747520"/>
            <a:ext cx="8628772" cy="3654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3753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3"/>
          <p:cNvSpPr txBox="1">
            <a:spLocks noGrp="1"/>
          </p:cNvSpPr>
          <p:nvPr>
            <p:ph type="title"/>
          </p:nvPr>
        </p:nvSpPr>
        <p:spPr>
          <a:xfrm>
            <a:off x="366411" y="695511"/>
            <a:ext cx="7165805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2700" b="1" dirty="0">
                <a:solidFill>
                  <a:srgbClr val="245665"/>
                </a:solidFill>
              </a:rPr>
              <a:t>3 - التجميع</a:t>
            </a:r>
            <a:endParaRPr sz="2700" b="1" dirty="0">
              <a:solidFill>
                <a:srgbClr val="245665"/>
              </a:solidFill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0E5486FD-85A1-47FB-8361-F94B5F865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849" y="1436093"/>
            <a:ext cx="7326100" cy="4405907"/>
          </a:xfrm>
          <a:prstGeom prst="rect">
            <a:avLst/>
          </a:prstGeom>
        </p:spPr>
      </p:pic>
      <p:sp>
        <p:nvSpPr>
          <p:cNvPr id="8" name="Rettangolo 7">
            <a:extLst>
              <a:ext uri="{FF2B5EF4-FFF2-40B4-BE49-F238E27FC236}">
                <a16:creationId xmlns:a16="http://schemas.microsoft.com/office/drawing/2014/main" id="{2E6A0AD4-F727-484B-A66F-4B2C2A57472C}"/>
              </a:ext>
            </a:extLst>
          </p:cNvPr>
          <p:cNvSpPr/>
          <p:nvPr/>
        </p:nvSpPr>
        <p:spPr>
          <a:xfrm>
            <a:off x="920409" y="5415396"/>
            <a:ext cx="3651591" cy="585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7183801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3"/>
          <p:cNvSpPr txBox="1">
            <a:spLocks noGrp="1"/>
          </p:cNvSpPr>
          <p:nvPr>
            <p:ph type="title"/>
          </p:nvPr>
        </p:nvSpPr>
        <p:spPr>
          <a:xfrm>
            <a:off x="448258" y="461208"/>
            <a:ext cx="7165805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2700" b="1" dirty="0">
                <a:solidFill>
                  <a:srgbClr val="245665"/>
                </a:solidFill>
              </a:rPr>
              <a:t>تجميع</a:t>
            </a:r>
            <a:endParaRPr sz="2700" b="1" dirty="0">
              <a:solidFill>
                <a:srgbClr val="245665"/>
              </a:solidFill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13B06D53-AA2D-42B8-A9F4-0FE43273B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07" y="1836763"/>
            <a:ext cx="7165805" cy="3951008"/>
          </a:xfrm>
          <a:prstGeom prst="rect">
            <a:avLst/>
          </a:prstGeom>
        </p:spPr>
      </p:pic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3FCDC458-0E4D-1E75-4805-F58FFBEDD253}"/>
              </a:ext>
            </a:extLst>
          </p:cNvPr>
          <p:cNvSpPr/>
          <p:nvPr/>
        </p:nvSpPr>
        <p:spPr>
          <a:xfrm>
            <a:off x="3124200" y="2672197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9689CF2-876A-BB50-BD4C-590041974583}"/>
              </a:ext>
            </a:extLst>
          </p:cNvPr>
          <p:cNvSpPr txBox="1"/>
          <p:nvPr/>
        </p:nvSpPr>
        <p:spPr>
          <a:xfrm>
            <a:off x="3653481" y="2692979"/>
            <a:ext cx="87075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1500" b="1" dirty="0"/>
              <a:t>نقاط الفئات</a:t>
            </a:r>
            <a:endParaRPr lang="it-IT" sz="1500" b="1" dirty="0"/>
          </a:p>
        </p:txBody>
      </p:sp>
      <p:sp>
        <p:nvSpPr>
          <p:cNvPr id="5" name="Freccia a destra 4">
            <a:extLst>
              <a:ext uri="{FF2B5EF4-FFF2-40B4-BE49-F238E27FC236}">
                <a16:creationId xmlns:a16="http://schemas.microsoft.com/office/drawing/2014/main" id="{A4C75080-6182-DBEE-672D-320014529002}"/>
              </a:ext>
            </a:extLst>
          </p:cNvPr>
          <p:cNvSpPr/>
          <p:nvPr/>
        </p:nvSpPr>
        <p:spPr>
          <a:xfrm rot="5400000">
            <a:off x="4213833" y="3087834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Freccia a destra 5">
            <a:extLst>
              <a:ext uri="{FF2B5EF4-FFF2-40B4-BE49-F238E27FC236}">
                <a16:creationId xmlns:a16="http://schemas.microsoft.com/office/drawing/2014/main" id="{41AF7B24-DCF6-6F68-14ED-8047280471A1}"/>
              </a:ext>
            </a:extLst>
          </p:cNvPr>
          <p:cNvSpPr/>
          <p:nvPr/>
        </p:nvSpPr>
        <p:spPr>
          <a:xfrm>
            <a:off x="5198919" y="3864940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AF9C44F7-20D7-5B04-5EDF-8248E0109813}"/>
              </a:ext>
            </a:extLst>
          </p:cNvPr>
          <p:cNvSpPr txBox="1"/>
          <p:nvPr/>
        </p:nvSpPr>
        <p:spPr>
          <a:xfrm>
            <a:off x="8090153" y="4972198"/>
            <a:ext cx="60785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ar-JO" sz="1500" b="1" dirty="0"/>
              <a:t>إجمالي</a:t>
            </a:r>
          </a:p>
          <a:p>
            <a:pPr algn="ctr" rtl="1"/>
            <a:r>
              <a:rPr lang="ar-JO" sz="1500" b="1" dirty="0"/>
              <a:t>النتيجة</a:t>
            </a:r>
            <a:endParaRPr lang="it-IT" sz="1500" b="1" dirty="0"/>
          </a:p>
        </p:txBody>
      </p:sp>
      <p:sp>
        <p:nvSpPr>
          <p:cNvPr id="8" name="Freccia a destra 7">
            <a:extLst>
              <a:ext uri="{FF2B5EF4-FFF2-40B4-BE49-F238E27FC236}">
                <a16:creationId xmlns:a16="http://schemas.microsoft.com/office/drawing/2014/main" id="{C5A97B4E-039D-C891-64A4-380C8B23A6B2}"/>
              </a:ext>
            </a:extLst>
          </p:cNvPr>
          <p:cNvSpPr/>
          <p:nvPr/>
        </p:nvSpPr>
        <p:spPr>
          <a:xfrm rot="5400000">
            <a:off x="6191569" y="4219964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9" name="Freccia a destra 8">
            <a:extLst>
              <a:ext uri="{FF2B5EF4-FFF2-40B4-BE49-F238E27FC236}">
                <a16:creationId xmlns:a16="http://schemas.microsoft.com/office/drawing/2014/main" id="{962D3D00-75D0-5F70-469C-0350D638B4E2}"/>
              </a:ext>
            </a:extLst>
          </p:cNvPr>
          <p:cNvSpPr/>
          <p:nvPr/>
        </p:nvSpPr>
        <p:spPr>
          <a:xfrm>
            <a:off x="7420612" y="4942132"/>
            <a:ext cx="471055" cy="3602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39BC97F-32E6-57B4-540D-AC1D95BC2EB5}"/>
              </a:ext>
            </a:extLst>
          </p:cNvPr>
          <p:cNvSpPr txBox="1"/>
          <p:nvPr/>
        </p:nvSpPr>
        <p:spPr>
          <a:xfrm>
            <a:off x="5731616" y="3864463"/>
            <a:ext cx="93968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1500" b="1" dirty="0"/>
              <a:t>نقاط القضايا</a:t>
            </a:r>
            <a:endParaRPr lang="it-IT" sz="1500" b="1" dirty="0"/>
          </a:p>
        </p:txBody>
      </p:sp>
    </p:spTree>
    <p:extLst>
      <p:ext uri="{BB962C8B-B14F-4D97-AF65-F5344CB8AC3E}">
        <p14:creationId xmlns:p14="http://schemas.microsoft.com/office/powerpoint/2010/main" val="302628713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5"/>
                <a:ext cx="1312323" cy="12007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2800" dirty="0">
                    <a:solidFill>
                      <a:schemeClr val="tx1"/>
                    </a:solidFill>
                  </a:rPr>
                  <a:t>2</a:t>
                </a:r>
                <a:r>
                  <a:rPr lang="it-IT" sz="2800" dirty="0">
                    <a:solidFill>
                      <a:schemeClr val="tx1"/>
                    </a:solidFill>
                  </a:rPr>
                  <a:t>,</a:t>
                </a:r>
                <a:r>
                  <a:rPr lang="ar-JO" sz="2800" dirty="0">
                    <a:solidFill>
                      <a:schemeClr val="tx1"/>
                    </a:solidFill>
                  </a:rPr>
                  <a:t>1</a:t>
                </a:r>
                <a:endParaRPr lang="it-IT" sz="2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1050" dirty="0"/>
                  <a:t>ج3-النفايات السائلة مانغا </a:t>
                </a:r>
                <a:endParaRPr lang="it-IT" sz="1050" dirty="0"/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1200" dirty="0"/>
                  <a:t>ج2- استهلاك المياه</a:t>
                </a:r>
                <a:endParaRPr lang="it-IT" sz="1050" dirty="0"/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1200" dirty="0"/>
                  <a:t>ج1- البنية التحتية للمياه</a:t>
                </a:r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د- النفايات</a:t>
                </a:r>
                <a:endParaRPr lang="it-IT" sz="1350" dirty="0"/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أ – استخدام الأرض</a:t>
                </a:r>
                <a:endParaRPr lang="it-IT" sz="1350" dirty="0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ه- جودة البيئة</a:t>
                </a:r>
                <a:endParaRPr lang="it-IT" sz="1350" dirty="0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و- إمكانية التنقل</a:t>
                </a:r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ج- المياه</a:t>
                </a:r>
                <a:endParaRPr lang="it-IT" sz="1350" dirty="0"/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1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 1,1</a:t>
              </a:r>
              <a:endParaRPr lang="it-IT" sz="1350" dirty="0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 1,2</a:t>
              </a:r>
              <a:endParaRPr lang="it-IT" sz="1350" dirty="0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ج2,1</a:t>
              </a:r>
              <a:endParaRPr lang="it-IT" sz="1350" dirty="0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ج2,2</a:t>
              </a:r>
              <a:endParaRPr lang="it-IT" sz="1350" dirty="0"/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ج3,1</a:t>
              </a:r>
              <a:endParaRPr lang="it-IT" sz="1350" dirty="0"/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ج3,2</a:t>
              </a:r>
              <a:endParaRPr lang="it-IT" sz="1350" dirty="0"/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ج3,3</a:t>
              </a:r>
              <a:endParaRPr lang="it-IT" sz="1350" dirty="0"/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64631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3175988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79" y="3910265"/>
                <a:ext cx="1335647" cy="12007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2800" dirty="0">
                    <a:solidFill>
                      <a:schemeClr val="tx1"/>
                    </a:solidFill>
                  </a:rPr>
                  <a:t>2</a:t>
                </a:r>
                <a:r>
                  <a:rPr lang="it-IT" sz="2800" dirty="0">
                    <a:solidFill>
                      <a:schemeClr val="tx1"/>
                    </a:solidFill>
                  </a:rPr>
                  <a:t>,</a:t>
                </a:r>
                <a:r>
                  <a:rPr lang="ar-JO" sz="2800" dirty="0">
                    <a:solidFill>
                      <a:schemeClr val="tx1"/>
                    </a:solidFill>
                  </a:rPr>
                  <a:t>1</a:t>
                </a:r>
                <a:endParaRPr lang="it-IT" sz="2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1200" dirty="0"/>
                  <a:t>ج3-النفايات السائلة مانغا</a:t>
                </a:r>
                <a:endParaRPr lang="it-IT" sz="1050" dirty="0"/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ج2- استهلاك المياه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ج1- البنية التحتية للمياه</a:t>
                </a:r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د- النفايات</a:t>
                </a:r>
                <a:endParaRPr lang="it-IT" sz="1350" dirty="0"/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أ – استخدام الأرض</a:t>
                </a:r>
                <a:endParaRPr lang="it-IT" sz="1350" dirty="0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ه- جودة البيئة</a:t>
                </a:r>
                <a:endParaRPr lang="it-IT" sz="1350" dirty="0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و- إمكانية التنقل</a:t>
                </a:r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ج- المياه</a:t>
                </a:r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ج1,1</a:t>
              </a:r>
              <a:endParaRPr lang="it-IT" sz="1350" dirty="0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ج1,2</a:t>
              </a:r>
              <a:endParaRPr lang="it-IT" sz="1350" dirty="0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ج2,1</a:t>
              </a:r>
              <a:endParaRPr lang="it-IT" sz="1350" dirty="0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ج2,2</a:t>
              </a:r>
              <a:endParaRPr lang="it-IT" sz="1350" dirty="0"/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ج3,1</a:t>
              </a:r>
              <a:endParaRPr lang="it-IT" sz="1350" dirty="0"/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ج3,2</a:t>
              </a:r>
              <a:endParaRPr lang="it-IT" sz="1350" dirty="0"/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ج3,3</a:t>
              </a:r>
              <a:endParaRPr lang="it-IT" sz="1350" dirty="0"/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0771487E-C470-1F6A-7049-11E3CE8F36F9}"/>
              </a:ext>
            </a:extLst>
          </p:cNvPr>
          <p:cNvSpPr/>
          <p:nvPr/>
        </p:nvSpPr>
        <p:spPr>
          <a:xfrm>
            <a:off x="2567339" y="3601573"/>
            <a:ext cx="406608" cy="3176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B166EA63-5410-D37A-D288-1C54B1082CC7}"/>
              </a:ext>
            </a:extLst>
          </p:cNvPr>
          <p:cNvSpPr/>
          <p:nvPr/>
        </p:nvSpPr>
        <p:spPr>
          <a:xfrm>
            <a:off x="2942196" y="3569587"/>
            <a:ext cx="1870284" cy="28190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B7A4DF0-7546-327A-BA57-1B8B65B2C334}"/>
              </a:ext>
            </a:extLst>
          </p:cNvPr>
          <p:cNvSpPr/>
          <p:nvPr/>
        </p:nvSpPr>
        <p:spPr>
          <a:xfrm>
            <a:off x="668459" y="3569588"/>
            <a:ext cx="1898879" cy="77806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0868662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432557" y="558564"/>
            <a:ext cx="3499984" cy="717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algn="r" defTabSz="708881" rtl="1"/>
            <a:r>
              <a:rPr lang="ar-JO" sz="2100" b="1" dirty="0">
                <a:latin typeface="Calibri" pitchFamily="34" charset="0"/>
              </a:rPr>
              <a:t>درجة </a:t>
            </a:r>
            <a:r>
              <a:rPr lang="ar-JO" sz="21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الفئة ج3 </a:t>
            </a:r>
            <a:r>
              <a:rPr lang="ar-JO" sz="2100" b="1" dirty="0">
                <a:latin typeface="Calibri" pitchFamily="34" charset="0"/>
              </a:rPr>
              <a:t>-</a:t>
            </a:r>
            <a:r>
              <a:rPr lang="en-GB" sz="2100" b="1" dirty="0">
                <a:latin typeface="Calibri" pitchFamily="34" charset="0"/>
              </a:rPr>
              <a:t> </a:t>
            </a:r>
            <a:r>
              <a:rPr lang="ar-JO" sz="2100" b="1" dirty="0">
                <a:latin typeface="Calibri" pitchFamily="34" charset="0"/>
              </a:rPr>
              <a:t>إدارة النفايات السائلة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8600057"/>
              </p:ext>
            </p:extLst>
          </p:nvPr>
        </p:nvGraphicFramePr>
        <p:xfrm>
          <a:off x="486762" y="2340611"/>
          <a:ext cx="6821512" cy="1929178"/>
        </p:xfrm>
        <a:graphic>
          <a:graphicData uri="http://schemas.openxmlformats.org/drawingml/2006/table">
            <a:tbl>
              <a:tblPr/>
              <a:tblGrid>
                <a:gridCol w="2715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57786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614055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287068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النتيجة المرجحة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نتيجة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معيار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  <a:endParaRPr kumimoji="0" lang="en-GB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0,30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ج3,1 معالجة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0,1</a:t>
                      </a:r>
                      <a:endParaRPr kumimoji="0" lang="en-GB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0,20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ج3,2 مياه الصرف الصحي العامة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  <a:endParaRPr kumimoji="0" lang="en-GB" sz="12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0,50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ج3,3 الصرف الصحي المنزلي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  <p:sp>
        <p:nvSpPr>
          <p:cNvPr id="9" name="Freccia in su 3">
            <a:extLst>
              <a:ext uri="{FF2B5EF4-FFF2-40B4-BE49-F238E27FC236}">
                <a16:creationId xmlns:a16="http://schemas.microsoft.com/office/drawing/2014/main" id="{6B083BBC-1C3D-E9CA-9771-A92C16EAD555}"/>
              </a:ext>
            </a:extLst>
          </p:cNvPr>
          <p:cNvSpPr/>
          <p:nvPr/>
        </p:nvSpPr>
        <p:spPr>
          <a:xfrm>
            <a:off x="2074075" y="4278803"/>
            <a:ext cx="415637" cy="5818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10" name="CasellaDiTesto 4">
            <a:extLst>
              <a:ext uri="{FF2B5EF4-FFF2-40B4-BE49-F238E27FC236}">
                <a16:creationId xmlns:a16="http://schemas.microsoft.com/office/drawing/2014/main" id="{B5E000AB-701F-7F3B-BCEB-4EF9C0C15528}"/>
              </a:ext>
            </a:extLst>
          </p:cNvPr>
          <p:cNvSpPr txBox="1"/>
          <p:nvPr/>
        </p:nvSpPr>
        <p:spPr>
          <a:xfrm>
            <a:off x="1871373" y="4900536"/>
            <a:ext cx="70403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1350" dirty="0"/>
              <a:t>نتيجة ج3</a:t>
            </a:r>
            <a:endParaRPr lang="it-IT" sz="1350" dirty="0"/>
          </a:p>
        </p:txBody>
      </p:sp>
      <p:sp>
        <p:nvSpPr>
          <p:cNvPr id="11" name="Rettangolo 5">
            <a:extLst>
              <a:ext uri="{FF2B5EF4-FFF2-40B4-BE49-F238E27FC236}">
                <a16:creationId xmlns:a16="http://schemas.microsoft.com/office/drawing/2014/main" id="{AE0B2E2B-E4BA-7428-F6C9-AE59C281044A}"/>
              </a:ext>
            </a:extLst>
          </p:cNvPr>
          <p:cNvSpPr/>
          <p:nvPr/>
        </p:nvSpPr>
        <p:spPr>
          <a:xfrm>
            <a:off x="1500362" y="3913379"/>
            <a:ext cx="1570979" cy="325582"/>
          </a:xfrm>
          <a:prstGeom prst="rect">
            <a:avLst/>
          </a:prstGeom>
          <a:solidFill>
            <a:srgbClr val="77933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/>
              <a:t>1</a:t>
            </a:r>
            <a:r>
              <a:rPr lang="it-IT" b="1" dirty="0"/>
              <a:t>,</a:t>
            </a:r>
            <a:r>
              <a:rPr lang="ar-JO" b="1" dirty="0"/>
              <a:t>2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73887410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10803"/>
            <a:chOff x="865879" y="1030637"/>
            <a:chExt cx="10801455" cy="4947737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47737"/>
              <a:chOff x="865879" y="1081437"/>
              <a:chExt cx="10801455" cy="4947737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3"/>
                <a:ext cx="1327045" cy="12007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2800" dirty="0">
                    <a:solidFill>
                      <a:schemeClr val="tx1"/>
                    </a:solidFill>
                  </a:rPr>
                  <a:t>2</a:t>
                </a:r>
                <a:r>
                  <a:rPr lang="it-IT" sz="2800" dirty="0">
                    <a:solidFill>
                      <a:schemeClr val="tx1"/>
                    </a:solidFill>
                  </a:rPr>
                  <a:t>,</a:t>
                </a:r>
                <a:r>
                  <a:rPr lang="ar-JO" sz="2800" dirty="0">
                    <a:solidFill>
                      <a:schemeClr val="tx1"/>
                    </a:solidFill>
                  </a:rPr>
                  <a:t>1</a:t>
                </a:r>
                <a:endParaRPr lang="it-IT" sz="2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926475" y="4991754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ج3-النفايات السائلة مانغا </a:t>
                </a:r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ج2- استهلاك المياه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ج1- البنية التحتية للمياه</a:t>
                </a:r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د- النفايات</a:t>
                </a:r>
                <a:endParaRPr lang="it-IT" sz="1350" dirty="0"/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أ – استخدام الأرض</a:t>
                </a:r>
                <a:endParaRPr lang="it-IT" sz="1350" dirty="0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ه- جودة البيئة</a:t>
                </a:r>
                <a:endParaRPr lang="it-IT" sz="1350" dirty="0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و- إمكانية التنقل</a:t>
                </a:r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ج- المياه</a:t>
                </a:r>
                <a:endParaRPr lang="it-IT" sz="1350" dirty="0"/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ج1,1</a:t>
              </a:r>
              <a:endParaRPr lang="it-IT" sz="1350" dirty="0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ج1,2</a:t>
              </a:r>
              <a:endParaRPr lang="it-IT" sz="1350" dirty="0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ج2,1</a:t>
              </a:r>
              <a:endParaRPr lang="it-IT" sz="1350" dirty="0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ج2,2</a:t>
              </a:r>
              <a:endParaRPr lang="it-IT" sz="1350" dirty="0"/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ج3,1</a:t>
              </a:r>
              <a:endParaRPr lang="it-IT" sz="1350" dirty="0"/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ج3,2</a:t>
              </a:r>
              <a:endParaRPr lang="it-IT" sz="1350" dirty="0"/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ج3,3</a:t>
              </a:r>
              <a:endParaRPr lang="it-IT" sz="1350" dirty="0"/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8C8A1083-928E-A73C-C70D-BDF256434771}"/>
              </a:ext>
            </a:extLst>
          </p:cNvPr>
          <p:cNvSpPr/>
          <p:nvPr/>
        </p:nvSpPr>
        <p:spPr>
          <a:xfrm>
            <a:off x="4761649" y="3781528"/>
            <a:ext cx="406608" cy="3176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23175AC3-63E8-AFDF-C5BC-EB2C5C8E0B9D}"/>
              </a:ext>
            </a:extLst>
          </p:cNvPr>
          <p:cNvSpPr/>
          <p:nvPr/>
        </p:nvSpPr>
        <p:spPr>
          <a:xfrm>
            <a:off x="5133969" y="3816211"/>
            <a:ext cx="1811969" cy="22818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EE72EFC8-D50D-A4CD-3F74-62A8F3B68E0A}"/>
              </a:ext>
            </a:extLst>
          </p:cNvPr>
          <p:cNvSpPr/>
          <p:nvPr/>
        </p:nvSpPr>
        <p:spPr>
          <a:xfrm>
            <a:off x="2923116" y="2159673"/>
            <a:ext cx="1844326" cy="169658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7590653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5911658" y="1361906"/>
            <a:ext cx="2294461" cy="677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algn="r" defTabSz="708881" rtl="1"/>
            <a:r>
              <a:rPr lang="ar-JO" sz="2100" b="1" dirty="0">
                <a:latin typeface="Calibri" pitchFamily="34" charset="0"/>
              </a:rPr>
              <a:t>نتيجة </a:t>
            </a:r>
            <a:r>
              <a:rPr lang="ar-JO" sz="21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المشكلة ج</a:t>
            </a:r>
            <a:r>
              <a:rPr lang="ar-JO" sz="2100" b="1" dirty="0">
                <a:latin typeface="Calibri" pitchFamily="34" charset="0"/>
              </a:rPr>
              <a:t> - المياه</a:t>
            </a:r>
            <a:r>
              <a:rPr lang="it-IT" sz="1838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7" name="Group 41">
            <a:extLst>
              <a:ext uri="{FF2B5EF4-FFF2-40B4-BE49-F238E27FC236}">
                <a16:creationId xmlns:a16="http://schemas.microsoft.com/office/drawing/2014/main" id="{ED76DCC4-D025-4739-A34C-F196B3D5D3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631581"/>
              </p:ext>
            </p:extLst>
          </p:nvPr>
        </p:nvGraphicFramePr>
        <p:xfrm>
          <a:off x="396707" y="2592476"/>
          <a:ext cx="8171214" cy="1655989"/>
        </p:xfrm>
        <a:graphic>
          <a:graphicData uri="http://schemas.openxmlformats.org/drawingml/2006/table">
            <a:tbl>
              <a:tblPr/>
              <a:tblGrid>
                <a:gridCol w="3286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512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2575932">
                  <a:extLst>
                    <a:ext uri="{9D8B030D-6E8A-4147-A177-3AD203B41FA5}">
                      <a16:colId xmlns:a16="http://schemas.microsoft.com/office/drawing/2014/main" val="3711689764"/>
                    </a:ext>
                  </a:extLst>
                </a:gridCol>
              </a:tblGrid>
              <a:tr h="39693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وزن النتيجة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النتيجة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الفئة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7933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0,5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ج1:البنية التحتية للمياه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kern="1200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0,25</a:t>
                      </a:r>
                      <a:endParaRPr kumimoji="0" lang="en-GB" sz="1600" b="0" i="0" u="none" strike="noStrike" kern="1200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ج2: استهلاك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0,25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ج3:إدارة النفايات السائلة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  <p:sp>
        <p:nvSpPr>
          <p:cNvPr id="2" name="Freccia in su 1">
            <a:extLst>
              <a:ext uri="{FF2B5EF4-FFF2-40B4-BE49-F238E27FC236}">
                <a16:creationId xmlns:a16="http://schemas.microsoft.com/office/drawing/2014/main" id="{FB84740F-159E-BDAB-B8BB-F53FC0E71462}"/>
              </a:ext>
            </a:extLst>
          </p:cNvPr>
          <p:cNvSpPr/>
          <p:nvPr/>
        </p:nvSpPr>
        <p:spPr>
          <a:xfrm>
            <a:off x="2092698" y="4820151"/>
            <a:ext cx="415637" cy="5818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1AADA8A-226B-1936-A6C8-B74DF870769B}"/>
              </a:ext>
            </a:extLst>
          </p:cNvPr>
          <p:cNvSpPr txBox="1"/>
          <p:nvPr/>
        </p:nvSpPr>
        <p:spPr>
          <a:xfrm>
            <a:off x="1909192" y="5552083"/>
            <a:ext cx="5373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1350" dirty="0"/>
              <a:t>النتيجة</a:t>
            </a:r>
            <a:endParaRPr lang="it-IT" sz="1350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A2275B8C-E4F3-7737-0D35-D416A1EF861E}"/>
              </a:ext>
            </a:extLst>
          </p:cNvPr>
          <p:cNvSpPr/>
          <p:nvPr/>
        </p:nvSpPr>
        <p:spPr>
          <a:xfrm>
            <a:off x="1179560" y="4343073"/>
            <a:ext cx="2595676" cy="355715"/>
          </a:xfrm>
          <a:prstGeom prst="rect">
            <a:avLst/>
          </a:prstGeom>
          <a:solidFill>
            <a:srgbClr val="E46C0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/>
              <a:t>1</a:t>
            </a:r>
            <a:r>
              <a:rPr lang="it-IT" b="1" dirty="0"/>
              <a:t>,</a:t>
            </a:r>
            <a:r>
              <a:rPr lang="ar-JO" b="1" dirty="0"/>
              <a:t>3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27600259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uppo 39">
            <a:extLst>
              <a:ext uri="{FF2B5EF4-FFF2-40B4-BE49-F238E27FC236}">
                <a16:creationId xmlns:a16="http://schemas.microsoft.com/office/drawing/2014/main" id="{BAC66750-2ED6-3548-8CE6-9C35CDD8D6CD}"/>
              </a:ext>
            </a:extLst>
          </p:cNvPr>
          <p:cNvGrpSpPr/>
          <p:nvPr/>
        </p:nvGrpSpPr>
        <p:grpSpPr>
          <a:xfrm>
            <a:off x="649410" y="1630228"/>
            <a:ext cx="8101091" cy="3729227"/>
            <a:chOff x="865879" y="1030637"/>
            <a:chExt cx="10801455" cy="4972302"/>
          </a:xfrm>
        </p:grpSpPr>
        <p:grpSp>
          <p:nvGrpSpPr>
            <p:cNvPr id="22" name="Gruppo 21">
              <a:extLst>
                <a:ext uri="{FF2B5EF4-FFF2-40B4-BE49-F238E27FC236}">
                  <a16:creationId xmlns:a16="http://schemas.microsoft.com/office/drawing/2014/main" id="{75DDBD6B-7712-9074-5E38-B0E15D267C69}"/>
                </a:ext>
              </a:extLst>
            </p:cNvPr>
            <p:cNvGrpSpPr/>
            <p:nvPr/>
          </p:nvGrpSpPr>
          <p:grpSpPr>
            <a:xfrm>
              <a:off x="865879" y="1030637"/>
              <a:ext cx="10801455" cy="4972302"/>
              <a:chOff x="865879" y="1081437"/>
              <a:chExt cx="10801455" cy="4972302"/>
            </a:xfrm>
          </p:grpSpPr>
          <p:pic>
            <p:nvPicPr>
              <p:cNvPr id="4" name="Immagine 3">
                <a:extLst>
                  <a:ext uri="{FF2B5EF4-FFF2-40B4-BE49-F238E27FC236}">
                    <a16:creationId xmlns:a16="http://schemas.microsoft.com/office/drawing/2014/main" id="{C94A7F6B-F555-47CF-9EA8-E00763A671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b="24229"/>
              <a:stretch/>
            </p:blipFill>
            <p:spPr>
              <a:xfrm>
                <a:off x="865879" y="1081437"/>
                <a:ext cx="10801455" cy="4429027"/>
              </a:xfrm>
              <a:prstGeom prst="rect">
                <a:avLst/>
              </a:prstGeom>
            </p:spPr>
          </p:pic>
          <p:sp>
            <p:nvSpPr>
              <p:cNvPr id="5" name="Ovale 4">
                <a:extLst>
                  <a:ext uri="{FF2B5EF4-FFF2-40B4-BE49-F238E27FC236}">
                    <a16:creationId xmlns:a16="http://schemas.microsoft.com/office/drawing/2014/main" id="{1C6BADF3-F76F-4727-1CEB-F7CD05AE1ADF}"/>
                  </a:ext>
                </a:extLst>
              </p:cNvPr>
              <p:cNvSpPr/>
              <p:nvPr/>
            </p:nvSpPr>
            <p:spPr>
              <a:xfrm>
                <a:off x="9806781" y="3910265"/>
                <a:ext cx="1325045" cy="1200727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ar-JO" sz="2800" dirty="0">
                    <a:solidFill>
                      <a:schemeClr val="tx1"/>
                    </a:solidFill>
                  </a:rPr>
                  <a:t>2</a:t>
                </a:r>
                <a:r>
                  <a:rPr lang="it-IT" sz="2800" dirty="0">
                    <a:solidFill>
                      <a:schemeClr val="tx1"/>
                    </a:solidFill>
                  </a:rPr>
                  <a:t>,</a:t>
                </a:r>
                <a:r>
                  <a:rPr lang="ar-JO" sz="2800" dirty="0">
                    <a:solidFill>
                      <a:schemeClr val="tx1"/>
                    </a:solidFill>
                  </a:rPr>
                  <a:t>1</a:t>
                </a:r>
                <a:endParaRPr lang="it-IT" sz="2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ttangolo 9">
                <a:extLst>
                  <a:ext uri="{FF2B5EF4-FFF2-40B4-BE49-F238E27FC236}">
                    <a16:creationId xmlns:a16="http://schemas.microsoft.com/office/drawing/2014/main" id="{6BABF5F1-0476-C61B-008D-50DAB46D80FD}"/>
                  </a:ext>
                </a:extLst>
              </p:cNvPr>
              <p:cNvSpPr/>
              <p:nvPr/>
            </p:nvSpPr>
            <p:spPr>
              <a:xfrm>
                <a:off x="865880" y="5016319"/>
                <a:ext cx="2881847" cy="1037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1" name="Rettangolo 10">
                <a:extLst>
                  <a:ext uri="{FF2B5EF4-FFF2-40B4-BE49-F238E27FC236}">
                    <a16:creationId xmlns:a16="http://schemas.microsoft.com/office/drawing/2014/main" id="{A44226C5-F37E-DCF7-0BF2-40AF5011B5E6}"/>
                  </a:ext>
                </a:extLst>
              </p:cNvPr>
              <p:cNvSpPr/>
              <p:nvPr/>
            </p:nvSpPr>
            <p:spPr>
              <a:xfrm>
                <a:off x="3897529" y="3680203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ج3-النفايات السائلة مانغا </a:t>
                </a:r>
              </a:p>
            </p:txBody>
          </p:sp>
          <p:sp>
            <p:nvSpPr>
              <p:cNvPr id="12" name="Rettangolo 11">
                <a:extLst>
                  <a:ext uri="{FF2B5EF4-FFF2-40B4-BE49-F238E27FC236}">
                    <a16:creationId xmlns:a16="http://schemas.microsoft.com/office/drawing/2014/main" id="{99E950BC-FF97-6BF2-96E2-48F23C5B0B73}"/>
                  </a:ext>
                </a:extLst>
              </p:cNvPr>
              <p:cNvSpPr/>
              <p:nvPr/>
            </p:nvSpPr>
            <p:spPr>
              <a:xfrm>
                <a:off x="3821618" y="2457846"/>
                <a:ext cx="2586181" cy="42487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 sz="1350"/>
              </a:p>
            </p:txBody>
          </p: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5FC5A787-5F39-D433-6DA9-B581F7A275A0}"/>
                  </a:ext>
                </a:extLst>
              </p:cNvPr>
              <p:cNvSpPr/>
              <p:nvPr/>
            </p:nvSpPr>
            <p:spPr>
              <a:xfrm>
                <a:off x="3897529" y="2957611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ج2- استهلاك المياه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59DFD386-7ADD-14FE-462B-B1A92A1EF2B9}"/>
                  </a:ext>
                </a:extLst>
              </p:cNvPr>
              <p:cNvSpPr/>
              <p:nvPr/>
            </p:nvSpPr>
            <p:spPr>
              <a:xfrm>
                <a:off x="3939862" y="1768314"/>
                <a:ext cx="1993900" cy="323850"/>
              </a:xfrm>
              <a:prstGeom prst="rect">
                <a:avLst/>
              </a:prstGeom>
              <a:solidFill>
                <a:srgbClr val="77933C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r>
                  <a:rPr lang="ar-JO" sz="1200" dirty="0"/>
                  <a:t>ج1- البنية التحتية للمياه</a:t>
                </a:r>
              </a:p>
            </p:txBody>
          </p:sp>
          <p:sp>
            <p:nvSpPr>
              <p:cNvPr id="16" name="Rettangolo 15">
                <a:extLst>
                  <a:ext uri="{FF2B5EF4-FFF2-40B4-BE49-F238E27FC236}">
                    <a16:creationId xmlns:a16="http://schemas.microsoft.com/office/drawing/2014/main" id="{5613FE58-48E2-2052-634A-F0F1BAA84F1F}"/>
                  </a:ext>
                </a:extLst>
              </p:cNvPr>
              <p:cNvSpPr/>
              <p:nvPr/>
            </p:nvSpPr>
            <p:spPr>
              <a:xfrm>
                <a:off x="6857688" y="4318125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د- النفايات</a:t>
                </a:r>
                <a:endParaRPr lang="it-IT" sz="1350" dirty="0"/>
              </a:p>
            </p:txBody>
          </p:sp>
          <p:sp>
            <p:nvSpPr>
              <p:cNvPr id="17" name="Rettangolo 16">
                <a:extLst>
                  <a:ext uri="{FF2B5EF4-FFF2-40B4-BE49-F238E27FC236}">
                    <a16:creationId xmlns:a16="http://schemas.microsoft.com/office/drawing/2014/main" id="{03BDDE7A-C9FC-1D57-727A-39A96C5BBE33}"/>
                  </a:ext>
                </a:extLst>
              </p:cNvPr>
              <p:cNvSpPr/>
              <p:nvPr/>
            </p:nvSpPr>
            <p:spPr>
              <a:xfrm>
                <a:off x="6857688" y="36545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أ – استخدام الأرض</a:t>
                </a:r>
                <a:endParaRPr lang="it-IT" sz="1350" dirty="0"/>
              </a:p>
            </p:txBody>
          </p:sp>
          <p:sp>
            <p:nvSpPr>
              <p:cNvPr id="18" name="Rettangolo 17">
                <a:extLst>
                  <a:ext uri="{FF2B5EF4-FFF2-40B4-BE49-F238E27FC236}">
                    <a16:creationId xmlns:a16="http://schemas.microsoft.com/office/drawing/2014/main" id="{81FFC92F-930A-4656-68D1-C8CB3ABD6DF4}"/>
                  </a:ext>
                </a:extLst>
              </p:cNvPr>
              <p:cNvSpPr/>
              <p:nvPr/>
            </p:nvSpPr>
            <p:spPr>
              <a:xfrm>
                <a:off x="6857688" y="465785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ه- جودة البيئة</a:t>
                </a:r>
                <a:endParaRPr lang="it-IT" sz="1350" dirty="0"/>
              </a:p>
            </p:txBody>
          </p:sp>
          <p:sp>
            <p:nvSpPr>
              <p:cNvPr id="19" name="Rettangolo 18">
                <a:extLst>
                  <a:ext uri="{FF2B5EF4-FFF2-40B4-BE49-F238E27FC236}">
                    <a16:creationId xmlns:a16="http://schemas.microsoft.com/office/drawing/2014/main" id="{904F206E-7FAD-2956-27B4-BDB9C658521E}"/>
                  </a:ext>
                </a:extLst>
              </p:cNvPr>
              <p:cNvSpPr/>
              <p:nvPr/>
            </p:nvSpPr>
            <p:spPr>
              <a:xfrm>
                <a:off x="6857688" y="4981700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و- إمكانية التنقل</a:t>
                </a:r>
              </a:p>
            </p:txBody>
          </p:sp>
          <p:sp>
            <p:nvSpPr>
              <p:cNvPr id="20" name="Rettangolo 19">
                <a:extLst>
                  <a:ext uri="{FF2B5EF4-FFF2-40B4-BE49-F238E27FC236}">
                    <a16:creationId xmlns:a16="http://schemas.microsoft.com/office/drawing/2014/main" id="{A7936B7E-4610-6B83-DF5D-B2B08AEC3F56}"/>
                  </a:ext>
                </a:extLst>
              </p:cNvPr>
              <p:cNvSpPr/>
              <p:nvPr/>
            </p:nvSpPr>
            <p:spPr>
              <a:xfrm>
                <a:off x="6857688" y="3986338"/>
                <a:ext cx="1993900" cy="323850"/>
              </a:xfrm>
              <a:prstGeom prst="rect">
                <a:avLst/>
              </a:prstGeom>
              <a:solidFill>
                <a:srgbClr val="E46C0A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rtl="1"/>
                <a:r>
                  <a:rPr lang="ar-JO" sz="1350" dirty="0"/>
                  <a:t>ج- المياه</a:t>
                </a:r>
                <a:endParaRPr lang="it-IT" sz="1350" dirty="0"/>
              </a:p>
            </p:txBody>
          </p:sp>
        </p:grpSp>
        <p:sp>
          <p:nvSpPr>
            <p:cNvPr id="23" name="Rettangolo 22">
              <a:extLst>
                <a:ext uri="{FF2B5EF4-FFF2-40B4-BE49-F238E27FC236}">
                  <a16:creationId xmlns:a16="http://schemas.microsoft.com/office/drawing/2014/main" id="{750595D8-1FB3-4774-2C97-2A63D0D3642E}"/>
                </a:ext>
              </a:extLst>
            </p:cNvPr>
            <p:cNvSpPr/>
            <p:nvPr/>
          </p:nvSpPr>
          <p:spPr>
            <a:xfrm>
              <a:off x="865879" y="4645167"/>
              <a:ext cx="2881847" cy="4234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sz="1350"/>
            </a:p>
          </p:txBody>
        </p:sp>
        <p:sp>
          <p:nvSpPr>
            <p:cNvPr id="24" name="Rettangolo 23">
              <a:extLst>
                <a:ext uri="{FF2B5EF4-FFF2-40B4-BE49-F238E27FC236}">
                  <a16:creationId xmlns:a16="http://schemas.microsoft.com/office/drawing/2014/main" id="{86452D32-93AF-D82B-5D86-77D343457AD9}"/>
                </a:ext>
              </a:extLst>
            </p:cNvPr>
            <p:cNvSpPr/>
            <p:nvPr/>
          </p:nvSpPr>
          <p:spPr>
            <a:xfrm>
              <a:off x="959583" y="167347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ج1,1</a:t>
              </a:r>
              <a:endParaRPr lang="it-IT" sz="1350" dirty="0"/>
            </a:p>
          </p:txBody>
        </p:sp>
        <p:sp>
          <p:nvSpPr>
            <p:cNvPr id="25" name="Rettangolo 24">
              <a:extLst>
                <a:ext uri="{FF2B5EF4-FFF2-40B4-BE49-F238E27FC236}">
                  <a16:creationId xmlns:a16="http://schemas.microsoft.com/office/drawing/2014/main" id="{9B17DA64-118E-8C8C-5C9C-207295B03C77}"/>
                </a:ext>
              </a:extLst>
            </p:cNvPr>
            <p:cNvSpPr/>
            <p:nvPr/>
          </p:nvSpPr>
          <p:spPr>
            <a:xfrm>
              <a:off x="959583" y="2019386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ج1,2</a:t>
              </a:r>
              <a:endParaRPr lang="it-IT" sz="1350" dirty="0"/>
            </a:p>
          </p:txBody>
        </p:sp>
        <p:sp>
          <p:nvSpPr>
            <p:cNvPr id="26" name="Rettangolo 25">
              <a:extLst>
                <a:ext uri="{FF2B5EF4-FFF2-40B4-BE49-F238E27FC236}">
                  <a16:creationId xmlns:a16="http://schemas.microsoft.com/office/drawing/2014/main" id="{16AC9E3C-A00C-721C-E4CA-B4781DCE7E07}"/>
                </a:ext>
              </a:extLst>
            </p:cNvPr>
            <p:cNvSpPr/>
            <p:nvPr/>
          </p:nvSpPr>
          <p:spPr>
            <a:xfrm>
              <a:off x="948435" y="2852421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ج2,1</a:t>
              </a:r>
              <a:endParaRPr lang="it-IT" sz="1350" dirty="0"/>
            </a:p>
          </p:txBody>
        </p:sp>
        <p:sp>
          <p:nvSpPr>
            <p:cNvPr id="27" name="Rettangolo 26">
              <a:extLst>
                <a:ext uri="{FF2B5EF4-FFF2-40B4-BE49-F238E27FC236}">
                  <a16:creationId xmlns:a16="http://schemas.microsoft.com/office/drawing/2014/main" id="{59B9BE6F-F9B0-E3B7-2783-93E0FA7E35FD}"/>
                </a:ext>
              </a:extLst>
            </p:cNvPr>
            <p:cNvSpPr/>
            <p:nvPr/>
          </p:nvSpPr>
          <p:spPr>
            <a:xfrm>
              <a:off x="948435" y="3198622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ج2,2</a:t>
              </a:r>
              <a:endParaRPr lang="it-IT" sz="1350" dirty="0"/>
            </a:p>
          </p:txBody>
        </p:sp>
        <p:sp>
          <p:nvSpPr>
            <p:cNvPr id="28" name="Rettangolo 27">
              <a:extLst>
                <a:ext uri="{FF2B5EF4-FFF2-40B4-BE49-F238E27FC236}">
                  <a16:creationId xmlns:a16="http://schemas.microsoft.com/office/drawing/2014/main" id="{2CC77129-22AD-DEDD-E020-769DF0E5EDBB}"/>
                </a:ext>
              </a:extLst>
            </p:cNvPr>
            <p:cNvSpPr/>
            <p:nvPr/>
          </p:nvSpPr>
          <p:spPr>
            <a:xfrm>
              <a:off x="933848" y="364746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ج3,1</a:t>
              </a:r>
              <a:endParaRPr lang="it-IT" sz="1350" dirty="0"/>
            </a:p>
          </p:txBody>
        </p:sp>
        <p:sp>
          <p:nvSpPr>
            <p:cNvPr id="29" name="Rettangolo 28">
              <a:extLst>
                <a:ext uri="{FF2B5EF4-FFF2-40B4-BE49-F238E27FC236}">
                  <a16:creationId xmlns:a16="http://schemas.microsoft.com/office/drawing/2014/main" id="{A02DF212-9D5F-7FC8-376E-B96EA97A2775}"/>
                </a:ext>
              </a:extLst>
            </p:cNvPr>
            <p:cNvSpPr/>
            <p:nvPr/>
          </p:nvSpPr>
          <p:spPr>
            <a:xfrm>
              <a:off x="933848" y="3980695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ج3,2</a:t>
              </a:r>
              <a:endParaRPr lang="it-IT" sz="1350" dirty="0"/>
            </a:p>
          </p:txBody>
        </p:sp>
        <p:sp>
          <p:nvSpPr>
            <p:cNvPr id="30" name="Rettangolo 29">
              <a:extLst>
                <a:ext uri="{FF2B5EF4-FFF2-40B4-BE49-F238E27FC236}">
                  <a16:creationId xmlns:a16="http://schemas.microsoft.com/office/drawing/2014/main" id="{4C129D84-BB17-3A02-F7A2-B85EB4A2E109}"/>
                </a:ext>
              </a:extLst>
            </p:cNvPr>
            <p:cNvSpPr/>
            <p:nvPr/>
          </p:nvSpPr>
          <p:spPr>
            <a:xfrm>
              <a:off x="933848" y="4310748"/>
              <a:ext cx="1993900" cy="323850"/>
            </a:xfrm>
            <a:prstGeom prst="rect">
              <a:avLst/>
            </a:prstGeom>
            <a:solidFill>
              <a:srgbClr val="4F81BD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1350" dirty="0"/>
                <a:t>ج3,3</a:t>
              </a:r>
              <a:endParaRPr lang="it-IT" sz="1350" dirty="0"/>
            </a:p>
          </p:txBody>
        </p:sp>
        <p:sp>
          <p:nvSpPr>
            <p:cNvPr id="7" name="Rettangolo 6">
              <a:extLst>
                <a:ext uri="{FF2B5EF4-FFF2-40B4-BE49-F238E27FC236}">
                  <a16:creationId xmlns:a16="http://schemas.microsoft.com/office/drawing/2014/main" id="{378006D6-0E51-8EB3-E0FC-8C7729048AB0}"/>
                </a:ext>
              </a:extLst>
            </p:cNvPr>
            <p:cNvSpPr/>
            <p:nvPr/>
          </p:nvSpPr>
          <p:spPr>
            <a:xfrm>
              <a:off x="2953483" y="3668371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30%</a:t>
              </a:r>
              <a:endParaRPr lang="it-IT" sz="900" dirty="0"/>
            </a:p>
          </p:txBody>
        </p:sp>
        <p:sp>
          <p:nvSpPr>
            <p:cNvPr id="8" name="Rettangolo 7">
              <a:extLst>
                <a:ext uri="{FF2B5EF4-FFF2-40B4-BE49-F238E27FC236}">
                  <a16:creationId xmlns:a16="http://schemas.microsoft.com/office/drawing/2014/main" id="{0C6CD9EE-4A27-5E0A-78DE-DFCFC58EFF59}"/>
                </a:ext>
              </a:extLst>
            </p:cNvPr>
            <p:cNvSpPr/>
            <p:nvPr/>
          </p:nvSpPr>
          <p:spPr>
            <a:xfrm>
              <a:off x="2953483" y="3999689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20%</a:t>
              </a:r>
              <a:endParaRPr lang="it-IT" sz="900" dirty="0"/>
            </a:p>
          </p:txBody>
        </p:sp>
        <p:sp>
          <p:nvSpPr>
            <p:cNvPr id="9" name="Rettangolo 8">
              <a:extLst>
                <a:ext uri="{FF2B5EF4-FFF2-40B4-BE49-F238E27FC236}">
                  <a16:creationId xmlns:a16="http://schemas.microsoft.com/office/drawing/2014/main" id="{C07B7689-F9A9-B5FE-E106-C3BD8E304511}"/>
                </a:ext>
              </a:extLst>
            </p:cNvPr>
            <p:cNvSpPr/>
            <p:nvPr/>
          </p:nvSpPr>
          <p:spPr>
            <a:xfrm>
              <a:off x="2948403" y="433118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cxnSp>
          <p:nvCxnSpPr>
            <p:cNvPr id="21" name="Connettore diritto 20">
              <a:extLst>
                <a:ext uri="{FF2B5EF4-FFF2-40B4-BE49-F238E27FC236}">
                  <a16:creationId xmlns:a16="http://schemas.microsoft.com/office/drawing/2014/main" id="{AC4E925F-B47B-1A5B-9ADE-B0FAFB305C26}"/>
                </a:ext>
              </a:extLst>
            </p:cNvPr>
            <p:cNvCxnSpPr/>
            <p:nvPr/>
          </p:nvCxnSpPr>
          <p:spPr>
            <a:xfrm>
              <a:off x="3363064" y="3675856"/>
              <a:ext cx="0" cy="967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ettangolo 30">
              <a:extLst>
                <a:ext uri="{FF2B5EF4-FFF2-40B4-BE49-F238E27FC236}">
                  <a16:creationId xmlns:a16="http://schemas.microsoft.com/office/drawing/2014/main" id="{93AF62BD-CD8B-A985-8B5B-8E23FF1F4435}"/>
                </a:ext>
              </a:extLst>
            </p:cNvPr>
            <p:cNvSpPr/>
            <p:nvPr/>
          </p:nvSpPr>
          <p:spPr>
            <a:xfrm>
              <a:off x="5940022" y="1721578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50%</a:t>
              </a:r>
              <a:endParaRPr lang="it-IT" sz="900" dirty="0"/>
            </a:p>
          </p:txBody>
        </p:sp>
        <p:sp>
          <p:nvSpPr>
            <p:cNvPr id="32" name="Rettangolo 31">
              <a:extLst>
                <a:ext uri="{FF2B5EF4-FFF2-40B4-BE49-F238E27FC236}">
                  <a16:creationId xmlns:a16="http://schemas.microsoft.com/office/drawing/2014/main" id="{8BF7070E-66F0-AA59-E75B-3A717B3C909A}"/>
                </a:ext>
              </a:extLst>
            </p:cNvPr>
            <p:cNvSpPr/>
            <p:nvPr/>
          </p:nvSpPr>
          <p:spPr>
            <a:xfrm>
              <a:off x="5908110" y="2917226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33" name="Rettangolo 32">
              <a:extLst>
                <a:ext uri="{FF2B5EF4-FFF2-40B4-BE49-F238E27FC236}">
                  <a16:creationId xmlns:a16="http://schemas.microsoft.com/office/drawing/2014/main" id="{7D4C63AD-6E3B-95D7-554D-8C95E684031F}"/>
                </a:ext>
              </a:extLst>
            </p:cNvPr>
            <p:cNvSpPr/>
            <p:nvPr/>
          </p:nvSpPr>
          <p:spPr>
            <a:xfrm>
              <a:off x="5942899" y="3648740"/>
              <a:ext cx="466449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25%</a:t>
              </a:r>
              <a:endParaRPr lang="it-IT" sz="900" dirty="0"/>
            </a:p>
          </p:txBody>
        </p:sp>
        <p:sp>
          <p:nvSpPr>
            <p:cNvPr id="15" name="Rettangolo 14">
              <a:extLst>
                <a:ext uri="{FF2B5EF4-FFF2-40B4-BE49-F238E27FC236}">
                  <a16:creationId xmlns:a16="http://schemas.microsoft.com/office/drawing/2014/main" id="{CE3B3225-7E10-F454-D237-0E2DE79D560E}"/>
                </a:ext>
              </a:extLst>
            </p:cNvPr>
            <p:cNvSpPr/>
            <p:nvPr/>
          </p:nvSpPr>
          <p:spPr>
            <a:xfrm>
              <a:off x="8880043" y="3964305"/>
              <a:ext cx="455301" cy="3030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-JO" sz="900" dirty="0">
                  <a:solidFill>
                    <a:srgbClr val="245665"/>
                  </a:solidFill>
                </a:rPr>
                <a:t>29%</a:t>
              </a:r>
              <a:endParaRPr lang="it-IT" sz="900" dirty="0"/>
            </a:p>
          </p:txBody>
        </p:sp>
        <p:cxnSp>
          <p:nvCxnSpPr>
            <p:cNvPr id="35" name="Connettore diritto 34">
              <a:extLst>
                <a:ext uri="{FF2B5EF4-FFF2-40B4-BE49-F238E27FC236}">
                  <a16:creationId xmlns:a16="http://schemas.microsoft.com/office/drawing/2014/main" id="{A8C075E3-0101-F5C1-DFB4-6C39B28E1D63}"/>
                </a:ext>
              </a:extLst>
            </p:cNvPr>
            <p:cNvCxnSpPr/>
            <p:nvPr/>
          </p:nvCxnSpPr>
          <p:spPr>
            <a:xfrm>
              <a:off x="6340691" y="17175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ttore diritto 35">
              <a:extLst>
                <a:ext uri="{FF2B5EF4-FFF2-40B4-BE49-F238E27FC236}">
                  <a16:creationId xmlns:a16="http://schemas.microsoft.com/office/drawing/2014/main" id="{EF937C80-31AF-D2C7-798D-091B20C1F963}"/>
                </a:ext>
              </a:extLst>
            </p:cNvPr>
            <p:cNvCxnSpPr/>
            <p:nvPr/>
          </p:nvCxnSpPr>
          <p:spPr>
            <a:xfrm>
              <a:off x="6323757" y="291881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ttore diritto 36">
              <a:extLst>
                <a:ext uri="{FF2B5EF4-FFF2-40B4-BE49-F238E27FC236}">
                  <a16:creationId xmlns:a16="http://schemas.microsoft.com/office/drawing/2014/main" id="{F9E88030-BB2D-7091-E985-7C7CC0421C67}"/>
                </a:ext>
              </a:extLst>
            </p:cNvPr>
            <p:cNvCxnSpPr/>
            <p:nvPr/>
          </p:nvCxnSpPr>
          <p:spPr>
            <a:xfrm>
              <a:off x="6340691" y="3659904"/>
              <a:ext cx="0" cy="2798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nettore diritto 37">
              <a:extLst>
                <a:ext uri="{FF2B5EF4-FFF2-40B4-BE49-F238E27FC236}">
                  <a16:creationId xmlns:a16="http://schemas.microsoft.com/office/drawing/2014/main" id="{BB458A25-94D9-FB9C-D4F1-79AAE3E01B46}"/>
                </a:ext>
              </a:extLst>
            </p:cNvPr>
            <p:cNvCxnSpPr/>
            <p:nvPr/>
          </p:nvCxnSpPr>
          <p:spPr>
            <a:xfrm>
              <a:off x="9279467" y="3629403"/>
              <a:ext cx="0" cy="162534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Freccia a destra 1">
            <a:extLst>
              <a:ext uri="{FF2B5EF4-FFF2-40B4-BE49-F238E27FC236}">
                <a16:creationId xmlns:a16="http://schemas.microsoft.com/office/drawing/2014/main" id="{748E636D-9713-B17F-C716-D1AD40111E18}"/>
              </a:ext>
            </a:extLst>
          </p:cNvPr>
          <p:cNvSpPr/>
          <p:nvPr/>
        </p:nvSpPr>
        <p:spPr>
          <a:xfrm>
            <a:off x="6965811" y="4015584"/>
            <a:ext cx="406608" cy="31761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43F06FEA-58B8-B3CA-2C31-ACC95271447C}"/>
              </a:ext>
            </a:extLst>
          </p:cNvPr>
          <p:cNvSpPr/>
          <p:nvPr/>
        </p:nvSpPr>
        <p:spPr>
          <a:xfrm>
            <a:off x="7152222" y="3460910"/>
            <a:ext cx="1342369" cy="133740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C4A70D0A-98EA-EF7F-7ACE-9FA4EB4E0EC3}"/>
              </a:ext>
            </a:extLst>
          </p:cNvPr>
          <p:cNvSpPr/>
          <p:nvPr/>
        </p:nvSpPr>
        <p:spPr>
          <a:xfrm>
            <a:off x="5121925" y="3560063"/>
            <a:ext cx="1844326" cy="12382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4028908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094547" y="1032440"/>
            <a:ext cx="4846796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2400" dirty="0">
                <a:latin typeface="Arial MT"/>
                <a:cs typeface="Arial MT"/>
              </a:rPr>
              <a:t>عملية وضع السياق</a:t>
            </a:r>
            <a:endParaRPr sz="2400" dirty="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18066" y="2166055"/>
            <a:ext cx="3024664" cy="497732"/>
          </a:xfrm>
          <a:prstGeom prst="rect">
            <a:avLst/>
          </a:prstGeom>
          <a:solidFill>
            <a:srgbClr val="EBF0DE"/>
          </a:solidFill>
          <a:ln w="25400">
            <a:solidFill>
              <a:srgbClr val="385D89"/>
            </a:solidFill>
          </a:ln>
        </p:spPr>
        <p:txBody>
          <a:bodyPr vert="horz" wrap="square" lIns="0" tIns="172878" rIns="0" bIns="0" rtlCol="0">
            <a:spAutoFit/>
          </a:bodyPr>
          <a:lstStyle/>
          <a:p>
            <a:pPr algn="ctr">
              <a:spcBef>
                <a:spcPts val="1361"/>
              </a:spcBef>
            </a:pPr>
            <a:r>
              <a:rPr lang="ar-JO" sz="2100" b="1" spc="-45" dirty="0">
                <a:latin typeface="Calibri"/>
                <a:cs typeface="Calibri"/>
              </a:rPr>
              <a:t>أداة</a:t>
            </a:r>
            <a:r>
              <a:rPr lang="ar-JO" sz="2100" b="1" spc="-45" dirty="0">
                <a:solidFill>
                  <a:srgbClr val="FF0000"/>
                </a:solidFill>
                <a:latin typeface="Calibri"/>
                <a:cs typeface="Calibri"/>
              </a:rPr>
              <a:t> المبنى</a:t>
            </a:r>
            <a:endParaRPr sz="21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65392" y="2198104"/>
            <a:ext cx="1188720" cy="342401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133350" rIns="0" bIns="0" rtlCol="0">
            <a:spAutoFit/>
          </a:bodyPr>
          <a:lstStyle/>
          <a:p>
            <a:pPr marL="121444" marR="116205" indent="165734">
              <a:spcBef>
                <a:spcPts val="1050"/>
              </a:spcBef>
            </a:pPr>
            <a:r>
              <a:rPr lang="ar-JO" sz="1350" dirty="0">
                <a:solidFill>
                  <a:srgbClr val="FFFFFF"/>
                </a:solidFill>
                <a:cs typeface="Calibri"/>
              </a:rPr>
              <a:t>الإطار العام</a:t>
            </a:r>
          </a:p>
        </p:txBody>
      </p:sp>
      <p:grpSp>
        <p:nvGrpSpPr>
          <p:cNvPr id="5" name="object 5"/>
          <p:cNvGrpSpPr/>
          <p:nvPr/>
        </p:nvGrpSpPr>
        <p:grpSpPr>
          <a:xfrm rot="10800000">
            <a:off x="6156056" y="2232527"/>
            <a:ext cx="290036" cy="289084"/>
            <a:chOff x="3851402" y="2008885"/>
            <a:chExt cx="386715" cy="385445"/>
          </a:xfrm>
        </p:grpSpPr>
        <p:sp>
          <p:nvSpPr>
            <p:cNvPr id="6" name="object 6"/>
            <p:cNvSpPr/>
            <p:nvPr/>
          </p:nvSpPr>
          <p:spPr>
            <a:xfrm>
              <a:off x="3864102" y="2021585"/>
              <a:ext cx="361315" cy="360045"/>
            </a:xfrm>
            <a:custGeom>
              <a:avLst/>
              <a:gdLst/>
              <a:ahLst/>
              <a:cxnLst/>
              <a:rect l="l" t="t" r="r" b="b"/>
              <a:pathLst>
                <a:path w="361314" h="360044">
                  <a:moveTo>
                    <a:pt x="181356" y="0"/>
                  </a:moveTo>
                  <a:lnTo>
                    <a:pt x="181356" y="89915"/>
                  </a:lnTo>
                  <a:lnTo>
                    <a:pt x="0" y="89915"/>
                  </a:lnTo>
                  <a:lnTo>
                    <a:pt x="0" y="269748"/>
                  </a:lnTo>
                  <a:lnTo>
                    <a:pt x="181356" y="269748"/>
                  </a:lnTo>
                  <a:lnTo>
                    <a:pt x="181356" y="359663"/>
                  </a:lnTo>
                  <a:lnTo>
                    <a:pt x="361188" y="179831"/>
                  </a:lnTo>
                  <a:lnTo>
                    <a:pt x="181356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3864102" y="2021585"/>
              <a:ext cx="361315" cy="360045"/>
            </a:xfrm>
            <a:custGeom>
              <a:avLst/>
              <a:gdLst/>
              <a:ahLst/>
              <a:cxnLst/>
              <a:rect l="l" t="t" r="r" b="b"/>
              <a:pathLst>
                <a:path w="361314" h="360044">
                  <a:moveTo>
                    <a:pt x="0" y="89915"/>
                  </a:moveTo>
                  <a:lnTo>
                    <a:pt x="181356" y="89915"/>
                  </a:lnTo>
                  <a:lnTo>
                    <a:pt x="181356" y="0"/>
                  </a:lnTo>
                  <a:lnTo>
                    <a:pt x="361188" y="179831"/>
                  </a:lnTo>
                  <a:lnTo>
                    <a:pt x="181356" y="359663"/>
                  </a:lnTo>
                  <a:lnTo>
                    <a:pt x="181356" y="269748"/>
                  </a:lnTo>
                  <a:lnTo>
                    <a:pt x="0" y="269748"/>
                  </a:lnTo>
                  <a:lnTo>
                    <a:pt x="0" y="89915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4265676" y="2951035"/>
            <a:ext cx="451485" cy="315278"/>
            <a:chOff x="6012434" y="2804414"/>
            <a:chExt cx="601980" cy="420370"/>
          </a:xfrm>
        </p:grpSpPr>
        <p:sp>
          <p:nvSpPr>
            <p:cNvPr id="9" name="object 9"/>
            <p:cNvSpPr/>
            <p:nvPr/>
          </p:nvSpPr>
          <p:spPr>
            <a:xfrm>
              <a:off x="6025134" y="2817114"/>
              <a:ext cx="576580" cy="394970"/>
            </a:xfrm>
            <a:custGeom>
              <a:avLst/>
              <a:gdLst/>
              <a:ahLst/>
              <a:cxnLst/>
              <a:rect l="l" t="t" r="r" b="b"/>
              <a:pathLst>
                <a:path w="576579" h="394969">
                  <a:moveTo>
                    <a:pt x="432053" y="0"/>
                  </a:moveTo>
                  <a:lnTo>
                    <a:pt x="144017" y="0"/>
                  </a:lnTo>
                  <a:lnTo>
                    <a:pt x="144017" y="197358"/>
                  </a:lnTo>
                  <a:lnTo>
                    <a:pt x="0" y="197358"/>
                  </a:lnTo>
                  <a:lnTo>
                    <a:pt x="288036" y="394715"/>
                  </a:lnTo>
                  <a:lnTo>
                    <a:pt x="576071" y="197358"/>
                  </a:lnTo>
                  <a:lnTo>
                    <a:pt x="432053" y="197358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6025134" y="2817114"/>
              <a:ext cx="576580" cy="394970"/>
            </a:xfrm>
            <a:custGeom>
              <a:avLst/>
              <a:gdLst/>
              <a:ahLst/>
              <a:cxnLst/>
              <a:rect l="l" t="t" r="r" b="b"/>
              <a:pathLst>
                <a:path w="576579" h="394969">
                  <a:moveTo>
                    <a:pt x="0" y="197358"/>
                  </a:moveTo>
                  <a:lnTo>
                    <a:pt x="144017" y="197358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197358"/>
                  </a:lnTo>
                  <a:lnTo>
                    <a:pt x="576071" y="197358"/>
                  </a:lnTo>
                  <a:lnTo>
                    <a:pt x="288036" y="394715"/>
                  </a:lnTo>
                  <a:lnTo>
                    <a:pt x="0" y="197358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2818066" y="3382898"/>
            <a:ext cx="3024664" cy="726641"/>
          </a:xfrm>
          <a:prstGeom prst="rect">
            <a:avLst/>
          </a:prstGeom>
          <a:solidFill>
            <a:srgbClr val="EBF0DE"/>
          </a:solidFill>
          <a:ln w="25400">
            <a:solidFill>
              <a:srgbClr val="385D89"/>
            </a:solidFill>
          </a:ln>
        </p:spPr>
        <p:txBody>
          <a:bodyPr vert="horz" wrap="square" lIns="0" tIns="102394" rIns="0" bIns="0" rtlCol="0">
            <a:spAutoFit/>
          </a:bodyPr>
          <a:lstStyle/>
          <a:p>
            <a:pPr marL="713423" algn="r" rtl="1">
              <a:spcBef>
                <a:spcPts val="806"/>
              </a:spcBef>
              <a:tabLst>
                <a:tab pos="883444" algn="l"/>
              </a:tabLst>
            </a:pPr>
            <a:r>
              <a:rPr lang="ar-JO" sz="1350" spc="-4" dirty="0">
                <a:cs typeface="Calibri"/>
              </a:rPr>
              <a:t>1. اختيار المعايير</a:t>
            </a:r>
          </a:p>
          <a:p>
            <a:pPr marL="654844" algn="r" rtl="1">
              <a:spcBef>
                <a:spcPts val="4"/>
              </a:spcBef>
              <a:tabLst>
                <a:tab pos="824865" algn="l"/>
              </a:tabLst>
            </a:pPr>
            <a:r>
              <a:rPr lang="ar-JO" sz="1350" spc="-4" dirty="0">
                <a:cs typeface="Calibri"/>
              </a:rPr>
              <a:t>2. مقياس الأداء</a:t>
            </a:r>
          </a:p>
          <a:p>
            <a:pPr marL="654844" algn="r" rtl="1">
              <a:spcBef>
                <a:spcPts val="4"/>
              </a:spcBef>
              <a:tabLst>
                <a:tab pos="824865" algn="l"/>
              </a:tabLst>
            </a:pPr>
            <a:r>
              <a:rPr lang="ar-JO" sz="1350" spc="-4" dirty="0">
                <a:cs typeface="Calibri"/>
              </a:rPr>
              <a:t>3. الأوزان</a:t>
            </a:r>
            <a:endParaRPr sz="135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44224" y="3528818"/>
            <a:ext cx="831056" cy="271228"/>
          </a:xfrm>
          <a:prstGeom prst="rect">
            <a:avLst/>
          </a:prstGeom>
          <a:solidFill>
            <a:srgbClr val="4F81BC"/>
          </a:solidFill>
          <a:ln w="25400">
            <a:solidFill>
              <a:srgbClr val="385D89"/>
            </a:solidFill>
          </a:ln>
        </p:spPr>
        <p:txBody>
          <a:bodyPr vert="horz" wrap="square" lIns="0" tIns="62865" rIns="0" bIns="0" rtlCol="0">
            <a:spAutoFit/>
          </a:bodyPr>
          <a:lstStyle/>
          <a:p>
            <a:pPr marL="71914">
              <a:spcBef>
                <a:spcPts val="495"/>
              </a:spcBef>
            </a:pPr>
            <a:r>
              <a:rPr lang="ar-JO" sz="1350" spc="-8" dirty="0">
                <a:solidFill>
                  <a:srgbClr val="FFFFFF"/>
                </a:solidFill>
                <a:latin typeface="Calibri"/>
                <a:cs typeface="Calibri"/>
              </a:rPr>
              <a:t>السياق </a:t>
            </a:r>
            <a:endParaRPr sz="1350" dirty="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 rot="10800000">
            <a:off x="6165581" y="3538343"/>
            <a:ext cx="289084" cy="289084"/>
            <a:chOff x="3744721" y="3731005"/>
            <a:chExt cx="385445" cy="385445"/>
          </a:xfrm>
        </p:grpSpPr>
        <p:sp>
          <p:nvSpPr>
            <p:cNvPr id="14" name="object 14"/>
            <p:cNvSpPr/>
            <p:nvPr/>
          </p:nvSpPr>
          <p:spPr>
            <a:xfrm>
              <a:off x="3757421" y="3743705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179831" y="0"/>
                  </a:moveTo>
                  <a:lnTo>
                    <a:pt x="179831" y="89916"/>
                  </a:lnTo>
                  <a:lnTo>
                    <a:pt x="0" y="89916"/>
                  </a:lnTo>
                  <a:lnTo>
                    <a:pt x="0" y="269748"/>
                  </a:lnTo>
                  <a:lnTo>
                    <a:pt x="179831" y="269748"/>
                  </a:lnTo>
                  <a:lnTo>
                    <a:pt x="179831" y="359664"/>
                  </a:lnTo>
                  <a:lnTo>
                    <a:pt x="359663" y="179832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" name="object 15"/>
            <p:cNvSpPr/>
            <p:nvPr/>
          </p:nvSpPr>
          <p:spPr>
            <a:xfrm>
              <a:off x="3757421" y="3743705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5" h="360045">
                  <a:moveTo>
                    <a:pt x="0" y="89916"/>
                  </a:moveTo>
                  <a:lnTo>
                    <a:pt x="179831" y="89916"/>
                  </a:lnTo>
                  <a:lnTo>
                    <a:pt x="179831" y="0"/>
                  </a:lnTo>
                  <a:lnTo>
                    <a:pt x="359663" y="179832"/>
                  </a:lnTo>
                  <a:lnTo>
                    <a:pt x="179831" y="359664"/>
                  </a:lnTo>
                  <a:lnTo>
                    <a:pt x="179831" y="269748"/>
                  </a:lnTo>
                  <a:lnTo>
                    <a:pt x="0" y="269748"/>
                  </a:lnTo>
                  <a:lnTo>
                    <a:pt x="0" y="89916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330398" y="4387024"/>
            <a:ext cx="451485" cy="316230"/>
            <a:chOff x="6012434" y="4706365"/>
            <a:chExt cx="601980" cy="421640"/>
          </a:xfrm>
        </p:grpSpPr>
        <p:sp>
          <p:nvSpPr>
            <p:cNvPr id="17" name="object 17"/>
            <p:cNvSpPr/>
            <p:nvPr/>
          </p:nvSpPr>
          <p:spPr>
            <a:xfrm>
              <a:off x="6025134" y="4719065"/>
              <a:ext cx="576580" cy="396240"/>
            </a:xfrm>
            <a:custGeom>
              <a:avLst/>
              <a:gdLst/>
              <a:ahLst/>
              <a:cxnLst/>
              <a:rect l="l" t="t" r="r" b="b"/>
              <a:pathLst>
                <a:path w="576579" h="396239">
                  <a:moveTo>
                    <a:pt x="432053" y="0"/>
                  </a:moveTo>
                  <a:lnTo>
                    <a:pt x="144017" y="0"/>
                  </a:lnTo>
                  <a:lnTo>
                    <a:pt x="144017" y="198119"/>
                  </a:lnTo>
                  <a:lnTo>
                    <a:pt x="0" y="198119"/>
                  </a:lnTo>
                  <a:lnTo>
                    <a:pt x="288036" y="396239"/>
                  </a:lnTo>
                  <a:lnTo>
                    <a:pt x="576071" y="198119"/>
                  </a:lnTo>
                  <a:lnTo>
                    <a:pt x="432053" y="198119"/>
                  </a:lnTo>
                  <a:lnTo>
                    <a:pt x="432053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6025134" y="4719065"/>
              <a:ext cx="576580" cy="396240"/>
            </a:xfrm>
            <a:custGeom>
              <a:avLst/>
              <a:gdLst/>
              <a:ahLst/>
              <a:cxnLst/>
              <a:rect l="l" t="t" r="r" b="b"/>
              <a:pathLst>
                <a:path w="576579" h="396239">
                  <a:moveTo>
                    <a:pt x="0" y="198119"/>
                  </a:moveTo>
                  <a:lnTo>
                    <a:pt x="144017" y="198119"/>
                  </a:lnTo>
                  <a:lnTo>
                    <a:pt x="144017" y="0"/>
                  </a:lnTo>
                  <a:lnTo>
                    <a:pt x="432053" y="0"/>
                  </a:lnTo>
                  <a:lnTo>
                    <a:pt x="432053" y="198119"/>
                  </a:lnTo>
                  <a:lnTo>
                    <a:pt x="576071" y="198119"/>
                  </a:lnTo>
                  <a:lnTo>
                    <a:pt x="288036" y="396239"/>
                  </a:lnTo>
                  <a:lnTo>
                    <a:pt x="0" y="198119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006519" y="4837747"/>
            <a:ext cx="3024664" cy="498213"/>
          </a:xfrm>
          <a:prstGeom prst="rect">
            <a:avLst/>
          </a:prstGeom>
          <a:solidFill>
            <a:srgbClr val="EBF0DE"/>
          </a:solidFill>
          <a:ln w="25400">
            <a:solidFill>
              <a:srgbClr val="385D89"/>
            </a:solidFill>
          </a:ln>
        </p:spPr>
        <p:txBody>
          <a:bodyPr vert="horz" wrap="square" lIns="0" tIns="173355" rIns="0" bIns="0" rtlCol="0">
            <a:spAutoFit/>
          </a:bodyPr>
          <a:lstStyle/>
          <a:p>
            <a:pPr marL="830104">
              <a:spcBef>
                <a:spcPts val="1365"/>
              </a:spcBef>
            </a:pPr>
            <a:r>
              <a:rPr lang="ar-JO" sz="2100" b="1" spc="-45" dirty="0">
                <a:cs typeface="Calibri"/>
              </a:rPr>
              <a:t>إيطاليا</a:t>
            </a:r>
            <a:r>
              <a:rPr lang="en-US" sz="2100" b="1" spc="-45" dirty="0">
                <a:solidFill>
                  <a:srgbClr val="FF0000"/>
                </a:solidFill>
                <a:cs typeface="Calibri"/>
              </a:rPr>
              <a:t> </a:t>
            </a:r>
            <a:r>
              <a:rPr lang="ar-JO" sz="2100" b="1" spc="-45" dirty="0">
                <a:cs typeface="Calibri"/>
              </a:rPr>
              <a:t>أداة</a:t>
            </a:r>
            <a:r>
              <a:rPr lang="ar-JO" sz="2100" b="1" spc="-45" dirty="0">
                <a:solidFill>
                  <a:srgbClr val="FF0000"/>
                </a:solidFill>
                <a:cs typeface="Calibri"/>
              </a:rPr>
              <a:t> المبنى </a:t>
            </a:r>
            <a:endParaRPr sz="2100" dirty="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 rot="10800000">
            <a:off x="2405443" y="4961409"/>
            <a:ext cx="497205" cy="461486"/>
            <a:chOff x="8642857" y="5492750"/>
            <a:chExt cx="662940" cy="615315"/>
          </a:xfrm>
        </p:grpSpPr>
        <p:sp>
          <p:nvSpPr>
            <p:cNvPr id="21" name="object 21"/>
            <p:cNvSpPr/>
            <p:nvPr/>
          </p:nvSpPr>
          <p:spPr>
            <a:xfrm>
              <a:off x="8655557" y="5505450"/>
              <a:ext cx="637540" cy="589915"/>
            </a:xfrm>
            <a:custGeom>
              <a:avLst/>
              <a:gdLst/>
              <a:ahLst/>
              <a:cxnLst/>
              <a:rect l="l" t="t" r="r" b="b"/>
              <a:pathLst>
                <a:path w="637540" h="589914">
                  <a:moveTo>
                    <a:pt x="342138" y="0"/>
                  </a:moveTo>
                  <a:lnTo>
                    <a:pt x="342138" y="147447"/>
                  </a:lnTo>
                  <a:lnTo>
                    <a:pt x="0" y="147447"/>
                  </a:lnTo>
                  <a:lnTo>
                    <a:pt x="0" y="442341"/>
                  </a:lnTo>
                  <a:lnTo>
                    <a:pt x="342138" y="442341"/>
                  </a:lnTo>
                  <a:lnTo>
                    <a:pt x="342138" y="589788"/>
                  </a:lnTo>
                  <a:lnTo>
                    <a:pt x="637032" y="294894"/>
                  </a:lnTo>
                  <a:lnTo>
                    <a:pt x="342138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" name="object 22"/>
            <p:cNvSpPr/>
            <p:nvPr/>
          </p:nvSpPr>
          <p:spPr>
            <a:xfrm>
              <a:off x="8655557" y="5505450"/>
              <a:ext cx="637540" cy="589915"/>
            </a:xfrm>
            <a:custGeom>
              <a:avLst/>
              <a:gdLst/>
              <a:ahLst/>
              <a:cxnLst/>
              <a:rect l="l" t="t" r="r" b="b"/>
              <a:pathLst>
                <a:path w="637540" h="589914">
                  <a:moveTo>
                    <a:pt x="0" y="147447"/>
                  </a:moveTo>
                  <a:lnTo>
                    <a:pt x="342138" y="147447"/>
                  </a:lnTo>
                  <a:lnTo>
                    <a:pt x="342138" y="0"/>
                  </a:lnTo>
                  <a:lnTo>
                    <a:pt x="637032" y="294894"/>
                  </a:lnTo>
                  <a:lnTo>
                    <a:pt x="342138" y="589788"/>
                  </a:lnTo>
                  <a:lnTo>
                    <a:pt x="342138" y="442341"/>
                  </a:lnTo>
                  <a:lnTo>
                    <a:pt x="0" y="442341"/>
                  </a:lnTo>
                  <a:lnTo>
                    <a:pt x="0" y="147447"/>
                  </a:lnTo>
                  <a:close/>
                </a:path>
              </a:pathLst>
            </a:custGeom>
            <a:ln w="25399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82777" y="4750811"/>
            <a:ext cx="1344082" cy="672084"/>
          </a:xfrm>
          <a:prstGeom prst="rect">
            <a:avLst/>
          </a:prstGeo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7059427" y="1080928"/>
            <a:ext cx="1451282" cy="394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2100" b="1" dirty="0">
                <a:latin typeface="Calibri" pitchFamily="34" charset="0"/>
              </a:rPr>
              <a:t>النتيجة النهائية</a:t>
            </a:r>
          </a:p>
        </p:txBody>
      </p:sp>
      <p:graphicFrame>
        <p:nvGraphicFramePr>
          <p:cNvPr id="7" name="Group 41">
            <a:extLst>
              <a:ext uri="{FF2B5EF4-FFF2-40B4-BE49-F238E27FC236}">
                <a16:creationId xmlns:a16="http://schemas.microsoft.com/office/drawing/2014/main" id="{ED76DCC4-D025-4739-A34C-F196B3D5D3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949746"/>
              </p:ext>
            </p:extLst>
          </p:nvPr>
        </p:nvGraphicFramePr>
        <p:xfrm>
          <a:off x="396707" y="1616222"/>
          <a:ext cx="8171214" cy="2285517"/>
        </p:xfrm>
        <a:graphic>
          <a:graphicData uri="http://schemas.openxmlformats.org/drawingml/2006/table">
            <a:tbl>
              <a:tblPr/>
              <a:tblGrid>
                <a:gridCol w="3286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37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4512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2575932">
                  <a:extLst>
                    <a:ext uri="{9D8B030D-6E8A-4147-A177-3AD203B41FA5}">
                      <a16:colId xmlns:a16="http://schemas.microsoft.com/office/drawing/2014/main" val="3711689764"/>
                    </a:ext>
                  </a:extLst>
                </a:gridCol>
              </a:tblGrid>
              <a:tr h="39693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وزن النتيجة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النتيجة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الفئة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2,1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أ  استخدام الأرض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0,29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ج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0,4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2,5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د النفايات الصلبة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9068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3,4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ه جودة البيئة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50666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0,6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0,25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-JO" sz="1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  <a:endParaRPr lang="it-IT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  <a:sym typeface="Arial"/>
                        </a:rPr>
                        <a:t>و إمكانية التنقل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  <a:sym typeface="Arial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42736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  <p:sp>
        <p:nvSpPr>
          <p:cNvPr id="2" name="Freccia in su 1">
            <a:extLst>
              <a:ext uri="{FF2B5EF4-FFF2-40B4-BE49-F238E27FC236}">
                <a16:creationId xmlns:a16="http://schemas.microsoft.com/office/drawing/2014/main" id="{FB84740F-159E-BDAB-B8BB-F53FC0E71462}"/>
              </a:ext>
            </a:extLst>
          </p:cNvPr>
          <p:cNvSpPr/>
          <p:nvPr/>
        </p:nvSpPr>
        <p:spPr>
          <a:xfrm>
            <a:off x="2269579" y="4455838"/>
            <a:ext cx="415637" cy="58189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1AADA8A-226B-1936-A6C8-B74DF870769B}"/>
              </a:ext>
            </a:extLst>
          </p:cNvPr>
          <p:cNvSpPr txBox="1"/>
          <p:nvPr/>
        </p:nvSpPr>
        <p:spPr>
          <a:xfrm>
            <a:off x="1928977" y="5114820"/>
            <a:ext cx="95090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1350" dirty="0"/>
              <a:t>النتيجة النهائية</a:t>
            </a:r>
            <a:endParaRPr lang="it-IT" sz="1350" dirty="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6B1294D1-2869-44F7-3607-4A81BA389C08}"/>
              </a:ext>
            </a:extLst>
          </p:cNvPr>
          <p:cNvSpPr/>
          <p:nvPr/>
        </p:nvSpPr>
        <p:spPr>
          <a:xfrm>
            <a:off x="1179560" y="3927594"/>
            <a:ext cx="2595676" cy="355715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b="1" dirty="0"/>
              <a:t>2</a:t>
            </a:r>
            <a:r>
              <a:rPr lang="it-IT" b="1" dirty="0"/>
              <a:t>,</a:t>
            </a:r>
            <a:r>
              <a:rPr lang="ar-JO" b="1" dirty="0"/>
              <a:t>1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424766213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3E09466-A716-B877-8CFF-4DB46F29E421}"/>
              </a:ext>
            </a:extLst>
          </p:cNvPr>
          <p:cNvSpPr/>
          <p:nvPr/>
        </p:nvSpPr>
        <p:spPr bwMode="auto">
          <a:xfrm>
            <a:off x="1710822" y="1026204"/>
            <a:ext cx="756454" cy="4319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1" tIns="41471" rIns="82941" bIns="41471" numCol="1" rtlCol="0" anchor="t" anchorCtr="0" compatLnSpc="1">
            <a:prstTxWarp prst="textNoShape">
              <a:avLst/>
            </a:prstTxWarp>
          </a:bodyPr>
          <a:lstStyle/>
          <a:p>
            <a:pPr defTabSz="40750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1633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pic>
        <p:nvPicPr>
          <p:cNvPr id="7" name="Immagine 6">
            <a:extLst>
              <a:ext uri="{FF2B5EF4-FFF2-40B4-BE49-F238E27FC236}">
                <a16:creationId xmlns:a16="http://schemas.microsoft.com/office/drawing/2014/main" id="{644ECE6E-3BA3-91E0-584E-E7E59E84E1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337"/>
          <a:stretch/>
        </p:blipFill>
        <p:spPr>
          <a:xfrm>
            <a:off x="2445113" y="948371"/>
            <a:ext cx="3697082" cy="4961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11053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D3E09466-A716-B877-8CFF-4DB46F29E421}"/>
              </a:ext>
            </a:extLst>
          </p:cNvPr>
          <p:cNvSpPr/>
          <p:nvPr/>
        </p:nvSpPr>
        <p:spPr bwMode="auto">
          <a:xfrm>
            <a:off x="1710822" y="1026204"/>
            <a:ext cx="756454" cy="43198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941" tIns="41471" rIns="82941" bIns="41471" numCol="1" rtlCol="0" anchor="t" anchorCtr="0" compatLnSpc="1">
            <a:prstTxWarp prst="textNoShape">
              <a:avLst/>
            </a:prstTxWarp>
          </a:bodyPr>
          <a:lstStyle/>
          <a:p>
            <a:pPr defTabSz="407504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lang="it-IT" sz="1633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B3E666C-B0E2-D429-5A4B-799B52F8E908}"/>
              </a:ext>
            </a:extLst>
          </p:cNvPr>
          <p:cNvSpPr txBox="1"/>
          <p:nvPr/>
        </p:nvSpPr>
        <p:spPr>
          <a:xfrm>
            <a:off x="2286000" y="2113895"/>
            <a:ext cx="457200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it-IT" sz="4400" dirty="0">
                <a:solidFill>
                  <a:srgbClr val="FF0000"/>
                </a:solidFill>
              </a:rPr>
              <a:t>SBE</a:t>
            </a:r>
            <a:r>
              <a:rPr lang="it-IT" sz="4400" dirty="0">
                <a:solidFill>
                  <a:srgbClr val="245665"/>
                </a:solidFill>
              </a:rPr>
              <a:t> </a:t>
            </a:r>
            <a:r>
              <a:rPr lang="ar-JO" sz="4400" dirty="0">
                <a:solidFill>
                  <a:srgbClr val="245665"/>
                </a:solidFill>
              </a:rPr>
              <a:t>طريقة</a:t>
            </a:r>
            <a:endParaRPr lang="it-IT" sz="4400" dirty="0">
              <a:solidFill>
                <a:srgbClr val="245665"/>
              </a:solidFill>
            </a:endParaRPr>
          </a:p>
          <a:p>
            <a:pPr marL="0" indent="0" algn="ctr">
              <a:buNone/>
            </a:pPr>
            <a:endParaRPr lang="it-IT" sz="4400" dirty="0">
              <a:solidFill>
                <a:srgbClr val="245665"/>
              </a:solidFill>
            </a:endParaRPr>
          </a:p>
          <a:p>
            <a:pPr marL="0" indent="0" algn="ctr">
              <a:buNone/>
            </a:pPr>
            <a:r>
              <a:rPr lang="ar-JO" sz="4400" dirty="0">
                <a:solidFill>
                  <a:srgbClr val="245665"/>
                </a:solidFill>
              </a:rPr>
              <a:t>وضع السياق</a:t>
            </a:r>
            <a:endParaRPr lang="it-IT" sz="4400" dirty="0">
              <a:solidFill>
                <a:srgbClr val="245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3737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A9AE235-E52C-9417-9C90-464CA96CC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3300" b="1" dirty="0">
                <a:solidFill>
                  <a:srgbClr val="245665"/>
                </a:solidFill>
              </a:rPr>
              <a:t>وضع السياق</a:t>
            </a:r>
            <a:endParaRPr lang="it-IT" dirty="0"/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D64A7505-A31A-CF79-D493-D204DA933F70}"/>
              </a:ext>
            </a:extLst>
          </p:cNvPr>
          <p:cNvSpPr txBox="1"/>
          <p:nvPr/>
        </p:nvSpPr>
        <p:spPr>
          <a:xfrm>
            <a:off x="568960" y="1097281"/>
            <a:ext cx="804672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2100" dirty="0"/>
              <a:t>تتم العملية في 3 خطوات:</a:t>
            </a:r>
          </a:p>
          <a:p>
            <a:endParaRPr lang="ar-JO" sz="2100" dirty="0"/>
          </a:p>
          <a:p>
            <a:pPr algn="r" rtl="1"/>
            <a:r>
              <a:rPr lang="ar-JO" sz="2100" dirty="0"/>
              <a:t>1-اختيار المعايير</a:t>
            </a:r>
          </a:p>
          <a:p>
            <a:endParaRPr lang="ar-JO" sz="2100" dirty="0"/>
          </a:p>
          <a:p>
            <a:pPr algn="r" rtl="1"/>
            <a:r>
              <a:rPr lang="ar-JO" sz="2100" dirty="0"/>
              <a:t>2-المرجعية</a:t>
            </a:r>
          </a:p>
          <a:p>
            <a:endParaRPr lang="ar-JO" sz="2100" dirty="0"/>
          </a:p>
          <a:p>
            <a:pPr algn="r" rtl="1"/>
            <a:r>
              <a:rPr lang="ar-JO" sz="2100" dirty="0"/>
              <a:t>3-الوزن/الترجيح</a:t>
            </a: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4595114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2700" b="1" dirty="0">
                <a:solidFill>
                  <a:srgbClr val="245665"/>
                </a:solidFill>
              </a:rPr>
              <a:t>اختيار المعايير</a:t>
            </a:r>
          </a:p>
        </p:txBody>
      </p:sp>
      <p:sp>
        <p:nvSpPr>
          <p:cNvPr id="299" name="Google Shape;299;p4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000000"/>
              </a:buClr>
            </a:pPr>
            <a:fld id="{00000000-1234-1234-1234-123412341234}" type="slidenum">
              <a:rPr lang="it-IT" kern="0"/>
              <a:pPr>
                <a:buClr>
                  <a:srgbClr val="000000"/>
                </a:buClr>
              </a:pPr>
              <a:t>64</a:t>
            </a:fld>
            <a:endParaRPr kern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E18F911-8DD3-44C8-A689-7AE59BE52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386" y="2132323"/>
            <a:ext cx="3349336" cy="2232890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B06DA154-8311-4237-9C81-AEF880FA6A18}"/>
              </a:ext>
            </a:extLst>
          </p:cNvPr>
          <p:cNvSpPr txBox="1"/>
          <p:nvPr/>
        </p:nvSpPr>
        <p:spPr>
          <a:xfrm>
            <a:off x="4409426" y="2233105"/>
            <a:ext cx="41145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>
              <a:buClr>
                <a:srgbClr val="000000"/>
              </a:buClr>
            </a:pPr>
            <a:r>
              <a:rPr lang="ar-JO" sz="21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اختيار القضايا والفئات والمعايير التي ستتضمنها الأداة.</a:t>
            </a:r>
          </a:p>
          <a:p>
            <a:pPr>
              <a:buClr>
                <a:srgbClr val="000000"/>
              </a:buClr>
            </a:pPr>
            <a:endParaRPr lang="ar-JO" sz="21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Arial"/>
            </a:endParaRPr>
          </a:p>
          <a:p>
            <a:pPr algn="r" rtl="1">
              <a:buClr>
                <a:srgbClr val="000000"/>
              </a:buClr>
            </a:pPr>
            <a:r>
              <a:rPr lang="ar-JO" sz="21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مؤشرات الأداء الرئيسية إلزامية.</a:t>
            </a:r>
          </a:p>
          <a:p>
            <a:pPr>
              <a:buClr>
                <a:srgbClr val="000000"/>
              </a:buClr>
            </a:pPr>
            <a:endParaRPr lang="ar-JO" sz="21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Arial"/>
            </a:endParaRPr>
          </a:p>
          <a:p>
            <a:pPr algn="r" rtl="1">
              <a:buClr>
                <a:srgbClr val="000000"/>
              </a:buClr>
            </a:pPr>
            <a:r>
              <a:rPr lang="ar-JO" sz="2100" kern="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العدد الموصى به للمعايير هو 40-50.</a:t>
            </a:r>
            <a:endParaRPr lang="en-GB" sz="2100" kern="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660499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>
            <a:extLst>
              <a:ext uri="{FF2B5EF4-FFF2-40B4-BE49-F238E27FC236}">
                <a16:creationId xmlns:a16="http://schemas.microsoft.com/office/drawing/2014/main" id="{76BB3636-8C94-4F1C-B3C3-C7C4125B1BF4}"/>
              </a:ext>
            </a:extLst>
          </p:cNvPr>
          <p:cNvSpPr/>
          <p:nvPr/>
        </p:nvSpPr>
        <p:spPr>
          <a:xfrm>
            <a:off x="26354" y="852578"/>
            <a:ext cx="9067483" cy="5143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633"/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D91C7238-5D7B-48B8-9174-B01DB22A0DBA}"/>
              </a:ext>
            </a:extLst>
          </p:cNvPr>
          <p:cNvSpPr/>
          <p:nvPr/>
        </p:nvSpPr>
        <p:spPr>
          <a:xfrm>
            <a:off x="1170492" y="825196"/>
            <a:ext cx="6857760" cy="5143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877">
              <a:defRPr/>
            </a:pPr>
            <a:r>
              <a:rPr lang="it-IT" sz="1633" dirty="0" err="1">
                <a:solidFill>
                  <a:prstClr val="white"/>
                </a:solidFill>
                <a:latin typeface="Calibri"/>
              </a:rPr>
              <a:t>torino</a:t>
            </a:r>
            <a:endParaRPr lang="it-IT" sz="1633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A37A9B79-93CD-4B2C-BF28-5C001DD402D3}"/>
              </a:ext>
            </a:extLst>
          </p:cNvPr>
          <p:cNvSpPr/>
          <p:nvPr/>
        </p:nvSpPr>
        <p:spPr>
          <a:xfrm>
            <a:off x="2592061" y="3734981"/>
            <a:ext cx="1637052" cy="163705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Ovale 6">
            <a:extLst>
              <a:ext uri="{FF2B5EF4-FFF2-40B4-BE49-F238E27FC236}">
                <a16:creationId xmlns:a16="http://schemas.microsoft.com/office/drawing/2014/main" id="{71D63E05-EE9B-4A2E-B6F1-ED70EAFDB94D}"/>
              </a:ext>
            </a:extLst>
          </p:cNvPr>
          <p:cNvSpPr/>
          <p:nvPr/>
        </p:nvSpPr>
        <p:spPr>
          <a:xfrm>
            <a:off x="4926793" y="3613543"/>
            <a:ext cx="1875710" cy="175849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Ovale 7">
            <a:extLst>
              <a:ext uri="{FF2B5EF4-FFF2-40B4-BE49-F238E27FC236}">
                <a16:creationId xmlns:a16="http://schemas.microsoft.com/office/drawing/2014/main" id="{6EE93014-8984-47F8-9327-E9886FF67077}"/>
              </a:ext>
            </a:extLst>
          </p:cNvPr>
          <p:cNvSpPr/>
          <p:nvPr/>
        </p:nvSpPr>
        <p:spPr>
          <a:xfrm>
            <a:off x="5600665" y="1371673"/>
            <a:ext cx="2171624" cy="217162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F99B8A81-8B75-406A-87BA-8C64E78599C3}"/>
              </a:ext>
            </a:extLst>
          </p:cNvPr>
          <p:cNvSpPr/>
          <p:nvPr/>
        </p:nvSpPr>
        <p:spPr>
          <a:xfrm>
            <a:off x="1771748" y="1269285"/>
            <a:ext cx="2114477" cy="2127572"/>
          </a:xfrm>
          <a:prstGeom prst="ellipse">
            <a:avLst/>
          </a:prstGeom>
          <a:solidFill>
            <a:schemeClr val="accent4">
              <a:lumMod val="20000"/>
              <a:lumOff val="80000"/>
              <a:alpha val="5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6BEA2F41-EA30-4FB5-855D-9D3F479F8644}"/>
              </a:ext>
            </a:extLst>
          </p:cNvPr>
          <p:cNvSpPr/>
          <p:nvPr/>
        </p:nvSpPr>
        <p:spPr>
          <a:xfrm>
            <a:off x="6400737" y="2171745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FAA04203-E827-44AB-8A52-2FC97BD5E095}"/>
              </a:ext>
            </a:extLst>
          </p:cNvPr>
          <p:cNvSpPr/>
          <p:nvPr/>
        </p:nvSpPr>
        <p:spPr>
          <a:xfrm>
            <a:off x="2499197" y="2008636"/>
            <a:ext cx="644105" cy="648867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12780767-200C-4E9E-9B79-12876D683217}"/>
              </a:ext>
            </a:extLst>
          </p:cNvPr>
          <p:cNvSpPr/>
          <p:nvPr/>
        </p:nvSpPr>
        <p:spPr>
          <a:xfrm>
            <a:off x="3131396" y="4240979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4EDDFD73-05B3-454B-B265-D6E818A9B245}"/>
              </a:ext>
            </a:extLst>
          </p:cNvPr>
          <p:cNvSpPr/>
          <p:nvPr/>
        </p:nvSpPr>
        <p:spPr>
          <a:xfrm>
            <a:off x="5597873" y="4229073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4" name="Connettore diritto 23">
            <a:extLst>
              <a:ext uri="{FF2B5EF4-FFF2-40B4-BE49-F238E27FC236}">
                <a16:creationId xmlns:a16="http://schemas.microsoft.com/office/drawing/2014/main" id="{48D970FB-55E0-43DA-96D7-1E1D54615D79}"/>
              </a:ext>
            </a:extLst>
          </p:cNvPr>
          <p:cNvCxnSpPr>
            <a:cxnSpLocks/>
          </p:cNvCxnSpPr>
          <p:nvPr/>
        </p:nvCxnSpPr>
        <p:spPr>
          <a:xfrm>
            <a:off x="2743265" y="2265801"/>
            <a:ext cx="1828736" cy="116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diritto 25">
            <a:extLst>
              <a:ext uri="{FF2B5EF4-FFF2-40B4-BE49-F238E27FC236}">
                <a16:creationId xmlns:a16="http://schemas.microsoft.com/office/drawing/2014/main" id="{E78C6CFA-A9A4-41C0-A183-82E486B6E688}"/>
              </a:ext>
            </a:extLst>
          </p:cNvPr>
          <p:cNvCxnSpPr/>
          <p:nvPr/>
        </p:nvCxnSpPr>
        <p:spPr>
          <a:xfrm flipH="1">
            <a:off x="4583906" y="2457484"/>
            <a:ext cx="2125192" cy="9715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diritto 27">
            <a:extLst>
              <a:ext uri="{FF2B5EF4-FFF2-40B4-BE49-F238E27FC236}">
                <a16:creationId xmlns:a16="http://schemas.microsoft.com/office/drawing/2014/main" id="{CAF82E61-F82C-49CF-A0FE-39B839A865EF}"/>
              </a:ext>
            </a:extLst>
          </p:cNvPr>
          <p:cNvCxnSpPr/>
          <p:nvPr/>
        </p:nvCxnSpPr>
        <p:spPr>
          <a:xfrm flipV="1">
            <a:off x="3486189" y="3429001"/>
            <a:ext cx="1085812" cy="10774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diritto 29">
            <a:extLst>
              <a:ext uri="{FF2B5EF4-FFF2-40B4-BE49-F238E27FC236}">
                <a16:creationId xmlns:a16="http://schemas.microsoft.com/office/drawing/2014/main" id="{F15121D9-0CE7-4897-9600-277313541080}"/>
              </a:ext>
            </a:extLst>
          </p:cNvPr>
          <p:cNvCxnSpPr>
            <a:cxnSpLocks/>
          </p:cNvCxnSpPr>
          <p:nvPr/>
        </p:nvCxnSpPr>
        <p:spPr>
          <a:xfrm flipH="1" flipV="1">
            <a:off x="4560095" y="3424238"/>
            <a:ext cx="1254464" cy="10289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>
            <a:extLst>
              <a:ext uri="{FF2B5EF4-FFF2-40B4-BE49-F238E27FC236}">
                <a16:creationId xmlns:a16="http://schemas.microsoft.com/office/drawing/2014/main" id="{236534BE-659A-4461-B414-3B08A5164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7401" y="1038517"/>
            <a:ext cx="1050095" cy="701093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AFE9C64A-8669-440D-AA03-BDACD85FB56D}"/>
              </a:ext>
            </a:extLst>
          </p:cNvPr>
          <p:cNvSpPr txBox="1"/>
          <p:nvPr/>
        </p:nvSpPr>
        <p:spPr>
          <a:xfrm>
            <a:off x="7459233" y="5248131"/>
            <a:ext cx="1069757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877" rtl="1">
              <a:defRPr/>
            </a:pPr>
            <a:r>
              <a:rPr lang="ar-JO" sz="1633" dirty="0">
                <a:solidFill>
                  <a:prstClr val="black"/>
                </a:solidFill>
              </a:rPr>
              <a:t>إربد</a:t>
            </a:r>
            <a:endParaRPr lang="it-IT" sz="163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B685B1EB-11F3-4E48-A334-778C48B6F6AB}"/>
              </a:ext>
            </a:extLst>
          </p:cNvPr>
          <p:cNvSpPr txBox="1"/>
          <p:nvPr/>
        </p:nvSpPr>
        <p:spPr>
          <a:xfrm>
            <a:off x="7826491" y="1828823"/>
            <a:ext cx="1203236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877" rtl="1">
              <a:defRPr/>
            </a:pPr>
            <a:r>
              <a:rPr lang="ar-JO" sz="1633" dirty="0">
                <a:solidFill>
                  <a:prstClr val="black"/>
                </a:solidFill>
              </a:rPr>
              <a:t>برشلونة</a:t>
            </a:r>
            <a:endParaRPr lang="it-IT" sz="163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" name="CasellaDiTesto 43">
            <a:extLst>
              <a:ext uri="{FF2B5EF4-FFF2-40B4-BE49-F238E27FC236}">
                <a16:creationId xmlns:a16="http://schemas.microsoft.com/office/drawing/2014/main" id="{71FD86AC-A5E7-49D1-94D2-20394CB89602}"/>
              </a:ext>
            </a:extLst>
          </p:cNvPr>
          <p:cNvSpPr txBox="1"/>
          <p:nvPr/>
        </p:nvSpPr>
        <p:spPr>
          <a:xfrm>
            <a:off x="1237976" y="5406851"/>
            <a:ext cx="923360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877" rtl="1">
              <a:defRPr/>
            </a:pPr>
            <a:r>
              <a:rPr lang="ar-JO" sz="1633" dirty="0">
                <a:solidFill>
                  <a:prstClr val="black"/>
                </a:solidFill>
              </a:rPr>
              <a:t>جنيف</a:t>
            </a:r>
            <a:endParaRPr lang="it-IT" sz="163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5" name="CasellaDiTesto 44">
            <a:extLst>
              <a:ext uri="{FF2B5EF4-FFF2-40B4-BE49-F238E27FC236}">
                <a16:creationId xmlns:a16="http://schemas.microsoft.com/office/drawing/2014/main" id="{411D9492-5894-4C80-B353-4B4C6575B617}"/>
              </a:ext>
            </a:extLst>
          </p:cNvPr>
          <p:cNvSpPr txBox="1"/>
          <p:nvPr/>
        </p:nvSpPr>
        <p:spPr>
          <a:xfrm>
            <a:off x="756714" y="2339576"/>
            <a:ext cx="923360" cy="3436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77">
              <a:defRPr/>
            </a:pPr>
            <a:r>
              <a:rPr lang="ar-JO" sz="1633" dirty="0">
                <a:solidFill>
                  <a:prstClr val="black"/>
                </a:solidFill>
              </a:rPr>
              <a:t>سوسة</a:t>
            </a:r>
            <a:endParaRPr lang="it-IT" sz="1633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9C795CB5-D79C-4147-8AAD-F820F107BA9A}"/>
              </a:ext>
            </a:extLst>
          </p:cNvPr>
          <p:cNvSpPr/>
          <p:nvPr/>
        </p:nvSpPr>
        <p:spPr>
          <a:xfrm>
            <a:off x="4286262" y="3143262"/>
            <a:ext cx="571480" cy="57148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7" name="Immagine 26">
            <a:extLst>
              <a:ext uri="{FF2B5EF4-FFF2-40B4-BE49-F238E27FC236}">
                <a16:creationId xmlns:a16="http://schemas.microsoft.com/office/drawing/2014/main" id="{683D1764-2F43-5DF1-E6D2-1AC2147D7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89" y="1088296"/>
            <a:ext cx="1147109" cy="1147109"/>
          </a:xfrm>
          <a:prstGeom prst="rect">
            <a:avLst/>
          </a:prstGeom>
        </p:spPr>
      </p:pic>
      <p:pic>
        <p:nvPicPr>
          <p:cNvPr id="29" name="Immagine 5">
            <a:extLst>
              <a:ext uri="{FF2B5EF4-FFF2-40B4-BE49-F238E27FC236}">
                <a16:creationId xmlns:a16="http://schemas.microsoft.com/office/drawing/2014/main" id="{61D9B96B-2BCF-9B43-213D-FD29BBC14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88" y="3038808"/>
            <a:ext cx="834169" cy="83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D124416-0290-C82C-C934-90322AB0DA18}"/>
              </a:ext>
            </a:extLst>
          </p:cNvPr>
          <p:cNvSpPr txBox="1"/>
          <p:nvPr/>
        </p:nvSpPr>
        <p:spPr>
          <a:xfrm>
            <a:off x="3702876" y="2527744"/>
            <a:ext cx="294662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JO" sz="2100" b="1" dirty="0">
                <a:solidFill>
                  <a:srgbClr val="FF0000"/>
                </a:solidFill>
              </a:rPr>
              <a:t>مؤشرات الأداء الرئيسية</a:t>
            </a:r>
            <a:endParaRPr lang="it-IT" sz="1633" b="1" dirty="0">
              <a:solidFill>
                <a:srgbClr val="FF0000"/>
              </a:solidFill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F4FC874D-7BF5-D107-970F-D6F6B6B26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778" y="4553507"/>
            <a:ext cx="1100522" cy="67235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magine 17">
            <a:extLst>
              <a:ext uri="{FF2B5EF4-FFF2-40B4-BE49-F238E27FC236}">
                <a16:creationId xmlns:a16="http://schemas.microsoft.com/office/drawing/2014/main" id="{4137AB11-BB62-E1D5-2FC2-BA2912D08C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97732" y="3967542"/>
            <a:ext cx="1362831" cy="1257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0414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91E6181-6523-4DC1-B6B2-4EBF1C13B950}"/>
              </a:ext>
            </a:extLst>
          </p:cNvPr>
          <p:cNvSpPr txBox="1">
            <a:spLocks/>
          </p:cNvSpPr>
          <p:nvPr/>
        </p:nvSpPr>
        <p:spPr>
          <a:xfrm rot="16200000">
            <a:off x="-2464633" y="2867750"/>
            <a:ext cx="6273526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JO" sz="2175" b="1" dirty="0">
                <a:solidFill>
                  <a:srgbClr val="245665"/>
                </a:solidFill>
              </a:rPr>
              <a:t>باسبورت أداة الحي</a:t>
            </a:r>
            <a:endParaRPr lang="en-US" sz="2175" b="1" dirty="0">
              <a:solidFill>
                <a:srgbClr val="245665"/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998" y="999826"/>
            <a:ext cx="3454094" cy="4885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527" y="1063083"/>
            <a:ext cx="3332106" cy="4712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F9CDD381-0AE1-6924-EB80-C6F41BC66059}"/>
              </a:ext>
            </a:extLst>
          </p:cNvPr>
          <p:cNvSpPr/>
          <p:nvPr/>
        </p:nvSpPr>
        <p:spPr>
          <a:xfrm>
            <a:off x="1447800" y="1127414"/>
            <a:ext cx="858982" cy="429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1C169399-5729-6417-A44E-B9BFBE36F547}"/>
              </a:ext>
            </a:extLst>
          </p:cNvPr>
          <p:cNvSpPr/>
          <p:nvPr/>
        </p:nvSpPr>
        <p:spPr>
          <a:xfrm>
            <a:off x="5143335" y="1144732"/>
            <a:ext cx="858982" cy="429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E39F8C18-F30B-9027-6FA1-D81D0E5B0BC0}"/>
              </a:ext>
            </a:extLst>
          </p:cNvPr>
          <p:cNvSpPr/>
          <p:nvPr/>
        </p:nvSpPr>
        <p:spPr>
          <a:xfrm>
            <a:off x="5373402" y="1158580"/>
            <a:ext cx="398846" cy="40179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342877">
              <a:defRPr/>
            </a:pPr>
            <a:endParaRPr lang="it-IT" sz="1633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232515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D86C39A6-5879-C2FC-22CB-353D086561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>
            <a:off x="2457450" y="1924356"/>
            <a:ext cx="4120708" cy="3571281"/>
          </a:xfrm>
          <a:prstGeom prst="rect">
            <a:avLst/>
          </a:prstGeom>
        </p:spPr>
      </p:pic>
      <p:sp>
        <p:nvSpPr>
          <p:cNvPr id="4" name="Ovale 3">
            <a:extLst>
              <a:ext uri="{FF2B5EF4-FFF2-40B4-BE49-F238E27FC236}">
                <a16:creationId xmlns:a16="http://schemas.microsoft.com/office/drawing/2014/main" id="{EE819F11-1072-06ED-A9D3-41D2C889D5EF}"/>
              </a:ext>
            </a:extLst>
          </p:cNvPr>
          <p:cNvSpPr/>
          <p:nvPr/>
        </p:nvSpPr>
        <p:spPr bwMode="auto">
          <a:xfrm>
            <a:off x="3342216" y="4330029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9BBCEC4B-0399-6099-B39B-0FA06AC44A83}"/>
              </a:ext>
            </a:extLst>
          </p:cNvPr>
          <p:cNvSpPr/>
          <p:nvPr/>
        </p:nvSpPr>
        <p:spPr bwMode="auto">
          <a:xfrm>
            <a:off x="5613027" y="2218510"/>
            <a:ext cx="145256" cy="145256"/>
          </a:xfrm>
          <a:prstGeom prst="ellipse">
            <a:avLst/>
          </a:prstGeom>
          <a:solidFill>
            <a:schemeClr val="accent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sz="1350">
              <a:latin typeface="Times" charset="0"/>
            </a:endParaRPr>
          </a:p>
        </p:txBody>
      </p:sp>
      <p:sp>
        <p:nvSpPr>
          <p:cNvPr id="2" name="Google Shape;297;p44">
            <a:extLst>
              <a:ext uri="{FF2B5EF4-FFF2-40B4-BE49-F238E27FC236}">
                <a16:creationId xmlns:a16="http://schemas.microsoft.com/office/drawing/2014/main" id="{31C8FA23-DAF6-F8FB-2A1D-896EB5DF158D}"/>
              </a:ext>
            </a:extLst>
          </p:cNvPr>
          <p:cNvSpPr txBox="1">
            <a:spLocks/>
          </p:cNvSpPr>
          <p:nvPr/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SzPts val="3200"/>
            </a:pPr>
            <a:r>
              <a:rPr lang="ar-JO" sz="2400" b="1" dirty="0">
                <a:solidFill>
                  <a:srgbClr val="245665"/>
                </a:solidFill>
              </a:rPr>
              <a:t>المرجعية</a:t>
            </a:r>
            <a:endParaRPr lang="it-IT" sz="3300" dirty="0">
              <a:solidFill>
                <a:srgbClr val="245665"/>
              </a:solidFill>
            </a:endParaRPr>
          </a:p>
        </p:txBody>
      </p:sp>
      <p:sp>
        <p:nvSpPr>
          <p:cNvPr id="7" name="Freccia in giù 6">
            <a:extLst>
              <a:ext uri="{FF2B5EF4-FFF2-40B4-BE49-F238E27FC236}">
                <a16:creationId xmlns:a16="http://schemas.microsoft.com/office/drawing/2014/main" id="{1C8ADB83-31C7-3585-37BB-1A3A9A73E694}"/>
              </a:ext>
            </a:extLst>
          </p:cNvPr>
          <p:cNvSpPr/>
          <p:nvPr/>
        </p:nvSpPr>
        <p:spPr>
          <a:xfrm>
            <a:off x="5427022" y="1565622"/>
            <a:ext cx="494132" cy="5386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8" name="Freccia in giù 7">
            <a:extLst>
              <a:ext uri="{FF2B5EF4-FFF2-40B4-BE49-F238E27FC236}">
                <a16:creationId xmlns:a16="http://schemas.microsoft.com/office/drawing/2014/main" id="{21BBCEA4-A8A1-B82F-BDD3-E53394943B49}"/>
              </a:ext>
            </a:extLst>
          </p:cNvPr>
          <p:cNvSpPr/>
          <p:nvPr/>
        </p:nvSpPr>
        <p:spPr>
          <a:xfrm>
            <a:off x="3167777" y="3695111"/>
            <a:ext cx="494132" cy="5386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97EA4EA7-FA37-1E04-954E-9D1893922516}"/>
              </a:ext>
            </a:extLst>
          </p:cNvPr>
          <p:cNvSpPr txBox="1"/>
          <p:nvPr/>
        </p:nvSpPr>
        <p:spPr>
          <a:xfrm>
            <a:off x="4827395" y="1199206"/>
            <a:ext cx="1571264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JO" sz="1350" dirty="0"/>
              <a:t>المعيار 5 - الأداء الممتاز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04FCB142-49D3-1CD7-BAD8-83FCA58185AE}"/>
              </a:ext>
            </a:extLst>
          </p:cNvPr>
          <p:cNvSpPr txBox="1"/>
          <p:nvPr/>
        </p:nvSpPr>
        <p:spPr>
          <a:xfrm>
            <a:off x="1858439" y="3290500"/>
            <a:ext cx="2441694" cy="30008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 rtl="1"/>
            <a:r>
              <a:rPr lang="ar-JO" sz="1350" dirty="0"/>
              <a:t>المعيار 0 - الحد الأدنى من الأداء المقبول</a:t>
            </a:r>
          </a:p>
        </p:txBody>
      </p:sp>
    </p:spTree>
    <p:extLst>
      <p:ext uri="{BB962C8B-B14F-4D97-AF65-F5344CB8AC3E}">
        <p14:creationId xmlns:p14="http://schemas.microsoft.com/office/powerpoint/2010/main" val="188508633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ar-JO" kern="0" dirty="0"/>
              <a:t>68</a:t>
            </a:r>
            <a:endParaRPr kern="0" dirty="0"/>
          </a:p>
        </p:txBody>
      </p:sp>
      <p:sp>
        <p:nvSpPr>
          <p:cNvPr id="5" name="Google Shape;299;p44">
            <a:extLst>
              <a:ext uri="{FF2B5EF4-FFF2-40B4-BE49-F238E27FC236}">
                <a16:creationId xmlns:a16="http://schemas.microsoft.com/office/drawing/2014/main" id="{64654046-2D75-49C6-9470-ADECABE1AD30}"/>
              </a:ext>
            </a:extLst>
          </p:cNvPr>
          <p:cNvSpPr txBox="1">
            <a:spLocks/>
          </p:cNvSpPr>
          <p:nvPr/>
        </p:nvSpPr>
        <p:spPr>
          <a:xfrm>
            <a:off x="7377813" y="5954056"/>
            <a:ext cx="461597" cy="136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>
            <a:defPPr>
              <a:defRPr lang="it-IT"/>
            </a:defPPr>
            <a:lvl1pPr marL="0" marR="0" lvl="0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defTabSz="914400" rtl="0" eaLnBrk="1" latinLnBrk="0" hangingPunct="1">
              <a:spcBef>
                <a:spcPts val="0"/>
              </a:spcBef>
              <a:buNone/>
              <a:defRPr sz="1200" kern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00000"/>
              </a:buClr>
            </a:pPr>
            <a:endParaRPr lang="it-IT" sz="900" kern="0" dirty="0"/>
          </a:p>
        </p:txBody>
      </p:sp>
      <p:sp>
        <p:nvSpPr>
          <p:cNvPr id="6" name="Text Box 11">
            <a:extLst>
              <a:ext uri="{FF2B5EF4-FFF2-40B4-BE49-F238E27FC236}">
                <a16:creationId xmlns:a16="http://schemas.microsoft.com/office/drawing/2014/main" id="{90A8865F-4A5D-4DDD-8AB9-1E97F3EB6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5907" y="1977338"/>
            <a:ext cx="2545766" cy="23807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ar-JO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القوانين/اللوائح</a:t>
            </a:r>
          </a:p>
          <a:p>
            <a:pPr algn="r" rtl="1"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ar-JO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المعايير التقنية</a:t>
            </a:r>
          </a:p>
          <a:p>
            <a:pPr algn="r" rtl="1"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ar-JO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الأدب العلمي</a:t>
            </a:r>
          </a:p>
          <a:p>
            <a:pPr algn="r" rtl="1"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ar-JO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بيانات احصائية</a:t>
            </a:r>
          </a:p>
          <a:p>
            <a:pPr algn="r" rtl="1">
              <a:lnSpc>
                <a:spcPct val="170000"/>
              </a:lnSpc>
              <a:buClr>
                <a:srgbClr val="000000"/>
              </a:buClr>
              <a:tabLst>
                <a:tab pos="1950244" algn="l"/>
              </a:tabLst>
            </a:pPr>
            <a:r>
              <a:rPr lang="ar-JO" kern="0" dirty="0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المحاكاة</a:t>
            </a:r>
            <a:endParaRPr lang="it-IT" kern="0" dirty="0">
              <a:solidFill>
                <a:srgbClr val="000000"/>
              </a:solidFill>
              <a:latin typeface="Arial" charset="0"/>
              <a:cs typeface="Arial"/>
              <a:sym typeface="Arial"/>
            </a:endParaRP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8CB04E6-BF04-4515-AE7B-3BC85FC25449}"/>
              </a:ext>
            </a:extLst>
          </p:cNvPr>
          <p:cNvSpPr txBox="1"/>
          <p:nvPr/>
        </p:nvSpPr>
        <p:spPr>
          <a:xfrm>
            <a:off x="6038035" y="4638057"/>
            <a:ext cx="106150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>
                <a:srgbClr val="000000"/>
              </a:buClr>
            </a:pPr>
            <a:r>
              <a:rPr lang="ar-JO" sz="1350" b="1" kern="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رابطة النتيجة ل</a:t>
            </a:r>
          </a:p>
          <a:p>
            <a:pPr algn="ctr">
              <a:buClr>
                <a:srgbClr val="000000"/>
              </a:buClr>
            </a:pPr>
            <a:r>
              <a:rPr lang="ar-JO" sz="1350" b="1" kern="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Arial"/>
              </a:rPr>
              <a:t>قيمة المؤشر</a:t>
            </a:r>
            <a:endParaRPr lang="it-IT" sz="1350" b="1" kern="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Arial"/>
            </a:endParaRPr>
          </a:p>
        </p:txBody>
      </p:sp>
      <p:cxnSp>
        <p:nvCxnSpPr>
          <p:cNvPr id="10" name="Connettore 2 9">
            <a:extLst>
              <a:ext uri="{FF2B5EF4-FFF2-40B4-BE49-F238E27FC236}">
                <a16:creationId xmlns:a16="http://schemas.microsoft.com/office/drawing/2014/main" id="{831EA9B1-4FC1-42FA-B489-EC7B6A4ECF8A}"/>
              </a:ext>
            </a:extLst>
          </p:cNvPr>
          <p:cNvCxnSpPr/>
          <p:nvPr/>
        </p:nvCxnSpPr>
        <p:spPr>
          <a:xfrm>
            <a:off x="4361214" y="2774126"/>
            <a:ext cx="783771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magine 10">
            <a:extLst>
              <a:ext uri="{FF2B5EF4-FFF2-40B4-BE49-F238E27FC236}">
                <a16:creationId xmlns:a16="http://schemas.microsoft.com/office/drawing/2014/main" id="{7F56BC83-5620-4147-A8DF-EF01A928E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00" y="2164525"/>
            <a:ext cx="3956702" cy="2864390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8D550BBA-7B9D-4F9F-A544-087033FC0D59}"/>
              </a:ext>
            </a:extLst>
          </p:cNvPr>
          <p:cNvSpPr/>
          <p:nvPr/>
        </p:nvSpPr>
        <p:spPr>
          <a:xfrm>
            <a:off x="476301" y="2522573"/>
            <a:ext cx="3884914" cy="503106"/>
          </a:xfrm>
          <a:prstGeom prst="rect">
            <a:avLst/>
          </a:prstGeom>
          <a:noFill/>
          <a:ln w="76200">
            <a:solidFill>
              <a:schemeClr val="accent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Clr>
                <a:srgbClr val="000000"/>
              </a:buClr>
            </a:pPr>
            <a:endParaRPr lang="it-IT" sz="1050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4" name="Google Shape;297;p44">
            <a:extLst>
              <a:ext uri="{FF2B5EF4-FFF2-40B4-BE49-F238E27FC236}">
                <a16:creationId xmlns:a16="http://schemas.microsoft.com/office/drawing/2014/main" id="{203FB75E-7602-97E3-DAEC-B4E4D951086A}"/>
              </a:ext>
            </a:extLst>
          </p:cNvPr>
          <p:cNvSpPr txBox="1">
            <a:spLocks/>
          </p:cNvSpPr>
          <p:nvPr/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>
              <a:buSzPts val="3200"/>
            </a:pPr>
            <a:r>
              <a:rPr lang="ar-JO" sz="2400" b="1" dirty="0">
                <a:solidFill>
                  <a:srgbClr val="245665"/>
                </a:solidFill>
              </a:rPr>
              <a:t>المرجعية</a:t>
            </a:r>
            <a:endParaRPr lang="it-IT" sz="3300" dirty="0">
              <a:solidFill>
                <a:srgbClr val="24566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27814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44"/>
          <p:cNvSpPr txBox="1">
            <a:spLocks noGrp="1"/>
          </p:cNvSpPr>
          <p:nvPr>
            <p:ph type="title"/>
          </p:nvPr>
        </p:nvSpPr>
        <p:spPr>
          <a:xfrm>
            <a:off x="519814" y="1296305"/>
            <a:ext cx="6857999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3000" b="1" dirty="0">
                <a:solidFill>
                  <a:srgbClr val="245665"/>
                </a:solidFill>
              </a:rPr>
              <a:t>الوزن/الترجيح</a:t>
            </a:r>
            <a:endParaRPr lang="en-GB" sz="4050" dirty="0">
              <a:solidFill>
                <a:srgbClr val="245665"/>
              </a:solidFill>
            </a:endParaRPr>
          </a:p>
        </p:txBody>
      </p:sp>
      <p:sp>
        <p:nvSpPr>
          <p:cNvPr id="299" name="Google Shape;299;p44"/>
          <p:cNvSpPr txBox="1">
            <a:spLocks noGrp="1"/>
          </p:cNvSpPr>
          <p:nvPr>
            <p:ph type="sldNum" idx="12"/>
          </p:nvPr>
        </p:nvSpPr>
        <p:spPr>
          <a:xfrm>
            <a:off x="7196503" y="5624514"/>
            <a:ext cx="461597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>
              <a:buClr>
                <a:srgbClr val="000000"/>
              </a:buClr>
            </a:pPr>
            <a:r>
              <a:rPr lang="ar-JO" kern="0" dirty="0"/>
              <a:t>69</a:t>
            </a:r>
            <a:endParaRPr kern="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89143905-2895-9FFE-F353-E2866EBB4C56}"/>
              </a:ext>
            </a:extLst>
          </p:cNvPr>
          <p:cNvSpPr txBox="1"/>
          <p:nvPr/>
        </p:nvSpPr>
        <p:spPr>
          <a:xfrm>
            <a:off x="3423228" y="2311400"/>
            <a:ext cx="48577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JO" sz="2100" dirty="0"/>
              <a:t>تتم العملية في 3 خطوات:</a:t>
            </a:r>
          </a:p>
          <a:p>
            <a:pPr algn="r" rtl="1"/>
            <a:endParaRPr lang="ar-JO" sz="2100" dirty="0"/>
          </a:p>
          <a:p>
            <a:pPr algn="r" rtl="1"/>
            <a:r>
              <a:rPr lang="ar-JO" sz="2100" dirty="0"/>
              <a:t>1-وزن القضايا</a:t>
            </a:r>
          </a:p>
          <a:p>
            <a:pPr algn="r" rtl="1"/>
            <a:endParaRPr lang="ar-JO" sz="2100" dirty="0"/>
          </a:p>
          <a:p>
            <a:pPr algn="r" rtl="1"/>
            <a:r>
              <a:rPr lang="ar-JO" sz="2100" dirty="0"/>
              <a:t>2-أوزان الفئات</a:t>
            </a:r>
          </a:p>
          <a:p>
            <a:pPr algn="r" rtl="1"/>
            <a:endParaRPr lang="ar-JO" sz="2100" dirty="0"/>
          </a:p>
          <a:p>
            <a:pPr algn="r" rtl="1"/>
            <a:r>
              <a:rPr lang="ar-JO" sz="2100" dirty="0"/>
              <a:t>3-أوزان المعايير</a:t>
            </a:r>
            <a:endParaRPr lang="en-GB" sz="2100" dirty="0"/>
          </a:p>
          <a:p>
            <a:pPr marL="385763" indent="-385763" algn="r" rtl="1">
              <a:buFont typeface="+mj-lt"/>
              <a:buAutoNum type="arabicPeriod"/>
            </a:pP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3660122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003602" y="1577425"/>
            <a:ext cx="2775109" cy="350996"/>
          </a:xfrm>
          <a:custGeom>
            <a:avLst/>
            <a:gdLst/>
            <a:ahLst/>
            <a:cxnLst/>
            <a:rect l="l" t="t" r="r" b="b"/>
            <a:pathLst>
              <a:path w="3700145" h="467994">
                <a:moveTo>
                  <a:pt x="3699858" y="0"/>
                </a:moveTo>
                <a:lnTo>
                  <a:pt x="0" y="0"/>
                </a:lnTo>
                <a:lnTo>
                  <a:pt x="0" y="467617"/>
                </a:lnTo>
                <a:lnTo>
                  <a:pt x="3699858" y="467617"/>
                </a:lnTo>
                <a:lnTo>
                  <a:pt x="3699858" y="0"/>
                </a:lnTo>
                <a:close/>
              </a:path>
            </a:pathLst>
          </a:custGeom>
          <a:solidFill>
            <a:srgbClr val="ECF5F5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grpSp>
        <p:nvGrpSpPr>
          <p:cNvPr id="3" name="object 3"/>
          <p:cNvGrpSpPr/>
          <p:nvPr/>
        </p:nvGrpSpPr>
        <p:grpSpPr>
          <a:xfrm>
            <a:off x="4003602" y="1925035"/>
            <a:ext cx="5140643" cy="4075748"/>
            <a:chOff x="5338136" y="1423713"/>
            <a:chExt cx="6854190" cy="5434330"/>
          </a:xfrm>
        </p:grpSpPr>
        <p:sp>
          <p:nvSpPr>
            <p:cNvPr id="4" name="object 4"/>
            <p:cNvSpPr/>
            <p:nvPr/>
          </p:nvSpPr>
          <p:spPr>
            <a:xfrm>
              <a:off x="5338127" y="1423720"/>
              <a:ext cx="6854190" cy="5434330"/>
            </a:xfrm>
            <a:custGeom>
              <a:avLst/>
              <a:gdLst/>
              <a:ahLst/>
              <a:cxnLst/>
              <a:rect l="l" t="t" r="r" b="b"/>
              <a:pathLst>
                <a:path w="6854190" h="5434330">
                  <a:moveTo>
                    <a:pt x="6853568" y="736650"/>
                  </a:moveTo>
                  <a:lnTo>
                    <a:pt x="3699865" y="736650"/>
                  </a:lnTo>
                  <a:lnTo>
                    <a:pt x="3699865" y="416941"/>
                  </a:lnTo>
                  <a:lnTo>
                    <a:pt x="3699865" y="0"/>
                  </a:lnTo>
                  <a:lnTo>
                    <a:pt x="3586111" y="0"/>
                  </a:lnTo>
                  <a:lnTo>
                    <a:pt x="3586111" y="740829"/>
                  </a:lnTo>
                  <a:lnTo>
                    <a:pt x="3586111" y="1063663"/>
                  </a:lnTo>
                  <a:lnTo>
                    <a:pt x="3586111" y="2541384"/>
                  </a:lnTo>
                  <a:lnTo>
                    <a:pt x="235762" y="2541384"/>
                  </a:lnTo>
                  <a:lnTo>
                    <a:pt x="235762" y="740829"/>
                  </a:lnTo>
                  <a:lnTo>
                    <a:pt x="3586111" y="740829"/>
                  </a:lnTo>
                  <a:lnTo>
                    <a:pt x="3586111" y="0"/>
                  </a:lnTo>
                  <a:lnTo>
                    <a:pt x="0" y="0"/>
                  </a:lnTo>
                  <a:lnTo>
                    <a:pt x="0" y="416941"/>
                  </a:lnTo>
                  <a:lnTo>
                    <a:pt x="0" y="736650"/>
                  </a:lnTo>
                  <a:lnTo>
                    <a:pt x="0" y="5434279"/>
                  </a:lnTo>
                  <a:lnTo>
                    <a:pt x="264922" y="5434279"/>
                  </a:lnTo>
                  <a:lnTo>
                    <a:pt x="269062" y="5434279"/>
                  </a:lnTo>
                  <a:lnTo>
                    <a:pt x="6270117" y="5434279"/>
                  </a:lnTo>
                  <a:lnTo>
                    <a:pt x="6853529" y="5434279"/>
                  </a:lnTo>
                  <a:lnTo>
                    <a:pt x="6853529" y="5430228"/>
                  </a:lnTo>
                  <a:lnTo>
                    <a:pt x="6270117" y="5430228"/>
                  </a:lnTo>
                  <a:lnTo>
                    <a:pt x="6270117" y="5074285"/>
                  </a:lnTo>
                  <a:lnTo>
                    <a:pt x="3699865" y="5074285"/>
                  </a:lnTo>
                  <a:lnTo>
                    <a:pt x="3699865" y="4366526"/>
                  </a:lnTo>
                  <a:lnTo>
                    <a:pt x="3699865" y="4362412"/>
                  </a:lnTo>
                  <a:lnTo>
                    <a:pt x="3699865" y="4267911"/>
                  </a:lnTo>
                  <a:lnTo>
                    <a:pt x="3699865" y="2545524"/>
                  </a:lnTo>
                  <a:lnTo>
                    <a:pt x="6853568" y="2545524"/>
                  </a:lnTo>
                  <a:lnTo>
                    <a:pt x="6853568" y="2164765"/>
                  </a:lnTo>
                  <a:lnTo>
                    <a:pt x="6270117" y="2164765"/>
                  </a:lnTo>
                  <a:lnTo>
                    <a:pt x="6270117" y="1427835"/>
                  </a:lnTo>
                  <a:lnTo>
                    <a:pt x="5682361" y="1427835"/>
                  </a:lnTo>
                  <a:lnTo>
                    <a:pt x="5682361" y="2164765"/>
                  </a:lnTo>
                  <a:lnTo>
                    <a:pt x="5102872" y="2164765"/>
                  </a:lnTo>
                  <a:lnTo>
                    <a:pt x="5102872" y="1427835"/>
                  </a:lnTo>
                  <a:lnTo>
                    <a:pt x="3699865" y="1427835"/>
                  </a:lnTo>
                  <a:lnTo>
                    <a:pt x="3699865" y="1067765"/>
                  </a:lnTo>
                  <a:lnTo>
                    <a:pt x="6853568" y="1067765"/>
                  </a:lnTo>
                  <a:lnTo>
                    <a:pt x="6853568" y="736650"/>
                  </a:lnTo>
                  <a:close/>
                </a:path>
              </a:pathLst>
            </a:custGeom>
            <a:solidFill>
              <a:srgbClr val="ECF5F5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12187569" y="6853937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4136" y="0"/>
                  </a:moveTo>
                  <a:lnTo>
                    <a:pt x="0" y="0"/>
                  </a:lnTo>
                  <a:lnTo>
                    <a:pt x="0" y="4060"/>
                  </a:lnTo>
                  <a:lnTo>
                    <a:pt x="4136" y="4060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099071" y="1682839"/>
            <a:ext cx="629602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lang="ar-JO" sz="788" spc="-15" dirty="0">
                <a:latin typeface="Arial MT"/>
                <a:cs typeface="Arial MT"/>
              </a:rPr>
              <a:t>مرحلة التصميم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946399" y="1620607"/>
            <a:ext cx="747713" cy="121989"/>
          </a:xfrm>
          <a:prstGeom prst="rect">
            <a:avLst/>
          </a:prstGeom>
        </p:spPr>
        <p:txBody>
          <a:bodyPr vert="horz" wrap="square" lIns="0" tIns="4286" rIns="0" bIns="0" rtlCol="0">
            <a:spAutoFit/>
          </a:bodyPr>
          <a:lstStyle/>
          <a:p>
            <a:pPr marL="229553" marR="3810" indent="-220504">
              <a:lnSpc>
                <a:spcPct val="103600"/>
              </a:lnSpc>
              <a:spcBef>
                <a:spcPts val="34"/>
              </a:spcBef>
            </a:pPr>
            <a:r>
              <a:rPr lang="ar-JO" sz="788" spc="-19" dirty="0">
                <a:latin typeface="Arial MT"/>
                <a:cs typeface="Arial MT"/>
              </a:rPr>
              <a:t>درجات التقييم الذاتي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988932" y="3073405"/>
            <a:ext cx="118586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b="1" spc="11" dirty="0">
                <a:latin typeface="Arial"/>
                <a:cs typeface="Arial"/>
              </a:rPr>
              <a:t>95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339602" y="3016324"/>
            <a:ext cx="363855" cy="22076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R="3810" algn="r">
              <a:spcBef>
                <a:spcPts val="135"/>
              </a:spcBef>
            </a:pPr>
            <a:r>
              <a:rPr lang="ar-JO" sz="413" spc="19" dirty="0">
                <a:latin typeface="Arial MT"/>
                <a:cs typeface="Arial MT"/>
              </a:rPr>
              <a:t>الأعلى فرصة</a:t>
            </a:r>
          </a:p>
          <a:p>
            <a:pPr marR="3810" algn="r">
              <a:spcBef>
                <a:spcPts val="135"/>
              </a:spcBef>
            </a:pPr>
            <a:r>
              <a:rPr lang="ar-JO" sz="413" dirty="0">
                <a:latin typeface="Arial MT"/>
                <a:cs typeface="Arial MT"/>
              </a:rPr>
              <a:t>المعلمات ذات المستوى المنخفض:</a:t>
            </a:r>
            <a:endParaRPr sz="413" dirty="0">
              <a:latin typeface="Arial MT"/>
              <a:cs typeface="Arial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39362" y="3073405"/>
            <a:ext cx="168116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b="1" spc="11" dirty="0">
                <a:latin typeface="Arial"/>
                <a:cs typeface="Arial"/>
              </a:rPr>
              <a:t>129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013749" y="3349695"/>
            <a:ext cx="67628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b="1" spc="4" dirty="0">
                <a:solidFill>
                  <a:srgbClr val="DD0805"/>
                </a:solidFill>
                <a:latin typeface="Arial"/>
                <a:cs typeface="Arial"/>
              </a:rPr>
              <a:t>2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302375" y="3292612"/>
            <a:ext cx="401003" cy="207942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9525" algn="r" rtl="1">
              <a:spcBef>
                <a:spcPts val="135"/>
              </a:spcBef>
            </a:pPr>
            <a:r>
              <a:rPr lang="ar-JO" sz="413" spc="-11" dirty="0">
                <a:latin typeface="Arial MT"/>
                <a:cs typeface="Arial MT"/>
              </a:rPr>
              <a:t>المعلمات الإلزامية النشطة ذات المستوى المنخفض: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864179" y="3349695"/>
            <a:ext cx="118586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b="1" spc="11" dirty="0">
                <a:latin typeface="Arial"/>
                <a:cs typeface="Arial"/>
              </a:rPr>
              <a:t>10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55113" y="3589935"/>
            <a:ext cx="260985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27623" algn="ctr" rtl="1">
              <a:lnSpc>
                <a:spcPct val="108600"/>
              </a:lnSpc>
              <a:spcBef>
                <a:spcPts val="71"/>
              </a:spcBef>
            </a:pPr>
            <a:r>
              <a:rPr lang="ar-JO" sz="525" spc="4" dirty="0">
                <a:latin typeface="Arial MT"/>
                <a:cs typeface="Arial MT"/>
              </a:rPr>
              <a:t>الأوزان النشطة</a:t>
            </a:r>
            <a:endParaRPr sz="525" dirty="0">
              <a:latin typeface="Arial MT"/>
              <a:cs typeface="Arial MT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71113" y="3589935"/>
            <a:ext cx="301943" cy="185211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49530" marR="3810" indent="-40481" algn="ctr">
              <a:lnSpc>
                <a:spcPct val="108600"/>
              </a:lnSpc>
              <a:spcBef>
                <a:spcPts val="71"/>
              </a:spcBef>
            </a:pPr>
            <a:r>
              <a:rPr lang="ar-JO" sz="525" spc="15" dirty="0">
                <a:latin typeface="Arial MT"/>
                <a:cs typeface="Arial MT"/>
              </a:rPr>
              <a:t>النتائج المرجحة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6837343" y="3923926"/>
            <a:ext cx="72866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lang="ar-JO" sz="563" b="1" spc="15" dirty="0">
                <a:solidFill>
                  <a:srgbClr val="808080"/>
                </a:solidFill>
                <a:latin typeface="Arial"/>
                <a:cs typeface="Arial"/>
              </a:rPr>
              <a:t>أ</a:t>
            </a:r>
            <a:endParaRPr sz="563" dirty="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373726" y="3917722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8,1%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851770" y="3917722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3,7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348908" y="4200340"/>
            <a:ext cx="269558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37,5%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851770" y="4200340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2,7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348908" y="4467260"/>
            <a:ext cx="269558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39,4%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8851770" y="4467260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2,6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373726" y="4734243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4,2%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851770" y="4734243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3,5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73726" y="5001163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5,6%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851770" y="5001163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3,4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840445" y="5274349"/>
            <a:ext cx="64770" cy="9913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lang="ar-JO" sz="563" b="1" spc="11" dirty="0">
                <a:solidFill>
                  <a:srgbClr val="808080"/>
                </a:solidFill>
                <a:latin typeface="Arial"/>
                <a:cs typeface="Arial"/>
              </a:rPr>
              <a:t>و</a:t>
            </a:r>
            <a:endParaRPr sz="563" dirty="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73726" y="5268145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3,4%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851770" y="5268145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2,8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373726" y="5535090"/>
            <a:ext cx="220504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1,8%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852510" y="5541833"/>
            <a:ext cx="14192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lang="ar-JO" sz="675" spc="11" dirty="0">
                <a:latin typeface="Arial MT"/>
                <a:cs typeface="Arial MT"/>
              </a:rPr>
              <a:t>3,3</a:t>
            </a:r>
            <a:endParaRPr sz="675" dirty="0">
              <a:latin typeface="Arial MT"/>
              <a:cs typeface="Arial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805238" y="5786530"/>
            <a:ext cx="236220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9525">
              <a:spcBef>
                <a:spcPts val="90"/>
              </a:spcBef>
            </a:pPr>
            <a:r>
              <a:rPr lang="ar-JO" sz="863" b="1" spc="4" dirty="0">
                <a:latin typeface="Arial"/>
              </a:rPr>
              <a:t>2,83</a:t>
            </a:r>
            <a:endParaRPr sz="863" dirty="0">
              <a:latin typeface="Arial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468540" y="5802041"/>
            <a:ext cx="43339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>
              <a:spcBef>
                <a:spcPts val="83"/>
              </a:spcBef>
            </a:pPr>
            <a:r>
              <a:rPr sz="675" dirty="0">
                <a:latin typeface="Arial MT"/>
                <a:cs typeface="Arial MT"/>
              </a:rPr>
              <a:t>.</a:t>
            </a:r>
            <a:endParaRPr sz="675">
              <a:latin typeface="Arial MT"/>
              <a:cs typeface="Arial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043451" y="975622"/>
            <a:ext cx="1642586" cy="487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185"/>
              </a:lnSpc>
            </a:pP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Self-assessment</a:t>
            </a:r>
            <a:r>
              <a:rPr sz="1050" spc="4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scores</a:t>
            </a:r>
            <a:r>
              <a:rPr sz="1050" spc="11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for</a:t>
            </a:r>
            <a:endParaRPr sz="1050">
              <a:latin typeface="Arial MT"/>
              <a:cs typeface="Arial MT"/>
            </a:endParaRPr>
          </a:p>
          <a:p>
            <a:pPr marL="244793" marR="237173" algn="ctr">
              <a:lnSpc>
                <a:spcPct val="106600"/>
              </a:lnSpc>
            </a:pPr>
            <a:r>
              <a:rPr sz="1050" spc="4" dirty="0">
                <a:solidFill>
                  <a:srgbClr val="20717A"/>
                </a:solidFill>
                <a:latin typeface="Arial MT"/>
                <a:cs typeface="Arial MT"/>
              </a:rPr>
              <a:t>ProjectX,</a:t>
            </a:r>
            <a:r>
              <a:rPr sz="1050" spc="-38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BigTown, </a:t>
            </a:r>
            <a:r>
              <a:rPr sz="1050" spc="-278" dirty="0">
                <a:solidFill>
                  <a:srgbClr val="20717A"/>
                </a:solidFill>
                <a:latin typeface="Arial MT"/>
                <a:cs typeface="Arial MT"/>
              </a:rPr>
              <a:t> </a:t>
            </a:r>
            <a:r>
              <a:rPr sz="1050" spc="8" dirty="0">
                <a:solidFill>
                  <a:srgbClr val="20717A"/>
                </a:solidFill>
                <a:latin typeface="Arial MT"/>
                <a:cs typeface="Arial MT"/>
              </a:rPr>
              <a:t>SomePlace</a:t>
            </a:r>
            <a:endParaRPr sz="105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549976" y="2042828"/>
            <a:ext cx="1724025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lang="ar-JO" sz="788" dirty="0">
                <a:latin typeface="Arial MT"/>
                <a:cs typeface="Arial MT"/>
              </a:rPr>
              <a:t>أساس المبنى بالكامل، مع التركيز على جميع المعايير</a:t>
            </a:r>
            <a:endParaRPr sz="788" dirty="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87142" y="1679737"/>
            <a:ext cx="784383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lang="ar-JO" sz="788" spc="-15" dirty="0">
                <a:latin typeface="Arial MT"/>
                <a:cs typeface="Arial MT"/>
              </a:rPr>
              <a:t>الإصدار الأقصى</a:t>
            </a:r>
          </a:p>
        </p:txBody>
      </p:sp>
      <p:sp>
        <p:nvSpPr>
          <p:cNvPr id="37" name="object 37"/>
          <p:cNvSpPr txBox="1"/>
          <p:nvPr/>
        </p:nvSpPr>
        <p:spPr>
          <a:xfrm>
            <a:off x="7178805" y="5267493"/>
            <a:ext cx="1055370" cy="105671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 marR="3810" algn="r" rtl="1">
              <a:lnSpc>
                <a:spcPct val="112200"/>
              </a:lnSpc>
              <a:spcBef>
                <a:spcPts val="68"/>
              </a:spcBef>
            </a:pPr>
            <a:r>
              <a:rPr lang="ar-JO" sz="563" spc="8" dirty="0">
                <a:latin typeface="Arial MT"/>
                <a:cs typeface="Arial MT"/>
              </a:rPr>
              <a:t>الجوانب الاجتماعية والثقافية والإدراكية</a:t>
            </a:r>
          </a:p>
        </p:txBody>
      </p:sp>
      <p:sp>
        <p:nvSpPr>
          <p:cNvPr id="38" name="object 38"/>
          <p:cNvSpPr txBox="1"/>
          <p:nvPr/>
        </p:nvSpPr>
        <p:spPr>
          <a:xfrm>
            <a:off x="4174159" y="1331971"/>
            <a:ext cx="613886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lang="ar-JO" sz="788" b="1" spc="-15" dirty="0">
                <a:solidFill>
                  <a:srgbClr val="808080"/>
                </a:solidFill>
                <a:latin typeface="Arial"/>
                <a:cs typeface="Arial"/>
              </a:rPr>
              <a:t>أداة المبنى 2019</a:t>
            </a:r>
            <a:endParaRPr sz="788" dirty="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795560" y="5007367"/>
            <a:ext cx="1458380" cy="19858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 algn="r">
              <a:spcBef>
                <a:spcPts val="98"/>
              </a:spcBef>
            </a:pPr>
            <a:r>
              <a:rPr lang="ar-JO" sz="563" b="1" spc="15" dirty="0">
                <a:solidFill>
                  <a:srgbClr val="808080"/>
                </a:solidFill>
                <a:latin typeface="Arial"/>
              </a:rPr>
              <a:t>ه</a:t>
            </a:r>
            <a:r>
              <a:rPr lang="en-US" sz="563" b="1" spc="15" dirty="0">
                <a:solidFill>
                  <a:srgbClr val="808080"/>
                </a:solidFill>
                <a:latin typeface="Arial"/>
              </a:rPr>
              <a:t>                                                </a:t>
            </a:r>
            <a:r>
              <a:rPr lang="ar-JO" sz="563" spc="4" dirty="0">
                <a:latin typeface="Arial MT"/>
                <a:cs typeface="Arial MT"/>
              </a:rPr>
              <a:t>جودة الخدمة</a:t>
            </a:r>
          </a:p>
          <a:p>
            <a:pPr marL="9525">
              <a:spcBef>
                <a:spcPts val="98"/>
              </a:spcBef>
            </a:pPr>
            <a:endParaRPr sz="563" dirty="0">
              <a:latin typeface="Arial MT"/>
              <a:cs typeface="Arial MT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535705" y="2530196"/>
            <a:ext cx="845820" cy="129908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>
              <a:spcBef>
                <a:spcPts val="68"/>
              </a:spcBef>
            </a:pPr>
            <a:r>
              <a:rPr lang="ar-JO" sz="788" spc="-11" dirty="0">
                <a:latin typeface="Arial MT"/>
                <a:cs typeface="Arial MT"/>
              </a:rPr>
              <a:t>معلومات المشروع</a:t>
            </a:r>
          </a:p>
        </p:txBody>
      </p:sp>
      <p:sp>
        <p:nvSpPr>
          <p:cNvPr id="41" name="object 41"/>
          <p:cNvSpPr txBox="1"/>
          <p:nvPr/>
        </p:nvSpPr>
        <p:spPr>
          <a:xfrm>
            <a:off x="4224010" y="5376719"/>
            <a:ext cx="1634966" cy="15965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975" spc="-11" dirty="0">
                <a:latin typeface="Arial MT"/>
                <a:cs typeface="Arial MT"/>
              </a:rPr>
              <a:t>نتائج الأداء النسبية</a:t>
            </a:r>
          </a:p>
        </p:txBody>
      </p:sp>
      <p:sp>
        <p:nvSpPr>
          <p:cNvPr id="42" name="object 42"/>
          <p:cNvSpPr txBox="1"/>
          <p:nvPr/>
        </p:nvSpPr>
        <p:spPr>
          <a:xfrm>
            <a:off x="4222908" y="5195543"/>
            <a:ext cx="820543" cy="641105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lang="ar-JO" sz="4088" b="1" dirty="0">
                <a:solidFill>
                  <a:srgbClr val="4AABB5"/>
                </a:solidFill>
                <a:latin typeface="Arial"/>
                <a:cs typeface="Arial"/>
              </a:rPr>
              <a:t>ج +</a:t>
            </a:r>
            <a:endParaRPr sz="4088" dirty="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778279" y="2758090"/>
            <a:ext cx="928211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algn="r" rtl="1">
              <a:lnSpc>
                <a:spcPct val="108600"/>
              </a:lnSpc>
              <a:spcBef>
                <a:spcPts val="71"/>
              </a:spcBef>
            </a:pPr>
            <a:r>
              <a:rPr lang="ar-JO" sz="525" dirty="0">
                <a:latin typeface="Arial MT"/>
                <a:cs typeface="Arial MT"/>
              </a:rPr>
              <a:t>تم تحديد معدل استهلاك الطاقة المتجسدة للمواد الموجودة عند 0%</a:t>
            </a:r>
          </a:p>
        </p:txBody>
      </p:sp>
      <p:sp>
        <p:nvSpPr>
          <p:cNvPr id="44" name="object 44"/>
          <p:cNvSpPr txBox="1"/>
          <p:nvPr/>
        </p:nvSpPr>
        <p:spPr>
          <a:xfrm>
            <a:off x="7830535" y="2758090"/>
            <a:ext cx="1247298" cy="17854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algn="r" rtl="1">
              <a:lnSpc>
                <a:spcPct val="108600"/>
              </a:lnSpc>
              <a:spcBef>
                <a:spcPts val="71"/>
              </a:spcBef>
            </a:pPr>
            <a:r>
              <a:rPr lang="ar-JO" sz="525" dirty="0">
                <a:latin typeface="Arial MT"/>
                <a:cs typeface="Arial MT"/>
              </a:rPr>
              <a:t>العمر الافتراضي المفترض هو 75 عامًا، والوحدات النقدية باليورو</a:t>
            </a:r>
          </a:p>
        </p:txBody>
      </p:sp>
      <p:sp>
        <p:nvSpPr>
          <p:cNvPr id="45" name="object 45"/>
          <p:cNvSpPr txBox="1"/>
          <p:nvPr/>
        </p:nvSpPr>
        <p:spPr>
          <a:xfrm>
            <a:off x="6843609" y="3011360"/>
            <a:ext cx="984409" cy="162448"/>
          </a:xfrm>
          <a:prstGeom prst="rect">
            <a:avLst/>
          </a:prstGeom>
        </p:spPr>
        <p:txBody>
          <a:bodyPr vert="horz" wrap="square" lIns="0" tIns="6191" rIns="0" bIns="0" rtlCol="0">
            <a:spAutoFit/>
          </a:bodyPr>
          <a:lstStyle/>
          <a:p>
            <a:pPr marL="9525" marR="3810" indent="83344" algn="r">
              <a:lnSpc>
                <a:spcPct val="104400"/>
              </a:lnSpc>
              <a:spcBef>
                <a:spcPts val="49"/>
              </a:spcBef>
            </a:pPr>
            <a:r>
              <a:rPr lang="ar-JO" sz="488" spc="-4" dirty="0">
                <a:latin typeface="Arial MT"/>
                <a:cs typeface="Arial MT"/>
              </a:rPr>
              <a:t>مع السياق الحالي وبناء البيانات، فإن عدد المستوى المنخفض للمعلمات النشطة هي:</a:t>
            </a:r>
            <a:endParaRPr sz="488" dirty="0">
              <a:latin typeface="Arial MT"/>
              <a:cs typeface="Arial MT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795559" y="5462789"/>
            <a:ext cx="1458383" cy="185756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 algn="r">
              <a:spcBef>
                <a:spcPts val="98"/>
              </a:spcBef>
            </a:pPr>
            <a:r>
              <a:rPr lang="ar-JO" sz="563" b="1" spc="15" dirty="0">
                <a:solidFill>
                  <a:srgbClr val="808080"/>
                </a:solidFill>
                <a:latin typeface="Arial"/>
                <a:cs typeface="Arial"/>
              </a:rPr>
              <a:t>ز</a:t>
            </a: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  </a:t>
            </a:r>
            <a:r>
              <a:rPr sz="563" b="1" spc="113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lang="ar-JO" sz="563" b="1" spc="113" dirty="0">
                <a:solidFill>
                  <a:srgbClr val="808080"/>
                </a:solidFill>
                <a:latin typeface="Arial"/>
                <a:cs typeface="Arial"/>
              </a:rPr>
              <a:t>            </a:t>
            </a:r>
            <a:r>
              <a:rPr lang="ar-JO" sz="563" spc="4" dirty="0">
                <a:latin typeface="Arial MT"/>
                <a:cs typeface="Arial MT"/>
              </a:rPr>
              <a:t>التكلفة والجوانب الاقتصادية                                                                        </a:t>
            </a:r>
          </a:p>
        </p:txBody>
      </p:sp>
      <p:sp>
        <p:nvSpPr>
          <p:cNvPr id="47" name="object 47"/>
          <p:cNvSpPr txBox="1"/>
          <p:nvPr/>
        </p:nvSpPr>
        <p:spPr>
          <a:xfrm>
            <a:off x="7023535" y="5802041"/>
            <a:ext cx="1433513" cy="114455"/>
          </a:xfrm>
          <a:prstGeom prst="rect">
            <a:avLst/>
          </a:prstGeom>
        </p:spPr>
        <p:txBody>
          <a:bodyPr vert="horz" wrap="square" lIns="0" tIns="10478" rIns="0" bIns="0" rtlCol="0">
            <a:spAutoFit/>
          </a:bodyPr>
          <a:lstStyle/>
          <a:p>
            <a:pPr marL="9525" algn="ctr">
              <a:spcBef>
                <a:spcPts val="83"/>
              </a:spcBef>
            </a:pPr>
            <a:r>
              <a:rPr lang="ar-JO" sz="675" spc="8" dirty="0">
                <a:latin typeface="Arial MT"/>
                <a:cs typeface="Arial MT"/>
              </a:rPr>
              <a:t>درجة المشروع المرجحة</a:t>
            </a:r>
          </a:p>
        </p:txBody>
      </p:sp>
      <p:sp>
        <p:nvSpPr>
          <p:cNvPr id="48" name="object 48"/>
          <p:cNvSpPr txBox="1"/>
          <p:nvPr/>
        </p:nvSpPr>
        <p:spPr>
          <a:xfrm>
            <a:off x="6806322" y="3324876"/>
            <a:ext cx="1020604" cy="162448"/>
          </a:xfrm>
          <a:prstGeom prst="rect">
            <a:avLst/>
          </a:prstGeom>
        </p:spPr>
        <p:txBody>
          <a:bodyPr vert="horz" wrap="square" lIns="0" tIns="6191" rIns="0" bIns="0" rtlCol="0">
            <a:spAutoFit/>
          </a:bodyPr>
          <a:lstStyle/>
          <a:p>
            <a:pPr marL="9525" marR="3810" indent="123825" algn="r" rtl="1">
              <a:lnSpc>
                <a:spcPct val="104400"/>
              </a:lnSpc>
              <a:spcBef>
                <a:spcPts val="49"/>
              </a:spcBef>
            </a:pPr>
            <a:r>
              <a:rPr lang="ar-JO" sz="488" spc="-15" dirty="0">
                <a:latin typeface="Arial MT"/>
                <a:cs typeface="Arial MT"/>
              </a:rPr>
              <a:t>عدد المعايير الإلزامية النشطة ذات درجة أقل من 3 هو:</a:t>
            </a:r>
            <a:endParaRPr sz="488" dirty="0">
              <a:latin typeface="Arial MT"/>
              <a:cs typeface="Arial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6834241" y="3594899"/>
            <a:ext cx="1419701" cy="166039"/>
          </a:xfrm>
          <a:prstGeom prst="rect">
            <a:avLst/>
          </a:prstGeom>
        </p:spPr>
        <p:txBody>
          <a:bodyPr vert="horz" wrap="square" lIns="0" tIns="15716" rIns="0" bIns="0" rtlCol="0">
            <a:spAutoFit/>
          </a:bodyPr>
          <a:lstStyle/>
          <a:p>
            <a:pPr marR="4763" algn="r">
              <a:spcBef>
                <a:spcPts val="124"/>
              </a:spcBef>
            </a:pPr>
            <a:r>
              <a:rPr lang="ar-JO" sz="488" i="1" spc="-4" dirty="0">
                <a:latin typeface="Arial"/>
              </a:rPr>
              <a:t>للاطلاع على قائمة كاملة بالقضايا والفئات والمعايير، انتقل إلى ورقة عمل المعلمات ب</a:t>
            </a:r>
            <a:r>
              <a:rPr sz="488" i="1" spc="-4" dirty="0">
                <a:latin typeface="Arial"/>
                <a:cs typeface="Arial"/>
              </a:rPr>
              <a:t>.</a:t>
            </a:r>
            <a:endParaRPr sz="488" dirty="0">
              <a:latin typeface="Arial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970735" y="3867342"/>
            <a:ext cx="1283205" cy="202684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525" marR="3810" algn="r" rtl="1">
              <a:lnSpc>
                <a:spcPct val="112300"/>
              </a:lnSpc>
              <a:spcBef>
                <a:spcPts val="68"/>
              </a:spcBef>
            </a:pPr>
            <a:r>
              <a:rPr lang="ar-JO" sz="563" spc="8" dirty="0">
                <a:latin typeface="Arial MT"/>
                <a:cs typeface="Arial MT"/>
              </a:rPr>
              <a:t> تجديد الموقع وتطويره، والتصميم الحضري والبنية التحتية</a:t>
            </a:r>
          </a:p>
        </p:txBody>
      </p:sp>
      <p:sp>
        <p:nvSpPr>
          <p:cNvPr id="51" name="object 51"/>
          <p:cNvSpPr txBox="1"/>
          <p:nvPr/>
        </p:nvSpPr>
        <p:spPr>
          <a:xfrm>
            <a:off x="6837342" y="4206544"/>
            <a:ext cx="1432679" cy="285207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lang="ar-JO" sz="563" b="1" spc="15" dirty="0">
                <a:solidFill>
                  <a:srgbClr val="808080"/>
                </a:solidFill>
                <a:latin typeface="Arial"/>
                <a:cs typeface="Arial"/>
              </a:rPr>
              <a:t>ب</a:t>
            </a: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  </a:t>
            </a:r>
            <a:r>
              <a:rPr sz="563" b="1" spc="116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lang="ar-JO" sz="563" spc="15" dirty="0">
                <a:latin typeface="Arial MT"/>
                <a:cs typeface="Arial MT"/>
              </a:rPr>
              <a:t>استهلاك الطاقة والموارد                                  </a:t>
            </a:r>
          </a:p>
          <a:p>
            <a:pPr marL="9525">
              <a:spcBef>
                <a:spcPts val="98"/>
              </a:spcBef>
            </a:pPr>
            <a:endParaRPr sz="563" dirty="0">
              <a:latin typeface="Arial MT"/>
              <a:cs typeface="Arial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837342" y="4473464"/>
            <a:ext cx="1416599" cy="19858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lang="ar-JO" sz="563" b="1" spc="15" dirty="0">
                <a:solidFill>
                  <a:srgbClr val="808080"/>
                </a:solidFill>
                <a:latin typeface="Arial"/>
                <a:cs typeface="Arial"/>
              </a:rPr>
              <a:t>ج</a:t>
            </a: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  </a:t>
            </a:r>
            <a:r>
              <a:rPr sz="563" b="1" spc="101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lang="ar-JO" sz="563" spc="8" dirty="0">
                <a:latin typeface="Arial MT"/>
                <a:cs typeface="Arial MT"/>
              </a:rPr>
              <a:t>التحميل البيئي                                            </a:t>
            </a:r>
          </a:p>
          <a:p>
            <a:pPr marL="9525">
              <a:spcBef>
                <a:spcPts val="98"/>
              </a:spcBef>
            </a:pPr>
            <a:endParaRPr sz="563" dirty="0">
              <a:latin typeface="Arial MT"/>
              <a:cs typeface="Arial MT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837342" y="4740446"/>
            <a:ext cx="1416597" cy="285207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9525">
              <a:spcBef>
                <a:spcPts val="98"/>
              </a:spcBef>
            </a:pPr>
            <a:r>
              <a:rPr lang="ar-JO" sz="563" b="1" spc="15" dirty="0">
                <a:solidFill>
                  <a:srgbClr val="808080"/>
                </a:solidFill>
                <a:latin typeface="Arial"/>
                <a:cs typeface="Arial"/>
              </a:rPr>
              <a:t>د</a:t>
            </a:r>
            <a:r>
              <a:rPr sz="563" b="1" spc="15" dirty="0">
                <a:solidFill>
                  <a:srgbClr val="808080"/>
                </a:solidFill>
                <a:latin typeface="Arial"/>
                <a:cs typeface="Arial"/>
              </a:rPr>
              <a:t>  </a:t>
            </a:r>
            <a:r>
              <a:rPr sz="563" b="1" spc="120" dirty="0">
                <a:solidFill>
                  <a:srgbClr val="808080"/>
                </a:solidFill>
                <a:latin typeface="Arial"/>
                <a:cs typeface="Arial"/>
              </a:rPr>
              <a:t> </a:t>
            </a:r>
            <a:r>
              <a:rPr lang="ar-JO" sz="563" spc="8" dirty="0">
                <a:latin typeface="Arial MT"/>
                <a:cs typeface="Arial MT"/>
              </a:rPr>
              <a:t>جودة البيئة الداخلية                                          </a:t>
            </a:r>
          </a:p>
          <a:p>
            <a:pPr marL="9525">
              <a:spcBef>
                <a:spcPts val="98"/>
              </a:spcBef>
            </a:pPr>
            <a:endParaRPr sz="563" dirty="0">
              <a:latin typeface="Arial MT"/>
              <a:cs typeface="Arial MT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4000500" y="857250"/>
            <a:ext cx="5143743" cy="5143965"/>
            <a:chOff x="5334000" y="0"/>
            <a:chExt cx="6858323" cy="6858620"/>
          </a:xfrm>
        </p:grpSpPr>
        <p:sp>
          <p:nvSpPr>
            <p:cNvPr id="55" name="object 55"/>
            <p:cNvSpPr/>
            <p:nvPr/>
          </p:nvSpPr>
          <p:spPr>
            <a:xfrm>
              <a:off x="9288402" y="3971306"/>
              <a:ext cx="0" cy="389255"/>
            </a:xfrm>
            <a:custGeom>
              <a:avLst/>
              <a:gdLst/>
              <a:ahLst/>
              <a:cxnLst/>
              <a:rect l="l" t="t" r="r" b="b"/>
              <a:pathLst>
                <a:path h="389254">
                  <a:moveTo>
                    <a:pt x="0" y="0"/>
                  </a:moveTo>
                  <a:lnTo>
                    <a:pt x="0" y="388984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6" name="object 56"/>
            <p:cNvSpPr/>
            <p:nvPr/>
          </p:nvSpPr>
          <p:spPr>
            <a:xfrm>
              <a:off x="9286334" y="3969197"/>
              <a:ext cx="4445" cy="393700"/>
            </a:xfrm>
            <a:custGeom>
              <a:avLst/>
              <a:gdLst/>
              <a:ahLst/>
              <a:cxnLst/>
              <a:rect l="l" t="t" r="r" b="b"/>
              <a:pathLst>
                <a:path w="4445" h="393700">
                  <a:moveTo>
                    <a:pt x="4136" y="0"/>
                  </a:moveTo>
                  <a:lnTo>
                    <a:pt x="0" y="0"/>
                  </a:lnTo>
                  <a:lnTo>
                    <a:pt x="0" y="393162"/>
                  </a:lnTo>
                  <a:lnTo>
                    <a:pt x="4136" y="393162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7" name="object 57"/>
            <p:cNvSpPr/>
            <p:nvPr/>
          </p:nvSpPr>
          <p:spPr>
            <a:xfrm>
              <a:off x="9040063" y="4364427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58" name="object 5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7995" y="4362359"/>
              <a:ext cx="1982495" cy="4136"/>
            </a:xfrm>
            <a:prstGeom prst="rect">
              <a:avLst/>
            </a:prstGeom>
          </p:spPr>
        </p:pic>
        <p:sp>
          <p:nvSpPr>
            <p:cNvPr id="59" name="object 59"/>
            <p:cNvSpPr/>
            <p:nvPr/>
          </p:nvSpPr>
          <p:spPr>
            <a:xfrm>
              <a:off x="11026695" y="4364427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60" name="object 6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24627" y="4362359"/>
              <a:ext cx="579485" cy="4136"/>
            </a:xfrm>
            <a:prstGeom prst="rect">
              <a:avLst/>
            </a:prstGeom>
          </p:spPr>
        </p:pic>
        <p:sp>
          <p:nvSpPr>
            <p:cNvPr id="61" name="object 61"/>
            <p:cNvSpPr/>
            <p:nvPr/>
          </p:nvSpPr>
          <p:spPr>
            <a:xfrm>
              <a:off x="9288402" y="4368563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703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2" name="object 62"/>
            <p:cNvSpPr/>
            <p:nvPr/>
          </p:nvSpPr>
          <p:spPr>
            <a:xfrm>
              <a:off x="9286334" y="4366537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3" name="object 63"/>
            <p:cNvSpPr/>
            <p:nvPr/>
          </p:nvSpPr>
          <p:spPr>
            <a:xfrm>
              <a:off x="9040063" y="4720404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64" name="object 6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7995" y="4718335"/>
              <a:ext cx="1982495" cy="4136"/>
            </a:xfrm>
            <a:prstGeom prst="rect">
              <a:avLst/>
            </a:prstGeom>
          </p:spPr>
        </p:pic>
        <p:sp>
          <p:nvSpPr>
            <p:cNvPr id="65" name="object 65"/>
            <p:cNvSpPr/>
            <p:nvPr/>
          </p:nvSpPr>
          <p:spPr>
            <a:xfrm>
              <a:off x="11026695" y="4720404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66" name="object 6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24627" y="4718335"/>
              <a:ext cx="579485" cy="4136"/>
            </a:xfrm>
            <a:prstGeom prst="rect">
              <a:avLst/>
            </a:prstGeom>
          </p:spPr>
        </p:pic>
        <p:sp>
          <p:nvSpPr>
            <p:cNvPr id="67" name="object 67"/>
            <p:cNvSpPr/>
            <p:nvPr/>
          </p:nvSpPr>
          <p:spPr>
            <a:xfrm>
              <a:off x="9288402" y="4724540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2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8" name="object 68"/>
            <p:cNvSpPr/>
            <p:nvPr/>
          </p:nvSpPr>
          <p:spPr>
            <a:xfrm>
              <a:off x="9286334" y="4722430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9" name="object 69"/>
            <p:cNvSpPr/>
            <p:nvPr/>
          </p:nvSpPr>
          <p:spPr>
            <a:xfrm>
              <a:off x="9040063" y="5076297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0" name="object 7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7995" y="5074229"/>
              <a:ext cx="1982495" cy="4136"/>
            </a:xfrm>
            <a:prstGeom prst="rect">
              <a:avLst/>
            </a:prstGeom>
          </p:spPr>
        </p:pic>
        <p:sp>
          <p:nvSpPr>
            <p:cNvPr id="71" name="object 71"/>
            <p:cNvSpPr/>
            <p:nvPr/>
          </p:nvSpPr>
          <p:spPr>
            <a:xfrm>
              <a:off x="11026695" y="5076297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2" name="object 7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24627" y="5074229"/>
              <a:ext cx="579485" cy="4136"/>
            </a:xfrm>
            <a:prstGeom prst="rect">
              <a:avLst/>
            </a:prstGeom>
          </p:spPr>
        </p:pic>
        <p:sp>
          <p:nvSpPr>
            <p:cNvPr id="73" name="object 73"/>
            <p:cNvSpPr/>
            <p:nvPr/>
          </p:nvSpPr>
          <p:spPr>
            <a:xfrm>
              <a:off x="9288402" y="5080433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703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4" name="object 74"/>
            <p:cNvSpPr/>
            <p:nvPr/>
          </p:nvSpPr>
          <p:spPr>
            <a:xfrm>
              <a:off x="9286334" y="5078406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5" name="object 75"/>
            <p:cNvSpPr/>
            <p:nvPr/>
          </p:nvSpPr>
          <p:spPr>
            <a:xfrm>
              <a:off x="9040063" y="5432273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6" name="object 7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7995" y="5430205"/>
              <a:ext cx="1982495" cy="4136"/>
            </a:xfrm>
            <a:prstGeom prst="rect">
              <a:avLst/>
            </a:prstGeom>
          </p:spPr>
        </p:pic>
        <p:sp>
          <p:nvSpPr>
            <p:cNvPr id="77" name="object 77"/>
            <p:cNvSpPr/>
            <p:nvPr/>
          </p:nvSpPr>
          <p:spPr>
            <a:xfrm>
              <a:off x="11026695" y="5432273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78" name="object 7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24627" y="5430205"/>
              <a:ext cx="579485" cy="4136"/>
            </a:xfrm>
            <a:prstGeom prst="rect">
              <a:avLst/>
            </a:prstGeom>
          </p:spPr>
        </p:pic>
        <p:sp>
          <p:nvSpPr>
            <p:cNvPr id="79" name="object 79"/>
            <p:cNvSpPr/>
            <p:nvPr/>
          </p:nvSpPr>
          <p:spPr>
            <a:xfrm>
              <a:off x="7823432" y="966396"/>
              <a:ext cx="0" cy="459740"/>
            </a:xfrm>
            <a:custGeom>
              <a:avLst/>
              <a:gdLst/>
              <a:ahLst/>
              <a:cxnLst/>
              <a:rect l="l" t="t" r="r" b="b"/>
              <a:pathLst>
                <a:path h="459740">
                  <a:moveTo>
                    <a:pt x="0" y="0"/>
                  </a:moveTo>
                  <a:lnTo>
                    <a:pt x="0" y="459385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0" name="object 80"/>
            <p:cNvSpPr/>
            <p:nvPr/>
          </p:nvSpPr>
          <p:spPr>
            <a:xfrm>
              <a:off x="7821364" y="964369"/>
              <a:ext cx="4445" cy="463550"/>
            </a:xfrm>
            <a:custGeom>
              <a:avLst/>
              <a:gdLst/>
              <a:ahLst/>
              <a:cxnLst/>
              <a:rect l="l" t="t" r="r" b="b"/>
              <a:pathLst>
                <a:path w="4445" h="463550">
                  <a:moveTo>
                    <a:pt x="4136" y="0"/>
                  </a:moveTo>
                  <a:lnTo>
                    <a:pt x="0" y="0"/>
                  </a:lnTo>
                  <a:lnTo>
                    <a:pt x="0" y="463480"/>
                  </a:lnTo>
                  <a:lnTo>
                    <a:pt x="4136" y="463480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1" name="object 81"/>
            <p:cNvSpPr/>
            <p:nvPr/>
          </p:nvSpPr>
          <p:spPr>
            <a:xfrm>
              <a:off x="9288402" y="5436410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2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2" name="object 82"/>
            <p:cNvSpPr/>
            <p:nvPr/>
          </p:nvSpPr>
          <p:spPr>
            <a:xfrm>
              <a:off x="9286334" y="5434300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3" name="object 83"/>
            <p:cNvSpPr/>
            <p:nvPr/>
          </p:nvSpPr>
          <p:spPr>
            <a:xfrm>
              <a:off x="9040063" y="5788167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84" name="object 8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7995" y="5786099"/>
              <a:ext cx="1982495" cy="4136"/>
            </a:xfrm>
            <a:prstGeom prst="rect">
              <a:avLst/>
            </a:prstGeom>
          </p:spPr>
        </p:pic>
        <p:sp>
          <p:nvSpPr>
            <p:cNvPr id="85" name="object 85"/>
            <p:cNvSpPr/>
            <p:nvPr/>
          </p:nvSpPr>
          <p:spPr>
            <a:xfrm>
              <a:off x="11026695" y="5788167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86" name="object 8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24627" y="5786099"/>
              <a:ext cx="579485" cy="4136"/>
            </a:xfrm>
            <a:prstGeom prst="rect">
              <a:avLst/>
            </a:prstGeom>
          </p:spPr>
        </p:pic>
        <p:sp>
          <p:nvSpPr>
            <p:cNvPr id="87" name="object 87"/>
            <p:cNvSpPr/>
            <p:nvPr/>
          </p:nvSpPr>
          <p:spPr>
            <a:xfrm>
              <a:off x="9288402" y="5792303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95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8" name="object 88"/>
            <p:cNvSpPr/>
            <p:nvPr/>
          </p:nvSpPr>
          <p:spPr>
            <a:xfrm>
              <a:off x="9286334" y="5790268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9" name="object 89"/>
            <p:cNvSpPr/>
            <p:nvPr/>
          </p:nvSpPr>
          <p:spPr>
            <a:xfrm>
              <a:off x="9040063" y="6144135"/>
              <a:ext cx="1978660" cy="0"/>
            </a:xfrm>
            <a:custGeom>
              <a:avLst/>
              <a:gdLst/>
              <a:ahLst/>
              <a:cxnLst/>
              <a:rect l="l" t="t" r="r" b="b"/>
              <a:pathLst>
                <a:path w="1978659">
                  <a:moveTo>
                    <a:pt x="0" y="0"/>
                  </a:moveTo>
                  <a:lnTo>
                    <a:pt x="197835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90" name="object 9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37995" y="6142067"/>
              <a:ext cx="1982495" cy="4136"/>
            </a:xfrm>
            <a:prstGeom prst="rect">
              <a:avLst/>
            </a:prstGeom>
          </p:spPr>
        </p:pic>
        <p:sp>
          <p:nvSpPr>
            <p:cNvPr id="91" name="object 91"/>
            <p:cNvSpPr/>
            <p:nvPr/>
          </p:nvSpPr>
          <p:spPr>
            <a:xfrm>
              <a:off x="11026695" y="6144135"/>
              <a:ext cx="575945" cy="0"/>
            </a:xfrm>
            <a:custGeom>
              <a:avLst/>
              <a:gdLst/>
              <a:ahLst/>
              <a:cxnLst/>
              <a:rect l="l" t="t" r="r" b="b"/>
              <a:pathLst>
                <a:path w="575945">
                  <a:moveTo>
                    <a:pt x="0" y="0"/>
                  </a:moveTo>
                  <a:lnTo>
                    <a:pt x="575349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92" name="object 9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24627" y="6142067"/>
              <a:ext cx="579485" cy="4136"/>
            </a:xfrm>
            <a:prstGeom prst="rect">
              <a:avLst/>
            </a:prstGeom>
          </p:spPr>
        </p:pic>
        <p:sp>
          <p:nvSpPr>
            <p:cNvPr id="93" name="object 93"/>
            <p:cNvSpPr/>
            <p:nvPr/>
          </p:nvSpPr>
          <p:spPr>
            <a:xfrm>
              <a:off x="5336068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4" name="object 94"/>
            <p:cNvSpPr/>
            <p:nvPr/>
          </p:nvSpPr>
          <p:spPr>
            <a:xfrm>
              <a:off x="5334000" y="0"/>
              <a:ext cx="8890" cy="6858000"/>
            </a:xfrm>
            <a:custGeom>
              <a:avLst/>
              <a:gdLst/>
              <a:ahLst/>
              <a:cxnLst/>
              <a:rect l="l" t="t" r="r" b="b"/>
              <a:pathLst>
                <a:path w="8889" h="6858000">
                  <a:moveTo>
                    <a:pt x="0" y="6857997"/>
                  </a:moveTo>
                  <a:lnTo>
                    <a:pt x="8272" y="6857997"/>
                  </a:lnTo>
                  <a:lnTo>
                    <a:pt x="8272" y="0"/>
                  </a:lnTo>
                  <a:lnTo>
                    <a:pt x="0" y="0"/>
                  </a:lnTo>
                  <a:lnTo>
                    <a:pt x="0" y="685799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5" name="object 95"/>
            <p:cNvSpPr/>
            <p:nvPr/>
          </p:nvSpPr>
          <p:spPr>
            <a:xfrm>
              <a:off x="6610854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6" name="object 96"/>
            <p:cNvSpPr/>
            <p:nvPr/>
          </p:nvSpPr>
          <p:spPr>
            <a:xfrm>
              <a:off x="6610854" y="10314"/>
              <a:ext cx="0" cy="1416050"/>
            </a:xfrm>
            <a:custGeom>
              <a:avLst/>
              <a:gdLst/>
              <a:ahLst/>
              <a:cxnLst/>
              <a:rect l="l" t="t" r="r" b="b"/>
              <a:pathLst>
                <a:path h="1416050">
                  <a:moveTo>
                    <a:pt x="0" y="0"/>
                  </a:moveTo>
                  <a:lnTo>
                    <a:pt x="0" y="1415467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7" name="object 97"/>
            <p:cNvSpPr/>
            <p:nvPr/>
          </p:nvSpPr>
          <p:spPr>
            <a:xfrm>
              <a:off x="6608786" y="8246"/>
              <a:ext cx="4445" cy="1419860"/>
            </a:xfrm>
            <a:custGeom>
              <a:avLst/>
              <a:gdLst/>
              <a:ahLst/>
              <a:cxnLst/>
              <a:rect l="l" t="t" r="r" b="b"/>
              <a:pathLst>
                <a:path w="4445" h="1419860">
                  <a:moveTo>
                    <a:pt x="4136" y="0"/>
                  </a:moveTo>
                  <a:lnTo>
                    <a:pt x="0" y="0"/>
                  </a:lnTo>
                  <a:lnTo>
                    <a:pt x="0" y="1419603"/>
                  </a:lnTo>
                  <a:lnTo>
                    <a:pt x="4136" y="1419603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8" name="object 98"/>
            <p:cNvSpPr/>
            <p:nvPr/>
          </p:nvSpPr>
          <p:spPr>
            <a:xfrm>
              <a:off x="9035927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9" name="object 99"/>
            <p:cNvSpPr/>
            <p:nvPr/>
          </p:nvSpPr>
          <p:spPr>
            <a:xfrm>
              <a:off x="9029722" y="8240"/>
              <a:ext cx="8890" cy="6842125"/>
            </a:xfrm>
            <a:custGeom>
              <a:avLst/>
              <a:gdLst/>
              <a:ahLst/>
              <a:cxnLst/>
              <a:rect l="l" t="t" r="r" b="b"/>
              <a:pathLst>
                <a:path w="8890" h="6842125">
                  <a:moveTo>
                    <a:pt x="8272" y="0"/>
                  </a:moveTo>
                  <a:lnTo>
                    <a:pt x="0" y="0"/>
                  </a:lnTo>
                  <a:lnTo>
                    <a:pt x="0" y="6841562"/>
                  </a:lnTo>
                  <a:lnTo>
                    <a:pt x="8272" y="6841562"/>
                  </a:lnTo>
                  <a:lnTo>
                    <a:pt x="82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0" name="object 100"/>
            <p:cNvSpPr/>
            <p:nvPr/>
          </p:nvSpPr>
          <p:spPr>
            <a:xfrm>
              <a:off x="9288402" y="6148271"/>
              <a:ext cx="0" cy="347980"/>
            </a:xfrm>
            <a:custGeom>
              <a:avLst/>
              <a:gdLst/>
              <a:ahLst/>
              <a:cxnLst/>
              <a:rect l="l" t="t" r="r" b="b"/>
              <a:pathLst>
                <a:path h="347979">
                  <a:moveTo>
                    <a:pt x="0" y="0"/>
                  </a:moveTo>
                  <a:lnTo>
                    <a:pt x="0" y="347662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1" name="object 101"/>
            <p:cNvSpPr/>
            <p:nvPr/>
          </p:nvSpPr>
          <p:spPr>
            <a:xfrm>
              <a:off x="9286334" y="6146203"/>
              <a:ext cx="4445" cy="352425"/>
            </a:xfrm>
            <a:custGeom>
              <a:avLst/>
              <a:gdLst/>
              <a:ahLst/>
              <a:cxnLst/>
              <a:rect l="l" t="t" r="r" b="b"/>
              <a:pathLst>
                <a:path w="4445" h="352425">
                  <a:moveTo>
                    <a:pt x="4136" y="0"/>
                  </a:moveTo>
                  <a:lnTo>
                    <a:pt x="0" y="0"/>
                  </a:lnTo>
                  <a:lnTo>
                    <a:pt x="0" y="351798"/>
                  </a:lnTo>
                  <a:lnTo>
                    <a:pt x="4136" y="351798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D3D3D3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2" name="object 102"/>
            <p:cNvSpPr/>
            <p:nvPr/>
          </p:nvSpPr>
          <p:spPr>
            <a:xfrm>
              <a:off x="9818336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3" name="object 103"/>
            <p:cNvSpPr/>
            <p:nvPr/>
          </p:nvSpPr>
          <p:spPr>
            <a:xfrm>
              <a:off x="10438936" y="2493545"/>
              <a:ext cx="0" cy="1097280"/>
            </a:xfrm>
            <a:custGeom>
              <a:avLst/>
              <a:gdLst/>
              <a:ahLst/>
              <a:cxnLst/>
              <a:rect l="l" t="t" r="r" b="b"/>
              <a:pathLst>
                <a:path h="1097279">
                  <a:moveTo>
                    <a:pt x="0" y="0"/>
                  </a:moveTo>
                  <a:lnTo>
                    <a:pt x="0" y="1096966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0436868" y="2491477"/>
              <a:ext cx="4445" cy="1101725"/>
            </a:xfrm>
            <a:custGeom>
              <a:avLst/>
              <a:gdLst/>
              <a:ahLst/>
              <a:cxnLst/>
              <a:rect l="l" t="t" r="r" b="b"/>
              <a:pathLst>
                <a:path w="4445" h="1101725">
                  <a:moveTo>
                    <a:pt x="4136" y="0"/>
                  </a:moveTo>
                  <a:lnTo>
                    <a:pt x="0" y="0"/>
                  </a:lnTo>
                  <a:lnTo>
                    <a:pt x="0" y="1101102"/>
                  </a:lnTo>
                  <a:lnTo>
                    <a:pt x="4136" y="1101102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5" name="object 105"/>
            <p:cNvSpPr/>
            <p:nvPr/>
          </p:nvSpPr>
          <p:spPr>
            <a:xfrm>
              <a:off x="11022558" y="2857794"/>
              <a:ext cx="0" cy="3642360"/>
            </a:xfrm>
            <a:custGeom>
              <a:avLst/>
              <a:gdLst/>
              <a:ahLst/>
              <a:cxnLst/>
              <a:rect l="l" t="t" r="r" b="b"/>
              <a:pathLst>
                <a:path h="3642360">
                  <a:moveTo>
                    <a:pt x="0" y="0"/>
                  </a:moveTo>
                  <a:lnTo>
                    <a:pt x="0" y="3642275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6" name="object 106"/>
            <p:cNvSpPr/>
            <p:nvPr/>
          </p:nvSpPr>
          <p:spPr>
            <a:xfrm>
              <a:off x="11020490" y="2855676"/>
              <a:ext cx="4445" cy="3646804"/>
            </a:xfrm>
            <a:custGeom>
              <a:avLst/>
              <a:gdLst/>
              <a:ahLst/>
              <a:cxnLst/>
              <a:rect l="l" t="t" r="r" b="b"/>
              <a:pathLst>
                <a:path w="4445" h="3646804">
                  <a:moveTo>
                    <a:pt x="4136" y="0"/>
                  </a:moveTo>
                  <a:lnTo>
                    <a:pt x="0" y="0"/>
                  </a:lnTo>
                  <a:lnTo>
                    <a:pt x="0" y="3646461"/>
                  </a:lnTo>
                  <a:lnTo>
                    <a:pt x="4136" y="3646461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1606180" y="2857795"/>
              <a:ext cx="0" cy="3990340"/>
            </a:xfrm>
            <a:custGeom>
              <a:avLst/>
              <a:gdLst/>
              <a:ahLst/>
              <a:cxnLst/>
              <a:rect l="l" t="t" r="r" b="b"/>
              <a:pathLst>
                <a:path h="3990340">
                  <a:moveTo>
                    <a:pt x="0" y="0"/>
                  </a:moveTo>
                  <a:lnTo>
                    <a:pt x="0" y="3989939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8" name="object 108"/>
            <p:cNvSpPr/>
            <p:nvPr/>
          </p:nvSpPr>
          <p:spPr>
            <a:xfrm>
              <a:off x="11604113" y="2855720"/>
              <a:ext cx="4445" cy="3994150"/>
            </a:xfrm>
            <a:custGeom>
              <a:avLst/>
              <a:gdLst/>
              <a:ahLst/>
              <a:cxnLst/>
              <a:rect l="l" t="t" r="r" b="b"/>
              <a:pathLst>
                <a:path w="4445" h="3994150">
                  <a:moveTo>
                    <a:pt x="4136" y="0"/>
                  </a:moveTo>
                  <a:lnTo>
                    <a:pt x="0" y="0"/>
                  </a:lnTo>
                  <a:lnTo>
                    <a:pt x="0" y="3994082"/>
                  </a:lnTo>
                  <a:lnTo>
                    <a:pt x="4136" y="3994082"/>
                  </a:lnTo>
                  <a:lnTo>
                    <a:pt x="413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2189638" y="2042"/>
              <a:ext cx="0" cy="0"/>
            </a:xfrm>
            <a:custGeom>
              <a:avLst/>
              <a:gdLst/>
              <a:ahLst/>
              <a:cxnLst/>
              <a:rect l="l" t="t" r="r" b="b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0" name="object 110"/>
            <p:cNvSpPr/>
            <p:nvPr/>
          </p:nvSpPr>
          <p:spPr>
            <a:xfrm>
              <a:off x="12183433" y="8240"/>
              <a:ext cx="8890" cy="6850380"/>
            </a:xfrm>
            <a:custGeom>
              <a:avLst/>
              <a:gdLst/>
              <a:ahLst/>
              <a:cxnLst/>
              <a:rect l="l" t="t" r="r" b="b"/>
              <a:pathLst>
                <a:path w="8890" h="6850380">
                  <a:moveTo>
                    <a:pt x="8272" y="0"/>
                  </a:moveTo>
                  <a:lnTo>
                    <a:pt x="0" y="0"/>
                  </a:lnTo>
                  <a:lnTo>
                    <a:pt x="0" y="6849757"/>
                  </a:lnTo>
                  <a:lnTo>
                    <a:pt x="8272" y="6849757"/>
                  </a:lnTo>
                  <a:lnTo>
                    <a:pt x="827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1" name="object 111"/>
            <p:cNvSpPr/>
            <p:nvPr/>
          </p:nvSpPr>
          <p:spPr>
            <a:xfrm>
              <a:off x="5543086" y="2042"/>
              <a:ext cx="6063615" cy="0"/>
            </a:xfrm>
            <a:custGeom>
              <a:avLst/>
              <a:gdLst/>
              <a:ahLst/>
              <a:cxnLst/>
              <a:rect l="l" t="t" r="r" b="b"/>
              <a:pathLst>
                <a:path w="6063615">
                  <a:moveTo>
                    <a:pt x="2280345" y="0"/>
                  </a:moveTo>
                  <a:lnTo>
                    <a:pt x="2280345" y="0"/>
                  </a:lnTo>
                </a:path>
                <a:path w="6063615">
                  <a:moveTo>
                    <a:pt x="4895850" y="0"/>
                  </a:moveTo>
                  <a:lnTo>
                    <a:pt x="4895850" y="0"/>
                  </a:lnTo>
                </a:path>
                <a:path w="6063615">
                  <a:moveTo>
                    <a:pt x="5479472" y="0"/>
                  </a:moveTo>
                  <a:lnTo>
                    <a:pt x="5479472" y="0"/>
                  </a:lnTo>
                </a:path>
                <a:path w="6063615">
                  <a:moveTo>
                    <a:pt x="6063094" y="0"/>
                  </a:moveTo>
                  <a:lnTo>
                    <a:pt x="6063094" y="0"/>
                  </a:lnTo>
                </a:path>
                <a:path w="6063615">
                  <a:moveTo>
                    <a:pt x="3745316" y="0"/>
                  </a:moveTo>
                  <a:lnTo>
                    <a:pt x="3745316" y="0"/>
                  </a:lnTo>
                </a:path>
                <a:path w="6063615">
                  <a:moveTo>
                    <a:pt x="0" y="0"/>
                  </a:moveTo>
                  <a:lnTo>
                    <a:pt x="0" y="0"/>
                  </a:lnTo>
                </a:path>
                <a:path w="6063615">
                  <a:moveTo>
                    <a:pt x="62043" y="0"/>
                  </a:moveTo>
                  <a:lnTo>
                    <a:pt x="62043" y="0"/>
                  </a:lnTo>
                </a:path>
              </a:pathLst>
            </a:custGeom>
            <a:ln w="4136">
              <a:solidFill>
                <a:srgbClr val="D3D3D3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2" name="object 112"/>
            <p:cNvSpPr/>
            <p:nvPr/>
          </p:nvSpPr>
          <p:spPr>
            <a:xfrm>
              <a:off x="5342272" y="0"/>
              <a:ext cx="6849745" cy="8255"/>
            </a:xfrm>
            <a:custGeom>
              <a:avLst/>
              <a:gdLst/>
              <a:ahLst/>
              <a:cxnLst/>
              <a:rect l="l" t="t" r="r" b="b"/>
              <a:pathLst>
                <a:path w="6849745" h="8255">
                  <a:moveTo>
                    <a:pt x="0" y="8246"/>
                  </a:moveTo>
                  <a:lnTo>
                    <a:pt x="6849433" y="8246"/>
                  </a:lnTo>
                  <a:lnTo>
                    <a:pt x="6849433" y="0"/>
                  </a:lnTo>
                  <a:lnTo>
                    <a:pt x="0" y="0"/>
                  </a:lnTo>
                  <a:lnTo>
                    <a:pt x="0" y="82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3" name="object 113"/>
            <p:cNvSpPr/>
            <p:nvPr/>
          </p:nvSpPr>
          <p:spPr>
            <a:xfrm>
              <a:off x="5344340" y="498572"/>
              <a:ext cx="1266825" cy="0"/>
            </a:xfrm>
            <a:custGeom>
              <a:avLst/>
              <a:gdLst/>
              <a:ahLst/>
              <a:cxnLst/>
              <a:rect l="l" t="t" r="r" b="b"/>
              <a:pathLst>
                <a:path w="1266825">
                  <a:moveTo>
                    <a:pt x="0" y="0"/>
                  </a:moveTo>
                  <a:lnTo>
                    <a:pt x="1266514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342272" y="496504"/>
              <a:ext cx="1271270" cy="4445"/>
            </a:xfrm>
            <a:custGeom>
              <a:avLst/>
              <a:gdLst/>
              <a:ahLst/>
              <a:cxnLst/>
              <a:rect l="l" t="t" r="r" b="b"/>
              <a:pathLst>
                <a:path w="1271270" h="4445">
                  <a:moveTo>
                    <a:pt x="1270650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1270650" y="4136"/>
                  </a:lnTo>
                  <a:lnTo>
                    <a:pt x="12706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5" name="object 115"/>
            <p:cNvSpPr/>
            <p:nvPr/>
          </p:nvSpPr>
          <p:spPr>
            <a:xfrm>
              <a:off x="5344340" y="962260"/>
              <a:ext cx="3683635" cy="0"/>
            </a:xfrm>
            <a:custGeom>
              <a:avLst/>
              <a:gdLst/>
              <a:ahLst/>
              <a:cxnLst/>
              <a:rect l="l" t="t" r="r" b="b"/>
              <a:pathLst>
                <a:path w="3683634">
                  <a:moveTo>
                    <a:pt x="0" y="0"/>
                  </a:moveTo>
                  <a:lnTo>
                    <a:pt x="3683313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6" name="object 116"/>
            <p:cNvSpPr/>
            <p:nvPr/>
          </p:nvSpPr>
          <p:spPr>
            <a:xfrm>
              <a:off x="5342272" y="960191"/>
              <a:ext cx="3687445" cy="4445"/>
            </a:xfrm>
            <a:custGeom>
              <a:avLst/>
              <a:gdLst/>
              <a:ahLst/>
              <a:cxnLst/>
              <a:rect l="l" t="t" r="r" b="b"/>
              <a:pathLst>
                <a:path w="3687445" h="4444">
                  <a:moveTo>
                    <a:pt x="3687450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687450" y="4136"/>
                  </a:lnTo>
                  <a:lnTo>
                    <a:pt x="36874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344340" y="1425782"/>
              <a:ext cx="3683635" cy="0"/>
            </a:xfrm>
            <a:custGeom>
              <a:avLst/>
              <a:gdLst/>
              <a:ahLst/>
              <a:cxnLst/>
              <a:rect l="l" t="t" r="r" b="b"/>
              <a:pathLst>
                <a:path w="3683634">
                  <a:moveTo>
                    <a:pt x="0" y="0"/>
                  </a:moveTo>
                  <a:lnTo>
                    <a:pt x="3683313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8" name="object 118"/>
            <p:cNvSpPr/>
            <p:nvPr/>
          </p:nvSpPr>
          <p:spPr>
            <a:xfrm>
              <a:off x="5342268" y="1423720"/>
              <a:ext cx="6841490" cy="741045"/>
            </a:xfrm>
            <a:custGeom>
              <a:avLst/>
              <a:gdLst/>
              <a:ahLst/>
              <a:cxnLst/>
              <a:rect l="l" t="t" r="r" b="b"/>
              <a:pathLst>
                <a:path w="6841490" h="741044">
                  <a:moveTo>
                    <a:pt x="3687445" y="0"/>
                  </a:moveTo>
                  <a:lnTo>
                    <a:pt x="0" y="0"/>
                  </a:lnTo>
                  <a:lnTo>
                    <a:pt x="0" y="4140"/>
                  </a:lnTo>
                  <a:lnTo>
                    <a:pt x="3687445" y="4140"/>
                  </a:lnTo>
                  <a:lnTo>
                    <a:pt x="3687445" y="0"/>
                  </a:lnTo>
                  <a:close/>
                </a:path>
                <a:path w="6841490" h="741044">
                  <a:moveTo>
                    <a:pt x="6841160" y="732548"/>
                  </a:moveTo>
                  <a:lnTo>
                    <a:pt x="3695725" y="732548"/>
                  </a:lnTo>
                  <a:lnTo>
                    <a:pt x="3695725" y="740829"/>
                  </a:lnTo>
                  <a:lnTo>
                    <a:pt x="6841160" y="740829"/>
                  </a:lnTo>
                  <a:lnTo>
                    <a:pt x="6841160" y="73254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9" name="object 119"/>
            <p:cNvSpPr/>
            <p:nvPr/>
          </p:nvSpPr>
          <p:spPr>
            <a:xfrm>
              <a:off x="9040063" y="2489409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0" name="object 120"/>
            <p:cNvSpPr/>
            <p:nvPr/>
          </p:nvSpPr>
          <p:spPr>
            <a:xfrm>
              <a:off x="9037995" y="2487341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4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1" name="object 121"/>
            <p:cNvSpPr/>
            <p:nvPr/>
          </p:nvSpPr>
          <p:spPr>
            <a:xfrm>
              <a:off x="9040063" y="2853658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2" name="object 122"/>
            <p:cNvSpPr/>
            <p:nvPr/>
          </p:nvSpPr>
          <p:spPr>
            <a:xfrm>
              <a:off x="9037995" y="2851590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4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3" name="object 123"/>
            <p:cNvSpPr/>
            <p:nvPr/>
          </p:nvSpPr>
          <p:spPr>
            <a:xfrm>
              <a:off x="9040063" y="3226345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4" name="object 124"/>
            <p:cNvSpPr/>
            <p:nvPr/>
          </p:nvSpPr>
          <p:spPr>
            <a:xfrm>
              <a:off x="9037995" y="3224277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4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5" name="object 125"/>
            <p:cNvSpPr/>
            <p:nvPr/>
          </p:nvSpPr>
          <p:spPr>
            <a:xfrm>
              <a:off x="9040063" y="3590512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6" name="object 126"/>
            <p:cNvSpPr/>
            <p:nvPr/>
          </p:nvSpPr>
          <p:spPr>
            <a:xfrm>
              <a:off x="9037995" y="3588443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5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7" name="object 127"/>
            <p:cNvSpPr/>
            <p:nvPr/>
          </p:nvSpPr>
          <p:spPr>
            <a:xfrm>
              <a:off x="9040063" y="3967170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8" name="object 128"/>
            <p:cNvSpPr/>
            <p:nvPr/>
          </p:nvSpPr>
          <p:spPr>
            <a:xfrm>
              <a:off x="9037995" y="3965102"/>
              <a:ext cx="3145790" cy="4445"/>
            </a:xfrm>
            <a:custGeom>
              <a:avLst/>
              <a:gdLst/>
              <a:ahLst/>
              <a:cxnLst/>
              <a:rect l="l" t="t" r="r" b="b"/>
              <a:pathLst>
                <a:path w="3145790" h="4445">
                  <a:moveTo>
                    <a:pt x="3145438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3145438" y="4136"/>
                  </a:lnTo>
                  <a:lnTo>
                    <a:pt x="314543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9" name="object 129"/>
            <p:cNvSpPr/>
            <p:nvPr/>
          </p:nvSpPr>
          <p:spPr>
            <a:xfrm>
              <a:off x="11610317" y="4364427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0" name="object 130"/>
            <p:cNvSpPr/>
            <p:nvPr/>
          </p:nvSpPr>
          <p:spPr>
            <a:xfrm>
              <a:off x="11608249" y="4362359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1" name="object 131"/>
            <p:cNvSpPr/>
            <p:nvPr/>
          </p:nvSpPr>
          <p:spPr>
            <a:xfrm>
              <a:off x="11610317" y="4720404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2" name="object 132"/>
            <p:cNvSpPr/>
            <p:nvPr/>
          </p:nvSpPr>
          <p:spPr>
            <a:xfrm>
              <a:off x="11608249" y="4718335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3" name="object 133"/>
            <p:cNvSpPr/>
            <p:nvPr/>
          </p:nvSpPr>
          <p:spPr>
            <a:xfrm>
              <a:off x="11610317" y="5076297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4" name="object 134"/>
            <p:cNvSpPr/>
            <p:nvPr/>
          </p:nvSpPr>
          <p:spPr>
            <a:xfrm>
              <a:off x="11608249" y="5074229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5" name="object 135"/>
            <p:cNvSpPr/>
            <p:nvPr/>
          </p:nvSpPr>
          <p:spPr>
            <a:xfrm>
              <a:off x="11610317" y="5432273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6" name="object 136"/>
            <p:cNvSpPr/>
            <p:nvPr/>
          </p:nvSpPr>
          <p:spPr>
            <a:xfrm>
              <a:off x="11608249" y="5430205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7" name="object 137"/>
            <p:cNvSpPr/>
            <p:nvPr/>
          </p:nvSpPr>
          <p:spPr>
            <a:xfrm>
              <a:off x="11610317" y="5788167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8" name="object 138"/>
            <p:cNvSpPr/>
            <p:nvPr/>
          </p:nvSpPr>
          <p:spPr>
            <a:xfrm>
              <a:off x="11608249" y="5786099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9" name="object 139"/>
            <p:cNvSpPr/>
            <p:nvPr/>
          </p:nvSpPr>
          <p:spPr>
            <a:xfrm>
              <a:off x="11610317" y="6144135"/>
              <a:ext cx="571500" cy="0"/>
            </a:xfrm>
            <a:custGeom>
              <a:avLst/>
              <a:gdLst/>
              <a:ahLst/>
              <a:cxnLst/>
              <a:rect l="l" t="t" r="r" b="b"/>
              <a:pathLst>
                <a:path w="571500">
                  <a:moveTo>
                    <a:pt x="0" y="0"/>
                  </a:moveTo>
                  <a:lnTo>
                    <a:pt x="571048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0" name="object 140"/>
            <p:cNvSpPr/>
            <p:nvPr/>
          </p:nvSpPr>
          <p:spPr>
            <a:xfrm>
              <a:off x="11608249" y="6142067"/>
              <a:ext cx="575310" cy="4445"/>
            </a:xfrm>
            <a:custGeom>
              <a:avLst/>
              <a:gdLst/>
              <a:ahLst/>
              <a:cxnLst/>
              <a:rect l="l" t="t" r="r" b="b"/>
              <a:pathLst>
                <a:path w="575309" h="4445">
                  <a:moveTo>
                    <a:pt x="575142" y="0"/>
                  </a:moveTo>
                  <a:lnTo>
                    <a:pt x="0" y="0"/>
                  </a:lnTo>
                  <a:lnTo>
                    <a:pt x="0" y="4136"/>
                  </a:lnTo>
                  <a:lnTo>
                    <a:pt x="575142" y="4136"/>
                  </a:lnTo>
                  <a:lnTo>
                    <a:pt x="5751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1" name="object 141"/>
            <p:cNvSpPr/>
            <p:nvPr/>
          </p:nvSpPr>
          <p:spPr>
            <a:xfrm>
              <a:off x="9040063" y="6500070"/>
              <a:ext cx="3141345" cy="0"/>
            </a:xfrm>
            <a:custGeom>
              <a:avLst/>
              <a:gdLst/>
              <a:ahLst/>
              <a:cxnLst/>
              <a:rect l="l" t="t" r="r" b="b"/>
              <a:pathLst>
                <a:path w="3141345">
                  <a:moveTo>
                    <a:pt x="0" y="0"/>
                  </a:moveTo>
                  <a:lnTo>
                    <a:pt x="3141302" y="0"/>
                  </a:lnTo>
                </a:path>
              </a:pathLst>
            </a:custGeom>
            <a:ln w="41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2" name="object 142"/>
            <p:cNvSpPr/>
            <p:nvPr/>
          </p:nvSpPr>
          <p:spPr>
            <a:xfrm>
              <a:off x="5342268" y="6498005"/>
              <a:ext cx="6849745" cy="360045"/>
            </a:xfrm>
            <a:custGeom>
              <a:avLst/>
              <a:gdLst/>
              <a:ahLst/>
              <a:cxnLst/>
              <a:rect l="l" t="t" r="r" b="b"/>
              <a:pathLst>
                <a:path w="6849745" h="360045">
                  <a:moveTo>
                    <a:pt x="6841160" y="0"/>
                  </a:moveTo>
                  <a:lnTo>
                    <a:pt x="3695725" y="0"/>
                  </a:lnTo>
                  <a:lnTo>
                    <a:pt x="3695725" y="4140"/>
                  </a:lnTo>
                  <a:lnTo>
                    <a:pt x="6841160" y="4140"/>
                  </a:lnTo>
                  <a:lnTo>
                    <a:pt x="6841160" y="0"/>
                  </a:lnTo>
                  <a:close/>
                </a:path>
                <a:path w="6849745" h="360045">
                  <a:moveTo>
                    <a:pt x="6849427" y="351802"/>
                  </a:moveTo>
                  <a:lnTo>
                    <a:pt x="0" y="351802"/>
                  </a:lnTo>
                  <a:lnTo>
                    <a:pt x="0" y="359994"/>
                  </a:lnTo>
                  <a:lnTo>
                    <a:pt x="6849427" y="359994"/>
                  </a:lnTo>
                  <a:lnTo>
                    <a:pt x="6849427" y="35180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3" name="object 143"/>
            <p:cNvSpPr/>
            <p:nvPr/>
          </p:nvSpPr>
          <p:spPr>
            <a:xfrm>
              <a:off x="5573901" y="1840660"/>
              <a:ext cx="3350895" cy="3851275"/>
            </a:xfrm>
            <a:custGeom>
              <a:avLst/>
              <a:gdLst/>
              <a:ahLst/>
              <a:cxnLst/>
              <a:rect l="l" t="t" r="r" b="b"/>
              <a:pathLst>
                <a:path w="3350895" h="3851275">
                  <a:moveTo>
                    <a:pt x="3350347" y="0"/>
                  </a:moveTo>
                  <a:lnTo>
                    <a:pt x="0" y="0"/>
                  </a:lnTo>
                  <a:lnTo>
                    <a:pt x="0" y="3850964"/>
                  </a:lnTo>
                  <a:lnTo>
                    <a:pt x="3350347" y="3850964"/>
                  </a:lnTo>
                  <a:lnTo>
                    <a:pt x="33503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4" name="object 144"/>
            <p:cNvSpPr/>
            <p:nvPr/>
          </p:nvSpPr>
          <p:spPr>
            <a:xfrm>
              <a:off x="5817939" y="2299797"/>
              <a:ext cx="2862580" cy="2792095"/>
            </a:xfrm>
            <a:custGeom>
              <a:avLst/>
              <a:gdLst/>
              <a:ahLst/>
              <a:cxnLst/>
              <a:rect l="l" t="t" r="r" b="b"/>
              <a:pathLst>
                <a:path w="2862579" h="2792095">
                  <a:moveTo>
                    <a:pt x="1431136" y="1174730"/>
                  </a:moveTo>
                  <a:lnTo>
                    <a:pt x="1658628" y="1282275"/>
                  </a:lnTo>
                </a:path>
                <a:path w="2862579" h="2792095">
                  <a:moveTo>
                    <a:pt x="1658628" y="1282275"/>
                  </a:moveTo>
                  <a:lnTo>
                    <a:pt x="1716535" y="1530458"/>
                  </a:lnTo>
                </a:path>
                <a:path w="2862579" h="2792095">
                  <a:moveTo>
                    <a:pt x="1716535" y="1530458"/>
                  </a:moveTo>
                  <a:lnTo>
                    <a:pt x="1559359" y="1733140"/>
                  </a:lnTo>
                </a:path>
                <a:path w="2862579" h="2792095">
                  <a:moveTo>
                    <a:pt x="1559359" y="1733140"/>
                  </a:moveTo>
                  <a:lnTo>
                    <a:pt x="1302912" y="1733140"/>
                  </a:lnTo>
                </a:path>
                <a:path w="2862579" h="2792095">
                  <a:moveTo>
                    <a:pt x="1302912" y="1733140"/>
                  </a:moveTo>
                  <a:lnTo>
                    <a:pt x="1145736" y="1530458"/>
                  </a:lnTo>
                </a:path>
                <a:path w="2862579" h="2792095">
                  <a:moveTo>
                    <a:pt x="1145736" y="1530458"/>
                  </a:moveTo>
                  <a:lnTo>
                    <a:pt x="1199507" y="1282275"/>
                  </a:lnTo>
                </a:path>
                <a:path w="2862579" h="2792095">
                  <a:moveTo>
                    <a:pt x="1199507" y="1282275"/>
                  </a:moveTo>
                  <a:lnTo>
                    <a:pt x="1431136" y="1174730"/>
                  </a:lnTo>
                </a:path>
                <a:path w="2862579" h="2792095">
                  <a:moveTo>
                    <a:pt x="1431136" y="881047"/>
                  </a:moveTo>
                  <a:lnTo>
                    <a:pt x="1890257" y="1100275"/>
                  </a:lnTo>
                </a:path>
                <a:path w="2862579" h="2792095">
                  <a:moveTo>
                    <a:pt x="1890257" y="1100275"/>
                  </a:moveTo>
                  <a:lnTo>
                    <a:pt x="2001935" y="1596640"/>
                  </a:lnTo>
                </a:path>
                <a:path w="2862579" h="2792095">
                  <a:moveTo>
                    <a:pt x="2001935" y="1596640"/>
                  </a:moveTo>
                  <a:lnTo>
                    <a:pt x="1683446" y="1997868"/>
                  </a:lnTo>
                </a:path>
                <a:path w="2862579" h="2792095">
                  <a:moveTo>
                    <a:pt x="1683446" y="1997868"/>
                  </a:moveTo>
                  <a:lnTo>
                    <a:pt x="1174689" y="1997868"/>
                  </a:lnTo>
                </a:path>
                <a:path w="2862579" h="2792095">
                  <a:moveTo>
                    <a:pt x="1174689" y="1997868"/>
                  </a:moveTo>
                  <a:lnTo>
                    <a:pt x="856199" y="1596640"/>
                  </a:lnTo>
                </a:path>
                <a:path w="2862579" h="2792095">
                  <a:moveTo>
                    <a:pt x="856199" y="1596640"/>
                  </a:moveTo>
                  <a:lnTo>
                    <a:pt x="972014" y="1100275"/>
                  </a:lnTo>
                </a:path>
                <a:path w="2862579" h="2792095">
                  <a:moveTo>
                    <a:pt x="972014" y="1100275"/>
                  </a:moveTo>
                  <a:lnTo>
                    <a:pt x="1431136" y="881047"/>
                  </a:lnTo>
                </a:path>
                <a:path w="2862579" h="2792095">
                  <a:moveTo>
                    <a:pt x="1431136" y="587365"/>
                  </a:moveTo>
                  <a:lnTo>
                    <a:pt x="2117750" y="918275"/>
                  </a:lnTo>
                </a:path>
                <a:path w="2862579" h="2792095">
                  <a:moveTo>
                    <a:pt x="2117750" y="918275"/>
                  </a:moveTo>
                  <a:lnTo>
                    <a:pt x="2291472" y="1662822"/>
                  </a:lnTo>
                </a:path>
                <a:path w="2862579" h="2792095">
                  <a:moveTo>
                    <a:pt x="2291472" y="1662822"/>
                  </a:moveTo>
                  <a:lnTo>
                    <a:pt x="1811669" y="2262596"/>
                  </a:lnTo>
                </a:path>
                <a:path w="2862579" h="2792095">
                  <a:moveTo>
                    <a:pt x="1811669" y="2262596"/>
                  </a:moveTo>
                  <a:lnTo>
                    <a:pt x="1046466" y="2262596"/>
                  </a:lnTo>
                </a:path>
                <a:path w="2862579" h="2792095">
                  <a:moveTo>
                    <a:pt x="1046466" y="2262596"/>
                  </a:moveTo>
                  <a:lnTo>
                    <a:pt x="570799" y="1662822"/>
                  </a:lnTo>
                </a:path>
                <a:path w="2862579" h="2792095">
                  <a:moveTo>
                    <a:pt x="570799" y="1662822"/>
                  </a:moveTo>
                  <a:lnTo>
                    <a:pt x="740385" y="918275"/>
                  </a:lnTo>
                </a:path>
                <a:path w="2862579" h="2792095">
                  <a:moveTo>
                    <a:pt x="740385" y="918275"/>
                  </a:moveTo>
                  <a:lnTo>
                    <a:pt x="1431136" y="587365"/>
                  </a:lnTo>
                </a:path>
                <a:path w="2862579" h="2792095">
                  <a:moveTo>
                    <a:pt x="1431136" y="293682"/>
                  </a:moveTo>
                  <a:lnTo>
                    <a:pt x="2349379" y="736274"/>
                  </a:lnTo>
                </a:path>
                <a:path w="2862579" h="2792095">
                  <a:moveTo>
                    <a:pt x="2349379" y="736274"/>
                  </a:moveTo>
                  <a:lnTo>
                    <a:pt x="2576872" y="1729004"/>
                  </a:lnTo>
                </a:path>
                <a:path w="2862579" h="2792095">
                  <a:moveTo>
                    <a:pt x="2576872" y="1729004"/>
                  </a:moveTo>
                  <a:lnTo>
                    <a:pt x="1939892" y="2527324"/>
                  </a:lnTo>
                </a:path>
                <a:path w="2862579" h="2792095">
                  <a:moveTo>
                    <a:pt x="1939892" y="2527324"/>
                  </a:moveTo>
                  <a:lnTo>
                    <a:pt x="922379" y="2527324"/>
                  </a:lnTo>
                </a:path>
                <a:path w="2862579" h="2792095">
                  <a:moveTo>
                    <a:pt x="922379" y="2527324"/>
                  </a:moveTo>
                  <a:lnTo>
                    <a:pt x="285399" y="1729004"/>
                  </a:lnTo>
                </a:path>
                <a:path w="2862579" h="2792095">
                  <a:moveTo>
                    <a:pt x="285399" y="1729004"/>
                  </a:moveTo>
                  <a:lnTo>
                    <a:pt x="512892" y="736274"/>
                  </a:lnTo>
                </a:path>
                <a:path w="2862579" h="2792095">
                  <a:moveTo>
                    <a:pt x="512892" y="736274"/>
                  </a:moveTo>
                  <a:lnTo>
                    <a:pt x="1431136" y="293682"/>
                  </a:lnTo>
                </a:path>
                <a:path w="2862579" h="2792095">
                  <a:moveTo>
                    <a:pt x="1431136" y="0"/>
                  </a:moveTo>
                  <a:lnTo>
                    <a:pt x="2576872" y="550137"/>
                  </a:lnTo>
                </a:path>
                <a:path w="2862579" h="2792095">
                  <a:moveTo>
                    <a:pt x="2576872" y="550137"/>
                  </a:moveTo>
                  <a:lnTo>
                    <a:pt x="2862272" y="1795186"/>
                  </a:lnTo>
                </a:path>
                <a:path w="2862579" h="2792095">
                  <a:moveTo>
                    <a:pt x="2862272" y="1795186"/>
                  </a:moveTo>
                  <a:lnTo>
                    <a:pt x="2068115" y="2792052"/>
                  </a:lnTo>
                </a:path>
                <a:path w="2862579" h="2792095">
                  <a:moveTo>
                    <a:pt x="2068115" y="2792052"/>
                  </a:moveTo>
                  <a:lnTo>
                    <a:pt x="794156" y="2792052"/>
                  </a:lnTo>
                </a:path>
                <a:path w="2862579" h="2792095">
                  <a:moveTo>
                    <a:pt x="794156" y="2792052"/>
                  </a:moveTo>
                  <a:lnTo>
                    <a:pt x="0" y="1795186"/>
                  </a:lnTo>
                </a:path>
                <a:path w="2862579" h="2792095">
                  <a:moveTo>
                    <a:pt x="0" y="1795186"/>
                  </a:moveTo>
                  <a:lnTo>
                    <a:pt x="281263" y="550137"/>
                  </a:lnTo>
                </a:path>
                <a:path w="2862579" h="2792095">
                  <a:moveTo>
                    <a:pt x="281263" y="550137"/>
                  </a:moveTo>
                  <a:lnTo>
                    <a:pt x="1431136" y="0"/>
                  </a:lnTo>
                </a:path>
              </a:pathLst>
            </a:custGeom>
            <a:ln w="1654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45" name="object 14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392875" y="2643116"/>
              <a:ext cx="1646220" cy="2109550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6434237" y="2667935"/>
              <a:ext cx="1564005" cy="2026920"/>
            </a:xfrm>
            <a:custGeom>
              <a:avLst/>
              <a:gdLst/>
              <a:ahLst/>
              <a:cxnLst/>
              <a:rect l="l" t="t" r="r" b="b"/>
              <a:pathLst>
                <a:path w="1564004" h="2026920">
                  <a:moveTo>
                    <a:pt x="814837" y="0"/>
                  </a:moveTo>
                  <a:lnTo>
                    <a:pt x="45498" y="488092"/>
                  </a:lnTo>
                  <a:lnTo>
                    <a:pt x="0" y="1286412"/>
                  </a:lnTo>
                  <a:lnTo>
                    <a:pt x="384669" y="1993732"/>
                  </a:lnTo>
                  <a:lnTo>
                    <a:pt x="1261550" y="2026823"/>
                  </a:lnTo>
                  <a:lnTo>
                    <a:pt x="1563495" y="1269866"/>
                  </a:lnTo>
                  <a:lnTo>
                    <a:pt x="1431136" y="608046"/>
                  </a:lnTo>
                  <a:lnTo>
                    <a:pt x="814837" y="0"/>
                  </a:lnTo>
                  <a:close/>
                </a:path>
              </a:pathLst>
            </a:custGeom>
            <a:solidFill>
              <a:srgbClr val="8EB4E2">
                <a:alpha val="58038"/>
              </a:srgbClr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7" name="object 147"/>
            <p:cNvSpPr/>
            <p:nvPr/>
          </p:nvSpPr>
          <p:spPr>
            <a:xfrm>
              <a:off x="6434237" y="2667935"/>
              <a:ext cx="1564005" cy="2026920"/>
            </a:xfrm>
            <a:custGeom>
              <a:avLst/>
              <a:gdLst/>
              <a:ahLst/>
              <a:cxnLst/>
              <a:rect l="l" t="t" r="r" b="b"/>
              <a:pathLst>
                <a:path w="1564004" h="2026920">
                  <a:moveTo>
                    <a:pt x="814837" y="0"/>
                  </a:moveTo>
                  <a:lnTo>
                    <a:pt x="1431136" y="608046"/>
                  </a:lnTo>
                  <a:lnTo>
                    <a:pt x="1563495" y="1269866"/>
                  </a:lnTo>
                  <a:lnTo>
                    <a:pt x="1261550" y="2026823"/>
                  </a:lnTo>
                  <a:lnTo>
                    <a:pt x="384669" y="1993732"/>
                  </a:lnTo>
                  <a:lnTo>
                    <a:pt x="0" y="1286412"/>
                  </a:lnTo>
                  <a:lnTo>
                    <a:pt x="45498" y="488092"/>
                  </a:lnTo>
                  <a:lnTo>
                    <a:pt x="814837" y="0"/>
                  </a:lnTo>
                  <a:close/>
                </a:path>
              </a:pathLst>
            </a:custGeom>
            <a:ln w="16545">
              <a:solidFill>
                <a:srgbClr val="548ED4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8" name="object 148"/>
            <p:cNvSpPr/>
            <p:nvPr/>
          </p:nvSpPr>
          <p:spPr>
            <a:xfrm>
              <a:off x="5817939" y="2299797"/>
              <a:ext cx="2862580" cy="2792095"/>
            </a:xfrm>
            <a:custGeom>
              <a:avLst/>
              <a:gdLst/>
              <a:ahLst/>
              <a:cxnLst/>
              <a:rect l="l" t="t" r="r" b="b"/>
              <a:pathLst>
                <a:path w="2862579" h="2792095">
                  <a:moveTo>
                    <a:pt x="1431136" y="1468412"/>
                  </a:moveTo>
                  <a:lnTo>
                    <a:pt x="1431136" y="0"/>
                  </a:lnTo>
                </a:path>
                <a:path w="2862579" h="2792095">
                  <a:moveTo>
                    <a:pt x="1431136" y="1468412"/>
                  </a:moveTo>
                  <a:lnTo>
                    <a:pt x="2576872" y="550137"/>
                  </a:lnTo>
                </a:path>
                <a:path w="2862579" h="2792095">
                  <a:moveTo>
                    <a:pt x="1431136" y="1468412"/>
                  </a:moveTo>
                  <a:lnTo>
                    <a:pt x="2862272" y="1795186"/>
                  </a:lnTo>
                </a:path>
                <a:path w="2862579" h="2792095">
                  <a:moveTo>
                    <a:pt x="1431136" y="1468412"/>
                  </a:moveTo>
                  <a:lnTo>
                    <a:pt x="2068115" y="2792052"/>
                  </a:lnTo>
                </a:path>
                <a:path w="2862579" h="2792095">
                  <a:moveTo>
                    <a:pt x="1431136" y="1468412"/>
                  </a:moveTo>
                  <a:lnTo>
                    <a:pt x="794156" y="2792052"/>
                  </a:lnTo>
                </a:path>
                <a:path w="2862579" h="2792095">
                  <a:moveTo>
                    <a:pt x="1431136" y="1468412"/>
                  </a:moveTo>
                  <a:lnTo>
                    <a:pt x="0" y="1795186"/>
                  </a:lnTo>
                </a:path>
                <a:path w="2862579" h="2792095">
                  <a:moveTo>
                    <a:pt x="1431136" y="1468412"/>
                  </a:moveTo>
                  <a:lnTo>
                    <a:pt x="281263" y="550137"/>
                  </a:lnTo>
                </a:path>
                <a:path w="2862579" h="2792095">
                  <a:moveTo>
                    <a:pt x="1431136" y="1468412"/>
                  </a:moveTo>
                  <a:lnTo>
                    <a:pt x="1431136" y="0"/>
                  </a:lnTo>
                </a:path>
              </a:pathLst>
            </a:custGeom>
            <a:ln w="16545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49" name="object 149"/>
          <p:cNvSpPr txBox="1"/>
          <p:nvPr/>
        </p:nvSpPr>
        <p:spPr>
          <a:xfrm>
            <a:off x="5154509" y="2418300"/>
            <a:ext cx="165734" cy="1367201"/>
          </a:xfrm>
          <a:prstGeom prst="rect">
            <a:avLst/>
          </a:prstGeom>
        </p:spPr>
        <p:txBody>
          <a:bodyPr vert="horz" wrap="square" lIns="0" tIns="81439" rIns="0" bIns="0" rtlCol="0">
            <a:spAutoFit/>
          </a:bodyPr>
          <a:lstStyle/>
          <a:p>
            <a:pPr>
              <a:spcBef>
                <a:spcPts val="641"/>
              </a:spcBef>
            </a:pPr>
            <a:r>
              <a:rPr lang="ar-JO" sz="975" spc="-11" dirty="0">
                <a:solidFill>
                  <a:srgbClr val="7E7E7E"/>
                </a:solidFill>
                <a:latin typeface="Calibri"/>
                <a:cs typeface="Calibri"/>
              </a:rPr>
              <a:t>5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</a:t>
            </a:r>
            <a:r>
              <a:rPr lang="ar-JO" sz="975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endParaRPr sz="975" dirty="0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lang="ar-JO" sz="975" spc="-8" dirty="0">
                <a:solidFill>
                  <a:srgbClr val="7E7E7E"/>
                </a:solidFill>
                <a:latin typeface="Calibri"/>
                <a:cs typeface="Calibri"/>
              </a:rPr>
              <a:t>4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</a:t>
            </a:r>
            <a:r>
              <a:rPr lang="ar-JO" sz="975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endParaRPr sz="975" dirty="0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lang="ar-JO" sz="975" spc="-11" dirty="0">
                <a:solidFill>
                  <a:srgbClr val="7E7E7E"/>
                </a:solidFill>
                <a:latin typeface="Calibri"/>
                <a:cs typeface="Calibri"/>
              </a:rPr>
              <a:t>3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</a:t>
            </a:r>
            <a:r>
              <a:rPr lang="ar-JO" sz="975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endParaRPr sz="975" dirty="0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lang="ar-JO" sz="975" spc="-8" dirty="0">
                <a:solidFill>
                  <a:srgbClr val="7E7E7E"/>
                </a:solidFill>
                <a:latin typeface="Calibri"/>
                <a:cs typeface="Calibri"/>
              </a:rPr>
              <a:t>2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</a:t>
            </a:r>
            <a:r>
              <a:rPr lang="ar-JO" sz="975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endParaRPr sz="975" dirty="0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lang="ar-JO" sz="975" spc="-8" dirty="0">
                <a:solidFill>
                  <a:srgbClr val="7E7E7E"/>
                </a:solidFill>
                <a:latin typeface="Calibri"/>
                <a:cs typeface="Calibri"/>
              </a:rPr>
              <a:t>1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</a:t>
            </a:r>
            <a:r>
              <a:rPr lang="ar-JO" sz="975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endParaRPr sz="975" dirty="0">
              <a:latin typeface="Calibri"/>
              <a:cs typeface="Calibri"/>
            </a:endParaRPr>
          </a:p>
          <a:p>
            <a:pPr>
              <a:spcBef>
                <a:spcPts val="566"/>
              </a:spcBef>
            </a:pPr>
            <a:r>
              <a:rPr lang="ar-JO" sz="975" spc="-11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r>
              <a:rPr sz="975" dirty="0">
                <a:solidFill>
                  <a:srgbClr val="7E7E7E"/>
                </a:solidFill>
                <a:latin typeface="Calibri"/>
                <a:cs typeface="Calibri"/>
              </a:rPr>
              <a:t>,</a:t>
            </a:r>
            <a:r>
              <a:rPr lang="ar-JO" sz="975" dirty="0">
                <a:solidFill>
                  <a:srgbClr val="7E7E7E"/>
                </a:solidFill>
                <a:latin typeface="Calibri"/>
                <a:cs typeface="Calibri"/>
              </a:rPr>
              <a:t>0</a:t>
            </a:r>
            <a:endParaRPr sz="975" dirty="0">
              <a:latin typeface="Calibri"/>
              <a:cs typeface="Calibri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5404853" y="2373220"/>
            <a:ext cx="74295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lang="ar-JO" sz="863" spc="8" dirty="0">
                <a:latin typeface="Calibri"/>
                <a:cs typeface="Calibri"/>
              </a:rPr>
              <a:t>أ</a:t>
            </a:r>
            <a:endParaRPr sz="863" dirty="0">
              <a:latin typeface="Calibri"/>
              <a:cs typeface="Calibri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6333458" y="2879048"/>
            <a:ext cx="70485" cy="14481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>
              <a:spcBef>
                <a:spcPts val="94"/>
              </a:spcBef>
            </a:pPr>
            <a:r>
              <a:rPr lang="ar-JO" sz="863" spc="8" dirty="0">
                <a:latin typeface="Calibri"/>
                <a:cs typeface="Calibri"/>
              </a:rPr>
              <a:t>ب</a:t>
            </a:r>
            <a:endParaRPr sz="863" dirty="0">
              <a:latin typeface="Calibri"/>
              <a:cs typeface="Calibri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6554829" y="3849286"/>
            <a:ext cx="69533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lang="ar-JO" sz="863" spc="8" dirty="0">
                <a:latin typeface="Calibri"/>
                <a:cs typeface="Calibri"/>
              </a:rPr>
              <a:t>ج</a:t>
            </a:r>
            <a:endParaRPr sz="863" dirty="0">
              <a:latin typeface="Calibri"/>
              <a:cs typeface="Calibri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4268062" y="3849286"/>
            <a:ext cx="60960" cy="1443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spcBef>
                <a:spcPts val="90"/>
              </a:spcBef>
            </a:pPr>
            <a:r>
              <a:rPr lang="ar-JO" sz="863" spc="8" dirty="0">
                <a:latin typeface="Calibri"/>
                <a:cs typeface="Calibri"/>
              </a:rPr>
              <a:t>و</a:t>
            </a:r>
            <a:endParaRPr sz="863" dirty="0">
              <a:latin typeface="Calibri"/>
              <a:cs typeface="Calibri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4470324" y="2879048"/>
            <a:ext cx="80486" cy="14481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>
              <a:spcBef>
                <a:spcPts val="94"/>
              </a:spcBef>
            </a:pPr>
            <a:r>
              <a:rPr lang="ar-JO" sz="863" spc="11" dirty="0">
                <a:latin typeface="Calibri"/>
                <a:cs typeface="Calibri"/>
              </a:rPr>
              <a:t>ز</a:t>
            </a:r>
            <a:endParaRPr sz="863" dirty="0">
              <a:latin typeface="Calibri"/>
              <a:cs typeface="Calibri"/>
            </a:endParaRPr>
          </a:p>
        </p:txBody>
      </p:sp>
      <p:sp>
        <p:nvSpPr>
          <p:cNvPr id="155" name="object 155"/>
          <p:cNvSpPr/>
          <p:nvPr/>
        </p:nvSpPr>
        <p:spPr>
          <a:xfrm>
            <a:off x="4181977" y="2239296"/>
            <a:ext cx="2509838" cy="2885122"/>
          </a:xfrm>
          <a:custGeom>
            <a:avLst/>
            <a:gdLst/>
            <a:ahLst/>
            <a:cxnLst/>
            <a:rect l="l" t="t" r="r" b="b"/>
            <a:pathLst>
              <a:path w="3346450" h="3846829">
                <a:moveTo>
                  <a:pt x="0" y="3846827"/>
                </a:moveTo>
                <a:lnTo>
                  <a:pt x="3346211" y="3846827"/>
                </a:lnTo>
                <a:lnTo>
                  <a:pt x="3346211" y="0"/>
                </a:lnTo>
                <a:lnTo>
                  <a:pt x="0" y="0"/>
                </a:lnTo>
                <a:lnTo>
                  <a:pt x="0" y="3846827"/>
                </a:lnTo>
                <a:close/>
              </a:path>
            </a:pathLst>
          </a:custGeom>
          <a:ln w="3175">
            <a:solidFill>
              <a:srgbClr val="80808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6" name="object 156"/>
          <p:cNvSpPr txBox="1"/>
          <p:nvPr/>
        </p:nvSpPr>
        <p:spPr>
          <a:xfrm>
            <a:off x="4530507" y="4627027"/>
            <a:ext cx="1748314" cy="37260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54330">
              <a:spcBef>
                <a:spcPts val="90"/>
              </a:spcBef>
              <a:tabLst>
                <a:tab pos="1403985" algn="l"/>
              </a:tabLst>
            </a:pPr>
            <a:r>
              <a:rPr lang="ar-JO" sz="863" spc="8" dirty="0">
                <a:latin typeface="Calibri"/>
                <a:cs typeface="Calibri"/>
              </a:rPr>
              <a:t>ه</a:t>
            </a:r>
            <a:r>
              <a:rPr sz="863" spc="8" dirty="0">
                <a:latin typeface="Calibri"/>
                <a:cs typeface="Calibri"/>
              </a:rPr>
              <a:t>	</a:t>
            </a:r>
            <a:r>
              <a:rPr lang="ar-JO" sz="863" spc="8" dirty="0">
                <a:latin typeface="Calibri"/>
                <a:cs typeface="Calibri"/>
              </a:rPr>
              <a:t>د</a:t>
            </a:r>
            <a:endParaRPr sz="863" dirty="0">
              <a:latin typeface="Calibri"/>
              <a:cs typeface="Calibri"/>
            </a:endParaRPr>
          </a:p>
          <a:p>
            <a:pPr>
              <a:spcBef>
                <a:spcPts val="34"/>
              </a:spcBef>
            </a:pPr>
            <a:endParaRPr sz="900" dirty="0">
              <a:latin typeface="Calibri"/>
              <a:cs typeface="Calibri"/>
            </a:endParaRPr>
          </a:p>
          <a:p>
            <a:pPr marR="3810" algn="ctr">
              <a:lnSpc>
                <a:spcPts val="668"/>
              </a:lnSpc>
              <a:spcBef>
                <a:spcPts val="4"/>
              </a:spcBef>
            </a:pPr>
            <a:r>
              <a:rPr lang="ar-JO" sz="563" spc="11" dirty="0">
                <a:latin typeface="Arial MT"/>
                <a:cs typeface="Arial MT"/>
              </a:rPr>
              <a:t>0: ممارسة مقبولة؛ 3: ممارسة جيدة؛ 5: الممارسة الأفضل</a:t>
            </a:r>
            <a:endParaRPr sz="563" dirty="0">
              <a:latin typeface="Arial MT"/>
              <a:cs typeface="Arial MT"/>
            </a:endParaRPr>
          </a:p>
        </p:txBody>
      </p:sp>
      <p:grpSp>
        <p:nvGrpSpPr>
          <p:cNvPr id="157" name="object 157"/>
          <p:cNvGrpSpPr/>
          <p:nvPr/>
        </p:nvGrpSpPr>
        <p:grpSpPr>
          <a:xfrm>
            <a:off x="7198841" y="1133334"/>
            <a:ext cx="1287779" cy="1287779"/>
            <a:chOff x="9598454" y="368111"/>
            <a:chExt cx="1717039" cy="1717039"/>
          </a:xfrm>
        </p:grpSpPr>
        <p:pic>
          <p:nvPicPr>
            <p:cNvPr id="158" name="object 15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0433973" y="380520"/>
              <a:ext cx="442576" cy="860365"/>
            </a:xfrm>
            <a:prstGeom prst="rect">
              <a:avLst/>
            </a:prstGeom>
          </p:spPr>
        </p:pic>
        <p:pic>
          <p:nvPicPr>
            <p:cNvPr id="159" name="object 15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425700" y="471520"/>
              <a:ext cx="889289" cy="1580094"/>
            </a:xfrm>
            <a:prstGeom prst="rect">
              <a:avLst/>
            </a:prstGeom>
          </p:spPr>
        </p:pic>
        <p:pic>
          <p:nvPicPr>
            <p:cNvPr id="160" name="object 16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598454" y="711430"/>
              <a:ext cx="1120918" cy="1373276"/>
            </a:xfrm>
            <a:prstGeom prst="rect">
              <a:avLst/>
            </a:prstGeom>
          </p:spPr>
        </p:pic>
        <p:pic>
          <p:nvPicPr>
            <p:cNvPr id="161" name="object 16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9755631" y="554247"/>
              <a:ext cx="736249" cy="707319"/>
            </a:xfrm>
            <a:prstGeom prst="rect">
              <a:avLst/>
            </a:prstGeom>
          </p:spPr>
        </p:pic>
        <p:pic>
          <p:nvPicPr>
            <p:cNvPr id="162" name="object 16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900399" y="413611"/>
              <a:ext cx="591481" cy="847956"/>
            </a:xfrm>
            <a:prstGeom prst="rect">
              <a:avLst/>
            </a:prstGeom>
          </p:spPr>
        </p:pic>
        <p:pic>
          <p:nvPicPr>
            <p:cNvPr id="163" name="object 16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156845" y="372247"/>
              <a:ext cx="335034" cy="889320"/>
            </a:xfrm>
            <a:prstGeom prst="rect">
              <a:avLst/>
            </a:prstGeom>
          </p:spPr>
        </p:pic>
        <p:pic>
          <p:nvPicPr>
            <p:cNvPr id="164" name="object 16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30567" y="368111"/>
              <a:ext cx="161313" cy="893456"/>
            </a:xfrm>
            <a:prstGeom prst="rect">
              <a:avLst/>
            </a:prstGeom>
          </p:spPr>
        </p:pic>
        <p:pic>
          <p:nvPicPr>
            <p:cNvPr id="165" name="object 16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0456970" y="385814"/>
              <a:ext cx="826110" cy="1619638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9631222" y="728058"/>
              <a:ext cx="1055370" cy="1310005"/>
            </a:xfrm>
            <a:custGeom>
              <a:avLst/>
              <a:gdLst/>
              <a:ahLst/>
              <a:cxnLst/>
              <a:rect l="l" t="t" r="r" b="b"/>
              <a:pathLst>
                <a:path w="1055370" h="1310005">
                  <a:moveTo>
                    <a:pt x="156257" y="0"/>
                  </a:moveTo>
                  <a:lnTo>
                    <a:pt x="127886" y="41919"/>
                  </a:lnTo>
                  <a:lnTo>
                    <a:pt x="102286" y="85223"/>
                  </a:lnTo>
                  <a:lnTo>
                    <a:pt x="79478" y="129778"/>
                  </a:lnTo>
                  <a:lnTo>
                    <a:pt x="59487" y="175448"/>
                  </a:lnTo>
                  <a:lnTo>
                    <a:pt x="42336" y="222098"/>
                  </a:lnTo>
                  <a:lnTo>
                    <a:pt x="28049" y="269594"/>
                  </a:lnTo>
                  <a:lnTo>
                    <a:pt x="16648" y="317801"/>
                  </a:lnTo>
                  <a:lnTo>
                    <a:pt x="8157" y="366584"/>
                  </a:lnTo>
                  <a:lnTo>
                    <a:pt x="2600" y="415808"/>
                  </a:lnTo>
                  <a:lnTo>
                    <a:pt x="0" y="465339"/>
                  </a:lnTo>
                  <a:lnTo>
                    <a:pt x="380" y="515040"/>
                  </a:lnTo>
                  <a:lnTo>
                    <a:pt x="3763" y="564778"/>
                  </a:lnTo>
                  <a:lnTo>
                    <a:pt x="10174" y="614418"/>
                  </a:lnTo>
                  <a:lnTo>
                    <a:pt x="19635" y="663824"/>
                  </a:lnTo>
                  <a:lnTo>
                    <a:pt x="32170" y="712862"/>
                  </a:lnTo>
                  <a:lnTo>
                    <a:pt x="46974" y="759103"/>
                  </a:lnTo>
                  <a:lnTo>
                    <a:pt x="64219" y="803871"/>
                  </a:lnTo>
                  <a:lnTo>
                    <a:pt x="83808" y="847113"/>
                  </a:lnTo>
                  <a:lnTo>
                    <a:pt x="105645" y="888776"/>
                  </a:lnTo>
                  <a:lnTo>
                    <a:pt x="129634" y="928807"/>
                  </a:lnTo>
                  <a:lnTo>
                    <a:pt x="155680" y="967153"/>
                  </a:lnTo>
                  <a:lnTo>
                    <a:pt x="183687" y="1003762"/>
                  </a:lnTo>
                  <a:lnTo>
                    <a:pt x="213558" y="1038580"/>
                  </a:lnTo>
                  <a:lnTo>
                    <a:pt x="245198" y="1071554"/>
                  </a:lnTo>
                  <a:lnTo>
                    <a:pt x="278511" y="1102632"/>
                  </a:lnTo>
                  <a:lnTo>
                    <a:pt x="313400" y="1131761"/>
                  </a:lnTo>
                  <a:lnTo>
                    <a:pt x="349771" y="1158887"/>
                  </a:lnTo>
                  <a:lnTo>
                    <a:pt x="387526" y="1183958"/>
                  </a:lnTo>
                  <a:lnTo>
                    <a:pt x="426570" y="1206921"/>
                  </a:lnTo>
                  <a:lnTo>
                    <a:pt x="466808" y="1227723"/>
                  </a:lnTo>
                  <a:lnTo>
                    <a:pt x="508142" y="1246310"/>
                  </a:lnTo>
                  <a:lnTo>
                    <a:pt x="550478" y="1262631"/>
                  </a:lnTo>
                  <a:lnTo>
                    <a:pt x="593719" y="1276631"/>
                  </a:lnTo>
                  <a:lnTo>
                    <a:pt x="637769" y="1288259"/>
                  </a:lnTo>
                  <a:lnTo>
                    <a:pt x="682533" y="1297461"/>
                  </a:lnTo>
                  <a:lnTo>
                    <a:pt x="727914" y="1304184"/>
                  </a:lnTo>
                  <a:lnTo>
                    <a:pt x="773817" y="1308375"/>
                  </a:lnTo>
                  <a:lnTo>
                    <a:pt x="820145" y="1309982"/>
                  </a:lnTo>
                  <a:lnTo>
                    <a:pt x="866803" y="1308952"/>
                  </a:lnTo>
                  <a:lnTo>
                    <a:pt x="913694" y="1305230"/>
                  </a:lnTo>
                  <a:lnTo>
                    <a:pt x="960724" y="1298766"/>
                  </a:lnTo>
                  <a:lnTo>
                    <a:pt x="1007795" y="1289505"/>
                  </a:lnTo>
                  <a:lnTo>
                    <a:pt x="1054812" y="1277394"/>
                  </a:lnTo>
                  <a:lnTo>
                    <a:pt x="825748" y="483790"/>
                  </a:lnTo>
                  <a:lnTo>
                    <a:pt x="156257" y="0"/>
                  </a:lnTo>
                  <a:close/>
                </a:path>
              </a:pathLst>
            </a:custGeom>
            <a:solidFill>
              <a:srgbClr val="7ABBAA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67" name="object 16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9787480" y="571289"/>
              <a:ext cx="669490" cy="640558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9935474" y="430156"/>
              <a:ext cx="521970" cy="782320"/>
            </a:xfrm>
            <a:custGeom>
              <a:avLst/>
              <a:gdLst/>
              <a:ahLst/>
              <a:cxnLst/>
              <a:rect l="l" t="t" r="r" b="b"/>
              <a:pathLst>
                <a:path w="521970" h="782319">
                  <a:moveTo>
                    <a:pt x="254626" y="0"/>
                  </a:moveTo>
                  <a:lnTo>
                    <a:pt x="208891" y="17135"/>
                  </a:lnTo>
                  <a:lnTo>
                    <a:pt x="164327" y="36902"/>
                  </a:lnTo>
                  <a:lnTo>
                    <a:pt x="121046" y="59243"/>
                  </a:lnTo>
                  <a:lnTo>
                    <a:pt x="79158" y="84100"/>
                  </a:lnTo>
                  <a:lnTo>
                    <a:pt x="38772" y="111415"/>
                  </a:lnTo>
                  <a:lnTo>
                    <a:pt x="0" y="141133"/>
                  </a:lnTo>
                  <a:lnTo>
                    <a:pt x="521496" y="781691"/>
                  </a:lnTo>
                  <a:lnTo>
                    <a:pt x="254626" y="0"/>
                  </a:lnTo>
                  <a:close/>
                </a:path>
              </a:pathLst>
            </a:custGeom>
            <a:solidFill>
              <a:srgbClr val="BDF7D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69" name="object 169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190100" y="385814"/>
              <a:ext cx="266869" cy="826033"/>
            </a:xfrm>
            <a:prstGeom prst="rect">
              <a:avLst/>
            </a:prstGeom>
          </p:spPr>
        </p:pic>
      </p:grpSp>
      <p:sp>
        <p:nvSpPr>
          <p:cNvPr id="170" name="object 170"/>
          <p:cNvSpPr txBox="1"/>
          <p:nvPr/>
        </p:nvSpPr>
        <p:spPr>
          <a:xfrm>
            <a:off x="7141045" y="935656"/>
            <a:ext cx="1452563" cy="144816"/>
          </a:xfrm>
          <a:prstGeom prst="rect">
            <a:avLst/>
          </a:prstGeom>
        </p:spPr>
        <p:txBody>
          <a:bodyPr vert="horz" wrap="square" lIns="0" tIns="11906" rIns="0" bIns="0" rtlCol="0">
            <a:spAutoFit/>
          </a:bodyPr>
          <a:lstStyle/>
          <a:p>
            <a:pPr marL="9525">
              <a:spcBef>
                <a:spcPts val="94"/>
              </a:spcBef>
            </a:pPr>
            <a:r>
              <a:rPr lang="ar-JO" sz="863" dirty="0">
                <a:cs typeface="Calibri"/>
              </a:rPr>
              <a:t>النسبة المئوية لأوزان الإصدارات النشطة</a:t>
            </a:r>
          </a:p>
        </p:txBody>
      </p:sp>
      <p:grpSp>
        <p:nvGrpSpPr>
          <p:cNvPr id="171" name="object 171"/>
          <p:cNvGrpSpPr/>
          <p:nvPr/>
        </p:nvGrpSpPr>
        <p:grpSpPr>
          <a:xfrm>
            <a:off x="8771643" y="1139538"/>
            <a:ext cx="52864" cy="394335"/>
            <a:chOff x="11695523" y="376384"/>
            <a:chExt cx="70485" cy="525780"/>
          </a:xfrm>
        </p:grpSpPr>
        <p:pic>
          <p:nvPicPr>
            <p:cNvPr id="172" name="object 17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1695523" y="376384"/>
              <a:ext cx="70315" cy="74454"/>
            </a:xfrm>
            <a:prstGeom prst="rect">
              <a:avLst/>
            </a:prstGeom>
          </p:spPr>
        </p:pic>
        <p:pic>
          <p:nvPicPr>
            <p:cNvPr id="173" name="object 17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1695523" y="603884"/>
              <a:ext cx="70315" cy="70318"/>
            </a:xfrm>
            <a:prstGeom prst="rect">
              <a:avLst/>
            </a:prstGeom>
          </p:spPr>
        </p:pic>
        <p:sp>
          <p:nvSpPr>
            <p:cNvPr id="174" name="object 174"/>
            <p:cNvSpPr/>
            <p:nvPr/>
          </p:nvSpPr>
          <p:spPr>
            <a:xfrm>
              <a:off x="11695523" y="831385"/>
              <a:ext cx="70485" cy="70485"/>
            </a:xfrm>
            <a:custGeom>
              <a:avLst/>
              <a:gdLst/>
              <a:ahLst/>
              <a:cxnLst/>
              <a:rect l="l" t="t" r="r" b="b"/>
              <a:pathLst>
                <a:path w="70484" h="70484">
                  <a:moveTo>
                    <a:pt x="70315" y="0"/>
                  </a:moveTo>
                  <a:lnTo>
                    <a:pt x="0" y="0"/>
                  </a:lnTo>
                  <a:lnTo>
                    <a:pt x="0" y="70318"/>
                  </a:lnTo>
                  <a:lnTo>
                    <a:pt x="70315" y="70318"/>
                  </a:lnTo>
                  <a:lnTo>
                    <a:pt x="70315" y="0"/>
                  </a:lnTo>
                  <a:close/>
                </a:path>
              </a:pathLst>
            </a:custGeom>
            <a:solidFill>
              <a:srgbClr val="7ABBAA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75" name="object 175"/>
          <p:cNvSpPr txBox="1"/>
          <p:nvPr/>
        </p:nvSpPr>
        <p:spPr>
          <a:xfrm>
            <a:off x="8864179" y="1035394"/>
            <a:ext cx="143298" cy="128317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أ</a:t>
            </a:r>
          </a:p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ب</a:t>
            </a:r>
          </a:p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ج</a:t>
            </a:r>
          </a:p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د</a:t>
            </a:r>
          </a:p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ه</a:t>
            </a:r>
          </a:p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و</a:t>
            </a:r>
          </a:p>
          <a:p>
            <a:pPr marL="9525" marR="3810" algn="just">
              <a:lnSpc>
                <a:spcPct val="141400"/>
              </a:lnSpc>
              <a:spcBef>
                <a:spcPts val="75"/>
              </a:spcBef>
            </a:pPr>
            <a:r>
              <a:rPr lang="ar-JO" sz="788" b="1" spc="-4" dirty="0">
                <a:latin typeface="Calibri"/>
                <a:cs typeface="Calibri"/>
              </a:rPr>
              <a:t>ز</a:t>
            </a:r>
          </a:p>
        </p:txBody>
      </p:sp>
      <p:grpSp>
        <p:nvGrpSpPr>
          <p:cNvPr id="176" name="object 176"/>
          <p:cNvGrpSpPr/>
          <p:nvPr/>
        </p:nvGrpSpPr>
        <p:grpSpPr>
          <a:xfrm>
            <a:off x="8771643" y="1648312"/>
            <a:ext cx="52864" cy="564833"/>
            <a:chOff x="11695523" y="1054749"/>
            <a:chExt cx="70485" cy="753110"/>
          </a:xfrm>
        </p:grpSpPr>
        <p:pic>
          <p:nvPicPr>
            <p:cNvPr id="177" name="object 17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5523" y="1054749"/>
              <a:ext cx="70315" cy="74454"/>
            </a:xfrm>
            <a:prstGeom prst="rect">
              <a:avLst/>
            </a:prstGeom>
          </p:spPr>
        </p:pic>
        <p:sp>
          <p:nvSpPr>
            <p:cNvPr id="178" name="object 178"/>
            <p:cNvSpPr/>
            <p:nvPr/>
          </p:nvSpPr>
          <p:spPr>
            <a:xfrm>
              <a:off x="11695523" y="1282249"/>
              <a:ext cx="70485" cy="70485"/>
            </a:xfrm>
            <a:custGeom>
              <a:avLst/>
              <a:gdLst/>
              <a:ahLst/>
              <a:cxnLst/>
              <a:rect l="l" t="t" r="r" b="b"/>
              <a:pathLst>
                <a:path w="70484" h="70484">
                  <a:moveTo>
                    <a:pt x="70315" y="0"/>
                  </a:moveTo>
                  <a:lnTo>
                    <a:pt x="0" y="0"/>
                  </a:lnTo>
                  <a:lnTo>
                    <a:pt x="0" y="70318"/>
                  </a:lnTo>
                  <a:lnTo>
                    <a:pt x="70315" y="70318"/>
                  </a:lnTo>
                  <a:lnTo>
                    <a:pt x="70315" y="0"/>
                  </a:lnTo>
                  <a:close/>
                </a:path>
              </a:pathLst>
            </a:custGeom>
            <a:solidFill>
              <a:srgbClr val="BDF7D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79" name="object 17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5523" y="1509750"/>
              <a:ext cx="70315" cy="70318"/>
            </a:xfrm>
            <a:prstGeom prst="rect">
              <a:avLst/>
            </a:prstGeom>
          </p:spPr>
        </p:pic>
        <p:pic>
          <p:nvPicPr>
            <p:cNvPr id="180" name="object 18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1695523" y="1733114"/>
              <a:ext cx="70315" cy="74454"/>
            </a:xfrm>
            <a:prstGeom prst="rect">
              <a:avLst/>
            </a:prstGeom>
          </p:spPr>
        </p:pic>
      </p:grpSp>
      <p:grpSp>
        <p:nvGrpSpPr>
          <p:cNvPr id="182" name="object 182"/>
          <p:cNvGrpSpPr/>
          <p:nvPr/>
        </p:nvGrpSpPr>
        <p:grpSpPr>
          <a:xfrm>
            <a:off x="4180426" y="882824"/>
            <a:ext cx="4959668" cy="1574483"/>
            <a:chOff x="5573901" y="34099"/>
            <a:chExt cx="6612890" cy="2099310"/>
          </a:xfrm>
        </p:grpSpPr>
        <p:sp>
          <p:nvSpPr>
            <p:cNvPr id="183" name="object 183"/>
            <p:cNvSpPr/>
            <p:nvPr/>
          </p:nvSpPr>
          <p:spPr>
            <a:xfrm>
              <a:off x="9060744" y="37201"/>
              <a:ext cx="3122930" cy="2093595"/>
            </a:xfrm>
            <a:custGeom>
              <a:avLst/>
              <a:gdLst/>
              <a:ahLst/>
              <a:cxnLst/>
              <a:rect l="l" t="t" r="r" b="b"/>
              <a:pathLst>
                <a:path w="3122929" h="2093595">
                  <a:moveTo>
                    <a:pt x="0" y="2093005"/>
                  </a:moveTo>
                  <a:lnTo>
                    <a:pt x="3122854" y="2093005"/>
                  </a:lnTo>
                  <a:lnTo>
                    <a:pt x="3122854" y="0"/>
                  </a:lnTo>
                  <a:lnTo>
                    <a:pt x="0" y="0"/>
                  </a:lnTo>
                  <a:lnTo>
                    <a:pt x="0" y="2093005"/>
                  </a:lnTo>
                  <a:close/>
                </a:path>
              </a:pathLst>
            </a:custGeom>
            <a:ln w="6204">
              <a:solidFill>
                <a:srgbClr val="858585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84" name="object 184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5573901" y="45474"/>
              <a:ext cx="835518" cy="421909"/>
            </a:xfrm>
            <a:prstGeom prst="rect">
              <a:avLst/>
            </a:prstGeom>
          </p:spPr>
        </p:pic>
        <p:sp>
          <p:nvSpPr>
            <p:cNvPr id="185" name="object 185"/>
            <p:cNvSpPr/>
            <p:nvPr/>
          </p:nvSpPr>
          <p:spPr>
            <a:xfrm>
              <a:off x="6690359" y="111251"/>
              <a:ext cx="2252980" cy="725805"/>
            </a:xfrm>
            <a:custGeom>
              <a:avLst/>
              <a:gdLst/>
              <a:ahLst/>
              <a:cxnLst/>
              <a:rect l="l" t="t" r="r" b="b"/>
              <a:pathLst>
                <a:path w="2252979" h="725805">
                  <a:moveTo>
                    <a:pt x="2252472" y="0"/>
                  </a:moveTo>
                  <a:lnTo>
                    <a:pt x="0" y="0"/>
                  </a:lnTo>
                  <a:lnTo>
                    <a:pt x="0" y="725424"/>
                  </a:lnTo>
                  <a:lnTo>
                    <a:pt x="2252472" y="725424"/>
                  </a:lnTo>
                  <a:lnTo>
                    <a:pt x="225247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86" name="object 186"/>
          <p:cNvSpPr txBox="1"/>
          <p:nvPr/>
        </p:nvSpPr>
        <p:spPr>
          <a:xfrm>
            <a:off x="468934" y="1562290"/>
            <a:ext cx="3012758" cy="5636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  <a:tabLst>
                <a:tab pos="1445895" algn="l"/>
              </a:tabLst>
            </a:pPr>
            <a:r>
              <a:rPr lang="ar-JO" spc="-38" dirty="0">
                <a:latin typeface="Arial MT"/>
                <a:cs typeface="Arial MT"/>
              </a:rPr>
              <a:t>تقوم أداة المبنى بتعيين درجة الاستدامة (-1 الى +5 ) للمبنى</a:t>
            </a:r>
            <a:endParaRPr dirty="0">
              <a:latin typeface="Arial MT"/>
              <a:cs typeface="Arial MT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5017769" y="940689"/>
            <a:ext cx="1689735" cy="470963"/>
          </a:xfrm>
          <a:prstGeom prst="rect">
            <a:avLst/>
          </a:prstGeom>
          <a:ln w="9525">
            <a:solidFill>
              <a:srgbClr val="000000"/>
            </a:solidFill>
          </a:ln>
        </p:spPr>
        <p:txBody>
          <a:bodyPr vert="horz" wrap="square" lIns="0" tIns="29528" rIns="0" bIns="0" rtlCol="0">
            <a:spAutoFit/>
          </a:bodyPr>
          <a:lstStyle/>
          <a:p>
            <a:pPr marL="953" algn="ctr">
              <a:spcBef>
                <a:spcPts val="233"/>
              </a:spcBef>
            </a:pPr>
            <a:r>
              <a:rPr lang="ar-JO" sz="1350" spc="-4" dirty="0">
                <a:solidFill>
                  <a:srgbClr val="006FC0"/>
                </a:solidFill>
                <a:latin typeface="Arial MT"/>
                <a:cs typeface="Arial MT"/>
              </a:rPr>
              <a:t>مبنى البلدية</a:t>
            </a:r>
          </a:p>
          <a:p>
            <a:pPr marL="953" algn="ctr">
              <a:spcBef>
                <a:spcPts val="233"/>
              </a:spcBef>
            </a:pPr>
            <a:r>
              <a:rPr lang="ar-JO" sz="1350" spc="-4" dirty="0">
                <a:solidFill>
                  <a:srgbClr val="006FC0"/>
                </a:solidFill>
                <a:latin typeface="Arial MT"/>
                <a:cs typeface="Arial MT"/>
              </a:rPr>
              <a:t>مرسيليا</a:t>
            </a:r>
            <a:endParaRPr sz="135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905B3DA-469E-4474-81EE-1174E59F42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it-IT" smtClean="0"/>
              <a:pPr/>
              <a:t>70</a:t>
            </a:fld>
            <a:endParaRPr lang="it-IT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94A7F6B-F555-47CF-9EA8-E00763A67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69" y="1307380"/>
            <a:ext cx="8101091" cy="4383924"/>
          </a:xfrm>
          <a:prstGeom prst="rect">
            <a:avLst/>
          </a:prstGeom>
        </p:spPr>
      </p:pic>
      <p:sp>
        <p:nvSpPr>
          <p:cNvPr id="2" name="Rettangolo 1">
            <a:extLst>
              <a:ext uri="{FF2B5EF4-FFF2-40B4-BE49-F238E27FC236}">
                <a16:creationId xmlns:a16="http://schemas.microsoft.com/office/drawing/2014/main" id="{1C486DDD-F25E-E4AF-3119-C5A6DECC0BD0}"/>
              </a:ext>
            </a:extLst>
          </p:cNvPr>
          <p:cNvSpPr/>
          <p:nvPr/>
        </p:nvSpPr>
        <p:spPr>
          <a:xfrm>
            <a:off x="4849092" y="1156280"/>
            <a:ext cx="2064328" cy="44682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5" name="Ovale 4">
            <a:extLst>
              <a:ext uri="{FF2B5EF4-FFF2-40B4-BE49-F238E27FC236}">
                <a16:creationId xmlns:a16="http://schemas.microsoft.com/office/drawing/2014/main" id="{1C6BADF3-F76F-4727-1CEB-F7CD05AE1ADF}"/>
              </a:ext>
            </a:extLst>
          </p:cNvPr>
          <p:cNvSpPr/>
          <p:nvPr/>
        </p:nvSpPr>
        <p:spPr>
          <a:xfrm>
            <a:off x="7225145" y="3429000"/>
            <a:ext cx="1016330" cy="9005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000" dirty="0">
                <a:solidFill>
                  <a:schemeClr val="tx1"/>
                </a:solidFill>
              </a:rPr>
              <a:t>1</a:t>
            </a:r>
            <a:r>
              <a:rPr lang="it-IT" sz="3000" dirty="0">
                <a:solidFill>
                  <a:schemeClr val="tx1"/>
                </a:solidFill>
              </a:rPr>
              <a:t>,</a:t>
            </a:r>
            <a:r>
              <a:rPr lang="ar-JO" sz="3000" dirty="0">
                <a:solidFill>
                  <a:schemeClr val="tx1"/>
                </a:solidFill>
              </a:rPr>
              <a:t>8</a:t>
            </a:r>
            <a:endParaRPr lang="it-IT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2623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6234418" y="563890"/>
            <a:ext cx="1973861" cy="145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6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وزن القضايا</a:t>
            </a:r>
          </a:p>
          <a:p>
            <a:pPr defTabSz="708881"/>
            <a:r>
              <a:rPr lang="en-GB" sz="2700" b="1" dirty="0">
                <a:latin typeface="Calibri" pitchFamily="34" charset="0"/>
              </a:rPr>
              <a:t>
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2760B3C0-14D7-F773-3EF8-9D64F3F03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61" y="2020501"/>
            <a:ext cx="8231069" cy="2972331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id="{5B9A77C8-8032-019C-2EF4-C1F67159677B}"/>
              </a:ext>
            </a:extLst>
          </p:cNvPr>
          <p:cNvSpPr/>
          <p:nvPr/>
        </p:nvSpPr>
        <p:spPr>
          <a:xfrm>
            <a:off x="360219" y="1937374"/>
            <a:ext cx="2620063" cy="5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338579742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4369991" y="1080927"/>
            <a:ext cx="4420043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وزن القضايا: العوامل ذات الأولوية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457538"/>
              </p:ext>
            </p:extLst>
          </p:nvPr>
        </p:nvGraphicFramePr>
        <p:xfrm>
          <a:off x="4755176" y="1937374"/>
          <a:ext cx="3649671" cy="3462404"/>
        </p:xfrm>
        <a:graphic>
          <a:graphicData uri="http://schemas.openxmlformats.org/drawingml/2006/table">
            <a:tbl>
              <a:tblPr/>
              <a:tblGrid>
                <a:gridCol w="178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15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794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الأولوية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القضية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أ استخدام الأرض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</a:t>
                      </a:r>
                      <a:endParaRPr kumimoji="0" lang="it-IT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ب الطاقة</a:t>
                      </a:r>
                      <a:endParaRPr kumimoji="0" lang="it-IT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د النفايات الصلبة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166224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ه جودة البيئة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456957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و امكانية التنقل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568471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ز الجوانب الاجتماعية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844829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ح الاقتصاد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599510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ط تغير المناخ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28432"/>
                  </a:ext>
                </a:extLst>
              </a:tr>
              <a:tr h="291794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ي الحكم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50130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5E783D1F-9A20-7ED2-64C3-EC3CEE899F85}"/>
              </a:ext>
            </a:extLst>
          </p:cNvPr>
          <p:cNvSpPr txBox="1"/>
          <p:nvPr/>
        </p:nvSpPr>
        <p:spPr>
          <a:xfrm>
            <a:off x="414647" y="2678161"/>
            <a:ext cx="2191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2400" dirty="0"/>
              <a:t>1 = أولوية منخفضة</a:t>
            </a:r>
          </a:p>
          <a:p>
            <a:pPr algn="r" rtl="1"/>
            <a:r>
              <a:rPr lang="ar-JO" sz="2400" dirty="0"/>
              <a:t>5 = أولوية عالية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5251353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5795031" y="885345"/>
            <a:ext cx="1666084" cy="11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وزن القضايا</a:t>
            </a:r>
          </a:p>
          <a:p>
            <a:pPr defTabSz="708881"/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838463"/>
              </p:ext>
            </p:extLst>
          </p:nvPr>
        </p:nvGraphicFramePr>
        <p:xfrm>
          <a:off x="604524" y="1811838"/>
          <a:ext cx="6821512" cy="3807648"/>
        </p:xfrm>
        <a:graphic>
          <a:graphicData uri="http://schemas.openxmlformats.org/drawingml/2006/table">
            <a:tbl>
              <a:tblPr/>
              <a:tblGrid>
                <a:gridCol w="18536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00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53737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614055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 في المائة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الأولوية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القضية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6%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33:2 = 0,06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أ استخدام الأرض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9%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33:3 = 0,09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</a:t>
                      </a:r>
                      <a:endParaRPr kumimoji="0" lang="it-IT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ب الطاقة</a:t>
                      </a:r>
                      <a:endParaRPr kumimoji="0" lang="it-IT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15%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33:5 = 0,15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6%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33:2 = 0,06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د النفايات الصلبة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9166224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9%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33:3 = 0,09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ه جودة البيئة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2456957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6%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33:2 = 0,06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و امكانية التنقل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56847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12%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33:4 = 0,12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ز الجوانب الاجتماعية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4844829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12%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33:3 = 0,12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ح الاقتصاد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959951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15%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33:5 = 0,15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ط تغير المناخ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2843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9%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33:3 = 0,09</a:t>
                      </a:r>
                      <a:endParaRPr kumimoji="0" lang="it-IT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ي الحكم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585013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100%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36634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905B3DA-469E-4474-81EE-1174E59F42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ar-JO" dirty="0"/>
              <a:t>74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94A7F6B-F555-47CF-9EA8-E00763A67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469" y="1307380"/>
            <a:ext cx="8101091" cy="4383924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1C6BADF3-F76F-4727-1CEB-F7CD05AE1ADF}"/>
              </a:ext>
            </a:extLst>
          </p:cNvPr>
          <p:cNvSpPr/>
          <p:nvPr/>
        </p:nvSpPr>
        <p:spPr>
          <a:xfrm>
            <a:off x="7225145" y="3429000"/>
            <a:ext cx="900545" cy="9005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000" dirty="0">
                <a:solidFill>
                  <a:schemeClr val="tx1"/>
                </a:solidFill>
              </a:rPr>
              <a:t>1</a:t>
            </a:r>
            <a:r>
              <a:rPr lang="it-IT" sz="3000" dirty="0">
                <a:solidFill>
                  <a:schemeClr val="tx1"/>
                </a:solidFill>
              </a:rPr>
              <a:t>,</a:t>
            </a:r>
            <a:r>
              <a:rPr lang="ar-JO" sz="3000" dirty="0">
                <a:solidFill>
                  <a:schemeClr val="tx1"/>
                </a:solidFill>
              </a:rPr>
              <a:t>8</a:t>
            </a:r>
            <a:endParaRPr lang="it-IT" sz="1350" dirty="0">
              <a:solidFill>
                <a:schemeClr val="tx1"/>
              </a:solidFill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7EF54C-5844-5A4C-19C9-DDCBD1CFC5F2}"/>
              </a:ext>
            </a:extLst>
          </p:cNvPr>
          <p:cNvSpPr/>
          <p:nvPr/>
        </p:nvSpPr>
        <p:spPr>
          <a:xfrm>
            <a:off x="2628900" y="1156279"/>
            <a:ext cx="2064328" cy="44682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16726032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6451626" y="950040"/>
            <a:ext cx="1808752" cy="1456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6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وزن الفئات</a:t>
            </a:r>
          </a:p>
          <a:p>
            <a:pPr defTabSz="708881"/>
            <a:r>
              <a:rPr lang="en-GB" sz="2700" b="1" dirty="0">
                <a:latin typeface="Calibri" pitchFamily="34" charset="0"/>
              </a:rPr>
              <a:t>
</a:t>
            </a: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5B9A77C8-8032-019C-2EF4-C1F67159677B}"/>
              </a:ext>
            </a:extLst>
          </p:cNvPr>
          <p:cNvSpPr/>
          <p:nvPr/>
        </p:nvSpPr>
        <p:spPr>
          <a:xfrm>
            <a:off x="360219" y="1937374"/>
            <a:ext cx="2620063" cy="5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sp>
        <p:nvSpPr>
          <p:cNvPr id="4" name="Rettangolo 3">
            <a:extLst>
              <a:ext uri="{FF2B5EF4-FFF2-40B4-BE49-F238E27FC236}">
                <a16:creationId xmlns:a16="http://schemas.microsoft.com/office/drawing/2014/main" id="{85B0ECA4-1F7D-E74C-1208-147514C193B4}"/>
              </a:ext>
            </a:extLst>
          </p:cNvPr>
          <p:cNvSpPr/>
          <p:nvPr/>
        </p:nvSpPr>
        <p:spPr>
          <a:xfrm>
            <a:off x="486761" y="2122040"/>
            <a:ext cx="2852185" cy="5547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DDBD8DD7-EB59-E580-0500-3D53C2EFC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777" y="1937374"/>
            <a:ext cx="8167463" cy="3028326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63DBA6C5-A859-E566-D375-5DA7B258F76F}"/>
              </a:ext>
            </a:extLst>
          </p:cNvPr>
          <p:cNvSpPr/>
          <p:nvPr/>
        </p:nvSpPr>
        <p:spPr>
          <a:xfrm>
            <a:off x="533400" y="2122040"/>
            <a:ext cx="2620063" cy="284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250731249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5053777" y="1276511"/>
            <a:ext cx="3453433" cy="533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وزن الفئات: عامل الأولوية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7513091"/>
              </p:ext>
            </p:extLst>
          </p:nvPr>
        </p:nvGraphicFramePr>
        <p:xfrm>
          <a:off x="5071367" y="2794497"/>
          <a:ext cx="3649671" cy="1817660"/>
        </p:xfrm>
        <a:graphic>
          <a:graphicData uri="http://schemas.openxmlformats.org/drawingml/2006/table">
            <a:tbl>
              <a:tblPr/>
              <a:tblGrid>
                <a:gridCol w="1892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67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الأولوية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الفئة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ج1 البنية التحتية للمياه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ج2 استهلاك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ج3 إدارة النفايات السائلة</a:t>
                      </a:r>
                    </a:p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CasellaDiTesto 3">
            <a:extLst>
              <a:ext uri="{FF2B5EF4-FFF2-40B4-BE49-F238E27FC236}">
                <a16:creationId xmlns:a16="http://schemas.microsoft.com/office/drawing/2014/main" id="{6EE870BA-9C40-96A4-A1EE-B691C4ED8F36}"/>
              </a:ext>
            </a:extLst>
          </p:cNvPr>
          <p:cNvSpPr txBox="1"/>
          <p:nvPr/>
        </p:nvSpPr>
        <p:spPr>
          <a:xfrm>
            <a:off x="1036996" y="3013501"/>
            <a:ext cx="219162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2400" dirty="0"/>
              <a:t>1 = أولوية منخفضة</a:t>
            </a:r>
          </a:p>
          <a:p>
            <a:pPr algn="r" rtl="1"/>
            <a:r>
              <a:rPr lang="ar-JO" sz="2400" dirty="0"/>
              <a:t>5 = أولوية عالية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34531315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3058238" y="1258057"/>
            <a:ext cx="5349785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وزن الفئات ج1، ج2، ج3 في القضية (ج)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326909"/>
              </p:ext>
            </p:extLst>
          </p:nvPr>
        </p:nvGraphicFramePr>
        <p:xfrm>
          <a:off x="1586511" y="2465953"/>
          <a:ext cx="6821512" cy="2132424"/>
        </p:xfrm>
        <a:graphic>
          <a:graphicData uri="http://schemas.openxmlformats.org/drawingml/2006/table">
            <a:tbl>
              <a:tblPr/>
              <a:tblGrid>
                <a:gridCol w="2302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00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4718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614055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 في المائة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الأولوية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الفئة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33%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3 : 9 = 0,33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ج1 البنية التحتية للمياه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44%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4 : 9 = 0,44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ج2 استهلاك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22%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2 : 9 = 0,22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ج3 ادارة النفايات السائلة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100%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3288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03740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F905B3DA-469E-4474-81EE-1174E59F42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r>
              <a:rPr lang="ar-JO" dirty="0"/>
              <a:t>78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C94A7F6B-F555-47CF-9EA8-E00763A671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54" y="1309474"/>
            <a:ext cx="8101091" cy="4383924"/>
          </a:xfrm>
          <a:prstGeom prst="rect">
            <a:avLst/>
          </a:prstGeom>
        </p:spPr>
      </p:pic>
      <p:sp>
        <p:nvSpPr>
          <p:cNvPr id="5" name="Ovale 4">
            <a:extLst>
              <a:ext uri="{FF2B5EF4-FFF2-40B4-BE49-F238E27FC236}">
                <a16:creationId xmlns:a16="http://schemas.microsoft.com/office/drawing/2014/main" id="{1C6BADF3-F76F-4727-1CEB-F7CD05AE1ADF}"/>
              </a:ext>
            </a:extLst>
          </p:cNvPr>
          <p:cNvSpPr/>
          <p:nvPr/>
        </p:nvSpPr>
        <p:spPr>
          <a:xfrm>
            <a:off x="7225145" y="3429000"/>
            <a:ext cx="1057618" cy="9005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sz="3000" dirty="0">
                <a:solidFill>
                  <a:schemeClr val="tx1"/>
                </a:solidFill>
              </a:rPr>
              <a:t>1</a:t>
            </a:r>
            <a:r>
              <a:rPr lang="it-IT" sz="3000" dirty="0">
                <a:solidFill>
                  <a:schemeClr val="tx1"/>
                </a:solidFill>
              </a:rPr>
              <a:t>,</a:t>
            </a:r>
            <a:r>
              <a:rPr lang="ar-JO" sz="3000" dirty="0">
                <a:solidFill>
                  <a:schemeClr val="tx1"/>
                </a:solidFill>
              </a:rPr>
              <a:t>8</a:t>
            </a:r>
            <a:endParaRPr lang="it-IT" sz="1350" dirty="0">
              <a:solidFill>
                <a:schemeClr val="tx1"/>
              </a:solidFill>
            </a:endParaRPr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1C7EF54C-5844-5A4C-19C9-DDCBD1CFC5F2}"/>
              </a:ext>
            </a:extLst>
          </p:cNvPr>
          <p:cNvSpPr/>
          <p:nvPr/>
        </p:nvSpPr>
        <p:spPr>
          <a:xfrm>
            <a:off x="502151" y="1194883"/>
            <a:ext cx="2064328" cy="446823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/>
          </a:p>
        </p:txBody>
      </p:sp>
    </p:spTree>
    <p:extLst>
      <p:ext uri="{BB962C8B-B14F-4D97-AF65-F5344CB8AC3E}">
        <p14:creationId xmlns:p14="http://schemas.microsoft.com/office/powerpoint/2010/main" val="355660116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63"/>
          <p:cNvSpPr txBox="1">
            <a:spLocks noGrp="1"/>
          </p:cNvSpPr>
          <p:nvPr>
            <p:ph type="title"/>
          </p:nvPr>
        </p:nvSpPr>
        <p:spPr>
          <a:xfrm>
            <a:off x="429706" y="1303696"/>
            <a:ext cx="7165805" cy="5386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r" rtl="1">
              <a:buSzPts val="3200"/>
            </a:pPr>
            <a:r>
              <a:rPr lang="ar-JO" sz="3000" b="1" dirty="0">
                <a:solidFill>
                  <a:srgbClr val="245665"/>
                </a:solidFill>
              </a:rPr>
              <a:t>وزن المعايير: عامل التأثير</a:t>
            </a:r>
            <a:endParaRPr lang="en-GB" sz="3000" b="1" dirty="0">
              <a:solidFill>
                <a:srgbClr val="245665"/>
              </a:solidFill>
            </a:endParaRPr>
          </a:p>
        </p:txBody>
      </p:sp>
      <p:sp>
        <p:nvSpPr>
          <p:cNvPr id="514" name="Google Shape;514;p63"/>
          <p:cNvSpPr txBox="1">
            <a:spLocks noGrp="1"/>
          </p:cNvSpPr>
          <p:nvPr>
            <p:ph type="body" idx="1"/>
          </p:nvPr>
        </p:nvSpPr>
        <p:spPr>
          <a:xfrm>
            <a:off x="429707" y="1931143"/>
            <a:ext cx="8284586" cy="3699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0" indent="0" algn="ctr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لكل معيار يجب أن يخصص له عامل التأثير</a:t>
            </a: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I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: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ar-JO" sz="1500" b="1" dirty="0">
                <a:latin typeface="Verdana"/>
                <a:ea typeface="Verdana"/>
                <a:cs typeface="Verdana"/>
                <a:sym typeface="Verdana"/>
              </a:rPr>
              <a:t>شدة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 التأثير المحتمل (1-3 نقاط)</a:t>
            </a: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(الصغرى، المتوسطة، الكبرى)</a:t>
            </a: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endParaRPr lang="ar-JO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E 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:</a:t>
            </a:r>
            <a:r>
              <a:rPr lang="ar-JO" sz="1500" b="1" dirty="0">
                <a:latin typeface="Verdana"/>
                <a:ea typeface="Verdana"/>
                <a:cs typeface="Verdana"/>
                <a:sym typeface="Verdana"/>
              </a:rPr>
              <a:t>مدى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 التأثير المحتمل (1-5 نقاط)</a:t>
            </a: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(المنطقة، الحي، المنطقة، المناطق الحضرية/المنطقة، العالمية)</a:t>
            </a: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endParaRPr lang="ar-JO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US" sz="1500" dirty="0">
                <a:latin typeface="Verdana"/>
                <a:ea typeface="Verdana"/>
                <a:cs typeface="Verdana"/>
                <a:sym typeface="Verdana"/>
              </a:rPr>
              <a:t>D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ar-JO" sz="1500" b="1" dirty="0">
                <a:latin typeface="Verdana"/>
                <a:ea typeface="Verdana"/>
                <a:cs typeface="Verdana"/>
                <a:sym typeface="Verdana"/>
              </a:rPr>
              <a:t>مدة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 التأثيرات المحتملة (1-5 نقاط)</a:t>
            </a: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(1-10 سنوات، 3-10 سنوات، 10-30 سنة، 30-75 سنة، &gt;75 سنة)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ar-JO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US" sz="1500" dirty="0">
                <a:latin typeface="Verdana"/>
                <a:ea typeface="Verdana"/>
                <a:cs typeface="Verdana"/>
                <a:sym typeface="Verdana"/>
              </a:rPr>
              <a:t>A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: </a:t>
            </a:r>
            <a:r>
              <a:rPr lang="ar-JO" sz="1500" b="1" dirty="0">
                <a:latin typeface="Verdana"/>
                <a:ea typeface="Verdana"/>
                <a:cs typeface="Verdana"/>
                <a:sym typeface="Verdana"/>
              </a:rPr>
              <a:t>التعديل</a:t>
            </a:r>
            <a:r>
              <a:rPr lang="ar-JO" sz="1500" dirty="0">
                <a:latin typeface="Verdana"/>
                <a:ea typeface="Verdana"/>
                <a:cs typeface="Verdana"/>
                <a:sym typeface="Verdana"/>
              </a:rPr>
              <a:t> فيما يتعلق بالأولويات المحلية</a:t>
            </a: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r" rtl="1">
              <a:lnSpc>
                <a:spcPct val="90000"/>
              </a:lnSpc>
              <a:spcBef>
                <a:spcPts val="0"/>
              </a:spcBef>
              <a:buSzPts val="1665"/>
            </a:pPr>
            <a:r>
              <a:rPr lang="en-GB" sz="1500" dirty="0" err="1">
                <a:latin typeface="Verdana"/>
                <a:ea typeface="Verdana"/>
                <a:cs typeface="Verdana"/>
                <a:sym typeface="Verdana"/>
              </a:rPr>
              <a:t>Pk</a:t>
            </a:r>
            <a:r>
              <a:rPr lang="en-GB" sz="1500" dirty="0">
                <a:latin typeface="Verdana"/>
                <a:ea typeface="Verdana"/>
                <a:cs typeface="Verdana"/>
                <a:sym typeface="Verdana"/>
              </a:rPr>
              <a:t> = I x E x D x A</a:t>
            </a:r>
          </a:p>
          <a:p>
            <a:pPr marL="0" indent="0" algn="ctr" rtl="1">
              <a:lnSpc>
                <a:spcPct val="90000"/>
              </a:lnSpc>
              <a:spcBef>
                <a:spcPts val="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  <a:p>
            <a:pPr marL="0" indent="0" algn="just">
              <a:lnSpc>
                <a:spcPct val="90000"/>
              </a:lnSpc>
              <a:spcBef>
                <a:spcPts val="250"/>
              </a:spcBef>
              <a:buSzPts val="1665"/>
            </a:pPr>
            <a:endParaRPr lang="en-GB" sz="1500" dirty="0"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826787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54932" y="1521572"/>
            <a:ext cx="2929414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8"/>
              </a:lnSpc>
            </a:pPr>
            <a:r>
              <a:rPr sz="3375" spc="19" dirty="0">
                <a:latin typeface="Arial MT"/>
                <a:cs typeface="Arial MT"/>
              </a:rPr>
              <a:t>GREEN</a:t>
            </a:r>
            <a:r>
              <a:rPr sz="3375" spc="-41" dirty="0">
                <a:latin typeface="Arial MT"/>
                <a:cs typeface="Arial MT"/>
              </a:rPr>
              <a:t> </a:t>
            </a:r>
            <a:r>
              <a:rPr sz="3375" spc="11" dirty="0">
                <a:latin typeface="Arial MT"/>
                <a:cs typeface="Arial MT"/>
              </a:rPr>
              <a:t>BUILD</a:t>
            </a:r>
            <a:endParaRPr sz="3375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84078" y="1521572"/>
            <a:ext cx="3506153" cy="487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758"/>
              </a:lnSpc>
            </a:pPr>
            <a:r>
              <a:rPr sz="3375" spc="15" dirty="0">
                <a:latin typeface="Arial MT"/>
                <a:cs typeface="Arial MT"/>
              </a:rPr>
              <a:t>ING</a:t>
            </a:r>
            <a:r>
              <a:rPr sz="3375" spc="-30" dirty="0">
                <a:latin typeface="Arial MT"/>
                <a:cs typeface="Arial MT"/>
              </a:rPr>
              <a:t> </a:t>
            </a:r>
            <a:r>
              <a:rPr sz="3375" spc="15" dirty="0">
                <a:latin typeface="Arial MT"/>
                <a:cs typeface="Arial MT"/>
              </a:rPr>
              <a:t>CHALLENGE</a:t>
            </a:r>
            <a:endParaRPr sz="3375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57700" y="857250"/>
            <a:ext cx="3543300" cy="251917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4220" y="3797748"/>
            <a:ext cx="3091445" cy="22030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43000" y="857251"/>
            <a:ext cx="3643884" cy="263690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1143000" y="1543050"/>
            <a:ext cx="6858000" cy="4457700"/>
            <a:chOff x="1524000" y="914400"/>
            <a:chExt cx="9144000" cy="5943600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38800" y="4114799"/>
              <a:ext cx="4186428" cy="274319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410200" y="914400"/>
              <a:ext cx="4181855" cy="328726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82128" y="2971799"/>
              <a:ext cx="2785872" cy="388619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24000" y="3352800"/>
              <a:ext cx="4114800" cy="296875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24000" y="4942331"/>
              <a:ext cx="1799844" cy="191566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3323844" y="6321552"/>
              <a:ext cx="4594860" cy="523240"/>
            </a:xfrm>
            <a:custGeom>
              <a:avLst/>
              <a:gdLst/>
              <a:ahLst/>
              <a:cxnLst/>
              <a:rect l="l" t="t" r="r" b="b"/>
              <a:pathLst>
                <a:path w="4594859" h="523240">
                  <a:moveTo>
                    <a:pt x="4594859" y="0"/>
                  </a:moveTo>
                  <a:lnTo>
                    <a:pt x="0" y="0"/>
                  </a:lnTo>
                  <a:lnTo>
                    <a:pt x="0" y="522732"/>
                  </a:lnTo>
                  <a:lnTo>
                    <a:pt x="4594859" y="522732"/>
                  </a:lnTo>
                  <a:lnTo>
                    <a:pt x="45948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552604" y="5607176"/>
            <a:ext cx="3291364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lang="ar-JO" sz="2100" b="1" spc="-8" dirty="0">
                <a:solidFill>
                  <a:srgbClr val="006600"/>
                </a:solidFill>
                <a:cs typeface="Calibri"/>
              </a:rPr>
              <a:t>تحدي البناء الأخضر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6840047" y="1276509"/>
            <a:ext cx="1613185" cy="856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defTabSz="708881"/>
            <a:r>
              <a:rPr lang="ar-JO" sz="30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عامل التأثير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438838"/>
              </p:ext>
            </p:extLst>
          </p:nvPr>
        </p:nvGraphicFramePr>
        <p:xfrm>
          <a:off x="486761" y="2312915"/>
          <a:ext cx="8026857" cy="2046258"/>
        </p:xfrm>
        <a:graphic>
          <a:graphicData uri="http://schemas.openxmlformats.org/drawingml/2006/table">
            <a:tbl>
              <a:tblPr/>
              <a:tblGrid>
                <a:gridCol w="12148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9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037">
                  <a:extLst>
                    <a:ext uri="{9D8B030D-6E8A-4147-A177-3AD203B41FA5}">
                      <a16:colId xmlns:a16="http://schemas.microsoft.com/office/drawing/2014/main" val="3219505561"/>
                    </a:ext>
                  </a:extLst>
                </a:gridCol>
                <a:gridCol w="787179">
                  <a:extLst>
                    <a:ext uri="{9D8B030D-6E8A-4147-A177-3AD203B41FA5}">
                      <a16:colId xmlns:a16="http://schemas.microsoft.com/office/drawing/2014/main" val="1522306107"/>
                    </a:ext>
                  </a:extLst>
                </a:gridCol>
                <a:gridCol w="620202">
                  <a:extLst>
                    <a:ext uri="{9D8B030D-6E8A-4147-A177-3AD203B41FA5}">
                      <a16:colId xmlns:a16="http://schemas.microsoft.com/office/drawing/2014/main" val="2035032859"/>
                    </a:ext>
                  </a:extLst>
                </a:gridCol>
                <a:gridCol w="3218049">
                  <a:extLst>
                    <a:ext uri="{9D8B030D-6E8A-4147-A177-3AD203B41FA5}">
                      <a16:colId xmlns:a16="http://schemas.microsoft.com/office/drawing/2014/main" val="238612869"/>
                    </a:ext>
                  </a:extLst>
                </a:gridCol>
              </a:tblGrid>
              <a:tr h="310953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عامل التأثير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التعديل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المدة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المدى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الشدة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المعيار</a:t>
                      </a:r>
                      <a:endParaRPr kumimoji="0" lang="en-GB" sz="1600" b="1" i="0" u="none" strike="noStrike" cap="none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75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ط 1,1انبعاثات غازات الاحتباس الحراري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98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</a:t>
                      </a: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+mn-ea"/>
                          <a:cs typeface="Arial" charset="0"/>
                        </a:rPr>
                        <a:t>PM10) </a:t>
                      </a: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ه1,2 تركيز الجسيمات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983"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7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</a:t>
                      </a: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r>
                        <a:rPr kumimoji="0" lang="en-GB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,</a:t>
                      </a: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JO" sz="16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ه 2,1 ظروف الضوضاء المحيطة أثناء النهار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0953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1841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ChangeArrowheads="1"/>
          </p:cNvSpPr>
          <p:nvPr/>
        </p:nvSpPr>
        <p:spPr bwMode="auto">
          <a:xfrm>
            <a:off x="1179560" y="885345"/>
            <a:ext cx="6605508" cy="391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0184" tIns="34477" rIns="70184" bIns="34477" anchor="ctr"/>
          <a:lstStyle/>
          <a:p>
            <a:pPr defTabSz="708881"/>
            <a:r>
              <a:rPr lang="it-IT" altLang="it-IT" sz="2450" dirty="0">
                <a:solidFill>
                  <a:srgbClr val="FFFFFF"/>
                </a:solidFill>
                <a:ea typeface="MS PGothic" pitchFamily="34" charset="-128"/>
              </a:rPr>
              <a:t>Peso dei criteri in una categoria: esempio</a:t>
            </a:r>
            <a:endParaRPr lang="it-IT" altLang="it-IT" sz="2450" b="1" dirty="0">
              <a:solidFill>
                <a:srgbClr val="FFFFFF"/>
              </a:solidFill>
              <a:latin typeface="Helvetica" pitchFamily="34" charset="0"/>
              <a:ea typeface="MS PGothic" pitchFamily="34" charset="-128"/>
            </a:endParaRPr>
          </a:p>
        </p:txBody>
      </p:sp>
      <p:sp>
        <p:nvSpPr>
          <p:cNvPr id="24579" name="CasellaDiTesto 1"/>
          <p:cNvSpPr txBox="1">
            <a:spLocks noChangeArrowheads="1"/>
          </p:cNvSpPr>
          <p:nvPr/>
        </p:nvSpPr>
        <p:spPr bwMode="auto">
          <a:xfrm>
            <a:off x="3490791" y="480205"/>
            <a:ext cx="4889723" cy="81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0923" tIns="35462" rIns="70923" bIns="35462">
            <a:spAutoFit/>
          </a:bodyPr>
          <a:lstStyle/>
          <a:p>
            <a:pPr algn="r" defTabSz="708881" rtl="1"/>
            <a:r>
              <a:rPr lang="ar-JO" sz="27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أوزان المعايير في فئة (ج2</a:t>
            </a:r>
            <a:r>
              <a:rPr lang="en-GB" sz="27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 </a:t>
            </a:r>
            <a:r>
              <a:rPr lang="ar-JO" sz="2700" b="1" dirty="0">
                <a:solidFill>
                  <a:srgbClr val="245665"/>
                </a:solidFill>
                <a:latin typeface="+mj-lt"/>
                <a:ea typeface="+mj-ea"/>
                <a:cs typeface="+mj-cs"/>
              </a:rPr>
              <a:t>استهلاك المياه)</a:t>
            </a:r>
            <a:r>
              <a:rPr lang="en-GB" sz="2100" b="1" dirty="0">
                <a:latin typeface="Calibri" pitchFamily="34" charset="0"/>
              </a:rPr>
              <a:t>
</a:t>
            </a:r>
          </a:p>
        </p:txBody>
      </p:sp>
      <p:graphicFrame>
        <p:nvGraphicFramePr>
          <p:cNvPr id="25641" name="Group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276808"/>
              </p:ext>
            </p:extLst>
          </p:nvPr>
        </p:nvGraphicFramePr>
        <p:xfrm>
          <a:off x="603720" y="1276511"/>
          <a:ext cx="8139078" cy="3881954"/>
        </p:xfrm>
        <a:graphic>
          <a:graphicData uri="http://schemas.openxmlformats.org/drawingml/2006/table">
            <a:tbl>
              <a:tblPr/>
              <a:tblGrid>
                <a:gridCol w="23414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31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8670">
                  <a:extLst>
                    <a:ext uri="{9D8B030D-6E8A-4147-A177-3AD203B41FA5}">
                      <a16:colId xmlns:a16="http://schemas.microsoft.com/office/drawing/2014/main" val="304869603"/>
                    </a:ext>
                  </a:extLst>
                </a:gridCol>
                <a:gridCol w="1925808">
                  <a:extLst>
                    <a:ext uri="{9D8B030D-6E8A-4147-A177-3AD203B41FA5}">
                      <a16:colId xmlns:a16="http://schemas.microsoft.com/office/drawing/2014/main" val="2500678923"/>
                    </a:ext>
                  </a:extLst>
                </a:gridCol>
              </a:tblGrid>
              <a:tr h="627542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 في المائة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الوزن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عامل التأثير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المعيار</a:t>
                      </a:r>
                      <a:endParaRPr kumimoji="0" lang="it-IT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30%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31 : 105 = 0,30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ج2,1</a:t>
                      </a: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الاستهلاك الكلي للمياه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8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23%</a:t>
                      </a: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25 : 105 = 0,23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ج2,2</a:t>
                      </a: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الكفاءة في استخدام المياه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7542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21%</a:t>
                      </a:r>
                      <a:endParaRPr kumimoji="0" lang="en-GB" sz="14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22 : 105 = 0,22</a:t>
                      </a: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ج2,3</a:t>
                      </a: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استهلاك المياه الصالحة للشرب في المباني السكنية 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7542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26%</a:t>
                      </a:r>
                      <a:endParaRPr kumimoji="0" lang="en-GB" sz="14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JO" sz="1600" b="0" i="0" dirty="0">
                          <a:solidFill>
                            <a:srgbClr val="3C4043"/>
                          </a:solidFill>
                          <a:effectLst/>
                          <a:latin typeface="Roboto"/>
                        </a:rPr>
                        <a:t>27 : 105 = 0,26</a:t>
                      </a:r>
                    </a:p>
                    <a:p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ج2,6</a:t>
                      </a: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 اعادة استخدام مياه الأمطار في المباني السكنية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4449687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r" defTabSz="1041400" rtl="1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  <a:endParaRPr kumimoji="0" lang="en-GB" sz="1400" b="0" i="0" u="none" strike="noStrike" cap="none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ar-J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105</a:t>
                      </a: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E3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4532880"/>
                  </a:ext>
                </a:extLst>
              </a:tr>
              <a:tr h="353609">
                <a:tc>
                  <a:txBody>
                    <a:bodyPr/>
                    <a:lstStyle/>
                    <a:p>
                      <a:pPr marL="0" marR="0" lvl="0" indent="0" algn="l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41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70923" marR="70923" marT="35462" marB="35462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080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003762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>
            <a:extLst>
              <a:ext uri="{FF2B5EF4-FFF2-40B4-BE49-F238E27FC236}">
                <a16:creationId xmlns:a16="http://schemas.microsoft.com/office/drawing/2014/main" id="{E0940DA5-EBC4-3474-E2DB-639FF4B9D355}"/>
              </a:ext>
            </a:extLst>
          </p:cNvPr>
          <p:cNvSpPr txBox="1"/>
          <p:nvPr/>
        </p:nvSpPr>
        <p:spPr>
          <a:xfrm>
            <a:off x="2545948" y="2838451"/>
            <a:ext cx="3068469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-JO" sz="4950" dirty="0">
                <a:solidFill>
                  <a:srgbClr val="245665"/>
                </a:solidFill>
              </a:rPr>
              <a:t>دراسات الحالة</a:t>
            </a:r>
          </a:p>
        </p:txBody>
      </p:sp>
    </p:spTree>
    <p:extLst>
      <p:ext uri="{BB962C8B-B14F-4D97-AF65-F5344CB8AC3E}">
        <p14:creationId xmlns:p14="http://schemas.microsoft.com/office/powerpoint/2010/main" val="195101401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89430" y="2029968"/>
            <a:ext cx="3185540" cy="1855089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076950" y="2228908"/>
            <a:ext cx="2336483" cy="1456649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algn="r" rtl="1">
              <a:spcBef>
                <a:spcPts val="79"/>
              </a:spcBef>
            </a:pPr>
            <a:r>
              <a:rPr lang="ar-JO" sz="1500" dirty="0">
                <a:cs typeface="Calibri"/>
              </a:rPr>
              <a:t>مساحة الأرض: 1 كم2</a:t>
            </a:r>
          </a:p>
          <a:p>
            <a:pPr marL="9525" algn="r" rtl="1">
              <a:spcBef>
                <a:spcPts val="79"/>
              </a:spcBef>
            </a:pPr>
            <a:r>
              <a:rPr lang="ar-JO" sz="1500" dirty="0">
                <a:cs typeface="Calibri"/>
              </a:rPr>
              <a:t>السكان: 4,455 الأصل: منطقة عسكرية</a:t>
            </a:r>
          </a:p>
          <a:p>
            <a:pPr marL="9525" algn="r" rtl="1">
              <a:spcBef>
                <a:spcPts val="79"/>
              </a:spcBef>
            </a:pPr>
            <a:r>
              <a:rPr lang="ar-JO" sz="1500" dirty="0">
                <a:cs typeface="Calibri"/>
              </a:rPr>
              <a:t>فترة التطوير: 1950-80</a:t>
            </a:r>
          </a:p>
          <a:p>
            <a:pPr marL="9525" algn="r" rtl="1">
              <a:spcBef>
                <a:spcPts val="79"/>
              </a:spcBef>
            </a:pPr>
            <a:r>
              <a:rPr lang="ar-JO" sz="1500" dirty="0">
                <a:cs typeface="Calibri"/>
              </a:rPr>
              <a:t>منطقة السكن الاجتماعي</a:t>
            </a:r>
          </a:p>
          <a:p>
            <a:pPr marL="9525" algn="r" rtl="1">
              <a:spcBef>
                <a:spcPts val="79"/>
              </a:spcBef>
            </a:pPr>
            <a:r>
              <a:rPr lang="ar-JO" sz="1500" dirty="0">
                <a:cs typeface="Calibri"/>
              </a:rPr>
              <a:t>333 مبنى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 idx="4294967295"/>
          </p:nvPr>
        </p:nvSpPr>
        <p:spPr>
          <a:xfrm>
            <a:off x="2474688" y="1082652"/>
            <a:ext cx="5624513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2700" dirty="0"/>
              <a:t>حي "أورورا" – أوديني، إيطاليا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9430" y="4227958"/>
            <a:ext cx="1794509" cy="146875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87976" y="4227957"/>
            <a:ext cx="1797939" cy="1457325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378750" y="4209383"/>
            <a:ext cx="1884521" cy="1483042"/>
            <a:chOff x="8504999" y="4469510"/>
            <a:chExt cx="2512695" cy="1977389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8514587" y="4479035"/>
              <a:ext cx="2493263" cy="1958339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509761" y="4474273"/>
              <a:ext cx="2503170" cy="1967864"/>
            </a:xfrm>
            <a:custGeom>
              <a:avLst/>
              <a:gdLst/>
              <a:ahLst/>
              <a:cxnLst/>
              <a:rect l="l" t="t" r="r" b="b"/>
              <a:pathLst>
                <a:path w="2503170" h="1967864">
                  <a:moveTo>
                    <a:pt x="0" y="1967864"/>
                  </a:moveTo>
                  <a:lnTo>
                    <a:pt x="2502788" y="1967864"/>
                  </a:lnTo>
                  <a:lnTo>
                    <a:pt x="2502788" y="0"/>
                  </a:lnTo>
                  <a:lnTo>
                    <a:pt x="0" y="0"/>
                  </a:lnTo>
                  <a:lnTo>
                    <a:pt x="0" y="196786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16916" y="4249483"/>
            <a:ext cx="1623536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 algn="r" rtl="1">
              <a:spcBef>
                <a:spcPts val="75"/>
              </a:spcBef>
            </a:pPr>
            <a:r>
              <a:rPr lang="ar-JO" sz="1350" spc="-8" dirty="0">
                <a:latin typeface="Arial MT"/>
                <a:cs typeface="Arial MT"/>
              </a:rPr>
              <a:t>التمثيل المرئي للمؤشرات</a:t>
            </a: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84690" y="1490147"/>
            <a:ext cx="1920240" cy="3009518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4114305" y="655384"/>
            <a:ext cx="4184809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2700" dirty="0"/>
              <a:t>سيناريو التدخل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6106" y="1610162"/>
            <a:ext cx="4311396" cy="288950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6004909" y="1628258"/>
            <a:ext cx="1678781" cy="235897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51473" algn="r" rtl="1">
              <a:spcBef>
                <a:spcPts val="75"/>
              </a:spcBef>
            </a:pPr>
            <a:r>
              <a:rPr lang="ar-JO" sz="1350" dirty="0">
                <a:latin typeface="Arial MT"/>
                <a:cs typeface="Arial MT"/>
              </a:rPr>
              <a:t>مشروع المدينة التجريبية</a:t>
            </a:r>
          </a:p>
          <a:p>
            <a:pPr marL="9525" marR="351473" algn="r" rtl="1">
              <a:spcBef>
                <a:spcPts val="75"/>
              </a:spcBef>
            </a:pPr>
            <a:endParaRPr lang="ar-JO" sz="1350" dirty="0">
              <a:latin typeface="Arial MT"/>
              <a:cs typeface="Arial MT"/>
            </a:endParaRPr>
          </a:p>
          <a:p>
            <a:pPr marL="9525" marR="351473" algn="r" rtl="1">
              <a:spcBef>
                <a:spcPts val="75"/>
              </a:spcBef>
            </a:pPr>
            <a:r>
              <a:rPr lang="ar-JO" sz="1350" dirty="0">
                <a:latin typeface="Arial MT"/>
                <a:cs typeface="Arial MT"/>
              </a:rPr>
              <a:t>التدخلات الرئيسية للتجديد الحضري التي سيتم تنفيذها:</a:t>
            </a:r>
          </a:p>
          <a:p>
            <a:pPr marL="295275" marR="351473" indent="-285750" algn="r" rtl="1">
              <a:spcBef>
                <a:spcPts val="75"/>
              </a:spcBef>
              <a:buFont typeface="Arial" pitchFamily="34" charset="0"/>
              <a:buChar char="•"/>
            </a:pPr>
            <a:r>
              <a:rPr lang="ar-JO" sz="1350" dirty="0">
                <a:latin typeface="Arial MT"/>
                <a:cs typeface="Arial MT"/>
              </a:rPr>
              <a:t>رفع كفاءة استخدام الطاقة في المباني</a:t>
            </a:r>
          </a:p>
          <a:p>
            <a:pPr marL="295275" marR="351473" indent="-285750" algn="r" rtl="1">
              <a:spcBef>
                <a:spcPts val="75"/>
              </a:spcBef>
              <a:buFont typeface="Arial" pitchFamily="34" charset="0"/>
              <a:buChar char="•"/>
            </a:pPr>
            <a:r>
              <a:rPr lang="ar-JO" sz="1350" dirty="0">
                <a:latin typeface="Arial MT"/>
                <a:cs typeface="Arial MT"/>
              </a:rPr>
              <a:t>اكتمال شبكة مسار الدورة</a:t>
            </a:r>
          </a:p>
          <a:p>
            <a:pPr marL="295275" marR="351473" indent="-285750" algn="r" rtl="1">
              <a:spcBef>
                <a:spcPts val="75"/>
              </a:spcBef>
              <a:buFont typeface="Arial" pitchFamily="34" charset="0"/>
              <a:buChar char="•"/>
            </a:pPr>
            <a:r>
              <a:rPr lang="ar-JO" sz="1350" dirty="0">
                <a:latin typeface="Arial MT"/>
                <a:cs typeface="Arial MT"/>
              </a:rPr>
              <a:t>الزراعة الحضرية</a:t>
            </a:r>
            <a:endParaRPr sz="1200"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6023683" y="715576"/>
            <a:ext cx="2577465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2700" spc="-4" dirty="0"/>
              <a:t>النتائج الرئيسية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95967" y="1748831"/>
            <a:ext cx="2941743" cy="297504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246409" y="1827060"/>
            <a:ext cx="2891789" cy="269976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319180" y="2159958"/>
            <a:ext cx="2564606" cy="1722908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24314" indent="-215265" algn="r" rtl="1">
              <a:spcBef>
                <a:spcPts val="75"/>
              </a:spcBef>
              <a:buChar char="•"/>
              <a:tabLst>
                <a:tab pos="224314" algn="l"/>
                <a:tab pos="224790" algn="l"/>
              </a:tabLst>
            </a:pPr>
            <a:r>
              <a:rPr lang="ar-JO" spc="-34" dirty="0">
                <a:latin typeface="Arial MT"/>
                <a:cs typeface="Arial MT"/>
              </a:rPr>
              <a:t>الخط الأصفر – التشخيص</a:t>
            </a:r>
          </a:p>
          <a:p>
            <a:pPr marL="224314" indent="-215265" algn="r" rtl="1">
              <a:spcBef>
                <a:spcPts val="75"/>
              </a:spcBef>
              <a:buChar char="•"/>
              <a:tabLst>
                <a:tab pos="224314" algn="l"/>
                <a:tab pos="224790" algn="l"/>
              </a:tabLst>
            </a:pPr>
            <a:endParaRPr lang="ar-JO" spc="-34" dirty="0">
              <a:latin typeface="Arial MT"/>
              <a:cs typeface="Arial MT"/>
            </a:endParaRPr>
          </a:p>
          <a:p>
            <a:pPr marL="224314" indent="-215265" algn="r" rtl="1">
              <a:spcBef>
                <a:spcPts val="75"/>
              </a:spcBef>
              <a:buChar char="•"/>
              <a:tabLst>
                <a:tab pos="224314" algn="l"/>
                <a:tab pos="224790" algn="l"/>
              </a:tabLst>
            </a:pPr>
            <a:r>
              <a:rPr lang="ar-JO" spc="-34" dirty="0">
                <a:latin typeface="Arial MT"/>
                <a:cs typeface="Arial MT"/>
              </a:rPr>
              <a:t>الخط الأزرق – الأهداف</a:t>
            </a:r>
          </a:p>
          <a:p>
            <a:pPr marL="224314" indent="-215265" algn="r" rtl="1">
              <a:spcBef>
                <a:spcPts val="75"/>
              </a:spcBef>
              <a:buChar char="•"/>
              <a:tabLst>
                <a:tab pos="224314" algn="l"/>
                <a:tab pos="224790" algn="l"/>
              </a:tabLst>
            </a:pPr>
            <a:endParaRPr lang="ar-JO" spc="-34" dirty="0">
              <a:latin typeface="Arial MT"/>
              <a:cs typeface="Arial MT"/>
            </a:endParaRPr>
          </a:p>
          <a:p>
            <a:pPr marL="224314" indent="-215265" algn="r" rtl="1">
              <a:spcBef>
                <a:spcPts val="75"/>
              </a:spcBef>
              <a:buChar char="•"/>
              <a:tabLst>
                <a:tab pos="224314" algn="l"/>
                <a:tab pos="224790" algn="l"/>
              </a:tabLst>
            </a:pPr>
            <a:r>
              <a:rPr lang="ar-JO" spc="-34" dirty="0">
                <a:latin typeface="Arial MT"/>
                <a:cs typeface="Arial MT"/>
              </a:rPr>
              <a:t>الخط الأخضر – سيناريو المدينة التجريبية</a:t>
            </a:r>
            <a:endParaRPr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74412" y="563181"/>
            <a:ext cx="5487353" cy="42511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algn="r">
              <a:spcBef>
                <a:spcPts val="75"/>
              </a:spcBef>
            </a:pPr>
            <a:r>
              <a:rPr lang="ar-JO" sz="2700" spc="-4" dirty="0"/>
              <a:t>تقييم حي "اورورا".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73682" y="1497433"/>
            <a:ext cx="2308343" cy="3180409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22016" y="1538588"/>
            <a:ext cx="1920240" cy="144017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4592" y="3218797"/>
            <a:ext cx="1920240" cy="1440179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1848095" y="2533188"/>
            <a:ext cx="577215" cy="565785"/>
            <a:chOff x="3552697" y="3090926"/>
            <a:chExt cx="769620" cy="754380"/>
          </a:xfrm>
        </p:grpSpPr>
        <p:sp>
          <p:nvSpPr>
            <p:cNvPr id="7" name="object 7"/>
            <p:cNvSpPr/>
            <p:nvPr/>
          </p:nvSpPr>
          <p:spPr>
            <a:xfrm>
              <a:off x="3565397" y="3103626"/>
              <a:ext cx="744220" cy="728980"/>
            </a:xfrm>
            <a:custGeom>
              <a:avLst/>
              <a:gdLst/>
              <a:ahLst/>
              <a:cxnLst/>
              <a:rect l="l" t="t" r="r" b="b"/>
              <a:pathLst>
                <a:path w="744220" h="728979">
                  <a:moveTo>
                    <a:pt x="561593" y="0"/>
                  </a:moveTo>
                  <a:lnTo>
                    <a:pt x="561593" y="91059"/>
                  </a:lnTo>
                  <a:lnTo>
                    <a:pt x="318642" y="91059"/>
                  </a:lnTo>
                  <a:lnTo>
                    <a:pt x="271575" y="94515"/>
                  </a:lnTo>
                  <a:lnTo>
                    <a:pt x="226646" y="104557"/>
                  </a:lnTo>
                  <a:lnTo>
                    <a:pt x="184348" y="120688"/>
                  </a:lnTo>
                  <a:lnTo>
                    <a:pt x="145176" y="142416"/>
                  </a:lnTo>
                  <a:lnTo>
                    <a:pt x="109624" y="169246"/>
                  </a:lnTo>
                  <a:lnTo>
                    <a:pt x="78187" y="200683"/>
                  </a:lnTo>
                  <a:lnTo>
                    <a:pt x="51357" y="236235"/>
                  </a:lnTo>
                  <a:lnTo>
                    <a:pt x="29629" y="275407"/>
                  </a:lnTo>
                  <a:lnTo>
                    <a:pt x="13498" y="317705"/>
                  </a:lnTo>
                  <a:lnTo>
                    <a:pt x="3456" y="362634"/>
                  </a:lnTo>
                  <a:lnTo>
                    <a:pt x="0" y="409701"/>
                  </a:lnTo>
                  <a:lnTo>
                    <a:pt x="0" y="728472"/>
                  </a:lnTo>
                  <a:lnTo>
                    <a:pt x="182117" y="728472"/>
                  </a:lnTo>
                  <a:lnTo>
                    <a:pt x="182117" y="409701"/>
                  </a:lnTo>
                  <a:lnTo>
                    <a:pt x="189086" y="366583"/>
                  </a:lnTo>
                  <a:lnTo>
                    <a:pt x="208485" y="329110"/>
                  </a:lnTo>
                  <a:lnTo>
                    <a:pt x="238051" y="299544"/>
                  </a:lnTo>
                  <a:lnTo>
                    <a:pt x="275524" y="280145"/>
                  </a:lnTo>
                  <a:lnTo>
                    <a:pt x="318642" y="273176"/>
                  </a:lnTo>
                  <a:lnTo>
                    <a:pt x="561593" y="273176"/>
                  </a:lnTo>
                  <a:lnTo>
                    <a:pt x="561593" y="364236"/>
                  </a:lnTo>
                  <a:lnTo>
                    <a:pt x="743712" y="182118"/>
                  </a:lnTo>
                  <a:lnTo>
                    <a:pt x="561593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3565397" y="3103626"/>
              <a:ext cx="744220" cy="728980"/>
            </a:xfrm>
            <a:custGeom>
              <a:avLst/>
              <a:gdLst/>
              <a:ahLst/>
              <a:cxnLst/>
              <a:rect l="l" t="t" r="r" b="b"/>
              <a:pathLst>
                <a:path w="744220" h="728979">
                  <a:moveTo>
                    <a:pt x="0" y="728472"/>
                  </a:moveTo>
                  <a:lnTo>
                    <a:pt x="0" y="409701"/>
                  </a:lnTo>
                  <a:lnTo>
                    <a:pt x="3456" y="362634"/>
                  </a:lnTo>
                  <a:lnTo>
                    <a:pt x="13498" y="317705"/>
                  </a:lnTo>
                  <a:lnTo>
                    <a:pt x="29629" y="275407"/>
                  </a:lnTo>
                  <a:lnTo>
                    <a:pt x="51357" y="236235"/>
                  </a:lnTo>
                  <a:lnTo>
                    <a:pt x="78187" y="200683"/>
                  </a:lnTo>
                  <a:lnTo>
                    <a:pt x="109624" y="169246"/>
                  </a:lnTo>
                  <a:lnTo>
                    <a:pt x="145176" y="142416"/>
                  </a:lnTo>
                  <a:lnTo>
                    <a:pt x="184348" y="120688"/>
                  </a:lnTo>
                  <a:lnTo>
                    <a:pt x="226646" y="104557"/>
                  </a:lnTo>
                  <a:lnTo>
                    <a:pt x="271575" y="94515"/>
                  </a:lnTo>
                  <a:lnTo>
                    <a:pt x="318642" y="91059"/>
                  </a:lnTo>
                  <a:lnTo>
                    <a:pt x="561593" y="91059"/>
                  </a:lnTo>
                  <a:lnTo>
                    <a:pt x="561593" y="0"/>
                  </a:lnTo>
                  <a:lnTo>
                    <a:pt x="743712" y="182118"/>
                  </a:lnTo>
                  <a:lnTo>
                    <a:pt x="561593" y="364236"/>
                  </a:lnTo>
                  <a:lnTo>
                    <a:pt x="561593" y="273176"/>
                  </a:lnTo>
                  <a:lnTo>
                    <a:pt x="318642" y="273176"/>
                  </a:lnTo>
                  <a:lnTo>
                    <a:pt x="275524" y="280145"/>
                  </a:lnTo>
                  <a:lnTo>
                    <a:pt x="238051" y="299544"/>
                  </a:lnTo>
                  <a:lnTo>
                    <a:pt x="208485" y="329110"/>
                  </a:lnTo>
                  <a:lnTo>
                    <a:pt x="189086" y="366583"/>
                  </a:lnTo>
                  <a:lnTo>
                    <a:pt x="182117" y="409701"/>
                  </a:lnTo>
                  <a:lnTo>
                    <a:pt x="182117" y="728472"/>
                  </a:lnTo>
                  <a:lnTo>
                    <a:pt x="0" y="728472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5032493" y="3079541"/>
            <a:ext cx="578168" cy="564356"/>
            <a:chOff x="7798561" y="3819397"/>
            <a:chExt cx="770890" cy="752475"/>
          </a:xfrm>
        </p:grpSpPr>
        <p:sp>
          <p:nvSpPr>
            <p:cNvPr id="10" name="object 10"/>
            <p:cNvSpPr/>
            <p:nvPr/>
          </p:nvSpPr>
          <p:spPr>
            <a:xfrm>
              <a:off x="7811261" y="3832097"/>
              <a:ext cx="745490" cy="727075"/>
            </a:xfrm>
            <a:custGeom>
              <a:avLst/>
              <a:gdLst/>
              <a:ahLst/>
              <a:cxnLst/>
              <a:rect l="l" t="t" r="r" b="b"/>
              <a:pathLst>
                <a:path w="745490" h="727075">
                  <a:moveTo>
                    <a:pt x="745236" y="0"/>
                  </a:moveTo>
                  <a:lnTo>
                    <a:pt x="563499" y="0"/>
                  </a:lnTo>
                  <a:lnTo>
                    <a:pt x="563499" y="318007"/>
                  </a:lnTo>
                  <a:lnTo>
                    <a:pt x="556544" y="361099"/>
                  </a:lnTo>
                  <a:lnTo>
                    <a:pt x="537184" y="398509"/>
                  </a:lnTo>
                  <a:lnTo>
                    <a:pt x="507674" y="428001"/>
                  </a:lnTo>
                  <a:lnTo>
                    <a:pt x="470270" y="447336"/>
                  </a:lnTo>
                  <a:lnTo>
                    <a:pt x="427228" y="454278"/>
                  </a:lnTo>
                  <a:lnTo>
                    <a:pt x="181737" y="454278"/>
                  </a:lnTo>
                  <a:lnTo>
                    <a:pt x="181737" y="363474"/>
                  </a:lnTo>
                  <a:lnTo>
                    <a:pt x="0" y="545210"/>
                  </a:lnTo>
                  <a:lnTo>
                    <a:pt x="181737" y="726947"/>
                  </a:lnTo>
                  <a:lnTo>
                    <a:pt x="181737" y="636015"/>
                  </a:lnTo>
                  <a:lnTo>
                    <a:pt x="427228" y="636015"/>
                  </a:lnTo>
                  <a:lnTo>
                    <a:pt x="474223" y="632568"/>
                  </a:lnTo>
                  <a:lnTo>
                    <a:pt x="519076" y="622552"/>
                  </a:lnTo>
                  <a:lnTo>
                    <a:pt x="561296" y="606461"/>
                  </a:lnTo>
                  <a:lnTo>
                    <a:pt x="600391" y="584785"/>
                  </a:lnTo>
                  <a:lnTo>
                    <a:pt x="635868" y="558017"/>
                  </a:lnTo>
                  <a:lnTo>
                    <a:pt x="667237" y="526648"/>
                  </a:lnTo>
                  <a:lnTo>
                    <a:pt x="694005" y="491171"/>
                  </a:lnTo>
                  <a:lnTo>
                    <a:pt x="715681" y="452076"/>
                  </a:lnTo>
                  <a:lnTo>
                    <a:pt x="731772" y="409856"/>
                  </a:lnTo>
                  <a:lnTo>
                    <a:pt x="741788" y="365003"/>
                  </a:lnTo>
                  <a:lnTo>
                    <a:pt x="745236" y="318007"/>
                  </a:lnTo>
                  <a:lnTo>
                    <a:pt x="745236" y="0"/>
                  </a:lnTo>
                  <a:close/>
                </a:path>
              </a:pathLst>
            </a:custGeom>
            <a:solidFill>
              <a:srgbClr val="DBEDF4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" name="object 11"/>
            <p:cNvSpPr/>
            <p:nvPr/>
          </p:nvSpPr>
          <p:spPr>
            <a:xfrm>
              <a:off x="7811261" y="3832097"/>
              <a:ext cx="745490" cy="727075"/>
            </a:xfrm>
            <a:custGeom>
              <a:avLst/>
              <a:gdLst/>
              <a:ahLst/>
              <a:cxnLst/>
              <a:rect l="l" t="t" r="r" b="b"/>
              <a:pathLst>
                <a:path w="745490" h="727075">
                  <a:moveTo>
                    <a:pt x="745236" y="0"/>
                  </a:moveTo>
                  <a:lnTo>
                    <a:pt x="745236" y="318007"/>
                  </a:lnTo>
                  <a:lnTo>
                    <a:pt x="741788" y="365003"/>
                  </a:lnTo>
                  <a:lnTo>
                    <a:pt x="731772" y="409856"/>
                  </a:lnTo>
                  <a:lnTo>
                    <a:pt x="715681" y="452076"/>
                  </a:lnTo>
                  <a:lnTo>
                    <a:pt x="694005" y="491171"/>
                  </a:lnTo>
                  <a:lnTo>
                    <a:pt x="667237" y="526648"/>
                  </a:lnTo>
                  <a:lnTo>
                    <a:pt x="635868" y="558017"/>
                  </a:lnTo>
                  <a:lnTo>
                    <a:pt x="600391" y="584785"/>
                  </a:lnTo>
                  <a:lnTo>
                    <a:pt x="561296" y="606461"/>
                  </a:lnTo>
                  <a:lnTo>
                    <a:pt x="519076" y="622552"/>
                  </a:lnTo>
                  <a:lnTo>
                    <a:pt x="474223" y="632568"/>
                  </a:lnTo>
                  <a:lnTo>
                    <a:pt x="427228" y="636015"/>
                  </a:lnTo>
                  <a:lnTo>
                    <a:pt x="181737" y="636015"/>
                  </a:lnTo>
                  <a:lnTo>
                    <a:pt x="181737" y="726947"/>
                  </a:lnTo>
                  <a:lnTo>
                    <a:pt x="0" y="545210"/>
                  </a:lnTo>
                  <a:lnTo>
                    <a:pt x="181737" y="363474"/>
                  </a:lnTo>
                  <a:lnTo>
                    <a:pt x="181737" y="454278"/>
                  </a:lnTo>
                  <a:lnTo>
                    <a:pt x="427228" y="454278"/>
                  </a:lnTo>
                  <a:lnTo>
                    <a:pt x="470270" y="447336"/>
                  </a:lnTo>
                  <a:lnTo>
                    <a:pt x="507674" y="428001"/>
                  </a:lnTo>
                  <a:lnTo>
                    <a:pt x="537184" y="398509"/>
                  </a:lnTo>
                  <a:lnTo>
                    <a:pt x="556544" y="361099"/>
                  </a:lnTo>
                  <a:lnTo>
                    <a:pt x="563499" y="318007"/>
                  </a:lnTo>
                  <a:lnTo>
                    <a:pt x="563499" y="0"/>
                  </a:lnTo>
                  <a:lnTo>
                    <a:pt x="745236" y="0"/>
                  </a:lnTo>
                  <a:close/>
                </a:path>
              </a:pathLst>
            </a:custGeom>
            <a:ln w="25400">
              <a:solidFill>
                <a:srgbClr val="385D89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836186" y="473907"/>
            <a:ext cx="6005988" cy="632866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2025" spc="-4" dirty="0">
                <a:latin typeface="Arial"/>
                <a:cs typeface="Arial"/>
              </a:rPr>
              <a:t>التحقق من قيمة الاستدامة:</a:t>
            </a:r>
            <a:br>
              <a:rPr lang="ar-JO" sz="2025" spc="-4" dirty="0">
                <a:latin typeface="Arial"/>
                <a:cs typeface="Arial"/>
              </a:rPr>
            </a:br>
            <a:r>
              <a:rPr lang="ar-JO" sz="2025" spc="-4" dirty="0">
                <a:latin typeface="Arial"/>
                <a:cs typeface="Arial"/>
              </a:rPr>
              <a:t>الحساب (أداة الحي) مقابل الإدراك (السكان)</a:t>
            </a:r>
            <a:endParaRPr sz="2025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16805" y="4204472"/>
            <a:ext cx="1076325" cy="182742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125" spc="-4" dirty="0">
                <a:cs typeface="Calibri"/>
              </a:rPr>
              <a:t>أنشطة التخضير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1133" y="3824043"/>
            <a:ext cx="2021967" cy="289179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4407300" y="3211395"/>
            <a:ext cx="2688431" cy="1530667"/>
            <a:chOff x="6544056" y="3980688"/>
            <a:chExt cx="3584575" cy="2040889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44056" y="4122420"/>
              <a:ext cx="387096" cy="1898904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07124" y="3980688"/>
              <a:ext cx="3421379" cy="301751"/>
            </a:xfrm>
            <a:prstGeom prst="rect">
              <a:avLst/>
            </a:prstGeom>
          </p:spPr>
        </p:pic>
      </p:grpSp>
      <p:grpSp>
        <p:nvGrpSpPr>
          <p:cNvPr id="8" name="object 8"/>
          <p:cNvGrpSpPr/>
          <p:nvPr/>
        </p:nvGrpSpPr>
        <p:grpSpPr>
          <a:xfrm>
            <a:off x="2996504" y="1377738"/>
            <a:ext cx="1358741" cy="3404711"/>
            <a:chOff x="4662995" y="1535811"/>
            <a:chExt cx="1811655" cy="453961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72584" y="1545336"/>
              <a:ext cx="1792224" cy="452018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67758" y="1540573"/>
              <a:ext cx="1802130" cy="4530090"/>
            </a:xfrm>
            <a:custGeom>
              <a:avLst/>
              <a:gdLst/>
              <a:ahLst/>
              <a:cxnLst/>
              <a:rect l="l" t="t" r="r" b="b"/>
              <a:pathLst>
                <a:path w="1802129" h="4530090">
                  <a:moveTo>
                    <a:pt x="0" y="4529709"/>
                  </a:moveTo>
                  <a:lnTo>
                    <a:pt x="1801749" y="4529709"/>
                  </a:lnTo>
                  <a:lnTo>
                    <a:pt x="1801749" y="0"/>
                  </a:lnTo>
                  <a:lnTo>
                    <a:pt x="0" y="0"/>
                  </a:lnTo>
                  <a:lnTo>
                    <a:pt x="0" y="4529709"/>
                  </a:lnTo>
                  <a:close/>
                </a:path>
              </a:pathLst>
            </a:custGeom>
            <a:ln w="9525">
              <a:solidFill>
                <a:srgbClr val="1C427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57032" y="1388310"/>
            <a:ext cx="2754630" cy="178193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865737" y="4004446"/>
            <a:ext cx="772001" cy="196303"/>
          </a:xfrm>
          <a:prstGeom prst="rect">
            <a:avLst/>
          </a:prstGeom>
        </p:spPr>
        <p:txBody>
          <a:bodyPr vert="horz" wrap="square" lIns="0" tIns="59531" rIns="0" bIns="0" rtlCol="0">
            <a:spAutoFit/>
          </a:bodyPr>
          <a:lstStyle/>
          <a:p>
            <a:pPr marL="9525" marR="3810">
              <a:lnSpc>
                <a:spcPct val="72500"/>
              </a:lnSpc>
              <a:spcBef>
                <a:spcPts val="469"/>
              </a:spcBef>
            </a:pPr>
            <a:r>
              <a:rPr lang="ar-JO" sz="1200" spc="-4" dirty="0">
                <a:latin typeface="Arial MT"/>
                <a:cs typeface="Arial MT"/>
              </a:rPr>
              <a:t>حملات إعلامية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103196" y="3486001"/>
            <a:ext cx="1417320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050" dirty="0">
                <a:latin typeface="Arial MT"/>
                <a:cs typeface="Arial MT"/>
              </a:rPr>
              <a:t>اجتماعات على الارض</a:t>
            </a: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23995" y="1394024"/>
            <a:ext cx="2016251" cy="1133856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23995" y="2635323"/>
            <a:ext cx="2016251" cy="1133856"/>
          </a:xfrm>
          <a:prstGeom prst="rect">
            <a:avLst/>
          </a:prstGeom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593056" y="731325"/>
            <a:ext cx="5957888" cy="436177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ar-JO" sz="2775" spc="-8" dirty="0"/>
              <a:t>المنطقة البيئية بارك دي كالانك - فرنسا</a:t>
            </a:r>
            <a:endParaRPr sz="2775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481" y="1621917"/>
            <a:ext cx="2306574" cy="284237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80780" y="3227832"/>
            <a:ext cx="3546729" cy="205753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124418" y="1704785"/>
            <a:ext cx="2817019" cy="86626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pc="-38" dirty="0">
                <a:latin typeface="Arial MT"/>
                <a:cs typeface="Arial MT"/>
              </a:rPr>
              <a:t>-118 هكتار</a:t>
            </a:r>
          </a:p>
          <a:p>
            <a:pPr marL="9525" algn="r" rtl="1">
              <a:spcBef>
                <a:spcPts val="75"/>
              </a:spcBef>
            </a:pPr>
            <a:r>
              <a:rPr lang="ar-JO" spc="-38" dirty="0">
                <a:latin typeface="Arial MT"/>
                <a:cs typeface="Arial MT"/>
              </a:rPr>
              <a:t>- منطقة إعادة التطوير الحضري</a:t>
            </a:r>
          </a:p>
          <a:p>
            <a:pPr marL="9525" algn="r" rtl="1">
              <a:spcBef>
                <a:spcPts val="75"/>
              </a:spcBef>
            </a:pPr>
            <a:r>
              <a:rPr lang="ar-JO" spc="-38" dirty="0">
                <a:latin typeface="Arial MT"/>
                <a:cs typeface="Arial MT"/>
              </a:rPr>
              <a:t>-11000 نسمة</a:t>
            </a:r>
            <a:endParaRPr dirty="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388055" y="554226"/>
            <a:ext cx="6857999" cy="317875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215265" algn="r">
              <a:spcBef>
                <a:spcPts val="79"/>
              </a:spcBef>
            </a:pPr>
            <a:r>
              <a:rPr lang="ar-JO" spc="-11" dirty="0"/>
              <a:t>نظرة عامة على ميزات منطقة الاختبار</a:t>
            </a:r>
            <a:endParaRPr spc="-30" dirty="0"/>
          </a:p>
        </p:txBody>
      </p:sp>
      <p:sp>
        <p:nvSpPr>
          <p:cNvPr id="4" name="object 4"/>
          <p:cNvSpPr txBox="1"/>
          <p:nvPr/>
        </p:nvSpPr>
        <p:spPr>
          <a:xfrm>
            <a:off x="819456" y="1571897"/>
            <a:ext cx="3589496" cy="2105544"/>
          </a:xfrm>
          <a:prstGeom prst="rect">
            <a:avLst/>
          </a:prstGeom>
        </p:spPr>
        <p:txBody>
          <a:bodyPr vert="horz" wrap="square" lIns="0" tIns="40481" rIns="0" bIns="0" rtlCol="0">
            <a:spAutoFit/>
          </a:bodyPr>
          <a:lstStyle/>
          <a:p>
            <a:pPr marL="180975" marR="330994" indent="-171450" algn="r" rtl="1">
              <a:lnSpc>
                <a:spcPts val="1943"/>
              </a:lnSpc>
              <a:spcBef>
                <a:spcPts val="319"/>
              </a:spcBef>
            </a:pPr>
            <a:r>
              <a:rPr lang="ar-JO" spc="-4" dirty="0">
                <a:cs typeface="Calibri"/>
              </a:rPr>
              <a:t>من منطقة التجديد الحضري إلى الحي البيئي </a:t>
            </a:r>
            <a:r>
              <a:rPr lang="en-US" spc="-4" dirty="0">
                <a:cs typeface="Calibri"/>
              </a:rPr>
              <a:t> </a:t>
            </a:r>
            <a:r>
              <a:rPr lang="en-US" spc="-4" dirty="0" err="1">
                <a:cs typeface="Calibri"/>
              </a:rPr>
              <a:t>EcoQuartier</a:t>
            </a:r>
            <a:endParaRPr lang="ar-JO" spc="-4" dirty="0">
              <a:cs typeface="Calibri"/>
            </a:endParaRPr>
          </a:p>
          <a:p>
            <a:pPr marL="180975" marR="330994" indent="-171450" algn="r" rtl="1">
              <a:lnSpc>
                <a:spcPts val="1943"/>
              </a:lnSpc>
              <a:spcBef>
                <a:spcPts val="319"/>
              </a:spcBef>
            </a:pPr>
            <a:r>
              <a:rPr lang="ar-JO" spc="-4" dirty="0">
                <a:cs typeface="Calibri"/>
              </a:rPr>
              <a:t>اتصال ببقية المدينة 1372 سكن اجتماعي تم تجديده</a:t>
            </a:r>
          </a:p>
          <a:p>
            <a:pPr marL="180975" marR="330994" indent="-171450" algn="r" rtl="1">
              <a:lnSpc>
                <a:spcPts val="1943"/>
              </a:lnSpc>
              <a:spcBef>
                <a:spcPts val="319"/>
              </a:spcBef>
            </a:pPr>
            <a:r>
              <a:rPr lang="ar-JO" spc="-4" dirty="0">
                <a:cs typeface="Calibri"/>
              </a:rPr>
              <a:t>إحداث تجهيزات عمومية: حديقة حضرية، مسرح، منزل حي، منشأتان رياضيتان</a:t>
            </a:r>
          </a:p>
          <a:p>
            <a:pPr marL="180975" marR="330994" indent="-171450" algn="r" rtl="1">
              <a:lnSpc>
                <a:spcPts val="1943"/>
              </a:lnSpc>
              <a:spcBef>
                <a:spcPts val="319"/>
              </a:spcBef>
            </a:pPr>
            <a:r>
              <a:rPr lang="ar-JO" spc="-4" dirty="0">
                <a:cs typeface="Calibri"/>
              </a:rPr>
              <a:t>الحفاظ على التواصل مع السكان (التجديد الأول في عام 2011!)</a:t>
            </a:r>
            <a:endParaRPr dirty="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049" y="1310499"/>
            <a:ext cx="2474595" cy="350072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8951" y="4358064"/>
            <a:ext cx="867536" cy="90632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97443"/>
              </p:ext>
            </p:extLst>
          </p:nvPr>
        </p:nvGraphicFramePr>
        <p:xfrm>
          <a:off x="1129664" y="129935"/>
          <a:ext cx="6884671" cy="52514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21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1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11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1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6818">
                <a:tc>
                  <a:txBody>
                    <a:bodyPr/>
                    <a:lstStyle/>
                    <a:p>
                      <a:pPr marL="91440" algn="r" rtl="1">
                        <a:lnSpc>
                          <a:spcPts val="2125"/>
                        </a:lnSpc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حديقة البيئة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280670" algn="r" rtl="1">
                        <a:lnSpc>
                          <a:spcPts val="2160"/>
                        </a:lnSpc>
                        <a:spcBef>
                          <a:spcPts val="35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إيطاليا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3334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ts val="2125"/>
                        </a:lnSpc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جامعة بوينس آيرس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ts val="2125"/>
                        </a:lnSpc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الأرجنتين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F0F8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155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جامعة أوتسونوميا</a:t>
                      </a: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15" dirty="0">
                          <a:latin typeface="+mn-lt"/>
                          <a:cs typeface="Calibri"/>
                        </a:rPr>
                        <a:t>اليابان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dirty="0">
                          <a:latin typeface="+mn-lt"/>
                          <a:cs typeface="Calibri"/>
                        </a:rPr>
                        <a:t>معهد البيئة</a:t>
                      </a: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10" dirty="0">
                          <a:latin typeface="Calibri"/>
                          <a:cs typeface="Calibri"/>
                        </a:rPr>
                        <a:t>النمسا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0059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المعهد الكوري لأبحاث الطاقة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544830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10" dirty="0">
                          <a:latin typeface="Calibri"/>
                          <a:cs typeface="Calibri"/>
                        </a:rPr>
                        <a:t>كوريا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15" dirty="0">
                          <a:latin typeface="+mn-lt"/>
                          <a:cs typeface="Calibri"/>
                        </a:rPr>
                        <a:t>جامعة نيو ساوث ويلز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464820" algn="r" rtl="1">
                        <a:lnSpc>
                          <a:spcPct val="100000"/>
                        </a:lnSpc>
                        <a:spcBef>
                          <a:spcPts val="240"/>
                        </a:spcBef>
                      </a:pPr>
                      <a:r>
                        <a:rPr lang="ar-JO" sz="1400" spc="-15" dirty="0">
                          <a:latin typeface="+mn-lt"/>
                          <a:cs typeface="Calibri"/>
                        </a:rPr>
                        <a:t>أستراليا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286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400" spc="-10" dirty="0" err="1">
                          <a:latin typeface="+mn-lt"/>
                          <a:cs typeface="Calibri"/>
                        </a:rPr>
                        <a:t>Novem</a:t>
                      </a:r>
                      <a:r>
                        <a:rPr lang="en-US" sz="1400" spc="-10" dirty="0">
                          <a:latin typeface="+mn-lt"/>
                          <a:cs typeface="Calibri"/>
                        </a:rPr>
                        <a:t>, DHV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هولندا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يونيكامب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5" dirty="0">
                          <a:latin typeface="Calibri"/>
                          <a:cs typeface="Calibri"/>
                        </a:rPr>
                        <a:t>البرازيل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059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المعهد النرويجي لأبحاث البناء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lang="ar-JO" sz="1400" dirty="0">
                          <a:latin typeface="+mn-lt"/>
                          <a:cs typeface="Calibri"/>
                        </a:rPr>
                        <a:t>النرويج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lang="en-US" sz="1400" dirty="0">
                          <a:latin typeface="+mn-lt"/>
                          <a:cs typeface="Calibri"/>
                        </a:rPr>
                        <a:t>BCBC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78460" algn="r" rtl="1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lang="ar-JO" sz="1400" spc="-5" dirty="0">
                          <a:latin typeface="Calibri"/>
                          <a:cs typeface="Calibri"/>
                        </a:rPr>
                        <a:t>كندا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0155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400" spc="-5" dirty="0">
                          <a:latin typeface="+mn-lt"/>
                          <a:cs typeface="Calibri"/>
                        </a:rPr>
                        <a:t>NAPE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3581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dirty="0">
                          <a:latin typeface="+mn-lt"/>
                          <a:cs typeface="Calibri"/>
                        </a:rPr>
                        <a:t>بولندا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غرفة البناء التشيلية 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dirty="0">
                          <a:latin typeface="+mn-lt"/>
                          <a:cs typeface="Calibri"/>
                        </a:rPr>
                        <a:t>شيلي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400" spc="-5" dirty="0">
                          <a:latin typeface="+mn-lt"/>
                          <a:cs typeface="Calibri"/>
                        </a:rPr>
                        <a:t>CSIR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20" dirty="0">
                          <a:latin typeface="+mn-lt"/>
                          <a:cs typeface="Calibri"/>
                        </a:rPr>
                        <a:t>جنوب أفريقيا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جامعة تسينغهوا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الصين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0060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وزارة الأشغال العامة والنقل.</a:t>
                      </a: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إسبانيا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موتيفا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484505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فنلندا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2044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قسم الطاقة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الولايات المتحدة الأمريكية</a:t>
                      </a: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en-US" sz="1400" spc="-10" dirty="0">
                          <a:latin typeface="+mn-lt"/>
                          <a:cs typeface="Calibri"/>
                        </a:rPr>
                        <a:t>CSTB</a:t>
                      </a:r>
                      <a:endParaRPr lang="en-US" sz="1400" dirty="0">
                        <a:latin typeface="+mn-lt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400" dirty="0">
                          <a:latin typeface="Calibri"/>
                          <a:cs typeface="Calibri"/>
                        </a:rPr>
                        <a:t>فرنسا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52015">
                <a:tc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5" dirty="0">
                          <a:latin typeface="+mn-lt"/>
                          <a:cs typeface="Calibri"/>
                        </a:rPr>
                        <a:t>جامعة كارديف</a:t>
                      </a: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00000"/>
                        </a:lnSpc>
                      </a:pPr>
                      <a:r>
                        <a:rPr lang="ar-JO" sz="1400" dirty="0">
                          <a:latin typeface="Times New Roman"/>
                          <a:cs typeface="Times New Roman"/>
                        </a:rPr>
                        <a:t>ويلز</a:t>
                      </a:r>
                      <a:endParaRPr sz="1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dirty="0">
                          <a:latin typeface="Calibri"/>
                          <a:cs typeface="Calibri"/>
                        </a:rPr>
                        <a:t> 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5" dirty="0">
                          <a:latin typeface="Calibri"/>
                          <a:cs typeface="Calibri"/>
                        </a:rPr>
                        <a:t>ألمانيا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0098">
                <a:tc rowSpan="2" gridSpan="2">
                  <a:txBody>
                    <a:bodyPr/>
                    <a:lstStyle/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dirty="0">
                          <a:latin typeface="+mn-lt"/>
                          <a:cs typeface="Calibri"/>
                        </a:rPr>
                        <a:t>لجنة الإطار الدولي</a:t>
                      </a:r>
                    </a:p>
                    <a:p>
                      <a:pPr marL="91440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F3F8F9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marL="91440" marR="102171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15" dirty="0">
                          <a:latin typeface="+mn-lt"/>
                          <a:cs typeface="Calibri"/>
                        </a:rPr>
                        <a:t>جامعة سالونيك</a:t>
                      </a: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F3F8F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lang="ar-JO" sz="1400" spc="-10" dirty="0">
                          <a:latin typeface="+mn-lt"/>
                          <a:cs typeface="Calibri"/>
                        </a:rPr>
                        <a:t>اليونان</a:t>
                      </a: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8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480">
                <a:tc gridSpan="2" vMerge="1"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23813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7F3F4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pPr marL="91440" marR="479425">
                        <a:lnSpc>
                          <a:spcPct val="100000"/>
                        </a:lnSpc>
                      </a:pPr>
                      <a:endParaRPr sz="1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500" dirty="0">
                          <a:latin typeface="+mn-lt"/>
                          <a:cs typeface="Calibri"/>
                        </a:rPr>
                        <a:t>جامعة هونغ كونغ</a:t>
                      </a:r>
                    </a:p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5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r>
                        <a:rPr lang="ar-JO" sz="1500" dirty="0">
                          <a:latin typeface="+mn-lt"/>
                          <a:cs typeface="Calibri"/>
                        </a:rPr>
                        <a:t>هونج كونج</a:t>
                      </a:r>
                    </a:p>
                    <a:p>
                      <a:pPr marL="92075" algn="r" rtl="1">
                        <a:lnSpc>
                          <a:spcPct val="100000"/>
                        </a:lnSpc>
                        <a:spcBef>
                          <a:spcPts val="245"/>
                        </a:spcBef>
                      </a:pPr>
                      <a:endParaRPr sz="1500" dirty="0">
                        <a:latin typeface="Calibri"/>
                        <a:cs typeface="Calibri"/>
                      </a:endParaRPr>
                    </a:p>
                  </a:txBody>
                  <a:tcPr marL="0" marR="0" marT="23336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72771" y="681169"/>
            <a:ext cx="7666971" cy="313387"/>
          </a:xfrm>
          <a:prstGeom prst="rect">
            <a:avLst/>
          </a:prstGeom>
        </p:spPr>
        <p:txBody>
          <a:bodyPr vert="horz" wrap="square" lIns="0" tIns="69056" rIns="0" bIns="0" rtlCol="0" anchor="ctr">
            <a:spAutoFit/>
          </a:bodyPr>
          <a:lstStyle/>
          <a:p>
            <a:pPr marL="2245043" marR="3810" indent="-2235994" algn="r">
              <a:lnSpc>
                <a:spcPts val="1943"/>
              </a:lnSpc>
              <a:spcBef>
                <a:spcPts val="544"/>
              </a:spcBef>
            </a:pPr>
            <a:r>
              <a:rPr lang="ar-JO" sz="2025" spc="-4" dirty="0">
                <a:latin typeface="Arial"/>
                <a:cs typeface="Arial"/>
              </a:rPr>
              <a:t>تقييم استدامة سيناريو التدخل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55328" y="1697355"/>
            <a:ext cx="2484882" cy="346329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867428" y="1706499"/>
            <a:ext cx="3722846" cy="3516154"/>
            <a:chOff x="1981200" y="1716023"/>
            <a:chExt cx="4963795" cy="468820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81200" y="1716023"/>
              <a:ext cx="3313176" cy="468782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37788" y="1716023"/>
              <a:ext cx="3307079" cy="46222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859830" y="560258"/>
            <a:ext cx="5589269" cy="470802"/>
          </a:xfrm>
          <a:prstGeom prst="rect">
            <a:avLst/>
          </a:prstGeom>
        </p:spPr>
        <p:txBody>
          <a:bodyPr vert="horz" wrap="square" lIns="0" tIns="9049" rIns="0" bIns="0" rtlCol="0" anchor="ctr">
            <a:spAutoFit/>
          </a:bodyPr>
          <a:lstStyle/>
          <a:p>
            <a:pPr marL="9525">
              <a:spcBef>
                <a:spcPts val="71"/>
              </a:spcBef>
            </a:pPr>
            <a:r>
              <a:rPr lang="ar-JO" sz="3000" spc="-4" dirty="0">
                <a:latin typeface="Arial"/>
                <a:cs typeface="Arial"/>
              </a:rPr>
              <a:t>زاك دو بون لايت ليون، فرنسا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39885" y="1606449"/>
            <a:ext cx="1043464" cy="33230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2100" spc="-4" dirty="0">
                <a:latin typeface="Calibri"/>
                <a:cs typeface="Calibri"/>
              </a:rPr>
              <a:t>Text</a:t>
            </a:r>
            <a:r>
              <a:rPr sz="2100" spc="-68" dirty="0">
                <a:latin typeface="Calibri"/>
                <a:cs typeface="Calibri"/>
              </a:rPr>
              <a:t> </a:t>
            </a:r>
            <a:r>
              <a:rPr sz="2100" spc="-4" dirty="0">
                <a:latin typeface="Calibri"/>
                <a:cs typeface="Calibri"/>
              </a:rPr>
              <a:t>here</a:t>
            </a:r>
            <a:endParaRPr sz="2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0598" y="1490472"/>
            <a:ext cx="2830068" cy="14036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9455" y="3036951"/>
            <a:ext cx="2436876" cy="182765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666499" y="1625156"/>
            <a:ext cx="3731419" cy="1815080"/>
          </a:xfrm>
          <a:prstGeom prst="rect">
            <a:avLst/>
          </a:prstGeom>
        </p:spPr>
        <p:txBody>
          <a:bodyPr vert="horz" wrap="square" lIns="0" tIns="57626" rIns="0" bIns="0" rtlCol="0">
            <a:spAutoFit/>
          </a:bodyPr>
          <a:lstStyle/>
          <a:p>
            <a:pPr marL="266700" marR="581025" indent="-257175" algn="r" rtl="1">
              <a:lnSpc>
                <a:spcPts val="1583"/>
              </a:lnSpc>
              <a:spcBef>
                <a:spcPts val="454"/>
              </a:spcBef>
              <a:buChar char="•"/>
              <a:tabLst>
                <a:tab pos="266224" algn="l"/>
                <a:tab pos="266700" algn="l"/>
              </a:tabLst>
            </a:pPr>
            <a:r>
              <a:rPr lang="ar-JO" sz="1650" spc="-4" dirty="0">
                <a:latin typeface="Arial MT"/>
                <a:cs typeface="Arial MT"/>
              </a:rPr>
              <a:t>الهدفان الرئيسيان لهذا الحي الجديد:</a:t>
            </a:r>
          </a:p>
          <a:p>
            <a:pPr marL="9525" marR="581025" algn="r" rtl="1">
              <a:lnSpc>
                <a:spcPts val="1583"/>
              </a:lnSpc>
              <a:spcBef>
                <a:spcPts val="454"/>
              </a:spcBef>
              <a:tabLst>
                <a:tab pos="266224" algn="l"/>
                <a:tab pos="266700" algn="l"/>
              </a:tabLst>
            </a:pPr>
            <a:r>
              <a:rPr lang="ar-JO" sz="1650" spc="-4" dirty="0">
                <a:latin typeface="Arial MT"/>
                <a:cs typeface="Arial MT"/>
              </a:rPr>
              <a:t>- تحويل المنطقة الصناعية والحضرية</a:t>
            </a:r>
          </a:p>
          <a:p>
            <a:pPr marL="9525" marR="581025" algn="r" rtl="1">
              <a:lnSpc>
                <a:spcPts val="1583"/>
              </a:lnSpc>
              <a:spcBef>
                <a:spcPts val="454"/>
              </a:spcBef>
              <a:tabLst>
                <a:tab pos="266224" algn="l"/>
                <a:tab pos="266700" algn="l"/>
              </a:tabLst>
            </a:pPr>
            <a:r>
              <a:rPr lang="ar-JO" sz="1650" spc="-4" dirty="0">
                <a:latin typeface="Arial MT"/>
                <a:cs typeface="Arial MT"/>
              </a:rPr>
              <a:t>- إنشاء حي جديد لإضافة مركز حي جديد في منطقة جيرلاند</a:t>
            </a:r>
          </a:p>
          <a:p>
            <a:pPr marL="266700" marR="581025" indent="-257175" algn="r" rtl="1">
              <a:lnSpc>
                <a:spcPts val="1583"/>
              </a:lnSpc>
              <a:spcBef>
                <a:spcPts val="454"/>
              </a:spcBef>
              <a:buChar char="•"/>
              <a:tabLst>
                <a:tab pos="266224" algn="l"/>
                <a:tab pos="266700" algn="l"/>
              </a:tabLst>
            </a:pPr>
            <a:r>
              <a:rPr lang="ar-JO" sz="1650" spc="-4" dirty="0">
                <a:latin typeface="Arial MT"/>
                <a:cs typeface="Arial MT"/>
              </a:rPr>
              <a:t>8 هكتار</a:t>
            </a:r>
          </a:p>
          <a:p>
            <a:pPr marL="266700" marR="581025" indent="-257175" algn="r" rtl="1">
              <a:lnSpc>
                <a:spcPts val="1583"/>
              </a:lnSpc>
              <a:spcBef>
                <a:spcPts val="454"/>
              </a:spcBef>
              <a:buChar char="•"/>
              <a:tabLst>
                <a:tab pos="266224" algn="l"/>
                <a:tab pos="266700" algn="l"/>
              </a:tabLst>
            </a:pPr>
            <a:r>
              <a:rPr lang="ar-JO" sz="1650" spc="-4" dirty="0">
                <a:latin typeface="Arial MT"/>
                <a:cs typeface="Arial MT"/>
              </a:rPr>
              <a:t>1565 مسكن</a:t>
            </a:r>
          </a:p>
          <a:p>
            <a:pPr marL="266700" marR="581025" indent="-257175" algn="r" rtl="1">
              <a:lnSpc>
                <a:spcPts val="1583"/>
              </a:lnSpc>
              <a:spcBef>
                <a:spcPts val="454"/>
              </a:spcBef>
              <a:buChar char="•"/>
              <a:tabLst>
                <a:tab pos="266224" algn="l"/>
                <a:tab pos="266700" algn="l"/>
              </a:tabLst>
            </a:pPr>
            <a:r>
              <a:rPr lang="ar-JO" sz="1650" spc="-4" dirty="0">
                <a:latin typeface="Arial MT"/>
                <a:cs typeface="Arial MT"/>
              </a:rPr>
              <a:t>1 هكتار من المساحات الخضراء</a:t>
            </a:r>
            <a:endParaRPr sz="1650" dirty="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86227" y="3566067"/>
            <a:ext cx="2354104" cy="15985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</a:pPr>
            <a:endParaRPr dirty="0">
              <a:latin typeface="Arial MT"/>
              <a:cs typeface="Arial MT"/>
            </a:endParaRPr>
          </a:p>
          <a:p>
            <a:pPr>
              <a:spcBef>
                <a:spcPts val="34"/>
              </a:spcBef>
            </a:pPr>
            <a:endParaRPr sz="2288" dirty="0">
              <a:latin typeface="Arial MT"/>
              <a:cs typeface="Arial MT"/>
            </a:endParaRPr>
          </a:p>
          <a:p>
            <a:pPr algn="r">
              <a:spcBef>
                <a:spcPts val="4"/>
              </a:spcBef>
            </a:pPr>
            <a:r>
              <a:rPr sz="900" dirty="0">
                <a:solidFill>
                  <a:srgbClr val="878787"/>
                </a:solidFill>
                <a:latin typeface="Calibri"/>
                <a:cs typeface="Calibri"/>
              </a:rPr>
              <a:t>75</a:t>
            </a:r>
            <a:endParaRPr sz="9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05930" y="3821049"/>
            <a:ext cx="2652903" cy="2032254"/>
          </a:xfrm>
          <a:prstGeom prst="rect">
            <a:avLst/>
          </a:prstGeom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763075" y="360197"/>
            <a:ext cx="6157013" cy="748762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2400" dirty="0"/>
              <a:t>المشاريع التجريبية على نطاق المناطق الحضرية والبناء في برشلونة</a:t>
            </a:r>
            <a:endParaRPr sz="2400" spc="-4" dirty="0"/>
          </a:p>
        </p:txBody>
      </p:sp>
      <p:grpSp>
        <p:nvGrpSpPr>
          <p:cNvPr id="3" name="object 3"/>
          <p:cNvGrpSpPr/>
          <p:nvPr/>
        </p:nvGrpSpPr>
        <p:grpSpPr>
          <a:xfrm>
            <a:off x="1252237" y="1470223"/>
            <a:ext cx="7184192" cy="4048834"/>
            <a:chOff x="1930907" y="1536382"/>
            <a:chExt cx="8126095" cy="4186554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5639" y="1988819"/>
              <a:ext cx="5550408" cy="295198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930907" y="1557527"/>
              <a:ext cx="8125968" cy="416509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4656581" y="1550669"/>
              <a:ext cx="3096895" cy="2959735"/>
            </a:xfrm>
            <a:custGeom>
              <a:avLst/>
              <a:gdLst/>
              <a:ahLst/>
              <a:cxnLst/>
              <a:rect l="l" t="t" r="r" b="b"/>
              <a:pathLst>
                <a:path w="3096895" h="2959735">
                  <a:moveTo>
                    <a:pt x="77596" y="1311528"/>
                  </a:moveTo>
                  <a:lnTo>
                    <a:pt x="1181734" y="931926"/>
                  </a:lnTo>
                  <a:lnTo>
                    <a:pt x="1569973" y="517778"/>
                  </a:lnTo>
                  <a:lnTo>
                    <a:pt x="1371600" y="276097"/>
                  </a:lnTo>
                  <a:lnTo>
                    <a:pt x="1638934" y="8635"/>
                  </a:lnTo>
                  <a:lnTo>
                    <a:pt x="3079495" y="0"/>
                  </a:lnTo>
                  <a:lnTo>
                    <a:pt x="3096767" y="802513"/>
                  </a:lnTo>
                  <a:lnTo>
                    <a:pt x="2622295" y="1440941"/>
                  </a:lnTo>
                  <a:lnTo>
                    <a:pt x="1518157" y="1915540"/>
                  </a:lnTo>
                  <a:lnTo>
                    <a:pt x="1431925" y="2605785"/>
                  </a:lnTo>
                  <a:lnTo>
                    <a:pt x="1811527" y="2959607"/>
                  </a:lnTo>
                  <a:lnTo>
                    <a:pt x="508888" y="2933699"/>
                  </a:lnTo>
                  <a:lnTo>
                    <a:pt x="0" y="2407411"/>
                  </a:lnTo>
                  <a:lnTo>
                    <a:pt x="120776" y="1251203"/>
                  </a:lnTo>
                  <a:lnTo>
                    <a:pt x="224281" y="1251203"/>
                  </a:lnTo>
                </a:path>
              </a:pathLst>
            </a:custGeom>
            <a:ln w="28575">
              <a:solidFill>
                <a:srgbClr val="FF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244236" y="1470223"/>
            <a:ext cx="2051685" cy="671818"/>
          </a:xfrm>
          <a:prstGeom prst="rect">
            <a:avLst/>
          </a:prstGeom>
          <a:solidFill>
            <a:srgbClr val="FCEADA"/>
          </a:solidFill>
        </p:spPr>
        <p:txBody>
          <a:bodyPr vert="horz" wrap="square" lIns="0" tIns="25241" rIns="0" bIns="0" rtlCol="0">
            <a:spAutoFit/>
          </a:bodyPr>
          <a:lstStyle/>
          <a:p>
            <a:pPr marL="130016" marR="125254" indent="-476" algn="ctr">
              <a:spcBef>
                <a:spcPts val="199"/>
              </a:spcBef>
            </a:pPr>
            <a:r>
              <a:rPr lang="ar-JO" sz="1050" spc="-4" dirty="0">
                <a:solidFill>
                  <a:srgbClr val="7E7E7E"/>
                </a:solidFill>
                <a:cs typeface="Calibri"/>
              </a:rPr>
              <a:t>المثال هو حي في برشلونة يقع بين المدينة القديمة وما كان يحيط بالمدن الصغيرة، وقد تم تشييده في القرن التاسع عشر وأوائل القرن العشرين.</a:t>
            </a:r>
            <a:endParaRPr sz="10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52237" y="2388053"/>
            <a:ext cx="2051685" cy="374783"/>
          </a:xfrm>
          <a:prstGeom prst="rect">
            <a:avLst/>
          </a:prstGeom>
          <a:solidFill>
            <a:srgbClr val="FCEADA"/>
          </a:solidFill>
        </p:spPr>
        <p:txBody>
          <a:bodyPr vert="horz" wrap="square" lIns="0" tIns="25718" rIns="0" bIns="0" rtlCol="0">
            <a:spAutoFit/>
          </a:bodyPr>
          <a:lstStyle/>
          <a:p>
            <a:pPr algn="ctr">
              <a:spcBef>
                <a:spcPts val="203"/>
              </a:spcBef>
            </a:pPr>
            <a:r>
              <a:rPr lang="ar-JO" sz="1050" spc="-4" dirty="0">
                <a:solidFill>
                  <a:srgbClr val="7E7E7E"/>
                </a:solidFill>
                <a:cs typeface="Calibri"/>
              </a:rPr>
              <a:t>المثال هو خطة حضرية</a:t>
            </a:r>
          </a:p>
          <a:p>
            <a:pPr algn="ctr">
              <a:spcBef>
                <a:spcPts val="203"/>
              </a:spcBef>
            </a:pPr>
            <a:r>
              <a:rPr lang="ar-JO" sz="1050" spc="-4" dirty="0">
                <a:solidFill>
                  <a:srgbClr val="7E7E7E"/>
                </a:solidFill>
                <a:cs typeface="Calibri"/>
              </a:rPr>
              <a:t>صممه إلديلفونس سيردا</a:t>
            </a:r>
            <a:endParaRPr sz="105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436986" y="5410714"/>
            <a:ext cx="116681" cy="117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855"/>
              </a:lnSpc>
            </a:pPr>
            <a:r>
              <a:rPr sz="900" dirty="0">
                <a:solidFill>
                  <a:srgbClr val="888888"/>
                </a:solidFill>
                <a:latin typeface="Calibri"/>
                <a:cs typeface="Calibri"/>
              </a:rPr>
              <a:t>77</a:t>
            </a:r>
            <a:endParaRPr sz="9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 idx="4294967295"/>
          </p:nvPr>
        </p:nvSpPr>
        <p:spPr>
          <a:xfrm>
            <a:off x="1513250" y="721213"/>
            <a:ext cx="6117500" cy="378950"/>
          </a:xfrm>
          <a:prstGeom prst="rect">
            <a:avLst/>
          </a:prstGeom>
        </p:spPr>
        <p:txBody>
          <a:bodyPr vert="horz" wrap="square" lIns="0" tIns="9525" rIns="0" bIns="0" rtlCol="0" anchor="ctr"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dirty="0"/>
              <a:t>Urban</a:t>
            </a:r>
            <a:r>
              <a:rPr sz="2400" spc="-30" dirty="0"/>
              <a:t> </a:t>
            </a:r>
            <a:r>
              <a:rPr sz="2400" dirty="0"/>
              <a:t>and</a:t>
            </a:r>
            <a:r>
              <a:rPr sz="2400" spc="-19" dirty="0"/>
              <a:t> </a:t>
            </a:r>
            <a:r>
              <a:rPr sz="2400" dirty="0"/>
              <a:t>Building</a:t>
            </a:r>
            <a:r>
              <a:rPr sz="2400" spc="-26" dirty="0"/>
              <a:t> </a:t>
            </a:r>
            <a:r>
              <a:rPr sz="2400" spc="-8" dirty="0"/>
              <a:t>Scale</a:t>
            </a:r>
            <a:r>
              <a:rPr sz="2400" spc="11" dirty="0"/>
              <a:t> </a:t>
            </a:r>
            <a:r>
              <a:rPr sz="2400" spc="-4" dirty="0"/>
              <a:t>Pilots</a:t>
            </a:r>
            <a:r>
              <a:rPr sz="2400" spc="-11" dirty="0"/>
              <a:t> </a:t>
            </a:r>
            <a:r>
              <a:rPr sz="2400" dirty="0"/>
              <a:t>in</a:t>
            </a:r>
            <a:r>
              <a:rPr sz="2400" spc="-11" dirty="0"/>
              <a:t> </a:t>
            </a:r>
            <a:r>
              <a:rPr sz="2400" spc="-8" dirty="0"/>
              <a:t>Barcelona</a:t>
            </a:r>
          </a:p>
        </p:txBody>
      </p:sp>
      <p:sp>
        <p:nvSpPr>
          <p:cNvPr id="4" name="object 4"/>
          <p:cNvSpPr/>
          <p:nvPr/>
        </p:nvSpPr>
        <p:spPr>
          <a:xfrm>
            <a:off x="391886" y="1447419"/>
            <a:ext cx="8231981" cy="4145756"/>
          </a:xfrm>
          <a:custGeom>
            <a:avLst/>
            <a:gdLst/>
            <a:ahLst/>
            <a:cxnLst/>
            <a:rect l="l" t="t" r="r" b="b"/>
            <a:pathLst>
              <a:path w="10975975" h="5527675">
                <a:moveTo>
                  <a:pt x="10975848" y="0"/>
                </a:moveTo>
                <a:lnTo>
                  <a:pt x="0" y="0"/>
                </a:lnTo>
                <a:lnTo>
                  <a:pt x="0" y="5527548"/>
                </a:lnTo>
                <a:lnTo>
                  <a:pt x="10975848" y="5527548"/>
                </a:lnTo>
                <a:lnTo>
                  <a:pt x="10975848" y="0"/>
                </a:lnTo>
                <a:close/>
              </a:path>
            </a:pathLst>
          </a:custGeom>
          <a:solidFill>
            <a:srgbClr val="EBF0DE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 txBox="1"/>
          <p:nvPr/>
        </p:nvSpPr>
        <p:spPr>
          <a:xfrm>
            <a:off x="1662710" y="1533240"/>
            <a:ext cx="2154378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ar-JO" sz="1350" spc="-4" dirty="0">
                <a:latin typeface="Calibri"/>
                <a:cs typeface="Calibri"/>
              </a:rPr>
              <a:t>النطاق الحضري</a:t>
            </a:r>
            <a:r>
              <a:rPr sz="1350" spc="-4" dirty="0">
                <a:latin typeface="Calibri"/>
                <a:cs typeface="Calibri"/>
              </a:rPr>
              <a:t>:</a:t>
            </a:r>
            <a:r>
              <a:rPr sz="1350" spc="15" dirty="0">
                <a:latin typeface="Calibri"/>
                <a:cs typeface="Calibri"/>
              </a:rPr>
              <a:t> </a:t>
            </a:r>
            <a:r>
              <a:rPr sz="1350" b="1" spc="-4" dirty="0">
                <a:solidFill>
                  <a:srgbClr val="339933"/>
                </a:solidFill>
                <a:latin typeface="Calibri"/>
                <a:cs typeface="Calibri"/>
              </a:rPr>
              <a:t>ILLA</a:t>
            </a:r>
            <a:r>
              <a:rPr sz="1350" b="1" spc="-8" dirty="0">
                <a:solidFill>
                  <a:srgbClr val="339933"/>
                </a:solidFill>
                <a:latin typeface="Calibri"/>
                <a:cs typeface="Calibri"/>
              </a:rPr>
              <a:t> </a:t>
            </a:r>
            <a:r>
              <a:rPr sz="1350" b="1" spc="-4" dirty="0">
                <a:solidFill>
                  <a:srgbClr val="339933"/>
                </a:solidFill>
                <a:latin typeface="Calibri"/>
                <a:cs typeface="Calibri"/>
              </a:rPr>
              <a:t>EFICIENT</a:t>
            </a:r>
            <a:endParaRPr sz="135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99253" y="3644360"/>
            <a:ext cx="1598295" cy="52001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050" spc="-4" dirty="0">
                <a:cs typeface="Calibri"/>
              </a:rPr>
              <a:t>مقياس البناء:</a:t>
            </a:r>
          </a:p>
          <a:p>
            <a:pPr marL="9525" algn="r" rtl="1">
              <a:spcBef>
                <a:spcPts val="75"/>
              </a:spcBef>
            </a:pPr>
            <a:r>
              <a:rPr lang="ar-JO" sz="1050" b="1" spc="-4" dirty="0">
                <a:solidFill>
                  <a:srgbClr val="159961"/>
                </a:solidFill>
                <a:cs typeface="Calibri"/>
              </a:rPr>
              <a:t>وكالة الإسكان في كاتالونيا</a:t>
            </a:r>
          </a:p>
          <a:p>
            <a:pPr marL="9525" algn="r" rtl="1">
              <a:spcBef>
                <a:spcPts val="75"/>
              </a:spcBef>
            </a:pPr>
            <a:r>
              <a:rPr lang="ar-JO" sz="1050" spc="-4" dirty="0">
                <a:cs typeface="Calibri"/>
              </a:rPr>
              <a:t>الإدارة العامة - مكتب</a:t>
            </a:r>
            <a:endParaRPr sz="1050" dirty="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746215" y="2023491"/>
            <a:ext cx="5193982" cy="3304699"/>
            <a:chOff x="1082039" y="1961388"/>
            <a:chExt cx="6925309" cy="4406265"/>
          </a:xfrm>
        </p:grpSpPr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82039" y="1961388"/>
              <a:ext cx="6597395" cy="4405884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3638550" y="3150235"/>
              <a:ext cx="4368800" cy="1205865"/>
            </a:xfrm>
            <a:custGeom>
              <a:avLst/>
              <a:gdLst/>
              <a:ahLst/>
              <a:cxnLst/>
              <a:rect l="l" t="t" r="r" b="b"/>
              <a:pathLst>
                <a:path w="4368800" h="1205864">
                  <a:moveTo>
                    <a:pt x="4312026" y="1138999"/>
                  </a:moveTo>
                  <a:lnTo>
                    <a:pt x="4240657" y="1180591"/>
                  </a:lnTo>
                  <a:lnTo>
                    <a:pt x="4238371" y="1189354"/>
                  </a:lnTo>
                  <a:lnTo>
                    <a:pt x="4242434" y="1196213"/>
                  </a:lnTo>
                  <a:lnTo>
                    <a:pt x="4246372" y="1203070"/>
                  </a:lnTo>
                  <a:lnTo>
                    <a:pt x="4255134" y="1205357"/>
                  </a:lnTo>
                  <a:lnTo>
                    <a:pt x="4344436" y="1153287"/>
                  </a:lnTo>
                  <a:lnTo>
                    <a:pt x="4340479" y="1153287"/>
                  </a:lnTo>
                  <a:lnTo>
                    <a:pt x="4340479" y="1151382"/>
                  </a:lnTo>
                  <a:lnTo>
                    <a:pt x="4333240" y="1151382"/>
                  </a:lnTo>
                  <a:lnTo>
                    <a:pt x="4312026" y="1138999"/>
                  </a:lnTo>
                  <a:close/>
                </a:path>
                <a:path w="4368800" h="1205864">
                  <a:moveTo>
                    <a:pt x="3525520" y="14350"/>
                  </a:moveTo>
                  <a:lnTo>
                    <a:pt x="3525520" y="1146937"/>
                  </a:lnTo>
                  <a:lnTo>
                    <a:pt x="3531870" y="1153287"/>
                  </a:lnTo>
                  <a:lnTo>
                    <a:pt x="4287549" y="1153287"/>
                  </a:lnTo>
                  <a:lnTo>
                    <a:pt x="4311917" y="1139063"/>
                  </a:lnTo>
                  <a:lnTo>
                    <a:pt x="3554095" y="1139063"/>
                  </a:lnTo>
                  <a:lnTo>
                    <a:pt x="3539744" y="1124712"/>
                  </a:lnTo>
                  <a:lnTo>
                    <a:pt x="3554095" y="1124712"/>
                  </a:lnTo>
                  <a:lnTo>
                    <a:pt x="3554095" y="28575"/>
                  </a:lnTo>
                  <a:lnTo>
                    <a:pt x="3539744" y="28575"/>
                  </a:lnTo>
                  <a:lnTo>
                    <a:pt x="3525520" y="14350"/>
                  </a:lnTo>
                  <a:close/>
                </a:path>
                <a:path w="4368800" h="1205864">
                  <a:moveTo>
                    <a:pt x="4344219" y="1124712"/>
                  </a:moveTo>
                  <a:lnTo>
                    <a:pt x="4340479" y="1124712"/>
                  </a:lnTo>
                  <a:lnTo>
                    <a:pt x="4340479" y="1153287"/>
                  </a:lnTo>
                  <a:lnTo>
                    <a:pt x="4344436" y="1153287"/>
                  </a:lnTo>
                  <a:lnTo>
                    <a:pt x="4368800" y="1139063"/>
                  </a:lnTo>
                  <a:lnTo>
                    <a:pt x="4344219" y="1124712"/>
                  </a:lnTo>
                  <a:close/>
                </a:path>
                <a:path w="4368800" h="1205864">
                  <a:moveTo>
                    <a:pt x="4333240" y="1126616"/>
                  </a:moveTo>
                  <a:lnTo>
                    <a:pt x="4312026" y="1138999"/>
                  </a:lnTo>
                  <a:lnTo>
                    <a:pt x="4333240" y="1151382"/>
                  </a:lnTo>
                  <a:lnTo>
                    <a:pt x="4333240" y="1126616"/>
                  </a:lnTo>
                  <a:close/>
                </a:path>
                <a:path w="4368800" h="1205864">
                  <a:moveTo>
                    <a:pt x="4340479" y="1126616"/>
                  </a:moveTo>
                  <a:lnTo>
                    <a:pt x="4333240" y="1126616"/>
                  </a:lnTo>
                  <a:lnTo>
                    <a:pt x="4333240" y="1151382"/>
                  </a:lnTo>
                  <a:lnTo>
                    <a:pt x="4340479" y="1151382"/>
                  </a:lnTo>
                  <a:lnTo>
                    <a:pt x="4340479" y="1126616"/>
                  </a:lnTo>
                  <a:close/>
                </a:path>
                <a:path w="4368800" h="1205864">
                  <a:moveTo>
                    <a:pt x="3554095" y="1124712"/>
                  </a:moveTo>
                  <a:lnTo>
                    <a:pt x="3539744" y="1124712"/>
                  </a:lnTo>
                  <a:lnTo>
                    <a:pt x="3554095" y="1139063"/>
                  </a:lnTo>
                  <a:lnTo>
                    <a:pt x="3554095" y="1124712"/>
                  </a:lnTo>
                  <a:close/>
                </a:path>
                <a:path w="4368800" h="1205864">
                  <a:moveTo>
                    <a:pt x="4287549" y="1124712"/>
                  </a:moveTo>
                  <a:lnTo>
                    <a:pt x="3554095" y="1124712"/>
                  </a:lnTo>
                  <a:lnTo>
                    <a:pt x="3554095" y="1139063"/>
                  </a:lnTo>
                  <a:lnTo>
                    <a:pt x="4311917" y="1139063"/>
                  </a:lnTo>
                  <a:lnTo>
                    <a:pt x="4287549" y="1124712"/>
                  </a:lnTo>
                  <a:close/>
                </a:path>
                <a:path w="4368800" h="1205864">
                  <a:moveTo>
                    <a:pt x="4255134" y="1072641"/>
                  </a:moveTo>
                  <a:lnTo>
                    <a:pt x="4246372" y="1074927"/>
                  </a:lnTo>
                  <a:lnTo>
                    <a:pt x="4242434" y="1081785"/>
                  </a:lnTo>
                  <a:lnTo>
                    <a:pt x="4238371" y="1088644"/>
                  </a:lnTo>
                  <a:lnTo>
                    <a:pt x="4240657" y="1097407"/>
                  </a:lnTo>
                  <a:lnTo>
                    <a:pt x="4312026" y="1138999"/>
                  </a:lnTo>
                  <a:lnTo>
                    <a:pt x="4333240" y="1126616"/>
                  </a:lnTo>
                  <a:lnTo>
                    <a:pt x="4340479" y="1126616"/>
                  </a:lnTo>
                  <a:lnTo>
                    <a:pt x="4340479" y="1124712"/>
                  </a:lnTo>
                  <a:lnTo>
                    <a:pt x="4344219" y="1124712"/>
                  </a:lnTo>
                  <a:lnTo>
                    <a:pt x="4255134" y="1072641"/>
                  </a:lnTo>
                  <a:close/>
                </a:path>
                <a:path w="4368800" h="1205864">
                  <a:moveTo>
                    <a:pt x="3547618" y="0"/>
                  </a:moveTo>
                  <a:lnTo>
                    <a:pt x="0" y="0"/>
                  </a:lnTo>
                  <a:lnTo>
                    <a:pt x="0" y="28575"/>
                  </a:lnTo>
                  <a:lnTo>
                    <a:pt x="3525520" y="28575"/>
                  </a:lnTo>
                  <a:lnTo>
                    <a:pt x="3525520" y="14350"/>
                  </a:lnTo>
                  <a:lnTo>
                    <a:pt x="3554095" y="14350"/>
                  </a:lnTo>
                  <a:lnTo>
                    <a:pt x="3554095" y="6476"/>
                  </a:lnTo>
                  <a:lnTo>
                    <a:pt x="3547618" y="0"/>
                  </a:lnTo>
                  <a:close/>
                </a:path>
                <a:path w="4368800" h="1205864">
                  <a:moveTo>
                    <a:pt x="3554095" y="14350"/>
                  </a:moveTo>
                  <a:lnTo>
                    <a:pt x="3525520" y="14350"/>
                  </a:lnTo>
                  <a:lnTo>
                    <a:pt x="3539744" y="28575"/>
                  </a:lnTo>
                  <a:lnTo>
                    <a:pt x="3554095" y="28575"/>
                  </a:lnTo>
                  <a:lnTo>
                    <a:pt x="3554095" y="14350"/>
                  </a:lnTo>
                  <a:close/>
                </a:path>
              </a:pathLst>
            </a:custGeom>
            <a:solidFill>
              <a:srgbClr val="1A955E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5928387" y="2308384"/>
            <a:ext cx="2354104" cy="333264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 marR="3810" algn="just" rtl="1">
              <a:spcBef>
                <a:spcPts val="79"/>
              </a:spcBef>
            </a:pPr>
            <a:r>
              <a:rPr lang="en-US" sz="1050" b="1" spc="-4" dirty="0">
                <a:solidFill>
                  <a:srgbClr val="00AF50"/>
                </a:solidFill>
                <a:cs typeface="Calibri"/>
              </a:rPr>
              <a:t>ILLA EFICIENT </a:t>
            </a:r>
            <a:r>
              <a:rPr lang="ar-JO" sz="1050" b="1" spc="-4" dirty="0">
                <a:cs typeface="Calibri"/>
              </a:rPr>
              <a:t>هي المجموعة التجريبية لتصميم خطة تجديد الطاقة في المنطقة</a:t>
            </a:r>
            <a:endParaRPr sz="105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936171" y="492934"/>
            <a:ext cx="6511018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 rtl="1">
              <a:spcBef>
                <a:spcPts val="79"/>
              </a:spcBef>
            </a:pPr>
            <a:r>
              <a:rPr lang="en-US" sz="2400" dirty="0"/>
              <a:t> - ILLA EFICIENT </a:t>
            </a:r>
            <a:r>
              <a:rPr lang="ar-JO" sz="2400" dirty="0"/>
              <a:t>تجربة تجريبية على نطاق حضري في برشلونة</a:t>
            </a:r>
            <a:endParaRPr sz="2400" spc="-4" dirty="0"/>
          </a:p>
        </p:txBody>
      </p:sp>
      <p:grpSp>
        <p:nvGrpSpPr>
          <p:cNvPr id="3" name="object 3"/>
          <p:cNvGrpSpPr/>
          <p:nvPr/>
        </p:nvGrpSpPr>
        <p:grpSpPr>
          <a:xfrm>
            <a:off x="1199279" y="1600416"/>
            <a:ext cx="5204936" cy="3177540"/>
            <a:chOff x="2063495" y="1484375"/>
            <a:chExt cx="6939915" cy="423672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39567" y="3955994"/>
              <a:ext cx="4777739" cy="176472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63495" y="1484375"/>
              <a:ext cx="3657600" cy="24384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07963" y="1484375"/>
              <a:ext cx="3063240" cy="2438400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736077" y="4378324"/>
              <a:ext cx="1267460" cy="1267460"/>
            </a:xfrm>
            <a:custGeom>
              <a:avLst/>
              <a:gdLst/>
              <a:ahLst/>
              <a:cxnLst/>
              <a:rect l="l" t="t" r="r" b="b"/>
              <a:pathLst>
                <a:path w="1267459" h="1267460">
                  <a:moveTo>
                    <a:pt x="633602" y="0"/>
                  </a:moveTo>
                  <a:lnTo>
                    <a:pt x="633602" y="633602"/>
                  </a:lnTo>
                  <a:lnTo>
                    <a:pt x="154813" y="218694"/>
                  </a:lnTo>
                  <a:lnTo>
                    <a:pt x="123213" y="258243"/>
                  </a:lnTo>
                  <a:lnTo>
                    <a:pt x="95018" y="299949"/>
                  </a:lnTo>
                  <a:lnTo>
                    <a:pt x="70310" y="343591"/>
                  </a:lnTo>
                  <a:lnTo>
                    <a:pt x="49175" y="388945"/>
                  </a:lnTo>
                  <a:lnTo>
                    <a:pt x="31695" y="435788"/>
                  </a:lnTo>
                  <a:lnTo>
                    <a:pt x="17954" y="483898"/>
                  </a:lnTo>
                  <a:lnTo>
                    <a:pt x="8035" y="533052"/>
                  </a:lnTo>
                  <a:lnTo>
                    <a:pt x="2022" y="583028"/>
                  </a:lnTo>
                  <a:lnTo>
                    <a:pt x="0" y="633602"/>
                  </a:lnTo>
                  <a:lnTo>
                    <a:pt x="1738" y="680900"/>
                  </a:lnTo>
                  <a:lnTo>
                    <a:pt x="6870" y="727252"/>
                  </a:lnTo>
                  <a:lnTo>
                    <a:pt x="15275" y="772537"/>
                  </a:lnTo>
                  <a:lnTo>
                    <a:pt x="26829" y="816632"/>
                  </a:lnTo>
                  <a:lnTo>
                    <a:pt x="41410" y="859415"/>
                  </a:lnTo>
                  <a:lnTo>
                    <a:pt x="58895" y="900763"/>
                  </a:lnTo>
                  <a:lnTo>
                    <a:pt x="79162" y="940554"/>
                  </a:lnTo>
                  <a:lnTo>
                    <a:pt x="102088" y="978665"/>
                  </a:lnTo>
                  <a:lnTo>
                    <a:pt x="127550" y="1014975"/>
                  </a:lnTo>
                  <a:lnTo>
                    <a:pt x="155427" y="1049359"/>
                  </a:lnTo>
                  <a:lnTo>
                    <a:pt x="185594" y="1081697"/>
                  </a:lnTo>
                  <a:lnTo>
                    <a:pt x="217930" y="1111865"/>
                  </a:lnTo>
                  <a:lnTo>
                    <a:pt x="252313" y="1139741"/>
                  </a:lnTo>
                  <a:lnTo>
                    <a:pt x="288619" y="1165202"/>
                  </a:lnTo>
                  <a:lnTo>
                    <a:pt x="326725" y="1188127"/>
                  </a:lnTo>
                  <a:lnTo>
                    <a:pt x="366511" y="1208393"/>
                  </a:lnTo>
                  <a:lnTo>
                    <a:pt x="407852" y="1225876"/>
                  </a:lnTo>
                  <a:lnTo>
                    <a:pt x="450626" y="1240456"/>
                  </a:lnTo>
                  <a:lnTo>
                    <a:pt x="494711" y="1252008"/>
                  </a:lnTo>
                  <a:lnTo>
                    <a:pt x="539983" y="1260412"/>
                  </a:lnTo>
                  <a:lnTo>
                    <a:pt x="586321" y="1265544"/>
                  </a:lnTo>
                  <a:lnTo>
                    <a:pt x="633602" y="1267282"/>
                  </a:lnTo>
                  <a:lnTo>
                    <a:pt x="680900" y="1265544"/>
                  </a:lnTo>
                  <a:lnTo>
                    <a:pt x="727253" y="1260412"/>
                  </a:lnTo>
                  <a:lnTo>
                    <a:pt x="772540" y="1252008"/>
                  </a:lnTo>
                  <a:lnTo>
                    <a:pt x="816637" y="1240456"/>
                  </a:lnTo>
                  <a:lnTo>
                    <a:pt x="859422" y="1225876"/>
                  </a:lnTo>
                  <a:lnTo>
                    <a:pt x="900773" y="1208393"/>
                  </a:lnTo>
                  <a:lnTo>
                    <a:pt x="940566" y="1188127"/>
                  </a:lnTo>
                  <a:lnTo>
                    <a:pt x="978681" y="1165202"/>
                  </a:lnTo>
                  <a:lnTo>
                    <a:pt x="1014993" y="1139741"/>
                  </a:lnTo>
                  <a:lnTo>
                    <a:pt x="1049381" y="1111865"/>
                  </a:lnTo>
                  <a:lnTo>
                    <a:pt x="1081722" y="1081697"/>
                  </a:lnTo>
                  <a:lnTo>
                    <a:pt x="1111893" y="1049359"/>
                  </a:lnTo>
                  <a:lnTo>
                    <a:pt x="1139773" y="1014975"/>
                  </a:lnTo>
                  <a:lnTo>
                    <a:pt x="1165238" y="978665"/>
                  </a:lnTo>
                  <a:lnTo>
                    <a:pt x="1188166" y="940554"/>
                  </a:lnTo>
                  <a:lnTo>
                    <a:pt x="1208434" y="900763"/>
                  </a:lnTo>
                  <a:lnTo>
                    <a:pt x="1225920" y="859415"/>
                  </a:lnTo>
                  <a:lnTo>
                    <a:pt x="1240502" y="816632"/>
                  </a:lnTo>
                  <a:lnTo>
                    <a:pt x="1252057" y="772537"/>
                  </a:lnTo>
                  <a:lnTo>
                    <a:pt x="1260462" y="727252"/>
                  </a:lnTo>
                  <a:lnTo>
                    <a:pt x="1265594" y="680900"/>
                  </a:lnTo>
                  <a:lnTo>
                    <a:pt x="1267332" y="633602"/>
                  </a:lnTo>
                  <a:lnTo>
                    <a:pt x="1265594" y="586321"/>
                  </a:lnTo>
                  <a:lnTo>
                    <a:pt x="1260462" y="539983"/>
                  </a:lnTo>
                  <a:lnTo>
                    <a:pt x="1252057" y="494711"/>
                  </a:lnTo>
                  <a:lnTo>
                    <a:pt x="1240502" y="450626"/>
                  </a:lnTo>
                  <a:lnTo>
                    <a:pt x="1225920" y="407852"/>
                  </a:lnTo>
                  <a:lnTo>
                    <a:pt x="1208434" y="366511"/>
                  </a:lnTo>
                  <a:lnTo>
                    <a:pt x="1188166" y="326725"/>
                  </a:lnTo>
                  <a:lnTo>
                    <a:pt x="1165238" y="288619"/>
                  </a:lnTo>
                  <a:lnTo>
                    <a:pt x="1139773" y="252313"/>
                  </a:lnTo>
                  <a:lnTo>
                    <a:pt x="1111893" y="217930"/>
                  </a:lnTo>
                  <a:lnTo>
                    <a:pt x="1081722" y="185594"/>
                  </a:lnTo>
                  <a:lnTo>
                    <a:pt x="1049381" y="155427"/>
                  </a:lnTo>
                  <a:lnTo>
                    <a:pt x="1014993" y="127550"/>
                  </a:lnTo>
                  <a:lnTo>
                    <a:pt x="978681" y="102088"/>
                  </a:lnTo>
                  <a:lnTo>
                    <a:pt x="940566" y="79162"/>
                  </a:lnTo>
                  <a:lnTo>
                    <a:pt x="900773" y="58895"/>
                  </a:lnTo>
                  <a:lnTo>
                    <a:pt x="859422" y="41410"/>
                  </a:lnTo>
                  <a:lnTo>
                    <a:pt x="816637" y="26829"/>
                  </a:lnTo>
                  <a:lnTo>
                    <a:pt x="772540" y="15275"/>
                  </a:lnTo>
                  <a:lnTo>
                    <a:pt x="727253" y="6870"/>
                  </a:lnTo>
                  <a:lnTo>
                    <a:pt x="680900" y="1738"/>
                  </a:lnTo>
                  <a:lnTo>
                    <a:pt x="633602" y="0"/>
                  </a:lnTo>
                  <a:close/>
                </a:path>
              </a:pathLst>
            </a:custGeom>
            <a:solidFill>
              <a:srgbClr val="4F81B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7883017" y="4386706"/>
              <a:ext cx="478790" cy="608330"/>
            </a:xfrm>
            <a:custGeom>
              <a:avLst/>
              <a:gdLst/>
              <a:ahLst/>
              <a:cxnLst/>
              <a:rect l="l" t="t" r="r" b="b"/>
              <a:pathLst>
                <a:path w="478790" h="608329">
                  <a:moveTo>
                    <a:pt x="300354" y="0"/>
                  </a:moveTo>
                  <a:lnTo>
                    <a:pt x="251180" y="16631"/>
                  </a:lnTo>
                  <a:lnTo>
                    <a:pt x="203731" y="37148"/>
                  </a:lnTo>
                  <a:lnTo>
                    <a:pt x="158226" y="61408"/>
                  </a:lnTo>
                  <a:lnTo>
                    <a:pt x="114883" y="89270"/>
                  </a:lnTo>
                  <a:lnTo>
                    <a:pt x="73919" y="120590"/>
                  </a:lnTo>
                  <a:lnTo>
                    <a:pt x="35552" y="155228"/>
                  </a:lnTo>
                  <a:lnTo>
                    <a:pt x="0" y="193040"/>
                  </a:lnTo>
                  <a:lnTo>
                    <a:pt x="478789" y="607949"/>
                  </a:lnTo>
                  <a:lnTo>
                    <a:pt x="300354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8183372" y="4361052"/>
              <a:ext cx="178435" cy="633730"/>
            </a:xfrm>
            <a:custGeom>
              <a:avLst/>
              <a:gdLst/>
              <a:ahLst/>
              <a:cxnLst/>
              <a:rect l="l" t="t" r="r" b="b"/>
              <a:pathLst>
                <a:path w="178434" h="633729">
                  <a:moveTo>
                    <a:pt x="178434" y="0"/>
                  </a:moveTo>
                  <a:lnTo>
                    <a:pt x="133248" y="1615"/>
                  </a:lnTo>
                  <a:lnTo>
                    <a:pt x="88312" y="6445"/>
                  </a:lnTo>
                  <a:lnTo>
                    <a:pt x="43828" y="14466"/>
                  </a:lnTo>
                  <a:lnTo>
                    <a:pt x="0" y="25654"/>
                  </a:lnTo>
                  <a:lnTo>
                    <a:pt x="178434" y="633603"/>
                  </a:lnTo>
                  <a:lnTo>
                    <a:pt x="178434" y="0"/>
                  </a:lnTo>
                  <a:close/>
                </a:path>
              </a:pathLst>
            </a:custGeom>
            <a:solidFill>
              <a:srgbClr val="9BBA58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383926" y="1600416"/>
            <a:ext cx="810387" cy="18288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475814" y="3679153"/>
            <a:ext cx="156209" cy="12455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ar-JO" sz="750" spc="-8" dirty="0">
                <a:latin typeface="Arial MT"/>
                <a:cs typeface="Arial MT"/>
              </a:rPr>
              <a:t>9%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731369" y="3605811"/>
            <a:ext cx="156209" cy="12455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ar-JO" sz="750" spc="-8" dirty="0">
                <a:latin typeface="Arial MT"/>
                <a:cs typeface="Arial MT"/>
              </a:rPr>
              <a:t>5%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321633" y="3483033"/>
            <a:ext cx="905828" cy="17120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 rtl="1">
              <a:spcBef>
                <a:spcPts val="75"/>
              </a:spcBef>
            </a:pPr>
            <a:r>
              <a:rPr lang="ar-JO" sz="1050" b="1" spc="-8" dirty="0">
                <a:latin typeface="Arial"/>
              </a:rPr>
              <a:t>عمر المباني</a:t>
            </a:r>
          </a:p>
        </p:txBody>
      </p:sp>
      <p:sp>
        <p:nvSpPr>
          <p:cNvPr id="14" name="object 14"/>
          <p:cNvSpPr/>
          <p:nvPr/>
        </p:nvSpPr>
        <p:spPr>
          <a:xfrm>
            <a:off x="6564522" y="4049867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4F81BC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/>
          <p:nvPr/>
        </p:nvSpPr>
        <p:spPr>
          <a:xfrm>
            <a:off x="6564522" y="4212172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C0504D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/>
          <p:nvPr/>
        </p:nvSpPr>
        <p:spPr>
          <a:xfrm>
            <a:off x="6564522" y="4374478"/>
            <a:ext cx="48101" cy="48101"/>
          </a:xfrm>
          <a:custGeom>
            <a:avLst/>
            <a:gdLst/>
            <a:ahLst/>
            <a:cxnLst/>
            <a:rect l="l" t="t" r="r" b="b"/>
            <a:pathLst>
              <a:path w="64134" h="64135">
                <a:moveTo>
                  <a:pt x="64007" y="0"/>
                </a:moveTo>
                <a:lnTo>
                  <a:pt x="0" y="0"/>
                </a:lnTo>
                <a:lnTo>
                  <a:pt x="0" y="64007"/>
                </a:lnTo>
                <a:lnTo>
                  <a:pt x="64007" y="64007"/>
                </a:lnTo>
                <a:lnTo>
                  <a:pt x="64007" y="0"/>
                </a:lnTo>
                <a:close/>
              </a:path>
            </a:pathLst>
          </a:custGeom>
          <a:solidFill>
            <a:srgbClr val="9BBA58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 txBox="1"/>
          <p:nvPr/>
        </p:nvSpPr>
        <p:spPr>
          <a:xfrm>
            <a:off x="6158566" y="3951110"/>
            <a:ext cx="1337387" cy="757804"/>
          </a:xfrm>
          <a:prstGeom prst="rect">
            <a:avLst/>
          </a:prstGeom>
        </p:spPr>
        <p:txBody>
          <a:bodyPr vert="horz" wrap="square" lIns="0" tIns="57626" rIns="0" bIns="0" rtlCol="0">
            <a:spAutoFit/>
          </a:bodyPr>
          <a:lstStyle/>
          <a:p>
            <a:pPr marL="474821">
              <a:spcBef>
                <a:spcPts val="454"/>
              </a:spcBef>
            </a:pPr>
            <a:r>
              <a:rPr lang="ar-JO" sz="750" dirty="0">
                <a:latin typeface="Arial MT"/>
                <a:cs typeface="Arial MT"/>
              </a:rPr>
              <a:t>قبل عام 1975</a:t>
            </a:r>
          </a:p>
          <a:p>
            <a:pPr marL="474821">
              <a:spcBef>
                <a:spcPts val="454"/>
              </a:spcBef>
            </a:pPr>
            <a:r>
              <a:rPr lang="ar-JO" sz="750" spc="-4" dirty="0">
                <a:latin typeface="Arial MT"/>
                <a:cs typeface="Arial MT"/>
              </a:rPr>
              <a:t>1975 – 2000</a:t>
            </a:r>
          </a:p>
          <a:p>
            <a:pPr marL="474821">
              <a:spcBef>
                <a:spcPts val="454"/>
              </a:spcBef>
            </a:pPr>
            <a:r>
              <a:rPr lang="ar-JO" sz="750" spc="-4" dirty="0">
                <a:latin typeface="Arial MT"/>
                <a:cs typeface="Arial MT"/>
              </a:rPr>
              <a:t>2000 -2015</a:t>
            </a:r>
            <a:endParaRPr sz="825" dirty="0">
              <a:latin typeface="Arial MT"/>
              <a:cs typeface="Arial MT"/>
            </a:endParaRPr>
          </a:p>
          <a:p>
            <a:pPr>
              <a:spcBef>
                <a:spcPts val="11"/>
              </a:spcBef>
            </a:pPr>
            <a:endParaRPr sz="713" dirty="0">
              <a:latin typeface="Arial MT"/>
              <a:cs typeface="Arial MT"/>
            </a:endParaRPr>
          </a:p>
          <a:p>
            <a:pPr marL="9525">
              <a:spcBef>
                <a:spcPts val="4"/>
              </a:spcBef>
            </a:pPr>
            <a:r>
              <a:rPr lang="ar-JO" sz="750" spc="-8" dirty="0">
                <a:latin typeface="Arial MT"/>
                <a:cs typeface="Arial MT"/>
              </a:rPr>
              <a:t>86%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91E6181-6523-4DC1-B6B2-4EBF1C13B950}"/>
              </a:ext>
            </a:extLst>
          </p:cNvPr>
          <p:cNvSpPr txBox="1">
            <a:spLocks/>
          </p:cNvSpPr>
          <p:nvPr/>
        </p:nvSpPr>
        <p:spPr>
          <a:xfrm>
            <a:off x="1435237" y="519521"/>
            <a:ext cx="6273526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JO" sz="2400" b="1" dirty="0">
                <a:solidFill>
                  <a:srgbClr val="245665"/>
                </a:solidFill>
              </a:rPr>
              <a:t>النتائج الرئيسية - </a:t>
            </a:r>
            <a:r>
              <a:rPr lang="en-US" sz="2400" b="1" dirty="0">
                <a:solidFill>
                  <a:srgbClr val="245665"/>
                </a:solidFill>
                <a:latin typeface="Calibri"/>
              </a:rPr>
              <a:t>ILLA EFICIENT</a:t>
            </a: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57" y="1197548"/>
            <a:ext cx="4937365" cy="470909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graphicFrame>
        <p:nvGraphicFramePr>
          <p:cNvPr id="16" name="Diagrama 15"/>
          <p:cNvGraphicFramePr/>
          <p:nvPr>
            <p:extLst>
              <p:ext uri="{D42A27DB-BD31-4B8C-83A1-F6EECF244321}">
                <p14:modId xmlns:p14="http://schemas.microsoft.com/office/powerpoint/2010/main" val="3423048537"/>
              </p:ext>
            </p:extLst>
          </p:nvPr>
        </p:nvGraphicFramePr>
        <p:xfrm>
          <a:off x="3149030" y="1376771"/>
          <a:ext cx="5022558" cy="1404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8" name="Diagrama 17"/>
          <p:cNvGraphicFramePr/>
          <p:nvPr>
            <p:extLst>
              <p:ext uri="{D42A27DB-BD31-4B8C-83A1-F6EECF244321}">
                <p14:modId xmlns:p14="http://schemas.microsoft.com/office/powerpoint/2010/main" val="3131103403"/>
              </p:ext>
            </p:extLst>
          </p:nvPr>
        </p:nvGraphicFramePr>
        <p:xfrm>
          <a:off x="3149031" y="2845855"/>
          <a:ext cx="5022559" cy="137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68845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18" grpId="0">
        <p:bldAsOne/>
      </p:bldGraphic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448143" y="2624370"/>
            <a:ext cx="3558540" cy="625652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 rtl="1">
              <a:spcBef>
                <a:spcPts val="79"/>
              </a:spcBef>
            </a:pPr>
            <a:r>
              <a:rPr lang="en-US" dirty="0"/>
              <a:t>ILLA EFCIENT </a:t>
            </a:r>
            <a:r>
              <a:rPr lang="ar-JO" dirty="0"/>
              <a:t>تجريبي على نطاق حضري</a:t>
            </a:r>
            <a:endParaRPr spc="-4" dirty="0"/>
          </a:p>
        </p:txBody>
      </p:sp>
      <p:grpSp>
        <p:nvGrpSpPr>
          <p:cNvPr id="3" name="object 3"/>
          <p:cNvGrpSpPr/>
          <p:nvPr/>
        </p:nvGrpSpPr>
        <p:grpSpPr>
          <a:xfrm>
            <a:off x="4322369" y="413657"/>
            <a:ext cx="3983288" cy="5392307"/>
            <a:chOff x="6493319" y="127635"/>
            <a:chExt cx="4580890" cy="64706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502908" y="137160"/>
              <a:ext cx="4561332" cy="6451091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498082" y="132397"/>
              <a:ext cx="4571365" cy="6461125"/>
            </a:xfrm>
            <a:custGeom>
              <a:avLst/>
              <a:gdLst/>
              <a:ahLst/>
              <a:cxnLst/>
              <a:rect l="l" t="t" r="r" b="b"/>
              <a:pathLst>
                <a:path w="4571365" h="6461125">
                  <a:moveTo>
                    <a:pt x="0" y="6460616"/>
                  </a:moveTo>
                  <a:lnTo>
                    <a:pt x="4570857" y="6460616"/>
                  </a:lnTo>
                  <a:lnTo>
                    <a:pt x="4570857" y="0"/>
                  </a:lnTo>
                  <a:lnTo>
                    <a:pt x="0" y="0"/>
                  </a:lnTo>
                  <a:lnTo>
                    <a:pt x="0" y="6460616"/>
                  </a:lnTo>
                  <a:close/>
                </a:path>
              </a:pathLst>
            </a:custGeom>
            <a:ln w="9525">
              <a:solidFill>
                <a:srgbClr val="C4BC96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A91E6181-6523-4DC1-B6B2-4EBF1C13B950}"/>
              </a:ext>
            </a:extLst>
          </p:cNvPr>
          <p:cNvSpPr txBox="1">
            <a:spLocks/>
          </p:cNvSpPr>
          <p:nvPr/>
        </p:nvSpPr>
        <p:spPr>
          <a:xfrm>
            <a:off x="302777" y="417794"/>
            <a:ext cx="7861509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rtl="1"/>
            <a:r>
              <a:rPr lang="ar-JO" sz="2400" b="1" dirty="0">
                <a:solidFill>
                  <a:srgbClr val="245665"/>
                </a:solidFill>
              </a:rPr>
              <a:t>دراسة حالة </a:t>
            </a:r>
            <a:r>
              <a:rPr lang="en-US" sz="2400" b="1" dirty="0">
                <a:solidFill>
                  <a:srgbClr val="245665"/>
                </a:solidFill>
              </a:rPr>
              <a:t>CESBA MED </a:t>
            </a:r>
            <a:r>
              <a:rPr lang="ar-JO" sz="2400" b="1" dirty="0">
                <a:solidFill>
                  <a:srgbClr val="245665"/>
                </a:solidFill>
              </a:rPr>
              <a:t>في سان كوجات ديل فاليس،</a:t>
            </a:r>
          </a:p>
          <a:p>
            <a:pPr rtl="1"/>
            <a:r>
              <a:rPr lang="ar-JO" sz="2400" b="1" dirty="0">
                <a:solidFill>
                  <a:srgbClr val="245665"/>
                </a:solidFill>
              </a:rPr>
              <a:t>  الخطة الإستراتيجية لحي مونستير-سانت فرانسيسك</a:t>
            </a:r>
            <a:endParaRPr lang="en-US" sz="2400" b="1" dirty="0">
              <a:solidFill>
                <a:srgbClr val="245665"/>
              </a:solidFill>
              <a:latin typeface="Calibri"/>
            </a:endParaRPr>
          </a:p>
        </p:txBody>
      </p:sp>
      <p:sp>
        <p:nvSpPr>
          <p:cNvPr id="8" name="Segnaposto contenuto 2"/>
          <p:cNvSpPr>
            <a:spLocks noGrp="1"/>
          </p:cNvSpPr>
          <p:nvPr>
            <p:ph idx="1"/>
          </p:nvPr>
        </p:nvSpPr>
        <p:spPr>
          <a:xfrm>
            <a:off x="1589900" y="1385637"/>
            <a:ext cx="6574386" cy="4297436"/>
          </a:xfrm>
        </p:spPr>
        <p:txBody>
          <a:bodyPr>
            <a:normAutofit fontScale="70000" lnSpcReduction="20000"/>
          </a:bodyPr>
          <a:lstStyle/>
          <a:p>
            <a:pPr marL="0" indent="0" algn="r" rtl="1">
              <a:lnSpc>
                <a:spcPct val="125000"/>
              </a:lnSpc>
              <a:spcAft>
                <a:spcPts val="750"/>
              </a:spcAft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العوامل الرئيسية لدراسة الحالة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مساحة المشروع: 44 هكتار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عدد السكان: 11,060 نسمة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تكلفة المشروع: 11 مليون يورو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المدة: 7 سنوات من 2017 إلى 2023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عدد المساكن : 4,270 مسكن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مساحة المنطقة السكنية: 457,929 متر مربع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مساحة المكاتب والمساحة التجارية: 99,553 متر مربع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المساحات الخضراء: 4,7 هكتار من المساحات الخضراء</a:t>
            </a:r>
          </a:p>
          <a:p>
            <a:pPr indent="-342900" algn="r" rtl="1">
              <a:lnSpc>
                <a:spcPct val="125000"/>
              </a:lnSpc>
              <a:spcAft>
                <a:spcPts val="750"/>
              </a:spcAft>
              <a:buFont typeface="Courier New" pitchFamily="49" charset="0"/>
              <a:buChar char="o"/>
            </a:pPr>
            <a:r>
              <a:rPr lang="ar-JO" sz="2100" b="1" dirty="0">
                <a:solidFill>
                  <a:srgbClr val="80808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استهلاك المياه في المنطقة: 4,397,320 م3</a:t>
            </a:r>
            <a:endParaRPr lang="sv-SE" sz="1350" dirty="0"/>
          </a:p>
        </p:txBody>
      </p:sp>
      <p:pic>
        <p:nvPicPr>
          <p:cNvPr id="3" name="Imat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927" y="1588104"/>
            <a:ext cx="1165961" cy="1563760"/>
          </a:xfrm>
          <a:prstGeom prst="rect">
            <a:avLst/>
          </a:prstGeom>
        </p:spPr>
      </p:pic>
      <p:pic>
        <p:nvPicPr>
          <p:cNvPr id="7" name="Imat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0740" y="1655495"/>
            <a:ext cx="1589123" cy="1544071"/>
          </a:xfrm>
          <a:prstGeom prst="rect">
            <a:avLst/>
          </a:prstGeom>
        </p:spPr>
      </p:pic>
      <p:pic>
        <p:nvPicPr>
          <p:cNvPr id="9" name="Imat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97" y="3534355"/>
            <a:ext cx="3055782" cy="208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657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1799750" y="937105"/>
            <a:ext cx="6857999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215265">
              <a:spcBef>
                <a:spcPts val="79"/>
              </a:spcBef>
            </a:pPr>
            <a:r>
              <a:rPr lang="ar-JO" sz="2400" spc="-11" dirty="0"/>
              <a:t>نظرة عامة على ميزات منطقة الاختبار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86251" y="1949740"/>
            <a:ext cx="8171498" cy="213840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just" rtl="1">
              <a:spcBef>
                <a:spcPts val="75"/>
              </a:spcBef>
            </a:pPr>
            <a:r>
              <a:rPr lang="ar-JO" sz="2250" dirty="0">
                <a:cs typeface="Calibri"/>
              </a:rPr>
              <a:t>لقد تم النظر في سيناريوهين.</a:t>
            </a:r>
          </a:p>
          <a:p>
            <a:pPr marL="9525" algn="just" rtl="1">
              <a:spcBef>
                <a:spcPts val="75"/>
              </a:spcBef>
            </a:pPr>
            <a:endParaRPr lang="ar-JO" sz="2250" dirty="0">
              <a:cs typeface="Calibri"/>
            </a:endParaRPr>
          </a:p>
          <a:p>
            <a:pPr marL="9525" algn="just" rtl="1">
              <a:spcBef>
                <a:spcPts val="75"/>
              </a:spcBef>
            </a:pPr>
            <a:r>
              <a:rPr lang="ar-JO" sz="2250" dirty="0">
                <a:cs typeface="Calibri"/>
              </a:rPr>
              <a:t>يهدف السيناريو الأول إلى تقليل تأثير التنقل في المنطقة وفقًا لخطة المشاة الحضرية.</a:t>
            </a:r>
          </a:p>
          <a:p>
            <a:pPr marL="9525" algn="just" rtl="1">
              <a:spcBef>
                <a:spcPts val="75"/>
              </a:spcBef>
            </a:pPr>
            <a:endParaRPr lang="ar-JO" sz="2250" dirty="0">
              <a:cs typeface="Calibri"/>
            </a:endParaRPr>
          </a:p>
          <a:p>
            <a:pPr marL="9525" algn="just" rtl="1">
              <a:spcBef>
                <a:spcPts val="75"/>
              </a:spcBef>
            </a:pPr>
            <a:r>
              <a:rPr lang="ar-JO" sz="2250" dirty="0">
                <a:cs typeface="Calibri"/>
              </a:rPr>
              <a:t>أما السيناريو الثاني فقد ركز على الحد من استهلاك القطاع الخاص للطاقة في عمليات البناء التي يتم تعزيزها من خلال الإعانات وتخفيضات الضرائب البلدية على الطاقة.</a:t>
            </a:r>
            <a:endParaRPr sz="225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426194" y="605960"/>
            <a:ext cx="4291612" cy="379431"/>
          </a:xfrm>
          <a:prstGeom prst="rect">
            <a:avLst/>
          </a:prstGeom>
        </p:spPr>
        <p:txBody>
          <a:bodyPr vert="horz" wrap="square" lIns="0" tIns="10001" rIns="0" bIns="0" rtlCol="0" anchor="ctr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2400" spc="-4" dirty="0"/>
              <a:t>النتائج الرئيسية للنطاق الحضري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7050" y="3310796"/>
            <a:ext cx="7869079" cy="1644681"/>
          </a:xfrm>
          <a:prstGeom prst="rect">
            <a:avLst/>
          </a:prstGeom>
        </p:spPr>
        <p:txBody>
          <a:bodyPr vert="horz" wrap="square" lIns="0" tIns="66675" rIns="0" bIns="0" rtlCol="0">
            <a:spAutoFit/>
          </a:bodyPr>
          <a:lstStyle/>
          <a:p>
            <a:pPr marL="9525" algn="r" rtl="1">
              <a:spcBef>
                <a:spcPts val="525"/>
              </a:spcBef>
            </a:pPr>
            <a:r>
              <a:rPr lang="ar-JO" spc="-4" dirty="0">
                <a:cs typeface="Calibri"/>
              </a:rPr>
              <a:t>تتيح الأداة رسم بياني للوضع الحالي والهدف في المستقبل.</a:t>
            </a:r>
          </a:p>
          <a:p>
            <a:pPr marL="9525" algn="r" rtl="1">
              <a:spcBef>
                <a:spcPts val="525"/>
              </a:spcBef>
            </a:pPr>
            <a:r>
              <a:rPr lang="ar-JO" spc="-4" dirty="0">
                <a:cs typeface="Calibri"/>
              </a:rPr>
              <a:t>يمكن تصور السيناريوهات المختلفة بسهولة، وهي أداة قوية في عملية صنع القرار.</a:t>
            </a:r>
          </a:p>
          <a:p>
            <a:pPr marL="9525" algn="r" rtl="1">
              <a:spcBef>
                <a:spcPts val="525"/>
              </a:spcBef>
            </a:pPr>
            <a:r>
              <a:rPr lang="ar-JO" spc="-4" dirty="0">
                <a:cs typeface="Calibri"/>
              </a:rPr>
              <a:t>بدأت البلدية في تنفيذ السيناريو 1</a:t>
            </a:r>
          </a:p>
          <a:p>
            <a:pPr marL="9525" algn="r" rtl="1">
              <a:spcBef>
                <a:spcPts val="525"/>
              </a:spcBef>
            </a:pPr>
            <a:r>
              <a:rPr lang="ar-JO" spc="-4" dirty="0">
                <a:cs typeface="Calibri"/>
              </a:rPr>
              <a:t>يبدو أن السيناريو الثاني صعب التنفيذ لأن هناك حاجة للاستثمار الخاص والنتيجة ليست بعيدة عن الوضع الحالي.</a:t>
            </a:r>
            <a:endParaRPr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68387" y="1478736"/>
            <a:ext cx="1377802" cy="165705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44524" y="1453612"/>
            <a:ext cx="1431658" cy="167457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289393" y="1484624"/>
            <a:ext cx="1339642" cy="1579296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440643" y="1431608"/>
            <a:ext cx="545306" cy="263053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lang="ar-JO" sz="1650" spc="-131" dirty="0">
                <a:cs typeface="Calibri"/>
              </a:rPr>
              <a:t>هدف</a:t>
            </a:r>
            <a:endParaRPr sz="16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139903" y="1435435"/>
            <a:ext cx="825341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1500" dirty="0">
                <a:latin typeface="Calibri"/>
                <a:cs typeface="Calibri"/>
              </a:rPr>
              <a:t>سيناريو 1</a:t>
            </a:r>
            <a:endParaRPr sz="15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430855" y="1390460"/>
            <a:ext cx="825341" cy="240931"/>
          </a:xfrm>
          <a:prstGeom prst="rect">
            <a:avLst/>
          </a:prstGeom>
        </p:spPr>
        <p:txBody>
          <a:bodyPr vert="horz" wrap="square" lIns="0" tIns="10001" rIns="0" bIns="0" rtlCol="0">
            <a:spAutoFit/>
          </a:bodyPr>
          <a:lstStyle/>
          <a:p>
            <a:pPr marL="9525">
              <a:spcBef>
                <a:spcPts val="79"/>
              </a:spcBef>
            </a:pPr>
            <a:r>
              <a:rPr lang="ar-JO" sz="1500" dirty="0">
                <a:latin typeface="Calibri"/>
                <a:cs typeface="Calibri"/>
              </a:rPr>
              <a:t>سيناريو 2</a:t>
            </a:r>
            <a:endParaRPr sz="15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1F60BDB20EF664A9118B81CB099702B" ma:contentTypeVersion="18" ma:contentTypeDescription="Creare un nuovo documento." ma:contentTypeScope="" ma:versionID="7233d9d8c1ac2aaed87a5515b2626678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116e2d96692c4511299bfa97b7716757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Tag immagin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648841-86BF-4683-B111-6C0DE0D5C0C8}">
  <ds:schemaRefs>
    <ds:schemaRef ds:uri="http://schemas.microsoft.com/office/2006/metadata/properties"/>
    <ds:schemaRef ds:uri="http://purl.org/dc/terms/"/>
    <ds:schemaRef ds:uri="7703844f-ab03-448f-aed1-f35d29f3bc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019ad8dd-0490-40d8-9346-bcbaec298f6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D2E09AC-869B-4B1C-99B5-94E6EEFA05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C778AC6-E11E-47B9-A582-F2D36126E7FE}"/>
</file>

<file path=docProps/app.xml><?xml version="1.0" encoding="utf-8"?>
<Properties xmlns="http://schemas.openxmlformats.org/officeDocument/2006/extended-properties" xmlns:vt="http://schemas.openxmlformats.org/officeDocument/2006/docPropsVTypes">
  <TotalTime>24925</TotalTime>
  <Words>3411</Words>
  <Application>Microsoft Office PowerPoint</Application>
  <PresentationFormat>Presentazione su schermo (4:3)</PresentationFormat>
  <Paragraphs>1069</Paragraphs>
  <Slides>105</Slides>
  <Notes>34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105</vt:i4>
      </vt:variant>
    </vt:vector>
  </HeadingPairs>
  <TitlesOfParts>
    <vt:vector size="106" baseType="lpstr">
      <vt:lpstr>Larissa</vt:lpstr>
      <vt:lpstr>Presentazione standard di PowerPoint</vt:lpstr>
      <vt:lpstr>أصل طريقة  : SBE تحدي المباني الخضراء</vt:lpstr>
      <vt:lpstr>SBE طريقة  مبدأ الإطار العام</vt:lpstr>
      <vt:lpstr>أداة المبنى</vt:lpstr>
      <vt:lpstr>بروتوكول  ITACA</vt:lpstr>
      <vt:lpstr>عملية وضع السياق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تمت إعادة تسمية أداة المبنى اسبانيا الى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هيكل وحدات</vt:lpstr>
      <vt:lpstr>المستويات الهرمية</vt:lpstr>
      <vt:lpstr>المستويات الهرمية</vt:lpstr>
      <vt:lpstr>Presentazione standard di PowerPoint</vt:lpstr>
      <vt:lpstr>Presentazione standard di PowerPoint</vt:lpstr>
      <vt:lpstr>Presentazione standard di PowerPoint</vt:lpstr>
      <vt:lpstr>أداة الحي – مقياس الحي</vt:lpstr>
      <vt:lpstr>أداة المدينة – مقياس المدينة</vt:lpstr>
      <vt:lpstr>هيكل الأدوات</vt:lpstr>
      <vt:lpstr>المعايير والمؤشرات</vt:lpstr>
      <vt:lpstr>Presentazione standard di PowerPoint</vt:lpstr>
      <vt:lpstr>وصف المعايير</vt:lpstr>
      <vt:lpstr> SBE طريقة  عملية التقييم  </vt:lpstr>
      <vt:lpstr>عملية التقييم: 3 خطوات</vt:lpstr>
      <vt:lpstr>1 – توصيف المعايير</vt:lpstr>
      <vt:lpstr>أداة الحي: قيم المؤشرات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2 – الحالة الطبيعية (تخصيص النتيجة)</vt:lpstr>
      <vt:lpstr>2 – الحالة الطبيعية (مقياس الدرجات)</vt:lpstr>
      <vt:lpstr>مقياس التسجيل (فاصل القياس -1،+5)</vt:lpstr>
      <vt:lpstr>2- الحالة الطبيعية</vt:lpstr>
      <vt:lpstr>الأعلى أفضل</vt:lpstr>
      <vt:lpstr>الأعلى أفضل</vt:lpstr>
      <vt:lpstr>Presentazione standard di PowerPoint</vt:lpstr>
      <vt:lpstr>الأقل أفضل</vt:lpstr>
      <vt:lpstr>Presentazione standard di PowerPoint</vt:lpstr>
      <vt:lpstr>المعيار النوعي</vt:lpstr>
      <vt:lpstr>المعيار النوعي</vt:lpstr>
      <vt:lpstr>3 - التجميع</vt:lpstr>
      <vt:lpstr>تجميع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وضع السياق</vt:lpstr>
      <vt:lpstr>اختيار المعايير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الوزن/الترجيح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وزن المعايير: عامل التأثير</vt:lpstr>
      <vt:lpstr>Presentazione standard di PowerPoint</vt:lpstr>
      <vt:lpstr>Presentazione standard di PowerPoint</vt:lpstr>
      <vt:lpstr>Presentazione standard di PowerPoint</vt:lpstr>
      <vt:lpstr>حي "أورورا" – أوديني، إيطاليا</vt:lpstr>
      <vt:lpstr>سيناريو التدخل</vt:lpstr>
      <vt:lpstr>النتائج الرئيسية</vt:lpstr>
      <vt:lpstr>تقييم حي "اورورا".</vt:lpstr>
      <vt:lpstr>التحقق من قيمة الاستدامة: الحساب (أداة الحي) مقابل الإدراك (السكان)</vt:lpstr>
      <vt:lpstr>المنطقة البيئية بارك دي كالانك - فرنسا</vt:lpstr>
      <vt:lpstr>نظرة عامة على ميزات منطقة الاختبار</vt:lpstr>
      <vt:lpstr>تقييم استدامة سيناريو التدخل</vt:lpstr>
      <vt:lpstr>زاك دو بون لايت ليون، فرنسا</vt:lpstr>
      <vt:lpstr>المشاريع التجريبية على نطاق المناطق الحضرية والبناء في برشلونة</vt:lpstr>
      <vt:lpstr>Urban and Building Scale Pilots in Barcelona</vt:lpstr>
      <vt:lpstr> - ILLA EFICIENT تجربة تجريبية على نطاق حضري في برشلونة</vt:lpstr>
      <vt:lpstr>Presentazione standard di PowerPoint</vt:lpstr>
      <vt:lpstr>ILLA EFCIENT تجريبي على نطاق حضري</vt:lpstr>
      <vt:lpstr>Presentazione standard di PowerPoint</vt:lpstr>
      <vt:lpstr>نظرة عامة على ميزات منطقة الاختبار</vt:lpstr>
      <vt:lpstr>النتائج الرئيسية للنطاق الحضري</vt:lpstr>
      <vt:lpstr>Presentazione standard di PowerPoint</vt:lpstr>
      <vt:lpstr>المركز التاريخي لبلدية أنو ليوسيا فيليس</vt:lpstr>
      <vt:lpstr>الرؤية - السيناريو</vt:lpstr>
      <vt:lpstr>النتائج الرئيسية</vt:lpstr>
      <vt:lpstr>باسبورت أداة الحي</vt:lpstr>
      <vt:lpstr>شكرا لك لاهتمامك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pc</cp:lastModifiedBy>
  <cp:revision>439</cp:revision>
  <dcterms:created xsi:type="dcterms:W3CDTF">2017-01-09T10:20:00Z</dcterms:created>
  <dcterms:modified xsi:type="dcterms:W3CDTF">2023-12-12T08:59:44Z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  <property fmtid="{D5CDD505-2E9C-101B-9397-08002B2CF9AE}" pid="3" name="MediaServiceImageTags">
    <vt:lpwstr/>
  </property>
</Properties>
</file>