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53" r:id="rId5"/>
  </p:sldMasterIdLst>
  <p:notesMasterIdLst>
    <p:notesMasterId r:id="rId77"/>
  </p:notesMasterIdLst>
  <p:handoutMasterIdLst>
    <p:handoutMasterId r:id="rId78"/>
  </p:handoutMasterIdLst>
  <p:sldIdLst>
    <p:sldId id="381" r:id="rId6"/>
    <p:sldId id="382" r:id="rId7"/>
    <p:sldId id="295" r:id="rId8"/>
    <p:sldId id="321" r:id="rId9"/>
    <p:sldId id="316" r:id="rId10"/>
    <p:sldId id="317" r:id="rId11"/>
    <p:sldId id="383" r:id="rId12"/>
    <p:sldId id="319" r:id="rId13"/>
    <p:sldId id="320" r:id="rId14"/>
    <p:sldId id="304" r:id="rId15"/>
    <p:sldId id="323" r:id="rId16"/>
    <p:sldId id="324" r:id="rId17"/>
    <p:sldId id="326" r:id="rId18"/>
    <p:sldId id="327" r:id="rId19"/>
    <p:sldId id="328" r:id="rId20"/>
    <p:sldId id="379" r:id="rId21"/>
    <p:sldId id="384" r:id="rId22"/>
    <p:sldId id="325" r:id="rId23"/>
    <p:sldId id="305" r:id="rId24"/>
    <p:sldId id="331" r:id="rId25"/>
    <p:sldId id="329" r:id="rId26"/>
    <p:sldId id="332" r:id="rId27"/>
    <p:sldId id="333" r:id="rId28"/>
    <p:sldId id="334" r:id="rId29"/>
    <p:sldId id="335" r:id="rId30"/>
    <p:sldId id="336" r:id="rId31"/>
    <p:sldId id="337" r:id="rId32"/>
    <p:sldId id="338" r:id="rId33"/>
    <p:sldId id="339" r:id="rId34"/>
    <p:sldId id="340" r:id="rId35"/>
    <p:sldId id="378" r:id="rId36"/>
    <p:sldId id="341" r:id="rId37"/>
    <p:sldId id="306" r:id="rId38"/>
    <p:sldId id="343" r:id="rId39"/>
    <p:sldId id="342" r:id="rId40"/>
    <p:sldId id="344" r:id="rId41"/>
    <p:sldId id="345" r:id="rId42"/>
    <p:sldId id="346" r:id="rId43"/>
    <p:sldId id="348" r:id="rId44"/>
    <p:sldId id="307" r:id="rId45"/>
    <p:sldId id="361" r:id="rId46"/>
    <p:sldId id="349" r:id="rId47"/>
    <p:sldId id="350" r:id="rId48"/>
    <p:sldId id="351" r:id="rId49"/>
    <p:sldId id="352" r:id="rId50"/>
    <p:sldId id="353" r:id="rId51"/>
    <p:sldId id="354" r:id="rId52"/>
    <p:sldId id="355" r:id="rId53"/>
    <p:sldId id="356" r:id="rId54"/>
    <p:sldId id="357" r:id="rId55"/>
    <p:sldId id="358" r:id="rId56"/>
    <p:sldId id="359" r:id="rId57"/>
    <p:sldId id="360" r:id="rId58"/>
    <p:sldId id="363" r:id="rId59"/>
    <p:sldId id="362" r:id="rId60"/>
    <p:sldId id="308" r:id="rId61"/>
    <p:sldId id="374" r:id="rId62"/>
    <p:sldId id="364" r:id="rId63"/>
    <p:sldId id="365" r:id="rId64"/>
    <p:sldId id="366" r:id="rId65"/>
    <p:sldId id="367" r:id="rId66"/>
    <p:sldId id="368" r:id="rId67"/>
    <p:sldId id="369" r:id="rId68"/>
    <p:sldId id="370" r:id="rId69"/>
    <p:sldId id="371" r:id="rId70"/>
    <p:sldId id="372" r:id="rId71"/>
    <p:sldId id="373" r:id="rId72"/>
    <p:sldId id="376" r:id="rId73"/>
    <p:sldId id="309" r:id="rId74"/>
    <p:sldId id="375" r:id="rId75"/>
    <p:sldId id="377"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C4FD"/>
    <a:srgbClr val="159961"/>
    <a:srgbClr val="948A54"/>
    <a:srgbClr val="DAA010"/>
    <a:srgbClr val="4BACBD"/>
    <a:srgbClr val="1A965E"/>
    <a:srgbClr val="EAEFF7"/>
    <a:srgbClr val="D0E3EA"/>
    <a:srgbClr val="4BACC6"/>
    <a:srgbClr val="419B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20E2F1-B2BE-468C-43F6-96B20E38CD17}" v="1" dt="2023-07-11T15:23:40.450"/>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449" autoAdjust="0"/>
    <p:restoredTop sz="96187" autoAdjust="0"/>
  </p:normalViewPr>
  <p:slideViewPr>
    <p:cSldViewPr snapToGrid="0" showGuides="1">
      <p:cViewPr varScale="1">
        <p:scale>
          <a:sx n="108" d="100"/>
          <a:sy n="108" d="100"/>
        </p:scale>
        <p:origin x="1890" y="7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microsoft.com/office/2015/10/relationships/revisionInfo" Target="revisionInfo.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jenzrikais" userId="S::eljenzrikais_gmail.com#ext#@gencat.onmicrosoft.com::736ad844-caae-41e8-8729-2b8f364f172a" providerId="AD" clId="Web-{1720E2F1-B2BE-468C-43F6-96B20E38CD17}"/>
    <pc:docChg chg="modSld">
      <pc:chgData name="eljenzrikais" userId="S::eljenzrikais_gmail.com#ext#@gencat.onmicrosoft.com::736ad844-caae-41e8-8729-2b8f364f172a" providerId="AD" clId="Web-{1720E2F1-B2BE-468C-43F6-96B20E38CD17}" dt="2023-07-11T15:23:40.450" v="0" actId="1076"/>
      <pc:docMkLst>
        <pc:docMk/>
      </pc:docMkLst>
      <pc:sldChg chg="modSp">
        <pc:chgData name="eljenzrikais" userId="S::eljenzrikais_gmail.com#ext#@gencat.onmicrosoft.com::736ad844-caae-41e8-8729-2b8f364f172a" providerId="AD" clId="Web-{1720E2F1-B2BE-468C-43F6-96B20E38CD17}" dt="2023-07-11T15:23:40.450" v="0" actId="1076"/>
        <pc:sldMkLst>
          <pc:docMk/>
          <pc:sldMk cId="4098079003" sldId="351"/>
        </pc:sldMkLst>
        <pc:picChg chg="mod">
          <ac:chgData name="eljenzrikais" userId="S::eljenzrikais_gmail.com#ext#@gencat.onmicrosoft.com::736ad844-caae-41e8-8729-2b8f364f172a" providerId="AD" clId="Web-{1720E2F1-B2BE-468C-43F6-96B20E38CD17}" dt="2023-07-11T15:23:40.450" v="0" actId="1076"/>
          <ac:picMkLst>
            <pc:docMk/>
            <pc:sldMk cId="4098079003" sldId="351"/>
            <ac:picMk id="14" creationId="{00000000-0000-0000-0000-00000000000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11.07.2023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7/11/2023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763963" y="709613"/>
            <a:ext cx="2555875" cy="1916112"/>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08F923-A320-42BD-84A6-601815CE83F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9081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534281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457589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194366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89255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03351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961832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033514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7857587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5342818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963753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dirty="0"/>
          </a:p>
        </p:txBody>
      </p:sp>
    </p:spTree>
    <p:extLst>
      <p:ext uri="{BB962C8B-B14F-4D97-AF65-F5344CB8AC3E}">
        <p14:creationId xmlns:p14="http://schemas.microsoft.com/office/powerpoint/2010/main" val="1413931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7870630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0829222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8865594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9362099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5500956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8713959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7155229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6288217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4200285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552067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9773763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7310210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844106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9637538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6747631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1040373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9978689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557705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41101894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6227164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674763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9413908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3410590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9927309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04472580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4824785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7022713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4162178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5630022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9354149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67561436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53054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982415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6727751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36241247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64611848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27609669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98732521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34105903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7052783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81489551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4261192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562439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00389471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15160939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33932868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94575697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402998755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3199484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91415989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9747059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7052783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8358519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674527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26309986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70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21932228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71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681580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24327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26605575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091386" y="2355610"/>
            <a:ext cx="771322" cy="284171"/>
          </a:xfrm>
          <a:prstGeom prst="rect">
            <a:avLst/>
          </a:prstGeom>
        </p:spPr>
      </p:pic>
      <p:pic>
        <p:nvPicPr>
          <p:cNvPr id="11" name="Picture 10"/>
          <p:cNvPicPr>
            <a:picLocks noChangeAspect="1"/>
          </p:cNvPicPr>
          <p:nvPr userDrawn="1"/>
        </p:nvPicPr>
        <p:blipFill>
          <a:blip r:embed="rId5"/>
          <a:stretch>
            <a:fillRect/>
          </a:stretch>
        </p:blipFill>
        <p:spPr>
          <a:xfrm>
            <a:off x="8504111" y="2923410"/>
            <a:ext cx="358597" cy="412725"/>
          </a:xfrm>
          <a:prstGeom prst="rect">
            <a:avLst/>
          </a:prstGeom>
        </p:spPr>
      </p:pic>
      <p:pic>
        <p:nvPicPr>
          <p:cNvPr id="12" name="Picture 11"/>
          <p:cNvPicPr>
            <a:picLocks noChangeAspect="1"/>
          </p:cNvPicPr>
          <p:nvPr userDrawn="1"/>
        </p:nvPicPr>
        <p:blipFill>
          <a:blip r:embed="rId6"/>
          <a:stretch>
            <a:fillRect/>
          </a:stretch>
        </p:blipFill>
        <p:spPr>
          <a:xfrm>
            <a:off x="8477047" y="3672185"/>
            <a:ext cx="385661" cy="392427"/>
          </a:xfrm>
          <a:prstGeom prst="rect">
            <a:avLst/>
          </a:prstGeom>
        </p:spPr>
      </p:pic>
      <p:pic>
        <p:nvPicPr>
          <p:cNvPr id="13" name="Picture 12"/>
          <p:cNvPicPr>
            <a:picLocks noChangeAspect="1"/>
          </p:cNvPicPr>
          <p:nvPr userDrawn="1"/>
        </p:nvPicPr>
        <p:blipFill>
          <a:blip r:embed="rId7"/>
          <a:stretch>
            <a:fillRect/>
          </a:stretch>
        </p:blipFill>
        <p:spPr>
          <a:xfrm>
            <a:off x="8429684" y="4392385"/>
            <a:ext cx="433023" cy="419491"/>
          </a:xfrm>
          <a:prstGeom prst="rect">
            <a:avLst/>
          </a:prstGeom>
        </p:spPr>
      </p:pic>
      <p:pic>
        <p:nvPicPr>
          <p:cNvPr id="14" name="Picture 13"/>
          <p:cNvPicPr>
            <a:picLocks noChangeAspect="1"/>
          </p:cNvPicPr>
          <p:nvPr userDrawn="1"/>
        </p:nvPicPr>
        <p:blipFill>
          <a:blip r:embed="rId8"/>
          <a:stretch>
            <a:fillRect/>
          </a:stretch>
        </p:blipFill>
        <p:spPr>
          <a:xfrm>
            <a:off x="8395855" y="5150686"/>
            <a:ext cx="466853" cy="365363"/>
          </a:xfrm>
          <a:prstGeom prst="rect">
            <a:avLst/>
          </a:prstGeom>
        </p:spPr>
      </p:pic>
      <p:pic>
        <p:nvPicPr>
          <p:cNvPr id="15" name="Picture 14"/>
          <p:cNvPicPr>
            <a:picLocks noChangeAspect="1"/>
          </p:cNvPicPr>
          <p:nvPr userDrawn="1"/>
        </p:nvPicPr>
        <p:blipFill>
          <a:blip r:embed="rId9"/>
          <a:stretch>
            <a:fillRect/>
          </a:stretch>
        </p:blipFill>
        <p:spPr>
          <a:xfrm>
            <a:off x="7888406" y="1835435"/>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156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2" y="6315836"/>
            <a:ext cx="4754766" cy="196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638" tIns="34318" rIns="68638" bIns="34318" numCol="1" anchor="ctr" anchorCtr="0" compatLnSpc="1">
            <a:prstTxWarp prst="textNoShape">
              <a:avLst/>
            </a:prstTxWarp>
            <a:spAutoFit/>
          </a:bodyPr>
          <a:lstStyle/>
          <a:p>
            <a:pPr marL="0" marR="0" lvl="0" indent="0" algn="l" defTabSz="686393" rtl="0" eaLnBrk="0" fontAlgn="base" latinLnBrk="0" hangingPunct="0">
              <a:lnSpc>
                <a:spcPct val="100000"/>
              </a:lnSpc>
              <a:spcBef>
                <a:spcPct val="0"/>
              </a:spcBef>
              <a:spcAft>
                <a:spcPct val="0"/>
              </a:spcAft>
              <a:buClrTx/>
              <a:buSzTx/>
              <a:buFontTx/>
              <a:buNone/>
              <a:tabLst/>
            </a:pPr>
            <a:r>
              <a:rPr kumimoji="0" lang="en-US" altLang="it-IT" sz="826"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826"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826"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6"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638" tIns="34318" rIns="68638" bIns="34318" numCol="1" anchor="t" anchorCtr="0" compatLnSpc="1">
            <a:prstTxWarp prst="textNoShape">
              <a:avLst/>
            </a:prstTxWarp>
          </a:bodyPr>
          <a:lstStyle/>
          <a:p>
            <a:endParaRPr lang="el-GR" sz="1351"/>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6" y="518554"/>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5002232" y="2864234"/>
            <a:ext cx="3153790" cy="3343290"/>
          </a:xfrm>
          <a:prstGeom prst="rect">
            <a:avLst/>
          </a:prstGeom>
        </p:spPr>
      </p:pic>
      <p:pic>
        <p:nvPicPr>
          <p:cNvPr id="8" name="Picture 7"/>
          <p:cNvPicPr>
            <a:picLocks noChangeAspect="1"/>
          </p:cNvPicPr>
          <p:nvPr userDrawn="1"/>
        </p:nvPicPr>
        <p:blipFill>
          <a:blip r:embed="rId4"/>
          <a:stretch>
            <a:fillRect/>
          </a:stretch>
        </p:blipFill>
        <p:spPr>
          <a:xfrm>
            <a:off x="8091387" y="2355611"/>
            <a:ext cx="771322" cy="284170"/>
          </a:xfrm>
          <a:prstGeom prst="rect">
            <a:avLst/>
          </a:prstGeom>
        </p:spPr>
      </p:pic>
      <p:pic>
        <p:nvPicPr>
          <p:cNvPr id="11" name="Picture 10"/>
          <p:cNvPicPr>
            <a:picLocks noChangeAspect="1"/>
          </p:cNvPicPr>
          <p:nvPr userDrawn="1"/>
        </p:nvPicPr>
        <p:blipFill>
          <a:blip r:embed="rId5"/>
          <a:stretch>
            <a:fillRect/>
          </a:stretch>
        </p:blipFill>
        <p:spPr>
          <a:xfrm>
            <a:off x="8504113" y="2923412"/>
            <a:ext cx="358597" cy="412726"/>
          </a:xfrm>
          <a:prstGeom prst="rect">
            <a:avLst/>
          </a:prstGeom>
        </p:spPr>
      </p:pic>
      <p:pic>
        <p:nvPicPr>
          <p:cNvPr id="12" name="Picture 11"/>
          <p:cNvPicPr>
            <a:picLocks noChangeAspect="1"/>
          </p:cNvPicPr>
          <p:nvPr userDrawn="1"/>
        </p:nvPicPr>
        <p:blipFill>
          <a:blip r:embed="rId6"/>
          <a:stretch>
            <a:fillRect/>
          </a:stretch>
        </p:blipFill>
        <p:spPr>
          <a:xfrm>
            <a:off x="8477049" y="3672186"/>
            <a:ext cx="385660" cy="392427"/>
          </a:xfrm>
          <a:prstGeom prst="rect">
            <a:avLst/>
          </a:prstGeom>
        </p:spPr>
      </p:pic>
      <p:pic>
        <p:nvPicPr>
          <p:cNvPr id="13" name="Picture 12"/>
          <p:cNvPicPr>
            <a:picLocks noChangeAspect="1"/>
          </p:cNvPicPr>
          <p:nvPr userDrawn="1"/>
        </p:nvPicPr>
        <p:blipFill>
          <a:blip r:embed="rId7"/>
          <a:stretch>
            <a:fillRect/>
          </a:stretch>
        </p:blipFill>
        <p:spPr>
          <a:xfrm>
            <a:off x="8429686" y="4392387"/>
            <a:ext cx="433023" cy="419491"/>
          </a:xfrm>
          <a:prstGeom prst="rect">
            <a:avLst/>
          </a:prstGeom>
        </p:spPr>
      </p:pic>
      <p:pic>
        <p:nvPicPr>
          <p:cNvPr id="14" name="Picture 13"/>
          <p:cNvPicPr>
            <a:picLocks noChangeAspect="1"/>
          </p:cNvPicPr>
          <p:nvPr userDrawn="1"/>
        </p:nvPicPr>
        <p:blipFill>
          <a:blip r:embed="rId8"/>
          <a:stretch>
            <a:fillRect/>
          </a:stretch>
        </p:blipFill>
        <p:spPr>
          <a:xfrm>
            <a:off x="8395856" y="5150688"/>
            <a:ext cx="466852" cy="365363"/>
          </a:xfrm>
          <a:prstGeom prst="rect">
            <a:avLst/>
          </a:prstGeom>
        </p:spPr>
      </p:pic>
      <p:pic>
        <p:nvPicPr>
          <p:cNvPr id="15" name="Picture 14"/>
          <p:cNvPicPr>
            <a:picLocks noChangeAspect="1"/>
          </p:cNvPicPr>
          <p:nvPr userDrawn="1"/>
        </p:nvPicPr>
        <p:blipFill>
          <a:blip r:embed="rId9"/>
          <a:stretch>
            <a:fillRect/>
          </a:stretch>
        </p:blipFill>
        <p:spPr>
          <a:xfrm>
            <a:off x="7888407" y="1835438"/>
            <a:ext cx="974303" cy="250341"/>
          </a:xfrm>
          <a:prstGeom prst="rect">
            <a:avLst/>
          </a:prstGeom>
        </p:spPr>
      </p:pic>
      <p:sp>
        <p:nvSpPr>
          <p:cNvPr id="16" name="Rectangle 15"/>
          <p:cNvSpPr/>
          <p:nvPr userDrawn="1"/>
        </p:nvSpPr>
        <p:spPr>
          <a:xfrm>
            <a:off x="0" y="6576292"/>
            <a:ext cx="9144000" cy="28170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6393" rtl="0" eaLnBrk="1" fontAlgn="auto" latinLnBrk="0" hangingPunct="1">
              <a:lnSpc>
                <a:spcPct val="100000"/>
              </a:lnSpc>
              <a:spcBef>
                <a:spcPts val="0"/>
              </a:spcBef>
              <a:spcAft>
                <a:spcPts val="0"/>
              </a:spcAft>
              <a:buClrTx/>
              <a:buSzTx/>
              <a:buFontTx/>
              <a:buNone/>
              <a:tabLst/>
              <a:defRPr/>
            </a:pPr>
            <a:r>
              <a:rPr kumimoji="0" lang="en-US" altLang="it-IT" sz="826"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826"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1491962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a:xfrm>
            <a:off x="7056000" y="6552001"/>
            <a:ext cx="2057400" cy="365125"/>
          </a:xfrm>
          <a:prstGeom prst="rect">
            <a:avLst/>
          </a:prstGeom>
        </p:spPr>
        <p:txBody>
          <a:bodyPr vert="horz" lIns="91440" tIns="45720" rIns="91440" bIns="45720" rtlCol="0" anchor="ctr"/>
          <a:lstStyle>
            <a:lvl1pPr algn="r">
              <a:defRPr sz="826">
                <a:solidFill>
                  <a:schemeClr val="bg1"/>
                </a:solidFill>
                <a:latin typeface="Arial Narrow" panose="020B0606020202030204" pitchFamily="34" charset="0"/>
              </a:defRPr>
            </a:lvl1pPr>
          </a:lstStyle>
          <a:p>
            <a:fld id="{5D41A87E-14F5-4A54-8DA9-7774D8D5E7E0}" type="slidenum">
              <a:rPr lang="el-GR" smtClean="0"/>
              <a:pPr/>
              <a:t>‹N°›</a:t>
            </a:fld>
            <a:endParaRPr lang="el-GR" dirty="0"/>
          </a:p>
        </p:txBody>
      </p:sp>
    </p:spTree>
    <p:extLst>
      <p:ext uri="{BB962C8B-B14F-4D97-AF65-F5344CB8AC3E}">
        <p14:creationId xmlns:p14="http://schemas.microsoft.com/office/powerpoint/2010/main" val="195415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633" b="1"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225" b="0" i="0">
                <a:solidFill>
                  <a:srgbClr val="254D9F"/>
                </a:solidFill>
                <a:latin typeface="Arial MT"/>
                <a:cs typeface="Arial MT"/>
              </a:defRPr>
            </a:lvl1pPr>
          </a:lstStyle>
          <a:p>
            <a:endParaRPr/>
          </a:p>
        </p:txBody>
      </p:sp>
      <p:sp>
        <p:nvSpPr>
          <p:cNvPr id="4" name="Holder 4"/>
          <p:cNvSpPr>
            <a:spLocks noGrp="1"/>
          </p:cNvSpPr>
          <p:nvPr>
            <p:ph type="ftr" sz="quarter" idx="5"/>
          </p:nvPr>
        </p:nvSpPr>
        <p:spPr/>
        <p:txBody>
          <a:bodyPr lIns="0" tIns="0" rIns="0" bIns="0"/>
          <a:lstStyle>
            <a:lvl1pPr>
              <a:defRPr sz="544" b="0" i="0">
                <a:solidFill>
                  <a:srgbClr val="528135"/>
                </a:solidFill>
                <a:latin typeface="Calibri"/>
                <a:cs typeface="Calibri"/>
              </a:defRPr>
            </a:lvl1pPr>
          </a:lstStyle>
          <a:p>
            <a:pPr marL="8644">
              <a:lnSpc>
                <a:spcPts val="588"/>
              </a:lnSpc>
            </a:pPr>
            <a:r>
              <a:rPr lang="it-IT" spc="-4"/>
              <a:t>Sustainable</a:t>
            </a:r>
            <a:r>
              <a:rPr lang="it-IT" spc="-11"/>
              <a:t> </a:t>
            </a:r>
            <a:r>
              <a:rPr lang="it-IT"/>
              <a:t>MED</a:t>
            </a:r>
            <a:r>
              <a:rPr lang="it-IT" spc="-28"/>
              <a:t> </a:t>
            </a:r>
            <a:r>
              <a:rPr lang="it-IT" spc="-4"/>
              <a:t>Cities</a:t>
            </a:r>
            <a:endParaRPr lang="it-IT" spc="-4"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7/11/2023</a:t>
            </a:fld>
            <a:endParaRPr lang="en-US"/>
          </a:p>
        </p:txBody>
      </p:sp>
      <p:sp>
        <p:nvSpPr>
          <p:cNvPr id="6" name="Holder 6"/>
          <p:cNvSpPr>
            <a:spLocks noGrp="1"/>
          </p:cNvSpPr>
          <p:nvPr>
            <p:ph type="sldNum" sz="quarter" idx="7"/>
          </p:nvPr>
        </p:nvSpPr>
        <p:spPr/>
        <p:txBody>
          <a:bodyPr lIns="0" tIns="0" rIns="0" bIns="0"/>
          <a:lstStyle>
            <a:lvl1pPr>
              <a:defRPr sz="613" b="0" i="0">
                <a:solidFill>
                  <a:schemeClr val="bg1"/>
                </a:solidFill>
                <a:latin typeface="Calibri"/>
                <a:cs typeface="Calibri"/>
              </a:defRPr>
            </a:lvl1pPr>
          </a:lstStyle>
          <a:p>
            <a:pPr marL="25934">
              <a:lnSpc>
                <a:spcPts val="650"/>
              </a:lnSpc>
            </a:pPr>
            <a:fld id="{81D60167-4931-47E6-BA6A-407CBD079E47}" type="slidenum">
              <a:rPr lang="it-IT" smtClean="0"/>
              <a:pPr marL="25934">
                <a:lnSpc>
                  <a:spcPts val="650"/>
                </a:lnSpc>
              </a:pPr>
              <a:t>‹N°›</a:t>
            </a:fld>
            <a:endParaRPr lang="it-IT" dirty="0"/>
          </a:p>
        </p:txBody>
      </p:sp>
    </p:spTree>
    <p:extLst>
      <p:ext uri="{BB962C8B-B14F-4D97-AF65-F5344CB8AC3E}">
        <p14:creationId xmlns:p14="http://schemas.microsoft.com/office/powerpoint/2010/main" val="778558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844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2</a:t>
            </a:r>
            <a:br>
              <a:rPr lang="it-IT" sz="1200" dirty="0"/>
            </a:br>
            <a:r>
              <a:rPr lang="en-US" sz="1200" dirty="0"/>
              <a:t>THE DECISION-MAKING PROCESS</a:t>
            </a:r>
            <a:endParaRPr lang="it-IT" dirty="0"/>
          </a:p>
        </p:txBody>
      </p:sp>
      <p:pic>
        <p:nvPicPr>
          <p:cNvPr id="10" name="Imatge 14"/>
          <p:cNvPicPr/>
          <p:nvPr userDrawn="1"/>
        </p:nvPicPr>
        <p:blipFill>
          <a:blip r:embed="rId4"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2" r:id="rId2"/>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5E8A9E16-C193-4E5B-B9C6-F4E1DAD62E47}"/>
              </a:ext>
            </a:extLst>
          </p:cNvPr>
          <p:cNvSpPr/>
          <p:nvPr userDrawn="1"/>
        </p:nvSpPr>
        <p:spPr>
          <a:xfrm>
            <a:off x="2169332" y="6087068"/>
            <a:ext cx="6517468" cy="369332"/>
          </a:xfrm>
          <a:prstGeom prst="rect">
            <a:avLst/>
          </a:prstGeom>
        </p:spPr>
        <p:txBody>
          <a:bodyPr wrap="square">
            <a:spAutoFit/>
          </a:bodyPr>
          <a:lstStyle/>
          <a:p>
            <a:r>
              <a:rPr lang="en-US" sz="900" dirty="0"/>
              <a:t>TRAINING  MODULE </a:t>
            </a:r>
            <a:r>
              <a:rPr lang="el-GR" sz="900" dirty="0"/>
              <a:t> </a:t>
            </a:r>
            <a:r>
              <a:rPr lang="en-US" sz="900" dirty="0"/>
              <a:t>4</a:t>
            </a:r>
            <a:br>
              <a:rPr lang="it-IT" sz="900" dirty="0"/>
            </a:br>
            <a:r>
              <a:rPr lang="en-US" sz="900" dirty="0"/>
              <a:t>THE ASSESSMENT CRITERIA OF SBTOOL – BUILDING SCALE</a:t>
            </a:r>
            <a:endParaRPr lang="it-IT" sz="1351" dirty="0"/>
          </a:p>
        </p:txBody>
      </p:sp>
      <p:pic>
        <p:nvPicPr>
          <p:cNvPr id="10" name="Imatge 14"/>
          <p:cNvPicPr/>
          <p:nvPr userDrawn="1"/>
        </p:nvPicPr>
        <p:blipFill>
          <a:blip r:embed="rId6" cstate="print">
            <a:extLst>
              <a:ext uri="{28A0092B-C50C-407E-A947-70E740481C1C}">
                <a14:useLocalDpi xmlns:a14="http://schemas.microsoft.com/office/drawing/2010/main" val="0"/>
              </a:ext>
            </a:extLst>
          </a:blip>
          <a:stretch>
            <a:fillRect/>
          </a:stretch>
        </p:blipFill>
        <p:spPr>
          <a:xfrm>
            <a:off x="379901" y="5967066"/>
            <a:ext cx="1789431" cy="701675"/>
          </a:xfrm>
          <a:prstGeom prst="rect">
            <a:avLst/>
          </a:prstGeom>
        </p:spPr>
      </p:pic>
      <p:sp>
        <p:nvSpPr>
          <p:cNvPr id="11" name="Rectangle 10"/>
          <p:cNvSpPr/>
          <p:nvPr userDrawn="1"/>
        </p:nvSpPr>
        <p:spPr>
          <a:xfrm>
            <a:off x="0" y="6587888"/>
            <a:ext cx="9144000" cy="28170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6393" rtl="0" eaLnBrk="1" fontAlgn="auto" latinLnBrk="0" hangingPunct="1">
              <a:lnSpc>
                <a:spcPct val="100000"/>
              </a:lnSpc>
              <a:spcBef>
                <a:spcPts val="0"/>
              </a:spcBef>
              <a:spcAft>
                <a:spcPts val="0"/>
              </a:spcAft>
              <a:buClrTx/>
              <a:buSzTx/>
              <a:buFontTx/>
              <a:buNone/>
              <a:tabLst/>
              <a:defRPr/>
            </a:pPr>
            <a:r>
              <a:rPr kumimoji="0" lang="en-US" altLang="it-IT" sz="826"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826"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1200005915"/>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hdr="0" ftr="0" dt="0"/>
  <p:txStyles>
    <p:titleStyle>
      <a:lvl1pPr algn="ctr" defTabSz="686393" rtl="0" eaLnBrk="1" latinLnBrk="0" hangingPunct="1">
        <a:spcBef>
          <a:spcPct val="0"/>
        </a:spcBef>
        <a:buNone/>
        <a:defRPr sz="1502" kern="1200">
          <a:solidFill>
            <a:schemeClr val="tx1"/>
          </a:solidFill>
          <a:latin typeface="+mj-lt"/>
          <a:ea typeface="+mj-ea"/>
          <a:cs typeface="+mj-cs"/>
        </a:defRPr>
      </a:lvl1pPr>
    </p:titleStyle>
    <p:bodyStyle>
      <a:lvl1pPr marL="257398" indent="-257398" algn="l" defTabSz="686393" rtl="0" eaLnBrk="1" latinLnBrk="0" hangingPunct="1">
        <a:spcBef>
          <a:spcPct val="20000"/>
        </a:spcBef>
        <a:buFont typeface="Arial" panose="020B0604020202020204" pitchFamily="34" charset="0"/>
        <a:buChar char="•"/>
        <a:defRPr sz="2402" kern="1200">
          <a:solidFill>
            <a:schemeClr val="tx1"/>
          </a:solidFill>
          <a:latin typeface="+mn-lt"/>
          <a:ea typeface="+mn-ea"/>
          <a:cs typeface="+mn-cs"/>
        </a:defRPr>
      </a:lvl1pPr>
      <a:lvl2pPr marL="557695" indent="-214498" algn="l" defTabSz="686393" rtl="0" eaLnBrk="1" latinLnBrk="0" hangingPunct="1">
        <a:spcBef>
          <a:spcPct val="20000"/>
        </a:spcBef>
        <a:buFont typeface="Arial" panose="020B0604020202020204" pitchFamily="34" charset="0"/>
        <a:buChar char="–"/>
        <a:defRPr sz="2102" kern="1200">
          <a:solidFill>
            <a:schemeClr val="tx1"/>
          </a:solidFill>
          <a:latin typeface="+mn-lt"/>
          <a:ea typeface="+mn-ea"/>
          <a:cs typeface="+mn-cs"/>
        </a:defRPr>
      </a:lvl2pPr>
      <a:lvl3pPr marL="857991" indent="-171599" algn="l" defTabSz="686393" rtl="0" eaLnBrk="1" latinLnBrk="0" hangingPunct="1">
        <a:spcBef>
          <a:spcPct val="20000"/>
        </a:spcBef>
        <a:buFont typeface="Arial" panose="020B0604020202020204" pitchFamily="34" charset="0"/>
        <a:buChar char="•"/>
        <a:defRPr sz="1801" kern="1200">
          <a:solidFill>
            <a:schemeClr val="tx1"/>
          </a:solidFill>
          <a:latin typeface="+mn-lt"/>
          <a:ea typeface="+mn-ea"/>
          <a:cs typeface="+mn-cs"/>
        </a:defRPr>
      </a:lvl3pPr>
      <a:lvl4pPr marL="1201188"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4pPr>
      <a:lvl5pPr marL="1544386"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5pPr>
      <a:lvl6pPr marL="1887581"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6pPr>
      <a:lvl7pPr marL="2230778"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7pPr>
      <a:lvl8pPr marL="2573975"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8pPr>
      <a:lvl9pPr marL="2917171"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9pPr>
    </p:bodyStyle>
    <p:otherStyle>
      <a:defPPr>
        <a:defRPr lang="en-US"/>
      </a:defPPr>
      <a:lvl1pPr marL="0" algn="l" defTabSz="686393" rtl="0" eaLnBrk="1" latinLnBrk="0" hangingPunct="1">
        <a:defRPr sz="1351" kern="1200">
          <a:solidFill>
            <a:schemeClr val="tx1"/>
          </a:solidFill>
          <a:latin typeface="+mn-lt"/>
          <a:ea typeface="+mn-ea"/>
          <a:cs typeface="+mn-cs"/>
        </a:defRPr>
      </a:lvl1pPr>
      <a:lvl2pPr marL="343197" algn="l" defTabSz="686393" rtl="0" eaLnBrk="1" latinLnBrk="0" hangingPunct="1">
        <a:defRPr sz="1351" kern="1200">
          <a:solidFill>
            <a:schemeClr val="tx1"/>
          </a:solidFill>
          <a:latin typeface="+mn-lt"/>
          <a:ea typeface="+mn-ea"/>
          <a:cs typeface="+mn-cs"/>
        </a:defRPr>
      </a:lvl2pPr>
      <a:lvl3pPr marL="686393" algn="l" defTabSz="686393" rtl="0" eaLnBrk="1" latinLnBrk="0" hangingPunct="1">
        <a:defRPr sz="1351" kern="1200">
          <a:solidFill>
            <a:schemeClr val="tx1"/>
          </a:solidFill>
          <a:latin typeface="+mn-lt"/>
          <a:ea typeface="+mn-ea"/>
          <a:cs typeface="+mn-cs"/>
        </a:defRPr>
      </a:lvl3pPr>
      <a:lvl4pPr marL="1029590" algn="l" defTabSz="686393" rtl="0" eaLnBrk="1" latinLnBrk="0" hangingPunct="1">
        <a:defRPr sz="1351" kern="1200">
          <a:solidFill>
            <a:schemeClr val="tx1"/>
          </a:solidFill>
          <a:latin typeface="+mn-lt"/>
          <a:ea typeface="+mn-ea"/>
          <a:cs typeface="+mn-cs"/>
        </a:defRPr>
      </a:lvl4pPr>
      <a:lvl5pPr marL="1372787" algn="l" defTabSz="686393" rtl="0" eaLnBrk="1" latinLnBrk="0" hangingPunct="1">
        <a:defRPr sz="1351" kern="1200">
          <a:solidFill>
            <a:schemeClr val="tx1"/>
          </a:solidFill>
          <a:latin typeface="+mn-lt"/>
          <a:ea typeface="+mn-ea"/>
          <a:cs typeface="+mn-cs"/>
        </a:defRPr>
      </a:lvl5pPr>
      <a:lvl6pPr marL="1715984" algn="l" defTabSz="686393" rtl="0" eaLnBrk="1" latinLnBrk="0" hangingPunct="1">
        <a:defRPr sz="1351" kern="1200">
          <a:solidFill>
            <a:schemeClr val="tx1"/>
          </a:solidFill>
          <a:latin typeface="+mn-lt"/>
          <a:ea typeface="+mn-ea"/>
          <a:cs typeface="+mn-cs"/>
        </a:defRPr>
      </a:lvl6pPr>
      <a:lvl7pPr marL="2059180" algn="l" defTabSz="686393" rtl="0" eaLnBrk="1" latinLnBrk="0" hangingPunct="1">
        <a:defRPr sz="1351" kern="1200">
          <a:solidFill>
            <a:schemeClr val="tx1"/>
          </a:solidFill>
          <a:latin typeface="+mn-lt"/>
          <a:ea typeface="+mn-ea"/>
          <a:cs typeface="+mn-cs"/>
        </a:defRPr>
      </a:lvl7pPr>
      <a:lvl8pPr marL="2402377" algn="l" defTabSz="686393" rtl="0" eaLnBrk="1" latinLnBrk="0" hangingPunct="1">
        <a:defRPr sz="1351" kern="1200">
          <a:solidFill>
            <a:schemeClr val="tx1"/>
          </a:solidFill>
          <a:latin typeface="+mn-lt"/>
          <a:ea typeface="+mn-ea"/>
          <a:cs typeface="+mn-cs"/>
        </a:defRPr>
      </a:lvl8pPr>
      <a:lvl9pPr marL="2745573" algn="l" defTabSz="686393" rtl="0" eaLnBrk="1" latinLnBrk="0" hangingPunct="1">
        <a:defRPr sz="13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svg"/></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20.png"/><Relationship Id="rId7"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21.svg"/><Relationship Id="rId9" Type="http://schemas.openxmlformats.org/officeDocument/2006/relationships/image" Target="../media/image38.png"/></Relationships>
</file>

<file path=ppt/slides/_rels/slide12.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20.png"/><Relationship Id="rId7"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21.svg"/><Relationship Id="rId9" Type="http://schemas.openxmlformats.org/officeDocument/2006/relationships/image" Target="../media/image38.png"/></Relationships>
</file>

<file path=ppt/slides/_rels/slide1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20.png"/><Relationship Id="rId7"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21.svg"/></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0.png"/><Relationship Id="rId7" Type="http://schemas.openxmlformats.org/officeDocument/2006/relationships/image" Target="../media/image32.sv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40.png"/><Relationship Id="rId4" Type="http://schemas.openxmlformats.org/officeDocument/2006/relationships/image" Target="../media/image21.svg"/><Relationship Id="rId9" Type="http://schemas.openxmlformats.org/officeDocument/2006/relationships/image" Target="../media/image39.png"/></Relationships>
</file>

<file path=ppt/slides/_rels/slide15.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31.png"/><Relationship Id="rId7"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3.png"/><Relationship Id="rId4" Type="http://schemas.openxmlformats.org/officeDocument/2006/relationships/image" Target="../media/image32.svg"/></Relationships>
</file>

<file path=ppt/slides/_rels/slide1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0.png"/><Relationship Id="rId7" Type="http://schemas.openxmlformats.org/officeDocument/2006/relationships/image" Target="../media/image32.sv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40.png"/><Relationship Id="rId4" Type="http://schemas.openxmlformats.org/officeDocument/2006/relationships/image" Target="../media/image21.svg"/><Relationship Id="rId9" Type="http://schemas.openxmlformats.org/officeDocument/2006/relationships/image" Target="../media/image39.png"/></Relationships>
</file>

<file path=ppt/slides/_rels/slide1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7.svg"/></Relationships>
</file>

<file path=ppt/slides/_rels/slide1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20.png"/><Relationship Id="rId7"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21.sv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7.svg"/></Relationships>
</file>

<file path=ppt/slides/_rels/slide2.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18" Type="http://schemas.openxmlformats.org/officeDocument/2006/relationships/image" Target="../media/image27.sv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svg"/><Relationship Id="rId17" Type="http://schemas.openxmlformats.org/officeDocument/2006/relationships/image" Target="../media/image26.png"/><Relationship Id="rId2" Type="http://schemas.openxmlformats.org/officeDocument/2006/relationships/notesSlide" Target="../notesSlides/notesSlide2.xml"/><Relationship Id="rId16" Type="http://schemas.openxmlformats.org/officeDocument/2006/relationships/image" Target="../media/image25.svg"/><Relationship Id="rId1" Type="http://schemas.openxmlformats.org/officeDocument/2006/relationships/slideLayout" Target="../slideLayouts/slideLayout2.xml"/><Relationship Id="rId6" Type="http://schemas.openxmlformats.org/officeDocument/2006/relationships/image" Target="../media/image15.sv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svg"/><Relationship Id="rId4" Type="http://schemas.openxmlformats.org/officeDocument/2006/relationships/image" Target="../media/image13.svg"/><Relationship Id="rId9" Type="http://schemas.openxmlformats.org/officeDocument/2006/relationships/image" Target="../media/image18.png"/><Relationship Id="rId14" Type="http://schemas.openxmlformats.org/officeDocument/2006/relationships/image" Target="../media/image23.sv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2.jpg"/><Relationship Id="rId4" Type="http://schemas.openxmlformats.org/officeDocument/2006/relationships/image" Target="../media/image17.svg"/></Relationships>
</file>

<file path=ppt/slides/_rels/slide2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7.svg"/></Relationships>
</file>

<file path=ppt/slides/_rels/slide2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7.svg"/><Relationship Id="rId9" Type="http://schemas.openxmlformats.org/officeDocument/2006/relationships/image" Target="../media/image44.jpeg"/></Relationships>
</file>

<file path=ppt/slides/_rels/slide23.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7.svg"/><Relationship Id="rId9" Type="http://schemas.openxmlformats.org/officeDocument/2006/relationships/image" Target="../media/image46.jpg"/></Relationships>
</file>

<file path=ppt/slides/_rels/slide2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7.svg"/></Relationships>
</file>

<file path=ppt/slides/_rels/slide25.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7.svg"/></Relationships>
</file>

<file path=ppt/slides/_rels/slide2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7.svg"/></Relationships>
</file>

<file path=ppt/slides/_rels/slide2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7.svg"/></Relationships>
</file>

<file path=ppt/slides/_rels/slide28.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7.svg"/></Relationships>
</file>

<file path=ppt/slides/_rels/slide29.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7.sv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30.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31.png"/><Relationship Id="rId7"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33.png"/><Relationship Id="rId4" Type="http://schemas.openxmlformats.org/officeDocument/2006/relationships/image" Target="../media/image32.svg"/></Relationships>
</file>

<file path=ppt/slides/_rels/slide3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7.svg"/></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9.svg"/></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52.jpg"/><Relationship Id="rId4" Type="http://schemas.openxmlformats.org/officeDocument/2006/relationships/image" Target="../media/image19.svg"/></Relationships>
</file>

<file path=ppt/slides/_rels/slide35.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18.png"/><Relationship Id="rId7"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9.svg"/><Relationship Id="rId9" Type="http://schemas.openxmlformats.org/officeDocument/2006/relationships/image" Target="../media/image54.png"/></Relationships>
</file>

<file path=ppt/slides/_rels/slide36.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18.png"/><Relationship Id="rId7"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55.jpg"/><Relationship Id="rId4" Type="http://schemas.openxmlformats.org/officeDocument/2006/relationships/image" Target="../media/image19.svg"/><Relationship Id="rId9" Type="http://schemas.openxmlformats.org/officeDocument/2006/relationships/image" Target="../media/image54.png"/></Relationships>
</file>

<file path=ppt/slides/_rels/slide37.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18.png"/><Relationship Id="rId7"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9.svg"/><Relationship Id="rId9" Type="http://schemas.openxmlformats.org/officeDocument/2006/relationships/image" Target="../media/image54.png"/></Relationships>
</file>

<file path=ppt/slides/_rels/slide38.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18.png"/><Relationship Id="rId7" Type="http://schemas.openxmlformats.org/officeDocument/2006/relationships/image" Target="../media/image33.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9.svg"/></Relationships>
</file>

<file path=ppt/slides/_rels/slide39.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18.png"/><Relationship Id="rId7" Type="http://schemas.openxmlformats.org/officeDocument/2006/relationships/image" Target="../media/image33.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9.sv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8.emf"/><Relationship Id="rId4" Type="http://schemas.openxmlformats.org/officeDocument/2006/relationships/image" Target="../media/image15.svg"/></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3.svg"/></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3.svg"/></Relationships>
</file>

<file path=ppt/slides/_rels/slide42.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22.png"/><Relationship Id="rId7"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23.svg"/><Relationship Id="rId9" Type="http://schemas.openxmlformats.org/officeDocument/2006/relationships/image" Target="../media/image59.png"/></Relationships>
</file>

<file path=ppt/slides/_rels/slide4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22.png"/><Relationship Id="rId7" Type="http://schemas.openxmlformats.org/officeDocument/2006/relationships/image" Target="../media/image33.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23.svg"/><Relationship Id="rId9" Type="http://schemas.openxmlformats.org/officeDocument/2006/relationships/image" Target="../media/image59.png"/></Relationships>
</file>

<file path=ppt/slides/_rels/slide44.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22.png"/><Relationship Id="rId7" Type="http://schemas.openxmlformats.org/officeDocument/2006/relationships/image" Target="../media/image33.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60.jpeg"/><Relationship Id="rId4" Type="http://schemas.openxmlformats.org/officeDocument/2006/relationships/image" Target="../media/image23.svg"/><Relationship Id="rId9" Type="http://schemas.openxmlformats.org/officeDocument/2006/relationships/image" Target="../media/image59.png"/></Relationships>
</file>

<file path=ppt/slides/_rels/slide45.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22.png"/><Relationship Id="rId7" Type="http://schemas.openxmlformats.org/officeDocument/2006/relationships/image" Target="../media/image33.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23.svg"/><Relationship Id="rId9" Type="http://schemas.openxmlformats.org/officeDocument/2006/relationships/image" Target="../media/image59.png"/></Relationships>
</file>

<file path=ppt/slides/_rels/slide46.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22.png"/><Relationship Id="rId7" Type="http://schemas.openxmlformats.org/officeDocument/2006/relationships/image" Target="../media/image33.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23.svg"/><Relationship Id="rId9" Type="http://schemas.openxmlformats.org/officeDocument/2006/relationships/image" Target="../media/image59.png"/></Relationships>
</file>

<file path=ppt/slides/_rels/slide4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31.png"/><Relationship Id="rId7" Type="http://schemas.openxmlformats.org/officeDocument/2006/relationships/image" Target="../media/image59.pn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33.png"/><Relationship Id="rId4" Type="http://schemas.openxmlformats.org/officeDocument/2006/relationships/image" Target="../media/image32.svg"/><Relationship Id="rId9" Type="http://schemas.openxmlformats.org/officeDocument/2006/relationships/image" Target="../media/image23.svg"/></Relationships>
</file>

<file path=ppt/slides/_rels/slide4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31.png"/><Relationship Id="rId7" Type="http://schemas.openxmlformats.org/officeDocument/2006/relationships/image" Target="../media/image59.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33.png"/><Relationship Id="rId4" Type="http://schemas.openxmlformats.org/officeDocument/2006/relationships/image" Target="../media/image32.svg"/><Relationship Id="rId9" Type="http://schemas.openxmlformats.org/officeDocument/2006/relationships/image" Target="../media/image23.svg"/></Relationships>
</file>

<file path=ppt/slides/_rels/slide4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31.png"/><Relationship Id="rId7" Type="http://schemas.openxmlformats.org/officeDocument/2006/relationships/image" Target="../media/image59.png"/><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33.png"/><Relationship Id="rId4" Type="http://schemas.openxmlformats.org/officeDocument/2006/relationships/image" Target="../media/image32.svg"/><Relationship Id="rId9" Type="http://schemas.openxmlformats.org/officeDocument/2006/relationships/image" Target="../media/image23.svg"/></Relationships>
</file>

<file path=ppt/slides/_rels/slide5.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14.png"/><Relationship Id="rId7"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15.svg"/><Relationship Id="rId9" Type="http://schemas.openxmlformats.org/officeDocument/2006/relationships/image" Target="../media/image33.png"/></Relationships>
</file>

<file path=ppt/slides/_rels/slide5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31.png"/><Relationship Id="rId7" Type="http://schemas.openxmlformats.org/officeDocument/2006/relationships/image" Target="../media/image59.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33.png"/><Relationship Id="rId4" Type="http://schemas.openxmlformats.org/officeDocument/2006/relationships/image" Target="../media/image32.svg"/><Relationship Id="rId9" Type="http://schemas.openxmlformats.org/officeDocument/2006/relationships/image" Target="../media/image23.svg"/></Relationships>
</file>

<file path=ppt/slides/_rels/slide5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31.png"/><Relationship Id="rId7" Type="http://schemas.openxmlformats.org/officeDocument/2006/relationships/image" Target="../media/image59.pn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33.png"/><Relationship Id="rId4" Type="http://schemas.openxmlformats.org/officeDocument/2006/relationships/image" Target="../media/image32.svg"/><Relationship Id="rId9" Type="http://schemas.openxmlformats.org/officeDocument/2006/relationships/image" Target="../media/image23.svg"/></Relationships>
</file>

<file path=ppt/slides/_rels/slide5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31.png"/><Relationship Id="rId7" Type="http://schemas.openxmlformats.org/officeDocument/2006/relationships/image" Target="../media/image59.pn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33.png"/><Relationship Id="rId10" Type="http://schemas.openxmlformats.org/officeDocument/2006/relationships/image" Target="../media/image61.png"/><Relationship Id="rId4" Type="http://schemas.openxmlformats.org/officeDocument/2006/relationships/image" Target="../media/image32.svg"/><Relationship Id="rId9" Type="http://schemas.openxmlformats.org/officeDocument/2006/relationships/image" Target="../media/image23.svg"/></Relationships>
</file>

<file path=ppt/slides/_rels/slide5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31.png"/><Relationship Id="rId7" Type="http://schemas.openxmlformats.org/officeDocument/2006/relationships/image" Target="../media/image59.png"/><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33.png"/><Relationship Id="rId4" Type="http://schemas.openxmlformats.org/officeDocument/2006/relationships/image" Target="../media/image32.svg"/><Relationship Id="rId9" Type="http://schemas.openxmlformats.org/officeDocument/2006/relationships/image" Target="../media/image23.svg"/></Relationships>
</file>

<file path=ppt/slides/_rels/slide5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31.png"/><Relationship Id="rId7" Type="http://schemas.openxmlformats.org/officeDocument/2006/relationships/image" Target="../media/image63.png"/><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33.png"/><Relationship Id="rId4" Type="http://schemas.openxmlformats.org/officeDocument/2006/relationships/image" Target="../media/image32.svg"/><Relationship Id="rId9" Type="http://schemas.openxmlformats.org/officeDocument/2006/relationships/image" Target="../media/image23.svg"/></Relationships>
</file>

<file path=ppt/slides/_rels/slide55.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31.png"/><Relationship Id="rId7" Type="http://schemas.openxmlformats.org/officeDocument/2006/relationships/image" Target="../media/image22.png"/><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33.png"/><Relationship Id="rId4" Type="http://schemas.openxmlformats.org/officeDocument/2006/relationships/image" Target="../media/image32.svg"/></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25.svg"/></Relationships>
</file>

<file path=ppt/slides/_rels/slide5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25.svg"/></Relationships>
</file>

<file path=ppt/slides/_rels/slide58.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1.png"/><Relationship Id="rId7" Type="http://schemas.openxmlformats.org/officeDocument/2006/relationships/image" Target="../media/image24.png"/><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33.png"/><Relationship Id="rId4" Type="http://schemas.openxmlformats.org/officeDocument/2006/relationships/image" Target="../media/image32.svg"/></Relationships>
</file>

<file path=ppt/slides/_rels/slide59.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1.png"/><Relationship Id="rId7" Type="http://schemas.openxmlformats.org/officeDocument/2006/relationships/image" Target="../media/image24.png"/><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33.png"/><Relationship Id="rId4" Type="http://schemas.openxmlformats.org/officeDocument/2006/relationships/image" Target="../media/image32.svg"/></Relationships>
</file>

<file path=ppt/slides/_rels/slide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4.png"/><Relationship Id="rId7" Type="http://schemas.openxmlformats.org/officeDocument/2006/relationships/image" Target="../media/image32.sv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15.svg"/><Relationship Id="rId4" Type="http://schemas.openxmlformats.org/officeDocument/2006/relationships/image" Target="../media/image14.png"/></Relationships>
</file>

<file path=ppt/slides/_rels/slide60.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1.png"/><Relationship Id="rId7" Type="http://schemas.openxmlformats.org/officeDocument/2006/relationships/image" Target="../media/image24.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33.png"/><Relationship Id="rId4" Type="http://schemas.openxmlformats.org/officeDocument/2006/relationships/image" Target="../media/image32.svg"/></Relationships>
</file>

<file path=ppt/slides/_rels/slide61.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1.png"/><Relationship Id="rId7" Type="http://schemas.openxmlformats.org/officeDocument/2006/relationships/image" Target="../media/image24.png"/><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33.png"/><Relationship Id="rId4" Type="http://schemas.openxmlformats.org/officeDocument/2006/relationships/image" Target="../media/image32.svg"/></Relationships>
</file>

<file path=ppt/slides/_rels/slide62.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1.png"/><Relationship Id="rId7" Type="http://schemas.openxmlformats.org/officeDocument/2006/relationships/image" Target="../media/image24.png"/><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33.png"/><Relationship Id="rId4" Type="http://schemas.openxmlformats.org/officeDocument/2006/relationships/image" Target="../media/image32.svg"/></Relationships>
</file>

<file path=ppt/slides/_rels/slide63.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1.png"/><Relationship Id="rId7" Type="http://schemas.openxmlformats.org/officeDocument/2006/relationships/image" Target="../media/image24.png"/><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33.png"/><Relationship Id="rId4" Type="http://schemas.openxmlformats.org/officeDocument/2006/relationships/image" Target="../media/image32.svg"/></Relationships>
</file>

<file path=ppt/slides/_rels/slide64.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1.png"/><Relationship Id="rId7" Type="http://schemas.openxmlformats.org/officeDocument/2006/relationships/image" Target="../media/image24.png"/><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33.png"/><Relationship Id="rId4" Type="http://schemas.openxmlformats.org/officeDocument/2006/relationships/image" Target="../media/image32.svg"/></Relationships>
</file>

<file path=ppt/slides/_rels/slide65.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1.png"/><Relationship Id="rId7" Type="http://schemas.openxmlformats.org/officeDocument/2006/relationships/image" Target="../media/image24.pn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33.png"/><Relationship Id="rId4" Type="http://schemas.openxmlformats.org/officeDocument/2006/relationships/image" Target="../media/image32.svg"/></Relationships>
</file>

<file path=ppt/slides/_rels/slide66.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1.png"/><Relationship Id="rId7" Type="http://schemas.openxmlformats.org/officeDocument/2006/relationships/image" Target="../media/image24.png"/><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33.png"/><Relationship Id="rId4" Type="http://schemas.openxmlformats.org/officeDocument/2006/relationships/image" Target="../media/image32.svg"/></Relationships>
</file>

<file path=ppt/slides/_rels/slide67.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1.png"/><Relationship Id="rId7" Type="http://schemas.openxmlformats.org/officeDocument/2006/relationships/image" Target="../media/image24.png"/><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33.png"/><Relationship Id="rId4" Type="http://schemas.openxmlformats.org/officeDocument/2006/relationships/image" Target="../media/image32.svg"/></Relationships>
</file>

<file path=ppt/slides/_rels/slide6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27.svg"/></Relationships>
</file>

<file path=ppt/slides/_rels/slide6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27.svg"/></Relationships>
</file>

<file path=ppt/slides/_rels/slide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14.png"/><Relationship Id="rId7"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5.svg"/></Relationships>
</file>

<file path=ppt/slides/_rels/slide70.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31.png"/><Relationship Id="rId7" Type="http://schemas.openxmlformats.org/officeDocument/2006/relationships/image" Target="../media/image26.png"/><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33.png"/><Relationship Id="rId4" Type="http://schemas.openxmlformats.org/officeDocument/2006/relationships/image" Target="../media/image32.svg"/></Relationships>
</file>

<file path=ppt/slides/_rels/slide71.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26.png"/><Relationship Id="rId7" Type="http://schemas.openxmlformats.org/officeDocument/2006/relationships/image" Target="../media/image33.png"/><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27.svg"/></Relationships>
</file>

<file path=ppt/slides/_rels/slide8.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31.pn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3.png"/><Relationship Id="rId4" Type="http://schemas.openxmlformats.org/officeDocument/2006/relationships/image" Target="../media/image32.svg"/></Relationships>
</file>

<file path=ppt/slides/_rels/slide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4.png"/><Relationship Id="rId7"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1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213377" y="2973392"/>
            <a:ext cx="5607130" cy="1932715"/>
          </a:xfrm>
          <a:prstGeom prst="rect">
            <a:avLst/>
          </a:prstGeom>
        </p:spPr>
        <p:txBody>
          <a:bodyPr/>
          <a:lstStyle/>
          <a:p>
            <a:pPr marL="0" indent="0" algn="ctr" rtl="1">
              <a:buNone/>
            </a:pPr>
            <a:r>
              <a:rPr lang="ar-JO" sz="4349" dirty="0">
                <a:solidFill>
                  <a:srgbClr val="0070C0"/>
                </a:solidFill>
              </a:rPr>
              <a:t>وحدة التدريب</a:t>
            </a:r>
            <a:r>
              <a:rPr lang="en-US" sz="4349" dirty="0">
                <a:solidFill>
                  <a:srgbClr val="0070C0"/>
                </a:solidFill>
              </a:rPr>
              <a:t> </a:t>
            </a:r>
            <a:r>
              <a:rPr lang="ar-SA" sz="4349" dirty="0">
                <a:solidFill>
                  <a:srgbClr val="0070C0"/>
                </a:solidFill>
              </a:rPr>
              <a:t>رقم </a:t>
            </a:r>
            <a:r>
              <a:rPr lang="en-US" sz="4349" dirty="0">
                <a:solidFill>
                  <a:srgbClr val="0070C0"/>
                </a:solidFill>
              </a:rPr>
              <a:t> </a:t>
            </a:r>
            <a:r>
              <a:rPr lang="ar-SA" sz="4349" dirty="0">
                <a:solidFill>
                  <a:srgbClr val="0070C0"/>
                </a:solidFill>
              </a:rPr>
              <a:t>(</a:t>
            </a:r>
            <a:r>
              <a:rPr lang="en-US" sz="4349" dirty="0">
                <a:solidFill>
                  <a:srgbClr val="0070C0"/>
                </a:solidFill>
              </a:rPr>
              <a:t>2</a:t>
            </a:r>
            <a:r>
              <a:rPr lang="ar-JO" sz="4349" dirty="0">
                <a:solidFill>
                  <a:srgbClr val="0070C0"/>
                </a:solidFill>
              </a:rPr>
              <a:t> </a:t>
            </a:r>
            <a:r>
              <a:rPr lang="ar-SA" sz="4349" dirty="0">
                <a:solidFill>
                  <a:srgbClr val="0070C0"/>
                </a:solidFill>
              </a:rPr>
              <a:t>)</a:t>
            </a:r>
            <a:r>
              <a:rPr lang="en-US" sz="4349" dirty="0">
                <a:solidFill>
                  <a:srgbClr val="0070C0"/>
                </a:solidFill>
              </a:rPr>
              <a:t> </a:t>
            </a:r>
          </a:p>
          <a:p>
            <a:pPr marL="0" indent="0" algn="ctr" rtl="1">
              <a:buNone/>
            </a:pPr>
            <a:r>
              <a:rPr lang="ar-JO" sz="4349" dirty="0">
                <a:solidFill>
                  <a:srgbClr val="0070C0"/>
                </a:solidFill>
              </a:rPr>
              <a:t>عملية</a:t>
            </a:r>
          </a:p>
          <a:p>
            <a:pPr marL="0" indent="0" algn="r" rtl="1">
              <a:buNone/>
            </a:pPr>
            <a:r>
              <a:rPr lang="en-US" sz="4349" dirty="0">
                <a:solidFill>
                  <a:srgbClr val="0070C0"/>
                </a:solidFill>
              </a:rPr>
              <a:t>               </a:t>
            </a:r>
            <a:r>
              <a:rPr lang="ar-JO" sz="4349" dirty="0">
                <a:solidFill>
                  <a:srgbClr val="0070C0"/>
                </a:solidFill>
              </a:rPr>
              <a:t>صناعة القرار</a:t>
            </a:r>
            <a:endParaRPr lang="it-IT" sz="4349" dirty="0"/>
          </a:p>
        </p:txBody>
      </p:sp>
      <p:sp>
        <p:nvSpPr>
          <p:cNvPr id="2" name="Rectangle 1"/>
          <p:cNvSpPr/>
          <p:nvPr/>
        </p:nvSpPr>
        <p:spPr>
          <a:xfrm>
            <a:off x="418814" y="6084276"/>
            <a:ext cx="5674254" cy="4044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136095" y="6119390"/>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5" name="Rectangle 4"/>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3407643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269194"/>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257674"/>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341076" y="205002"/>
            <a:ext cx="5267672" cy="454996"/>
          </a:xfrm>
          <a:prstGeom prst="rect">
            <a:avLst/>
          </a:prstGeom>
          <a:noFill/>
        </p:spPr>
        <p:txBody>
          <a:bodyPr wrap="square">
            <a:spAutoFit/>
          </a:bodyPr>
          <a:lstStyle/>
          <a:p>
            <a:pPr marL="244804">
              <a:lnSpc>
                <a:spcPct val="115000"/>
              </a:lnSpc>
            </a:pPr>
            <a:r>
              <a:rPr lang="ar-JO" sz="2177" b="1" dirty="0"/>
              <a:t>مرحلة التحضير</a:t>
            </a:r>
            <a:endParaRPr lang="en-GB" sz="2177" b="1" dirty="0"/>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10</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56481" y="1574080"/>
            <a:ext cx="7682725" cy="1097480"/>
          </a:xfrm>
          <a:prstGeom prst="rect">
            <a:avLst/>
          </a:prstGeom>
          <a:noFill/>
        </p:spPr>
        <p:txBody>
          <a:bodyPr wrap="square">
            <a:spAutoFit/>
          </a:bodyPr>
          <a:lstStyle/>
          <a:p>
            <a:pPr marL="285750" indent="-285750" algn="just" rtl="1">
              <a:lnSpc>
                <a:spcPct val="200000"/>
              </a:lnSpc>
              <a:buFont typeface="Wingdings" panose="05000000000000000000" pitchFamily="2" charset="2"/>
              <a:buChar char="v"/>
            </a:pPr>
            <a:r>
              <a:rPr lang="ar-JO" sz="1633" dirty="0">
                <a:solidFill>
                  <a:schemeClr val="bg2">
                    <a:lumMod val="50000"/>
                  </a:schemeClr>
                </a:solidFill>
              </a:rPr>
              <a:t>مرحلة الإعداد هي بداية تطوير مفاهيم التعديل التحديثي للمباني الحضرية.</a:t>
            </a:r>
            <a:endParaRPr lang="en-US" sz="1633" dirty="0">
              <a:solidFill>
                <a:schemeClr val="bg2">
                  <a:lumMod val="50000"/>
                </a:schemeClr>
              </a:solidFill>
            </a:endParaRPr>
          </a:p>
          <a:p>
            <a:pPr marL="285750" indent="-285750" algn="just" rtl="1">
              <a:lnSpc>
                <a:spcPct val="200000"/>
              </a:lnSpc>
              <a:buFont typeface="Wingdings" panose="05000000000000000000" pitchFamily="2" charset="2"/>
              <a:buChar char="v"/>
            </a:pPr>
            <a:r>
              <a:rPr lang="ar-JO" sz="1633" dirty="0">
                <a:solidFill>
                  <a:schemeClr val="bg2">
                    <a:lumMod val="50000"/>
                  </a:schemeClr>
                </a:solidFill>
              </a:rPr>
              <a:t>ستوفر مرحلة الإعداد المعلومات اللازمة لإنشاء أساس عمل كافٍ للمراحل التالية.</a:t>
            </a:r>
            <a:endParaRPr lang="en-US" sz="1633" dirty="0">
              <a:solidFill>
                <a:schemeClr val="bg2">
                  <a:lumMod val="50000"/>
                </a:schemeClr>
              </a:solidFill>
            </a:endParaRPr>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6590806" y="1081237"/>
            <a:ext cx="162932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a:t>
            </a:r>
            <a:r>
              <a:rPr lang="ar-JO" sz="1633" dirty="0">
                <a:solidFill>
                  <a:srgbClr val="264D9F"/>
                </a:solidFill>
                <a:ea typeface="Times New Roman" panose="02020603050405020304" pitchFamily="18" charset="0"/>
                <a:cs typeface="Calibri" panose="020F0502020204030204" pitchFamily="34" charset="0"/>
              </a:rPr>
              <a:t>. التحضير</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4" name="Groupe 3"/>
          <p:cNvGrpSpPr/>
          <p:nvPr/>
        </p:nvGrpSpPr>
        <p:grpSpPr>
          <a:xfrm>
            <a:off x="8151678" y="989049"/>
            <a:ext cx="560289" cy="560289"/>
            <a:chOff x="456481" y="1668273"/>
            <a:chExt cx="560289" cy="560289"/>
          </a:xfrm>
        </p:grpSpPr>
        <p:sp>
          <p:nvSpPr>
            <p:cNvPr id="22" name="Ovale 21">
              <a:extLst>
                <a:ext uri="{FF2B5EF4-FFF2-40B4-BE49-F238E27FC236}">
                  <a16:creationId xmlns:a16="http://schemas.microsoft.com/office/drawing/2014/main" id="{00513AA0-6EF8-82D6-470D-B926244009CC}"/>
                </a:ext>
              </a:extLst>
            </p:cNvPr>
            <p:cNvSpPr/>
            <p:nvPr/>
          </p:nvSpPr>
          <p:spPr>
            <a:xfrm>
              <a:off x="456481" y="166827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Documento con riempimento a tinta unita">
              <a:extLst>
                <a:ext uri="{FF2B5EF4-FFF2-40B4-BE49-F238E27FC236}">
                  <a16:creationId xmlns:a16="http://schemas.microsoft.com/office/drawing/2014/main" id="{46EBC529-9BBD-BC30-FDBB-83F884F5149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24932" y="1722741"/>
              <a:ext cx="415669" cy="415669"/>
            </a:xfrm>
            <a:prstGeom prst="rect">
              <a:avLst/>
            </a:prstGeom>
          </p:spPr>
        </p:pic>
      </p:grpSp>
      <p:sp>
        <p:nvSpPr>
          <p:cNvPr id="11" name="Rectangle 1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2" name="Groupe 11"/>
          <p:cNvGrpSpPr/>
          <p:nvPr/>
        </p:nvGrpSpPr>
        <p:grpSpPr>
          <a:xfrm>
            <a:off x="1397977" y="6125705"/>
            <a:ext cx="5990290" cy="690395"/>
            <a:chOff x="1397977" y="6125705"/>
            <a:chExt cx="5990290" cy="690395"/>
          </a:xfrm>
        </p:grpSpPr>
        <p:sp>
          <p:nvSpPr>
            <p:cNvPr id="13" name="Rectangle 12"/>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4" name="Groupe 13"/>
            <p:cNvGrpSpPr/>
            <p:nvPr/>
          </p:nvGrpSpPr>
          <p:grpSpPr>
            <a:xfrm>
              <a:off x="1397977" y="6156450"/>
              <a:ext cx="5990290" cy="659650"/>
              <a:chOff x="1397977" y="6156450"/>
              <a:chExt cx="5990290" cy="659650"/>
            </a:xfrm>
          </p:grpSpPr>
          <p:sp>
            <p:nvSpPr>
              <p:cNvPr id="15" name="Rectangle 14"/>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6" name="Rectangle 1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6" name="Rectangle à coins arrondis 5"/>
          <p:cNvSpPr/>
          <p:nvPr/>
        </p:nvSpPr>
        <p:spPr>
          <a:xfrm>
            <a:off x="5454133" y="2917807"/>
            <a:ext cx="1995854" cy="511193"/>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tx1">
                    <a:lumMod val="95000"/>
                    <a:lumOff val="5000"/>
                  </a:schemeClr>
                </a:solidFill>
              </a:rPr>
              <a:t>2</a:t>
            </a:r>
            <a:r>
              <a:rPr lang="ar-JO" b="1" dirty="0">
                <a:solidFill>
                  <a:schemeClr val="tx1">
                    <a:lumMod val="95000"/>
                    <a:lumOff val="5000"/>
                  </a:schemeClr>
                </a:solidFill>
              </a:rPr>
              <a:t> التحضير</a:t>
            </a:r>
            <a:endParaRPr lang="fr-FR" b="1" dirty="0">
              <a:solidFill>
                <a:schemeClr val="tx1">
                  <a:lumMod val="95000"/>
                  <a:lumOff val="5000"/>
                </a:schemeClr>
              </a:solidFill>
            </a:endParaRPr>
          </a:p>
        </p:txBody>
      </p:sp>
      <p:cxnSp>
        <p:nvCxnSpPr>
          <p:cNvPr id="8" name="Connecteur droit 7"/>
          <p:cNvCxnSpPr/>
          <p:nvPr/>
        </p:nvCxnSpPr>
        <p:spPr>
          <a:xfrm flipH="1">
            <a:off x="7388267" y="3429000"/>
            <a:ext cx="17200" cy="2160503"/>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9" name="Rectangle à coins arrondis 8"/>
          <p:cNvSpPr/>
          <p:nvPr/>
        </p:nvSpPr>
        <p:spPr>
          <a:xfrm>
            <a:off x="4413738" y="3649105"/>
            <a:ext cx="2708031" cy="545123"/>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tx1">
                    <a:lumMod val="95000"/>
                    <a:lumOff val="5000"/>
                  </a:schemeClr>
                </a:solidFill>
              </a:rPr>
              <a:t>2.1</a:t>
            </a:r>
            <a:r>
              <a:rPr lang="ar-JO" b="1" dirty="0"/>
              <a:t> </a:t>
            </a:r>
            <a:r>
              <a:rPr lang="ar-JO" b="1" dirty="0">
                <a:solidFill>
                  <a:schemeClr val="tx1">
                    <a:lumMod val="95000"/>
                    <a:lumOff val="5000"/>
                  </a:schemeClr>
                </a:solidFill>
              </a:rPr>
              <a:t>سياق </a:t>
            </a:r>
            <a:r>
              <a:rPr lang="en-US" b="1" dirty="0">
                <a:solidFill>
                  <a:schemeClr val="tx1">
                    <a:lumMod val="95000"/>
                    <a:lumOff val="5000"/>
                  </a:schemeClr>
                </a:solidFill>
              </a:rPr>
              <a:t> </a:t>
            </a:r>
            <a:r>
              <a:rPr lang="fr-FR" b="1" dirty="0">
                <a:solidFill>
                  <a:schemeClr val="tx1">
                    <a:lumMod val="95000"/>
                    <a:lumOff val="5000"/>
                  </a:schemeClr>
                </a:solidFill>
              </a:rPr>
              <a:t>SNTool </a:t>
            </a:r>
            <a:r>
              <a:rPr lang="ar-JO" b="1" dirty="0">
                <a:solidFill>
                  <a:schemeClr val="tx1">
                    <a:lumMod val="95000"/>
                    <a:lumOff val="5000"/>
                  </a:schemeClr>
                </a:solidFill>
              </a:rPr>
              <a:t>و </a:t>
            </a:r>
            <a:r>
              <a:rPr lang="fr-FR" b="1" dirty="0">
                <a:solidFill>
                  <a:schemeClr val="tx1">
                    <a:lumMod val="95000"/>
                    <a:lumOff val="5000"/>
                  </a:schemeClr>
                </a:solidFill>
              </a:rPr>
              <a:t>SBTool</a:t>
            </a:r>
          </a:p>
        </p:txBody>
      </p:sp>
      <p:sp>
        <p:nvSpPr>
          <p:cNvPr id="23" name="Rectangle à coins arrondis 22"/>
          <p:cNvSpPr/>
          <p:nvPr/>
        </p:nvSpPr>
        <p:spPr>
          <a:xfrm>
            <a:off x="4413737" y="4411532"/>
            <a:ext cx="2708031" cy="545123"/>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tx1">
                    <a:lumMod val="95000"/>
                    <a:lumOff val="5000"/>
                  </a:schemeClr>
                </a:solidFill>
              </a:rPr>
              <a:t>2.2</a:t>
            </a:r>
            <a:r>
              <a:rPr lang="ar-JO" b="1" dirty="0">
                <a:solidFill>
                  <a:schemeClr val="tx1">
                    <a:lumMod val="95000"/>
                    <a:lumOff val="5000"/>
                  </a:schemeClr>
                </a:solidFill>
              </a:rPr>
              <a:t>. تحديد مصادر البيانات</a:t>
            </a:r>
            <a:endParaRPr lang="fr-FR" b="1" dirty="0">
              <a:solidFill>
                <a:schemeClr val="tx1">
                  <a:lumMod val="95000"/>
                  <a:lumOff val="5000"/>
                </a:schemeClr>
              </a:solidFill>
            </a:endParaRPr>
          </a:p>
        </p:txBody>
      </p:sp>
      <p:sp>
        <p:nvSpPr>
          <p:cNvPr id="26" name="Rectangle à coins arrondis 25"/>
          <p:cNvSpPr/>
          <p:nvPr/>
        </p:nvSpPr>
        <p:spPr>
          <a:xfrm>
            <a:off x="4413737" y="5121461"/>
            <a:ext cx="2708031" cy="545123"/>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600" b="1" dirty="0">
                <a:solidFill>
                  <a:schemeClr val="tx1">
                    <a:lumMod val="95000"/>
                    <a:lumOff val="5000"/>
                  </a:schemeClr>
                </a:solidFill>
              </a:rPr>
              <a:t>2.3</a:t>
            </a:r>
            <a:r>
              <a:rPr lang="ar-JO" sz="1600" b="1" dirty="0">
                <a:solidFill>
                  <a:schemeClr val="tx1">
                    <a:lumMod val="95000"/>
                    <a:lumOff val="5000"/>
                  </a:schemeClr>
                </a:solidFill>
              </a:rPr>
              <a:t> الأساليب التشاركية في مرحلة الإعداد</a:t>
            </a:r>
            <a:endParaRPr lang="fr-FR" sz="1600" b="1" dirty="0">
              <a:solidFill>
                <a:schemeClr val="tx1">
                  <a:lumMod val="95000"/>
                  <a:lumOff val="5000"/>
                </a:schemeClr>
              </a:solidFill>
            </a:endParaRPr>
          </a:p>
        </p:txBody>
      </p:sp>
      <p:cxnSp>
        <p:nvCxnSpPr>
          <p:cNvPr id="21" name="Connecteur droit 20"/>
          <p:cNvCxnSpPr>
            <a:endCxn id="9" idx="3"/>
          </p:cNvCxnSpPr>
          <p:nvPr/>
        </p:nvCxnSpPr>
        <p:spPr>
          <a:xfrm flipH="1">
            <a:off x="7121769" y="3921666"/>
            <a:ext cx="266498" cy="1"/>
          </a:xfrm>
          <a:prstGeom prst="line">
            <a:avLst/>
          </a:prstGeom>
          <a:ln w="28575"/>
        </p:spPr>
        <p:style>
          <a:lnRef idx="1">
            <a:schemeClr val="accent6"/>
          </a:lnRef>
          <a:fillRef idx="0">
            <a:schemeClr val="accent6"/>
          </a:fillRef>
          <a:effectRef idx="0">
            <a:schemeClr val="accent6"/>
          </a:effectRef>
          <a:fontRef idx="minor">
            <a:schemeClr val="tx1"/>
          </a:fontRef>
        </p:style>
      </p:cxnSp>
      <p:cxnSp>
        <p:nvCxnSpPr>
          <p:cNvPr id="29" name="Connecteur droit 28"/>
          <p:cNvCxnSpPr/>
          <p:nvPr/>
        </p:nvCxnSpPr>
        <p:spPr>
          <a:xfrm flipH="1">
            <a:off x="7098293" y="4641794"/>
            <a:ext cx="266498" cy="1"/>
          </a:xfrm>
          <a:prstGeom prst="line">
            <a:avLst/>
          </a:prstGeom>
          <a:ln w="28575"/>
        </p:spPr>
        <p:style>
          <a:lnRef idx="1">
            <a:schemeClr val="accent6"/>
          </a:lnRef>
          <a:fillRef idx="0">
            <a:schemeClr val="accent6"/>
          </a:fillRef>
          <a:effectRef idx="0">
            <a:schemeClr val="accent6"/>
          </a:effectRef>
          <a:fontRef idx="minor">
            <a:schemeClr val="tx1"/>
          </a:fontRef>
        </p:style>
      </p:cxnSp>
      <p:cxnSp>
        <p:nvCxnSpPr>
          <p:cNvPr id="30" name="Connecteur droit 29"/>
          <p:cNvCxnSpPr/>
          <p:nvPr/>
        </p:nvCxnSpPr>
        <p:spPr>
          <a:xfrm flipH="1">
            <a:off x="7121768" y="5619340"/>
            <a:ext cx="266498" cy="1"/>
          </a:xfrm>
          <a:prstGeom prst="line">
            <a:avLst/>
          </a:prstGeom>
          <a:ln w="28575"/>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731094272"/>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197202" y="135822"/>
            <a:ext cx="5267672" cy="454996"/>
          </a:xfrm>
          <a:prstGeom prst="rect">
            <a:avLst/>
          </a:prstGeom>
          <a:noFill/>
        </p:spPr>
        <p:txBody>
          <a:bodyPr wrap="square">
            <a:spAutoFit/>
          </a:bodyPr>
          <a:lstStyle/>
          <a:p>
            <a:pPr marL="244804">
              <a:lnSpc>
                <a:spcPct val="115000"/>
              </a:lnSpc>
            </a:pPr>
            <a:r>
              <a:rPr lang="ar-JO" sz="2177" b="1" dirty="0"/>
              <a:t>مرحلة التحضير</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11</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697138" y="2402578"/>
            <a:ext cx="8126838" cy="3359061"/>
          </a:xfrm>
          <a:prstGeom prst="rect">
            <a:avLst/>
          </a:prstGeom>
          <a:noFill/>
        </p:spPr>
        <p:txBody>
          <a:bodyPr wrap="square">
            <a:spAutoFit/>
          </a:bodyPr>
          <a:lstStyle/>
          <a:p>
            <a:pPr algn="just" rtl="1">
              <a:lnSpc>
                <a:spcPct val="200000"/>
              </a:lnSpc>
            </a:pPr>
            <a:r>
              <a:rPr lang="ar-JO" sz="1633" dirty="0">
                <a:solidFill>
                  <a:schemeClr val="bg2">
                    <a:lumMod val="50000"/>
                  </a:schemeClr>
                </a:solidFill>
              </a:rPr>
              <a:t>تتكون الخطوة الأولى من مرحلة الإعداد في وضع إطار عمل عام </a:t>
            </a:r>
            <a:r>
              <a:rPr lang="en-US" sz="1633" dirty="0">
                <a:solidFill>
                  <a:schemeClr val="bg2">
                    <a:lumMod val="50000"/>
                  </a:schemeClr>
                </a:solidFill>
              </a:rPr>
              <a:t>SBTool </a:t>
            </a:r>
            <a:r>
              <a:rPr lang="ar-JO" sz="1633" dirty="0">
                <a:solidFill>
                  <a:schemeClr val="bg2">
                    <a:lumMod val="50000"/>
                  </a:schemeClr>
                </a:solidFill>
              </a:rPr>
              <a:t>و </a:t>
            </a:r>
            <a:r>
              <a:rPr lang="en-US" sz="1633" dirty="0">
                <a:solidFill>
                  <a:schemeClr val="bg2">
                    <a:lumMod val="50000"/>
                  </a:schemeClr>
                </a:solidFill>
              </a:rPr>
              <a:t>SNTool (</a:t>
            </a:r>
            <a:r>
              <a:rPr lang="ar-JO" sz="1633" dirty="0">
                <a:solidFill>
                  <a:schemeClr val="bg2">
                    <a:lumMod val="50000"/>
                  </a:schemeClr>
                </a:solidFill>
              </a:rPr>
              <a:t>الإصدار عبر الوطني) في سياق الظروف والأولويات المحلية.</a:t>
            </a:r>
            <a:endParaRPr lang="en-US" sz="1633" dirty="0">
              <a:solidFill>
                <a:schemeClr val="bg2">
                  <a:lumMod val="50000"/>
                </a:schemeClr>
              </a:solidFill>
            </a:endParaRPr>
          </a:p>
          <a:p>
            <a:pPr algn="r" rtl="1">
              <a:lnSpc>
                <a:spcPct val="200000"/>
              </a:lnSpc>
            </a:pPr>
            <a:r>
              <a:rPr lang="ar-JO" sz="1633" dirty="0">
                <a:solidFill>
                  <a:schemeClr val="bg2">
                    <a:lumMod val="50000"/>
                  </a:schemeClr>
                </a:solidFill>
              </a:rPr>
              <a:t>تتكون عملية وضع السياق من (انظر د 3.1.1):</a:t>
            </a:r>
            <a:endParaRPr lang="en-US" sz="816" dirty="0">
              <a:solidFill>
                <a:schemeClr val="bg2">
                  <a:lumMod val="50000"/>
                </a:schemeClr>
              </a:solidFill>
            </a:endParaRPr>
          </a:p>
          <a:p>
            <a:pPr marL="285750" indent="-285750" algn="r" rtl="1">
              <a:lnSpc>
                <a:spcPct val="200000"/>
              </a:lnSpc>
              <a:buFont typeface="Wingdings" panose="05000000000000000000" pitchFamily="2" charset="2"/>
              <a:buChar char="v"/>
            </a:pPr>
            <a:r>
              <a:rPr lang="ar-JO" sz="1633" dirty="0">
                <a:solidFill>
                  <a:schemeClr val="bg2">
                    <a:lumMod val="50000"/>
                  </a:schemeClr>
                </a:solidFill>
              </a:rPr>
              <a:t>اختيار معايير التقييم</a:t>
            </a:r>
            <a:endParaRPr lang="en-US" sz="1633" dirty="0">
              <a:solidFill>
                <a:schemeClr val="bg2">
                  <a:lumMod val="50000"/>
                </a:schemeClr>
              </a:solidFill>
            </a:endParaRPr>
          </a:p>
          <a:p>
            <a:pPr marL="285750" indent="-285750" algn="r" rtl="1">
              <a:lnSpc>
                <a:spcPct val="200000"/>
              </a:lnSpc>
              <a:buFont typeface="Wingdings" panose="05000000000000000000" pitchFamily="2" charset="2"/>
              <a:buChar char="v"/>
            </a:pPr>
            <a:r>
              <a:rPr lang="ar-JO" sz="1633" dirty="0">
                <a:solidFill>
                  <a:schemeClr val="bg2">
                    <a:lumMod val="50000"/>
                  </a:schemeClr>
                </a:solidFill>
              </a:rPr>
              <a:t>تعريف أوزان المعايير</a:t>
            </a:r>
            <a:endParaRPr lang="en-US" sz="1633" dirty="0">
              <a:solidFill>
                <a:schemeClr val="bg2">
                  <a:lumMod val="50000"/>
                </a:schemeClr>
              </a:solidFill>
            </a:endParaRPr>
          </a:p>
          <a:p>
            <a:pPr marL="285750" indent="-285750" algn="r" rtl="1">
              <a:lnSpc>
                <a:spcPct val="200000"/>
              </a:lnSpc>
              <a:buFont typeface="Wingdings" panose="05000000000000000000" pitchFamily="2" charset="2"/>
              <a:buChar char="v"/>
            </a:pPr>
            <a:r>
              <a:rPr lang="ar-JO" sz="1633" dirty="0">
                <a:solidFill>
                  <a:schemeClr val="bg2">
                    <a:lumMod val="50000"/>
                  </a:schemeClr>
                </a:solidFill>
              </a:rPr>
              <a:t>تحديد المعايير لكل معيار تقييم مختار.</a:t>
            </a:r>
            <a:r>
              <a:rPr lang="en-US" sz="1633" dirty="0">
                <a:solidFill>
                  <a:schemeClr val="bg2">
                    <a:lumMod val="50000"/>
                  </a:schemeClr>
                </a:solidFill>
              </a:rPr>
              <a:t>.</a:t>
            </a:r>
          </a:p>
          <a:p>
            <a:pPr marL="259204" indent="-259204" algn="just">
              <a:buFontTx/>
              <a:buChar char="-"/>
            </a:pPr>
            <a:endParaRPr lang="en-US" sz="1633" dirty="0">
              <a:solidFill>
                <a:schemeClr val="bg2">
                  <a:lumMod val="50000"/>
                </a:schemeClr>
              </a:solidFill>
            </a:endParaRPr>
          </a:p>
        </p:txBody>
      </p:sp>
      <p:grpSp>
        <p:nvGrpSpPr>
          <p:cNvPr id="10" name="Groupe 9"/>
          <p:cNvGrpSpPr/>
          <p:nvPr/>
        </p:nvGrpSpPr>
        <p:grpSpPr>
          <a:xfrm>
            <a:off x="7933138" y="921261"/>
            <a:ext cx="560289" cy="560289"/>
            <a:chOff x="7933138" y="921261"/>
            <a:chExt cx="560289" cy="560289"/>
          </a:xfrm>
        </p:grpSpPr>
        <p:sp>
          <p:nvSpPr>
            <p:cNvPr id="22" name="Ovale 21">
              <a:extLst>
                <a:ext uri="{FF2B5EF4-FFF2-40B4-BE49-F238E27FC236}">
                  <a16:creationId xmlns:a16="http://schemas.microsoft.com/office/drawing/2014/main" id="{00513AA0-6EF8-82D6-470D-B926244009CC}"/>
                </a:ext>
              </a:extLst>
            </p:cNvPr>
            <p:cNvSpPr/>
            <p:nvPr/>
          </p:nvSpPr>
          <p:spPr>
            <a:xfrm>
              <a:off x="7933138" y="92126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Documento con riempimento a tinta unita">
              <a:extLst>
                <a:ext uri="{FF2B5EF4-FFF2-40B4-BE49-F238E27FC236}">
                  <a16:creationId xmlns:a16="http://schemas.microsoft.com/office/drawing/2014/main" id="{46EBC529-9BBD-BC30-FDBB-83F884F5149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01589" y="975729"/>
              <a:ext cx="415669" cy="415669"/>
            </a:xfrm>
            <a:prstGeom prst="rect">
              <a:avLst/>
            </a:prstGeom>
          </p:spPr>
        </p:pic>
      </p:grpSp>
      <p:sp>
        <p:nvSpPr>
          <p:cNvPr id="4" name="CasellaDiTesto 3">
            <a:extLst>
              <a:ext uri="{FF2B5EF4-FFF2-40B4-BE49-F238E27FC236}">
                <a16:creationId xmlns:a16="http://schemas.microsoft.com/office/drawing/2014/main" id="{0AE5DC1D-E470-DDB8-2A99-083212ADDE00}"/>
              </a:ext>
            </a:extLst>
          </p:cNvPr>
          <p:cNvSpPr txBox="1"/>
          <p:nvPr/>
        </p:nvSpPr>
        <p:spPr>
          <a:xfrm>
            <a:off x="3182476" y="1640888"/>
            <a:ext cx="4770113"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2-1</a:t>
            </a:r>
            <a:r>
              <a:rPr lang="ar-JO" sz="1633" dirty="0">
                <a:solidFill>
                  <a:srgbClr val="264D9F"/>
                </a:solidFill>
                <a:ea typeface="Times New Roman" panose="02020603050405020304" pitchFamily="18" charset="0"/>
                <a:cs typeface="Calibri" panose="020F0502020204030204" pitchFamily="34" charset="0"/>
              </a:rPr>
              <a:t> سياق </a:t>
            </a:r>
            <a:r>
              <a:rPr lang="en-US" sz="1633" dirty="0">
                <a:solidFill>
                  <a:srgbClr val="264D9F"/>
                </a:solidFill>
                <a:ea typeface="Times New Roman" panose="02020603050405020304" pitchFamily="18" charset="0"/>
                <a:cs typeface="Calibri" panose="020F0502020204030204" pitchFamily="34" charset="0"/>
              </a:rPr>
              <a:t>SNTool </a:t>
            </a:r>
            <a:r>
              <a:rPr lang="ar-JO" sz="1633" dirty="0">
                <a:solidFill>
                  <a:srgbClr val="264D9F"/>
                </a:solidFill>
                <a:ea typeface="Times New Roman" panose="02020603050405020304" pitchFamily="18" charset="0"/>
                <a:cs typeface="Calibri" panose="020F0502020204030204" pitchFamily="34" charset="0"/>
              </a:rPr>
              <a:t>و </a:t>
            </a:r>
            <a:r>
              <a:rPr lang="en-US" sz="1633" dirty="0">
                <a:solidFill>
                  <a:srgbClr val="264D9F"/>
                </a:solidFill>
                <a:ea typeface="Times New Roman" panose="02020603050405020304" pitchFamily="18" charset="0"/>
                <a:cs typeface="Calibri" panose="020F0502020204030204" pitchFamily="34" charset="0"/>
              </a:rPr>
              <a:t>SBTool</a:t>
            </a:r>
          </a:p>
        </p:txBody>
      </p:sp>
      <p:grpSp>
        <p:nvGrpSpPr>
          <p:cNvPr id="9" name="Groupe 8"/>
          <p:cNvGrpSpPr/>
          <p:nvPr/>
        </p:nvGrpSpPr>
        <p:grpSpPr>
          <a:xfrm>
            <a:off x="212713" y="960680"/>
            <a:ext cx="1363020" cy="960609"/>
            <a:chOff x="7561141" y="1138448"/>
            <a:chExt cx="1363020" cy="960609"/>
          </a:xfrm>
        </p:grpSpPr>
        <p:sp>
          <p:nvSpPr>
            <p:cNvPr id="3" name="Ovale 2">
              <a:extLst>
                <a:ext uri="{FF2B5EF4-FFF2-40B4-BE49-F238E27FC236}">
                  <a16:creationId xmlns:a16="http://schemas.microsoft.com/office/drawing/2014/main" id="{A5BA1372-1189-51E6-86CA-670C9BFCC81B}"/>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icerca cartelle con riempimento a tinta unita">
              <a:extLst>
                <a:ext uri="{FF2B5EF4-FFF2-40B4-BE49-F238E27FC236}">
                  <a16:creationId xmlns:a16="http://schemas.microsoft.com/office/drawing/2014/main" id="{415292FF-DEDB-7059-E203-C2FF3C8DF49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26797" y="1294460"/>
              <a:ext cx="481441" cy="481441"/>
            </a:xfrm>
            <a:prstGeom prst="rect">
              <a:avLst/>
            </a:prstGeom>
          </p:spPr>
        </p:pic>
        <p:pic>
          <p:nvPicPr>
            <p:cNvPr id="7" name="Immagine 6">
              <a:extLst>
                <a:ext uri="{FF2B5EF4-FFF2-40B4-BE49-F238E27FC236}">
                  <a16:creationId xmlns:a16="http://schemas.microsoft.com/office/drawing/2014/main" id="{43709D96-A563-3F9F-A334-5C3526361D45}"/>
                </a:ext>
              </a:extLst>
            </p:cNvPr>
            <p:cNvPicPr>
              <a:picLocks noChangeAspect="1"/>
            </p:cNvPicPr>
            <p:nvPr/>
          </p:nvPicPr>
          <p:blipFill rotWithShape="1">
            <a:blip r:embed="rId7"/>
            <a:srcRect b="71569"/>
            <a:stretch/>
          </p:blipFill>
          <p:spPr>
            <a:xfrm>
              <a:off x="8331859" y="1171425"/>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DA9B615F-49DE-2323-BBC9-06025D8DC638}"/>
                </a:ext>
              </a:extLst>
            </p:cNvPr>
            <p:cNvSpPr/>
            <p:nvPr/>
          </p:nvSpPr>
          <p:spPr bwMode="auto">
            <a:xfrm>
              <a:off x="7561141" y="1138448"/>
              <a:ext cx="1363020" cy="9606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1" name="Immagine 10">
              <a:extLst>
                <a:ext uri="{FF2B5EF4-FFF2-40B4-BE49-F238E27FC236}">
                  <a16:creationId xmlns:a16="http://schemas.microsoft.com/office/drawing/2014/main" id="{2554A6FE-E204-7C10-6F01-916DEAE960A9}"/>
                </a:ext>
              </a:extLst>
            </p:cNvPr>
            <p:cNvPicPr>
              <a:picLocks noChangeAspect="1"/>
            </p:cNvPicPr>
            <p:nvPr/>
          </p:nvPicPr>
          <p:blipFill>
            <a:blip r:embed="rId8"/>
            <a:stretch>
              <a:fillRect/>
            </a:stretch>
          </p:blipFill>
          <p:spPr>
            <a:xfrm>
              <a:off x="8341422" y="1287530"/>
              <a:ext cx="429058" cy="532029"/>
            </a:xfrm>
            <a:prstGeom prst="rect">
              <a:avLst/>
            </a:prstGeom>
          </p:spPr>
        </p:pic>
      </p:grpSp>
      <p:pic>
        <p:nvPicPr>
          <p:cNvPr id="13" name="Immagine 12">
            <a:extLst>
              <a:ext uri="{FF2B5EF4-FFF2-40B4-BE49-F238E27FC236}">
                <a16:creationId xmlns:a16="http://schemas.microsoft.com/office/drawing/2014/main" id="{3D433B03-B2F9-5CE2-FD4B-CA5DE054539D}"/>
              </a:ext>
            </a:extLst>
          </p:cNvPr>
          <p:cNvPicPr>
            <a:picLocks noChangeAspect="1"/>
          </p:cNvPicPr>
          <p:nvPr/>
        </p:nvPicPr>
        <p:blipFill>
          <a:blip r:embed="rId9"/>
          <a:stretch>
            <a:fillRect/>
          </a:stretch>
        </p:blipFill>
        <p:spPr>
          <a:xfrm>
            <a:off x="992994" y="1645688"/>
            <a:ext cx="423697" cy="217796"/>
          </a:xfrm>
          <a:prstGeom prst="rect">
            <a:avLst/>
          </a:prstGeom>
        </p:spPr>
      </p:pic>
      <p:sp>
        <p:nvSpPr>
          <p:cNvPr id="17" name="Rectangle 16"/>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7" name="CasellaDiTesto 24">
            <a:extLst>
              <a:ext uri="{FF2B5EF4-FFF2-40B4-BE49-F238E27FC236}">
                <a16:creationId xmlns:a16="http://schemas.microsoft.com/office/drawing/2014/main" id="{428201F7-7479-C631-09DC-E58FFC12461D}"/>
              </a:ext>
            </a:extLst>
          </p:cNvPr>
          <p:cNvSpPr txBox="1"/>
          <p:nvPr/>
        </p:nvSpPr>
        <p:spPr>
          <a:xfrm>
            <a:off x="6269589" y="1042635"/>
            <a:ext cx="162932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a:t>
            </a:r>
            <a:r>
              <a:rPr lang="ar-JO" sz="1633" dirty="0">
                <a:solidFill>
                  <a:srgbClr val="264D9F"/>
                </a:solidFill>
                <a:ea typeface="Times New Roman" panose="02020603050405020304" pitchFamily="18" charset="0"/>
                <a:cs typeface="Calibri" panose="020F0502020204030204" pitchFamily="34" charset="0"/>
              </a:rPr>
              <a:t>. التحضير</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4265292245"/>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684865" y="2419304"/>
            <a:ext cx="8126838" cy="2706831"/>
          </a:xfrm>
          <a:prstGeom prst="rect">
            <a:avLst/>
          </a:prstGeom>
          <a:noFill/>
        </p:spPr>
        <p:txBody>
          <a:bodyPr wrap="square">
            <a:spAutoFit/>
          </a:bodyPr>
          <a:lstStyle/>
          <a:p>
            <a:pPr marL="285750" indent="-285750" algn="just" rtl="1">
              <a:lnSpc>
                <a:spcPct val="150000"/>
              </a:lnSpc>
              <a:buFont typeface="Wingdings" panose="05000000000000000000" pitchFamily="2" charset="2"/>
              <a:buChar char="§"/>
            </a:pPr>
            <a:r>
              <a:rPr lang="ar-JO" sz="1633" dirty="0">
                <a:solidFill>
                  <a:schemeClr val="bg2">
                    <a:lumMod val="50000"/>
                  </a:schemeClr>
                </a:solidFill>
              </a:rPr>
              <a:t>يحدد اختيار المعايير القضايا والموضوعات البيئية والاجتماعية والاقتصادية التي سيتم أخذها في الاعتبار أثناء تطوير مفهوم التعديل التحديثي. كل معيار تقييم في </a:t>
            </a:r>
            <a:r>
              <a:rPr lang="en-US" sz="1633" dirty="0">
                <a:solidFill>
                  <a:schemeClr val="bg2">
                    <a:lumMod val="50000"/>
                  </a:schemeClr>
                </a:solidFill>
              </a:rPr>
              <a:t>SBTool </a:t>
            </a:r>
            <a:r>
              <a:rPr lang="ar-JO" sz="1633" dirty="0">
                <a:solidFill>
                  <a:schemeClr val="bg2">
                    <a:lumMod val="50000"/>
                  </a:schemeClr>
                </a:solidFill>
              </a:rPr>
              <a:t>و </a:t>
            </a:r>
            <a:r>
              <a:rPr lang="en-US" sz="1633" dirty="0">
                <a:solidFill>
                  <a:schemeClr val="bg2">
                    <a:lumMod val="50000"/>
                  </a:schemeClr>
                </a:solidFill>
              </a:rPr>
              <a:t>SNTool </a:t>
            </a:r>
            <a:r>
              <a:rPr lang="ar-JO" sz="1633" dirty="0">
                <a:solidFill>
                  <a:schemeClr val="bg2">
                    <a:lumMod val="50000"/>
                  </a:schemeClr>
                </a:solidFill>
              </a:rPr>
              <a:t>له نية محددة ويتناول موضوع استدامة معين.</a:t>
            </a:r>
            <a:endParaRPr lang="en-US" sz="1633" dirty="0">
              <a:solidFill>
                <a:schemeClr val="bg2">
                  <a:lumMod val="50000"/>
                </a:schemeClr>
              </a:solidFill>
            </a:endParaRPr>
          </a:p>
          <a:p>
            <a:pPr marL="285750" indent="-285750" algn="just">
              <a:buFont typeface="Wingdings" panose="05000000000000000000" pitchFamily="2" charset="2"/>
              <a:buChar char="§"/>
            </a:pPr>
            <a:endParaRPr lang="en-US" sz="1633" dirty="0">
              <a:solidFill>
                <a:schemeClr val="bg2">
                  <a:lumMod val="50000"/>
                </a:schemeClr>
              </a:solidFill>
            </a:endParaRPr>
          </a:p>
          <a:p>
            <a:pPr marL="285750" indent="-285750" algn="just" rtl="1">
              <a:buFont typeface="Wingdings" panose="05000000000000000000" pitchFamily="2" charset="2"/>
              <a:buChar char="§"/>
            </a:pPr>
            <a:r>
              <a:rPr lang="ar-JO" sz="1600" dirty="0">
                <a:solidFill>
                  <a:schemeClr val="bg2">
                    <a:lumMod val="50000"/>
                  </a:schemeClr>
                </a:solidFill>
              </a:rPr>
              <a:t>يعني استبعاد معيار التقييم في الإصدار المحلي من </a:t>
            </a:r>
            <a:r>
              <a:rPr lang="en-US" sz="1600" dirty="0">
                <a:solidFill>
                  <a:schemeClr val="bg2">
                    <a:lumMod val="50000"/>
                  </a:schemeClr>
                </a:solidFill>
              </a:rPr>
              <a:t> SBTool </a:t>
            </a:r>
            <a:r>
              <a:rPr lang="ar-JO" sz="1600" dirty="0">
                <a:solidFill>
                  <a:schemeClr val="bg2">
                    <a:lumMod val="50000"/>
                  </a:schemeClr>
                </a:solidFill>
              </a:rPr>
              <a:t>و </a:t>
            </a:r>
            <a:r>
              <a:rPr lang="en-US" sz="1600" dirty="0">
                <a:solidFill>
                  <a:schemeClr val="bg2">
                    <a:lumMod val="50000"/>
                  </a:schemeClr>
                </a:solidFill>
              </a:rPr>
              <a:t>SNTool </a:t>
            </a:r>
            <a:r>
              <a:rPr lang="ar-JO" sz="1600" dirty="0">
                <a:solidFill>
                  <a:schemeClr val="bg2">
                    <a:lumMod val="50000"/>
                  </a:schemeClr>
                </a:solidFill>
              </a:rPr>
              <a:t>أنه لا يعتبر ذا صلة بالسياق والأولويات المحلية.</a:t>
            </a:r>
            <a:endParaRPr lang="en-US" sz="1600" dirty="0">
              <a:solidFill>
                <a:schemeClr val="bg2">
                  <a:lumMod val="50000"/>
                </a:schemeClr>
              </a:solidFill>
            </a:endParaRPr>
          </a:p>
          <a:p>
            <a:pPr marL="285750" indent="-285750" algn="just">
              <a:buFont typeface="Wingdings" panose="05000000000000000000" pitchFamily="2" charset="2"/>
              <a:buChar char="§"/>
            </a:pPr>
            <a:endParaRPr lang="en-US" sz="1633" dirty="0">
              <a:solidFill>
                <a:schemeClr val="bg2">
                  <a:lumMod val="50000"/>
                </a:schemeClr>
              </a:solidFill>
            </a:endParaRPr>
          </a:p>
          <a:p>
            <a:pPr marL="171450" indent="-171450" algn="just">
              <a:buFont typeface="Wingdings" panose="05000000000000000000" pitchFamily="2" charset="2"/>
              <a:buChar char="§"/>
            </a:pPr>
            <a:endParaRPr lang="en-US" sz="726" dirty="0">
              <a:solidFill>
                <a:schemeClr val="bg2">
                  <a:lumMod val="50000"/>
                </a:schemeClr>
              </a:solidFill>
            </a:endParaRPr>
          </a:p>
          <a:p>
            <a:pPr marL="285750" indent="-285750" algn="just" rtl="1">
              <a:buFont typeface="Wingdings" panose="05000000000000000000" pitchFamily="2" charset="2"/>
              <a:buChar char="§"/>
            </a:pPr>
            <a:r>
              <a:rPr lang="ar-JO" sz="1633" dirty="0">
                <a:solidFill>
                  <a:schemeClr val="bg2">
                    <a:lumMod val="50000"/>
                  </a:schemeClr>
                </a:solidFill>
              </a:rPr>
              <a:t>تعكس قيمة الأوزان المخصصة للمعايير المختارة أولويات البلدية في التعديل التحديثي المستدام للمنطقة الحضرية والمباني العامة.</a:t>
            </a:r>
            <a:endParaRPr lang="en-US" sz="1633" dirty="0">
              <a:solidFill>
                <a:schemeClr val="bg2">
                  <a:lumMod val="50000"/>
                </a:schemeClr>
              </a:solidFill>
            </a:endParaRPr>
          </a:p>
          <a:p>
            <a:pPr marL="285750" indent="-285750" algn="just" rtl="1">
              <a:buFont typeface="Wingdings" panose="05000000000000000000" pitchFamily="2" charset="2"/>
              <a:buChar char="§"/>
            </a:pPr>
            <a:r>
              <a:rPr lang="ar-JO" sz="1633" dirty="0">
                <a:solidFill>
                  <a:schemeClr val="bg2">
                    <a:lumMod val="50000"/>
                  </a:schemeClr>
                </a:solidFill>
              </a:rPr>
              <a:t>يوصى بإجراء اختيار المعايير وتحديد الوزن من خلال نهج تشاركي ، كما هو متوقع في نهج </a:t>
            </a:r>
            <a:r>
              <a:rPr lang="en-US" sz="1633" dirty="0">
                <a:solidFill>
                  <a:schemeClr val="bg2">
                    <a:lumMod val="50000"/>
                  </a:schemeClr>
                </a:solidFill>
              </a:rPr>
              <a:t>PGS.</a:t>
            </a:r>
          </a:p>
        </p:txBody>
      </p:sp>
      <p:grpSp>
        <p:nvGrpSpPr>
          <p:cNvPr id="12" name="Groupe 11"/>
          <p:cNvGrpSpPr/>
          <p:nvPr/>
        </p:nvGrpSpPr>
        <p:grpSpPr>
          <a:xfrm>
            <a:off x="7923452" y="1093120"/>
            <a:ext cx="560289" cy="560289"/>
            <a:chOff x="617938" y="1801997"/>
            <a:chExt cx="560289" cy="560289"/>
          </a:xfrm>
        </p:grpSpPr>
        <p:sp>
          <p:nvSpPr>
            <p:cNvPr id="22" name="Ovale 21">
              <a:extLst>
                <a:ext uri="{FF2B5EF4-FFF2-40B4-BE49-F238E27FC236}">
                  <a16:creationId xmlns:a16="http://schemas.microsoft.com/office/drawing/2014/main" id="{00513AA0-6EF8-82D6-470D-B926244009CC}"/>
                </a:ext>
              </a:extLst>
            </p:cNvPr>
            <p:cNvSpPr/>
            <p:nvPr/>
          </p:nvSpPr>
          <p:spPr>
            <a:xfrm>
              <a:off x="617938" y="1801997"/>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Documento con riempimento a tinta unita">
              <a:extLst>
                <a:ext uri="{FF2B5EF4-FFF2-40B4-BE49-F238E27FC236}">
                  <a16:creationId xmlns:a16="http://schemas.microsoft.com/office/drawing/2014/main" id="{46EBC529-9BBD-BC30-FDBB-83F884F5149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6389" y="1856465"/>
              <a:ext cx="415669" cy="415669"/>
            </a:xfrm>
            <a:prstGeom prst="rect">
              <a:avLst/>
            </a:prstGeom>
          </p:spPr>
        </p:pic>
      </p:grpSp>
      <p:grpSp>
        <p:nvGrpSpPr>
          <p:cNvPr id="11" name="Groupe 10"/>
          <p:cNvGrpSpPr/>
          <p:nvPr/>
        </p:nvGrpSpPr>
        <p:grpSpPr>
          <a:xfrm>
            <a:off x="286170" y="910182"/>
            <a:ext cx="1363020" cy="946283"/>
            <a:chOff x="7561141" y="1138448"/>
            <a:chExt cx="1363020" cy="946283"/>
          </a:xfrm>
        </p:grpSpPr>
        <p:sp>
          <p:nvSpPr>
            <p:cNvPr id="3" name="Ovale 2">
              <a:extLst>
                <a:ext uri="{FF2B5EF4-FFF2-40B4-BE49-F238E27FC236}">
                  <a16:creationId xmlns:a16="http://schemas.microsoft.com/office/drawing/2014/main" id="{8B3EDFF4-0937-959D-61C5-3A936926711E}"/>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icerca cartelle con riempimento a tinta unita">
              <a:extLst>
                <a:ext uri="{FF2B5EF4-FFF2-40B4-BE49-F238E27FC236}">
                  <a16:creationId xmlns:a16="http://schemas.microsoft.com/office/drawing/2014/main" id="{A7E3E587-15BA-9AD9-EC43-AC39B9270DE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26797" y="1294460"/>
              <a:ext cx="481441" cy="481441"/>
            </a:xfrm>
            <a:prstGeom prst="rect">
              <a:avLst/>
            </a:prstGeom>
          </p:spPr>
        </p:pic>
        <p:pic>
          <p:nvPicPr>
            <p:cNvPr id="7" name="Immagine 6">
              <a:extLst>
                <a:ext uri="{FF2B5EF4-FFF2-40B4-BE49-F238E27FC236}">
                  <a16:creationId xmlns:a16="http://schemas.microsoft.com/office/drawing/2014/main" id="{06B8944C-EBD7-1092-431C-22B4EF09938D}"/>
                </a:ext>
              </a:extLst>
            </p:cNvPr>
            <p:cNvPicPr>
              <a:picLocks noChangeAspect="1"/>
            </p:cNvPicPr>
            <p:nvPr/>
          </p:nvPicPr>
          <p:blipFill rotWithShape="1">
            <a:blip r:embed="rId7"/>
            <a:srcRect b="71569"/>
            <a:stretch/>
          </p:blipFill>
          <p:spPr>
            <a:xfrm>
              <a:off x="8331859" y="1171425"/>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A308C847-C4EA-40B0-0AE8-6255632CA920}"/>
                </a:ext>
              </a:extLst>
            </p:cNvPr>
            <p:cNvSpPr/>
            <p:nvPr/>
          </p:nvSpPr>
          <p:spPr bwMode="auto">
            <a:xfrm>
              <a:off x="7561141" y="1138448"/>
              <a:ext cx="1363020" cy="94628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75F405DD-062B-8229-7292-6C6E2F1A6463}"/>
                </a:ext>
              </a:extLst>
            </p:cNvPr>
            <p:cNvPicPr>
              <a:picLocks noChangeAspect="1"/>
            </p:cNvPicPr>
            <p:nvPr/>
          </p:nvPicPr>
          <p:blipFill>
            <a:blip r:embed="rId8"/>
            <a:stretch>
              <a:fillRect/>
            </a:stretch>
          </p:blipFill>
          <p:spPr>
            <a:xfrm>
              <a:off x="8341422" y="1287530"/>
              <a:ext cx="429058" cy="532029"/>
            </a:xfrm>
            <a:prstGeom prst="rect">
              <a:avLst/>
            </a:prstGeom>
          </p:spPr>
        </p:pic>
        <p:pic>
          <p:nvPicPr>
            <p:cNvPr id="10" name="Immagine 9">
              <a:extLst>
                <a:ext uri="{FF2B5EF4-FFF2-40B4-BE49-F238E27FC236}">
                  <a16:creationId xmlns:a16="http://schemas.microsoft.com/office/drawing/2014/main" id="{FBCD26D2-0946-E8F7-FB47-CE10511E7E9E}"/>
                </a:ext>
              </a:extLst>
            </p:cNvPr>
            <p:cNvPicPr>
              <a:picLocks noChangeAspect="1"/>
            </p:cNvPicPr>
            <p:nvPr/>
          </p:nvPicPr>
          <p:blipFill>
            <a:blip r:embed="rId9"/>
            <a:stretch>
              <a:fillRect/>
            </a:stretch>
          </p:blipFill>
          <p:spPr>
            <a:xfrm>
              <a:off x="8333018" y="1805748"/>
              <a:ext cx="423697" cy="217796"/>
            </a:xfrm>
            <a:prstGeom prst="rect">
              <a:avLst/>
            </a:prstGeom>
          </p:spPr>
        </p:pic>
      </p:grpSp>
      <p:sp>
        <p:nvSpPr>
          <p:cNvPr id="17" name="Rectangle 16"/>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7" name="CasellaDiTesto 17">
            <a:extLst>
              <a:ext uri="{FF2B5EF4-FFF2-40B4-BE49-F238E27FC236}">
                <a16:creationId xmlns:a16="http://schemas.microsoft.com/office/drawing/2014/main" id="{2520915D-8F2E-480A-9EB1-133ED10B56F8}"/>
              </a:ext>
            </a:extLst>
          </p:cNvPr>
          <p:cNvSpPr txBox="1"/>
          <p:nvPr/>
        </p:nvSpPr>
        <p:spPr>
          <a:xfrm>
            <a:off x="3197202" y="135822"/>
            <a:ext cx="5267672" cy="454996"/>
          </a:xfrm>
          <a:prstGeom prst="rect">
            <a:avLst/>
          </a:prstGeom>
          <a:noFill/>
        </p:spPr>
        <p:txBody>
          <a:bodyPr wrap="square">
            <a:spAutoFit/>
          </a:bodyPr>
          <a:lstStyle/>
          <a:p>
            <a:pPr marL="244804">
              <a:lnSpc>
                <a:spcPct val="115000"/>
              </a:lnSpc>
            </a:pPr>
            <a:r>
              <a:rPr lang="ar-JO" sz="2177" b="1" dirty="0"/>
              <a:t>مرحلة التحضير</a:t>
            </a:r>
          </a:p>
        </p:txBody>
      </p:sp>
      <p:sp>
        <p:nvSpPr>
          <p:cNvPr id="28" name="CasellaDiTesto 24">
            <a:extLst>
              <a:ext uri="{FF2B5EF4-FFF2-40B4-BE49-F238E27FC236}">
                <a16:creationId xmlns:a16="http://schemas.microsoft.com/office/drawing/2014/main" id="{428201F7-7479-C631-09DC-E58FFC12461D}"/>
              </a:ext>
            </a:extLst>
          </p:cNvPr>
          <p:cNvSpPr txBox="1"/>
          <p:nvPr/>
        </p:nvSpPr>
        <p:spPr>
          <a:xfrm>
            <a:off x="6217960" y="1174851"/>
            <a:ext cx="162932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a:t>
            </a:r>
            <a:r>
              <a:rPr lang="ar-JO" sz="1633" dirty="0">
                <a:solidFill>
                  <a:srgbClr val="264D9F"/>
                </a:solidFill>
                <a:ea typeface="Times New Roman" panose="02020603050405020304" pitchFamily="18" charset="0"/>
                <a:cs typeface="Calibri" panose="020F0502020204030204" pitchFamily="34" charset="0"/>
              </a:rPr>
              <a:t>. التحضير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30" name="CasellaDiTesto 3">
            <a:extLst>
              <a:ext uri="{FF2B5EF4-FFF2-40B4-BE49-F238E27FC236}">
                <a16:creationId xmlns:a16="http://schemas.microsoft.com/office/drawing/2014/main" id="{0AE5DC1D-E470-DDB8-2A99-083212ADDE00}"/>
              </a:ext>
            </a:extLst>
          </p:cNvPr>
          <p:cNvSpPr txBox="1"/>
          <p:nvPr/>
        </p:nvSpPr>
        <p:spPr>
          <a:xfrm>
            <a:off x="3115254" y="1625718"/>
            <a:ext cx="477011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2-1</a:t>
            </a:r>
            <a:r>
              <a:rPr lang="ar-JO" sz="1633" dirty="0">
                <a:solidFill>
                  <a:srgbClr val="264D9F"/>
                </a:solidFill>
                <a:ea typeface="Times New Roman" panose="02020603050405020304" pitchFamily="18" charset="0"/>
                <a:cs typeface="Calibri" panose="020F0502020204030204" pitchFamily="34" charset="0"/>
              </a:rPr>
              <a:t> سياق </a:t>
            </a:r>
            <a:r>
              <a:rPr lang="en-US" sz="1633" dirty="0">
                <a:solidFill>
                  <a:srgbClr val="264D9F"/>
                </a:solidFill>
                <a:ea typeface="Times New Roman" panose="02020603050405020304" pitchFamily="18" charset="0"/>
                <a:cs typeface="Calibri" panose="020F0502020204030204" pitchFamily="34" charset="0"/>
              </a:rPr>
              <a:t>SNTool  </a:t>
            </a:r>
            <a:r>
              <a:rPr lang="ar-JO" sz="1633" dirty="0">
                <a:solidFill>
                  <a:srgbClr val="264D9F"/>
                </a:solidFill>
                <a:ea typeface="Times New Roman" panose="02020603050405020304" pitchFamily="18" charset="0"/>
                <a:cs typeface="Calibri" panose="020F0502020204030204" pitchFamily="34" charset="0"/>
              </a:rPr>
              <a:t>و </a:t>
            </a:r>
            <a:r>
              <a:rPr lang="en-US" sz="1633" dirty="0">
                <a:solidFill>
                  <a:srgbClr val="264D9F"/>
                </a:solidFill>
                <a:ea typeface="Times New Roman" panose="02020603050405020304" pitchFamily="18" charset="0"/>
                <a:cs typeface="Calibri" panose="020F0502020204030204" pitchFamily="34" charset="0"/>
              </a:rPr>
              <a:t>SBTool</a:t>
            </a:r>
          </a:p>
        </p:txBody>
      </p:sp>
    </p:spTree>
    <p:extLst>
      <p:ext uri="{BB962C8B-B14F-4D97-AF65-F5344CB8AC3E}">
        <p14:creationId xmlns:p14="http://schemas.microsoft.com/office/powerpoint/2010/main" val="3335976791"/>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11865" y="2417778"/>
            <a:ext cx="8126838" cy="2605265"/>
          </a:xfrm>
          <a:prstGeom prst="rect">
            <a:avLst/>
          </a:prstGeom>
          <a:noFill/>
        </p:spPr>
        <p:txBody>
          <a:bodyPr wrap="square">
            <a:spAutoFit/>
          </a:bodyPr>
          <a:lstStyle/>
          <a:p>
            <a:pPr marL="285750" indent="-285750" algn="just" rtl="1">
              <a:lnSpc>
                <a:spcPct val="150000"/>
              </a:lnSpc>
              <a:buFont typeface="Wingdings" panose="05000000000000000000" pitchFamily="2" charset="2"/>
              <a:buChar char="§"/>
            </a:pPr>
            <a:r>
              <a:rPr lang="ar-JO" sz="1633" dirty="0">
                <a:solidFill>
                  <a:schemeClr val="bg2">
                    <a:lumMod val="50000"/>
                  </a:schemeClr>
                </a:solidFill>
              </a:rPr>
              <a:t>تتطلب طريقة التقييم المرتبطة بكل مؤشر في </a:t>
            </a:r>
            <a:r>
              <a:rPr lang="en-US" sz="1633" dirty="0">
                <a:solidFill>
                  <a:schemeClr val="bg2">
                    <a:lumMod val="50000"/>
                  </a:schemeClr>
                </a:solidFill>
              </a:rPr>
              <a:t>SNTool </a:t>
            </a:r>
            <a:r>
              <a:rPr lang="ar-JO" sz="1633" dirty="0">
                <a:solidFill>
                  <a:schemeClr val="bg2">
                    <a:lumMod val="50000"/>
                  </a:schemeClr>
                </a:solidFill>
              </a:rPr>
              <a:t>و </a:t>
            </a:r>
            <a:r>
              <a:rPr lang="en-US" sz="1633" dirty="0">
                <a:solidFill>
                  <a:schemeClr val="bg2">
                    <a:lumMod val="50000"/>
                  </a:schemeClr>
                </a:solidFill>
              </a:rPr>
              <a:t>SBTool </a:t>
            </a:r>
            <a:r>
              <a:rPr lang="ar-JO" sz="1633" dirty="0">
                <a:solidFill>
                  <a:schemeClr val="bg2">
                    <a:lumMod val="50000"/>
                  </a:schemeClr>
                </a:solidFill>
              </a:rPr>
              <a:t>معلومات وبيانات محددة. من الضروري تحديد مصادر هذه المعلومات بشكل أولي لأنشطة التقييم.</a:t>
            </a:r>
            <a:endParaRPr lang="en-US" sz="1633" dirty="0">
              <a:solidFill>
                <a:schemeClr val="bg2">
                  <a:lumMod val="50000"/>
                </a:schemeClr>
              </a:solidFill>
            </a:endParaRPr>
          </a:p>
          <a:p>
            <a:pPr marL="285750" indent="-285750" algn="r" rtl="1">
              <a:buFont typeface="Wingdings" panose="05000000000000000000" pitchFamily="2" charset="2"/>
              <a:buChar char="§"/>
            </a:pPr>
            <a:endParaRPr lang="en-US" sz="1633" dirty="0">
              <a:solidFill>
                <a:schemeClr val="bg2">
                  <a:lumMod val="50000"/>
                </a:schemeClr>
              </a:solidFill>
            </a:endParaRPr>
          </a:p>
          <a:p>
            <a:pPr marL="285750" indent="-285750" algn="just" rtl="1">
              <a:buFont typeface="Wingdings" panose="05000000000000000000" pitchFamily="2" charset="2"/>
              <a:buChar char="§"/>
            </a:pPr>
            <a:r>
              <a:rPr lang="ar-JO" sz="1633" dirty="0">
                <a:solidFill>
                  <a:schemeClr val="bg2">
                    <a:lumMod val="50000"/>
                  </a:schemeClr>
                </a:solidFill>
              </a:rPr>
              <a:t>يمكن أن يحدد تحديد مصادر البيانات استبعاد معيار من الإصدارات المحلية من </a:t>
            </a:r>
            <a:r>
              <a:rPr lang="en-US" sz="1633" dirty="0">
                <a:solidFill>
                  <a:schemeClr val="bg2">
                    <a:lumMod val="50000"/>
                  </a:schemeClr>
                </a:solidFill>
              </a:rPr>
              <a:t>SBTool </a:t>
            </a:r>
            <a:r>
              <a:rPr lang="ar-JO" sz="1633" dirty="0">
                <a:solidFill>
                  <a:schemeClr val="bg2">
                    <a:lumMod val="50000"/>
                  </a:schemeClr>
                </a:solidFill>
              </a:rPr>
              <a:t>و </a:t>
            </a:r>
            <a:r>
              <a:rPr lang="en-US" sz="1633" dirty="0">
                <a:solidFill>
                  <a:schemeClr val="bg2">
                    <a:lumMod val="50000"/>
                  </a:schemeClr>
                </a:solidFill>
              </a:rPr>
              <a:t>SNTool. .</a:t>
            </a:r>
          </a:p>
          <a:p>
            <a:pPr marL="285750" indent="-285750" algn="just" rtl="1">
              <a:buFont typeface="Wingdings" panose="05000000000000000000" pitchFamily="2" charset="2"/>
              <a:buChar char="§"/>
            </a:pPr>
            <a:endParaRPr lang="en-US" sz="1633" dirty="0">
              <a:solidFill>
                <a:schemeClr val="bg2">
                  <a:lumMod val="50000"/>
                </a:schemeClr>
              </a:solidFill>
            </a:endParaRPr>
          </a:p>
          <a:p>
            <a:pPr marL="285750" indent="-285750" algn="just" rtl="1">
              <a:buFont typeface="Wingdings" panose="05000000000000000000" pitchFamily="2" charset="2"/>
              <a:buChar char="§"/>
            </a:pPr>
            <a:endParaRPr lang="en-US" sz="1633" dirty="0">
              <a:solidFill>
                <a:schemeClr val="bg2">
                  <a:lumMod val="50000"/>
                </a:schemeClr>
              </a:solidFill>
            </a:endParaRPr>
          </a:p>
          <a:p>
            <a:pPr marL="285750" indent="-285750" algn="r" rtl="1">
              <a:buFont typeface="Wingdings" panose="05000000000000000000" pitchFamily="2" charset="2"/>
              <a:buChar char="§"/>
            </a:pPr>
            <a:r>
              <a:rPr lang="ar-JO" sz="1633" dirty="0">
                <a:solidFill>
                  <a:schemeClr val="bg2">
                    <a:lumMod val="50000"/>
                  </a:schemeClr>
                </a:solidFill>
              </a:rPr>
              <a:t>على سبيل المثال ، يمكن استبعاد معيار تم تحديده في المرحلة السابقة لاحقًا لأنه أثناء تحديد مصدر المعلومات ، تم التحقق من عدم توفر البيانات أو ضعف الجودة. لا يمكن تحديد مفهوم التعديل التحديثي الصالح إلا إذا تمت دراسته على بيانات صلبة.</a:t>
            </a:r>
            <a:endParaRPr lang="en-US" sz="1633" dirty="0">
              <a:solidFill>
                <a:schemeClr val="bg2">
                  <a:lumMod val="50000"/>
                </a:schemeClr>
              </a:solidFill>
            </a:endParaRPr>
          </a:p>
        </p:txBody>
      </p:sp>
      <p:grpSp>
        <p:nvGrpSpPr>
          <p:cNvPr id="10" name="Groupe 9"/>
          <p:cNvGrpSpPr/>
          <p:nvPr/>
        </p:nvGrpSpPr>
        <p:grpSpPr>
          <a:xfrm>
            <a:off x="7949073" y="978435"/>
            <a:ext cx="560289" cy="560289"/>
            <a:chOff x="617938" y="1801997"/>
            <a:chExt cx="560289" cy="560289"/>
          </a:xfrm>
        </p:grpSpPr>
        <p:sp>
          <p:nvSpPr>
            <p:cNvPr id="22" name="Ovale 21">
              <a:extLst>
                <a:ext uri="{FF2B5EF4-FFF2-40B4-BE49-F238E27FC236}">
                  <a16:creationId xmlns:a16="http://schemas.microsoft.com/office/drawing/2014/main" id="{00513AA0-6EF8-82D6-470D-B926244009CC}"/>
                </a:ext>
              </a:extLst>
            </p:cNvPr>
            <p:cNvSpPr/>
            <p:nvPr/>
          </p:nvSpPr>
          <p:spPr>
            <a:xfrm>
              <a:off x="617938" y="1801997"/>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Documento con riempimento a tinta unita">
              <a:extLst>
                <a:ext uri="{FF2B5EF4-FFF2-40B4-BE49-F238E27FC236}">
                  <a16:creationId xmlns:a16="http://schemas.microsoft.com/office/drawing/2014/main" id="{46EBC529-9BBD-BC30-FDBB-83F884F5149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6389" y="1856465"/>
              <a:ext cx="415669" cy="415669"/>
            </a:xfrm>
            <a:prstGeom prst="rect">
              <a:avLst/>
            </a:prstGeom>
          </p:spPr>
        </p:pic>
      </p:grpSp>
      <p:sp>
        <p:nvSpPr>
          <p:cNvPr id="4" name="CasellaDiTesto 3">
            <a:extLst>
              <a:ext uri="{FF2B5EF4-FFF2-40B4-BE49-F238E27FC236}">
                <a16:creationId xmlns:a16="http://schemas.microsoft.com/office/drawing/2014/main" id="{0AE5DC1D-E470-DDB8-2A99-083212ADDE00}"/>
              </a:ext>
            </a:extLst>
          </p:cNvPr>
          <p:cNvSpPr txBox="1"/>
          <p:nvPr/>
        </p:nvSpPr>
        <p:spPr>
          <a:xfrm>
            <a:off x="-177765" y="1649494"/>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2.2</a:t>
            </a:r>
            <a:r>
              <a:rPr lang="ar-JO" sz="1633" dirty="0">
                <a:solidFill>
                  <a:srgbClr val="264D9F"/>
                </a:solidFill>
                <a:ea typeface="Times New Roman" panose="02020603050405020304" pitchFamily="18" charset="0"/>
                <a:cs typeface="Calibri" panose="020F0502020204030204" pitchFamily="34" charset="0"/>
              </a:rPr>
              <a:t> تحديد مصادر البيانات</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9" name="Groupe 8"/>
          <p:cNvGrpSpPr/>
          <p:nvPr/>
        </p:nvGrpSpPr>
        <p:grpSpPr>
          <a:xfrm>
            <a:off x="348906" y="986535"/>
            <a:ext cx="1363020" cy="740408"/>
            <a:chOff x="7561141" y="1138448"/>
            <a:chExt cx="1363020" cy="740408"/>
          </a:xfrm>
        </p:grpSpPr>
        <p:sp>
          <p:nvSpPr>
            <p:cNvPr id="3" name="Ovale 2">
              <a:extLst>
                <a:ext uri="{FF2B5EF4-FFF2-40B4-BE49-F238E27FC236}">
                  <a16:creationId xmlns:a16="http://schemas.microsoft.com/office/drawing/2014/main" id="{B209E100-C334-4715-0D77-F6948B554902}"/>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icerca cartelle con riempimento a tinta unita">
              <a:extLst>
                <a:ext uri="{FF2B5EF4-FFF2-40B4-BE49-F238E27FC236}">
                  <a16:creationId xmlns:a16="http://schemas.microsoft.com/office/drawing/2014/main" id="{057A5509-0A64-128C-93ED-CF96C73DB34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26797" y="1294460"/>
              <a:ext cx="481441" cy="481441"/>
            </a:xfrm>
            <a:prstGeom prst="rect">
              <a:avLst/>
            </a:prstGeom>
          </p:spPr>
        </p:pic>
        <p:pic>
          <p:nvPicPr>
            <p:cNvPr id="7" name="Immagine 6">
              <a:extLst>
                <a:ext uri="{FF2B5EF4-FFF2-40B4-BE49-F238E27FC236}">
                  <a16:creationId xmlns:a16="http://schemas.microsoft.com/office/drawing/2014/main" id="{8C1E8786-86CB-FD5E-7514-C159C6E00811}"/>
                </a:ext>
              </a:extLst>
            </p:cNvPr>
            <p:cNvPicPr>
              <a:picLocks noChangeAspect="1"/>
            </p:cNvPicPr>
            <p:nvPr/>
          </p:nvPicPr>
          <p:blipFill rotWithShape="1">
            <a:blip r:embed="rId7"/>
            <a:srcRect b="71569"/>
            <a:stretch/>
          </p:blipFill>
          <p:spPr>
            <a:xfrm>
              <a:off x="8331859" y="1279252"/>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AA05EA02-8DB2-8039-4C27-3FBC5A6A4098}"/>
                </a:ext>
              </a:extLst>
            </p:cNvPr>
            <p:cNvSpPr/>
            <p:nvPr/>
          </p:nvSpPr>
          <p:spPr bwMode="auto">
            <a:xfrm>
              <a:off x="7561141" y="113844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2" name="Immagine 11">
              <a:extLst>
                <a:ext uri="{FF2B5EF4-FFF2-40B4-BE49-F238E27FC236}">
                  <a16:creationId xmlns:a16="http://schemas.microsoft.com/office/drawing/2014/main" id="{A124A301-1EA3-497E-7373-7F8E7DBABBB5}"/>
                </a:ext>
              </a:extLst>
            </p:cNvPr>
            <p:cNvPicPr>
              <a:picLocks noChangeAspect="1"/>
            </p:cNvPicPr>
            <p:nvPr/>
          </p:nvPicPr>
          <p:blipFill>
            <a:blip r:embed="rId8"/>
            <a:stretch>
              <a:fillRect/>
            </a:stretch>
          </p:blipFill>
          <p:spPr>
            <a:xfrm>
              <a:off x="8319361" y="1415619"/>
              <a:ext cx="472700" cy="168822"/>
            </a:xfrm>
            <a:prstGeom prst="rect">
              <a:avLst/>
            </a:prstGeom>
          </p:spPr>
        </p:pic>
      </p:gr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6" name="CasellaDiTesto 17">
            <a:extLst>
              <a:ext uri="{FF2B5EF4-FFF2-40B4-BE49-F238E27FC236}">
                <a16:creationId xmlns:a16="http://schemas.microsoft.com/office/drawing/2014/main" id="{2520915D-8F2E-480A-9EB1-133ED10B56F8}"/>
              </a:ext>
            </a:extLst>
          </p:cNvPr>
          <p:cNvSpPr txBox="1"/>
          <p:nvPr/>
        </p:nvSpPr>
        <p:spPr>
          <a:xfrm>
            <a:off x="3197202" y="135822"/>
            <a:ext cx="5267672" cy="454996"/>
          </a:xfrm>
          <a:prstGeom prst="rect">
            <a:avLst/>
          </a:prstGeom>
          <a:noFill/>
        </p:spPr>
        <p:txBody>
          <a:bodyPr wrap="square">
            <a:spAutoFit/>
          </a:bodyPr>
          <a:lstStyle/>
          <a:p>
            <a:pPr marL="244804">
              <a:lnSpc>
                <a:spcPct val="115000"/>
              </a:lnSpc>
            </a:pPr>
            <a:r>
              <a:rPr lang="ar-JO" sz="2177" b="1" dirty="0"/>
              <a:t>مرحلة التحضير</a:t>
            </a:r>
          </a:p>
        </p:txBody>
      </p:sp>
      <p:sp>
        <p:nvSpPr>
          <p:cNvPr id="27" name="CasellaDiTesto 24">
            <a:extLst>
              <a:ext uri="{FF2B5EF4-FFF2-40B4-BE49-F238E27FC236}">
                <a16:creationId xmlns:a16="http://schemas.microsoft.com/office/drawing/2014/main" id="{428201F7-7479-C631-09DC-E58FFC12461D}"/>
              </a:ext>
            </a:extLst>
          </p:cNvPr>
          <p:cNvSpPr txBox="1"/>
          <p:nvPr/>
        </p:nvSpPr>
        <p:spPr>
          <a:xfrm>
            <a:off x="6217960" y="1174851"/>
            <a:ext cx="162932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a:t>
            </a:r>
            <a:r>
              <a:rPr lang="ar-JO" sz="1633" dirty="0">
                <a:solidFill>
                  <a:srgbClr val="264D9F"/>
                </a:solidFill>
                <a:ea typeface="Times New Roman" panose="02020603050405020304" pitchFamily="18" charset="0"/>
                <a:cs typeface="Calibri" panose="020F0502020204030204" pitchFamily="34" charset="0"/>
              </a:rPr>
              <a:t>. التحضير</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4012679434"/>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14</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672970" y="2259368"/>
            <a:ext cx="8126838" cy="805733"/>
          </a:xfrm>
          <a:prstGeom prst="rect">
            <a:avLst/>
          </a:prstGeom>
          <a:noFill/>
        </p:spPr>
        <p:txBody>
          <a:bodyPr wrap="square">
            <a:spAutoFit/>
          </a:bodyPr>
          <a:lstStyle/>
          <a:p>
            <a:pPr algn="r" rtl="1">
              <a:lnSpc>
                <a:spcPct val="150000"/>
              </a:lnSpc>
            </a:pPr>
            <a:r>
              <a:rPr lang="ar-JO" sz="1633" dirty="0">
                <a:solidFill>
                  <a:schemeClr val="bg2">
                    <a:lumMod val="50000"/>
                  </a:schemeClr>
                </a:solidFill>
              </a:rPr>
              <a:t>يجب أن تحدد مجموعة عمل </a:t>
            </a:r>
            <a:r>
              <a:rPr lang="en-US" sz="1633" dirty="0">
                <a:solidFill>
                  <a:schemeClr val="bg2">
                    <a:lumMod val="50000"/>
                  </a:schemeClr>
                </a:solidFill>
              </a:rPr>
              <a:t>SMC </a:t>
            </a:r>
            <a:r>
              <a:rPr lang="ar-JO" sz="1633" dirty="0">
                <a:solidFill>
                  <a:schemeClr val="bg2">
                    <a:lumMod val="50000"/>
                  </a:schemeClr>
                </a:solidFill>
              </a:rPr>
              <a:t>جميع البيانات المطلوبة على مستوى المبنى والحضر لأنشطة التقييم. يجب تحديد موفري البيانات المحتملين ومصادر البيانات والاستراتيجيات الواعدة لجمع كل البيانات المطلوبة.</a:t>
            </a:r>
            <a:endParaRPr lang="en-US" sz="1633" dirty="0">
              <a:solidFill>
                <a:schemeClr val="bg2">
                  <a:lumMod val="50000"/>
                </a:schemeClr>
              </a:solidFill>
            </a:endParaRPr>
          </a:p>
        </p:txBody>
      </p:sp>
      <p:grpSp>
        <p:nvGrpSpPr>
          <p:cNvPr id="15" name="Group 14">
            <a:extLst>
              <a:ext uri="{FF2B5EF4-FFF2-40B4-BE49-F238E27FC236}">
                <a16:creationId xmlns:a16="http://schemas.microsoft.com/office/drawing/2014/main" id="{BF79C374-21BC-B866-86F4-896583661BB2}"/>
              </a:ext>
            </a:extLst>
          </p:cNvPr>
          <p:cNvGrpSpPr/>
          <p:nvPr/>
        </p:nvGrpSpPr>
        <p:grpSpPr>
          <a:xfrm>
            <a:off x="8212513" y="1161154"/>
            <a:ext cx="560289" cy="560289"/>
            <a:chOff x="8212513" y="1161154"/>
            <a:chExt cx="560289" cy="560289"/>
          </a:xfrm>
        </p:grpSpPr>
        <p:sp>
          <p:nvSpPr>
            <p:cNvPr id="22" name="Ovale 21">
              <a:extLst>
                <a:ext uri="{FF2B5EF4-FFF2-40B4-BE49-F238E27FC236}">
                  <a16:creationId xmlns:a16="http://schemas.microsoft.com/office/drawing/2014/main" id="{00513AA0-6EF8-82D6-470D-B926244009CC}"/>
                </a:ext>
              </a:extLst>
            </p:cNvPr>
            <p:cNvSpPr/>
            <p:nvPr/>
          </p:nvSpPr>
          <p:spPr>
            <a:xfrm>
              <a:off x="8212513" y="1161154"/>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Documento con riempimento a tinta unita">
              <a:extLst>
                <a:ext uri="{FF2B5EF4-FFF2-40B4-BE49-F238E27FC236}">
                  <a16:creationId xmlns:a16="http://schemas.microsoft.com/office/drawing/2014/main" id="{46EBC529-9BBD-BC30-FDBB-83F884F5149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23610" y="1210846"/>
              <a:ext cx="415669" cy="415669"/>
            </a:xfrm>
            <a:prstGeom prst="rect">
              <a:avLst/>
            </a:prstGeom>
          </p:spPr>
        </p:pic>
      </p:grpSp>
      <p:sp>
        <p:nvSpPr>
          <p:cNvPr id="4" name="CasellaDiTesto 3">
            <a:extLst>
              <a:ext uri="{FF2B5EF4-FFF2-40B4-BE49-F238E27FC236}">
                <a16:creationId xmlns:a16="http://schemas.microsoft.com/office/drawing/2014/main" id="{0AE5DC1D-E470-DDB8-2A99-083212ADDE00}"/>
              </a:ext>
            </a:extLst>
          </p:cNvPr>
          <p:cNvSpPr txBox="1"/>
          <p:nvPr/>
        </p:nvSpPr>
        <p:spPr>
          <a:xfrm>
            <a:off x="5995258" y="1796060"/>
            <a:ext cx="2536186" cy="364395"/>
          </a:xfrm>
          <a:prstGeom prst="rect">
            <a:avLst/>
          </a:prstGeom>
          <a:noFill/>
        </p:spPr>
        <p:txBody>
          <a:bodyPr wrap="square">
            <a:spAutoFit/>
          </a:bodyPr>
          <a:lstStyle/>
          <a:p>
            <a:pPr marL="244804">
              <a:lnSpc>
                <a:spcPct val="115000"/>
              </a:lnSpc>
            </a:pPr>
            <a:r>
              <a:rPr lang="ar-JO" sz="1633" dirty="0">
                <a:solidFill>
                  <a:srgbClr val="264D9F"/>
                </a:solidFill>
                <a:ea typeface="Times New Roman" panose="02020603050405020304" pitchFamily="18" charset="0"/>
                <a:cs typeface="Calibri" panose="020F0502020204030204" pitchFamily="34" charset="0"/>
              </a:rPr>
              <a:t>2.2 تحديد مصادر البيانات</a:t>
            </a:r>
            <a:endParaRPr lang="en-US" sz="1633" dirty="0">
              <a:solidFill>
                <a:srgbClr val="264D9F"/>
              </a:solidFill>
              <a:ea typeface="Times New Roman" panose="02020603050405020304" pitchFamily="18" charset="0"/>
              <a:cs typeface="Calibri" panose="020F0502020204030204" pitchFamily="34" charset="0"/>
            </a:endParaRPr>
          </a:p>
        </p:txBody>
      </p:sp>
      <p:pic>
        <p:nvPicPr>
          <p:cNvPr id="6" name="Immagine 5">
            <a:extLst>
              <a:ext uri="{FF2B5EF4-FFF2-40B4-BE49-F238E27FC236}">
                <a16:creationId xmlns:a16="http://schemas.microsoft.com/office/drawing/2014/main" id="{814E6840-AE78-4797-17F4-F86ACFCBAB56}"/>
              </a:ext>
            </a:extLst>
          </p:cNvPr>
          <p:cNvPicPr>
            <a:picLocks noChangeAspect="1"/>
          </p:cNvPicPr>
          <p:nvPr/>
        </p:nvPicPr>
        <p:blipFill rotWithShape="1">
          <a:blip r:embed="rId5"/>
          <a:srcRect t="5803"/>
          <a:stretch/>
        </p:blipFill>
        <p:spPr>
          <a:xfrm>
            <a:off x="933267" y="3243228"/>
            <a:ext cx="3769840" cy="2124880"/>
          </a:xfrm>
          <a:prstGeom prst="rect">
            <a:avLst/>
          </a:prstGeom>
        </p:spPr>
      </p:pic>
      <p:sp>
        <p:nvSpPr>
          <p:cNvPr id="8" name="CasellaDiTesto 7">
            <a:extLst>
              <a:ext uri="{FF2B5EF4-FFF2-40B4-BE49-F238E27FC236}">
                <a16:creationId xmlns:a16="http://schemas.microsoft.com/office/drawing/2014/main" id="{C96A22ED-81AA-C17F-642A-2E6B51177F29}"/>
              </a:ext>
            </a:extLst>
          </p:cNvPr>
          <p:cNvSpPr txBox="1"/>
          <p:nvPr/>
        </p:nvSpPr>
        <p:spPr>
          <a:xfrm>
            <a:off x="5183039" y="3243228"/>
            <a:ext cx="3556240" cy="2030684"/>
          </a:xfrm>
          <a:prstGeom prst="rect">
            <a:avLst/>
          </a:prstGeom>
          <a:noFill/>
        </p:spPr>
        <p:txBody>
          <a:bodyPr wrap="square">
            <a:spAutoFit/>
          </a:bodyPr>
          <a:lstStyle/>
          <a:p>
            <a:pPr algn="just" rtl="1">
              <a:lnSpc>
                <a:spcPct val="200000"/>
              </a:lnSpc>
            </a:pPr>
            <a:r>
              <a:rPr lang="ar-JO" sz="1633" dirty="0">
                <a:solidFill>
                  <a:schemeClr val="bg2">
                    <a:lumMod val="50000"/>
                  </a:schemeClr>
                </a:solidFill>
              </a:rPr>
              <a:t>قد يؤدي استخدام الأدوات البرمجية (نظم المعلومات الجغرافية ، ومحاكاة الطاقة ، والتطبيقات القائمة على السحابة) إلى تسريع عملية جمع ومعالجة عملية جمع البيانات بشكل كبير.</a:t>
            </a:r>
            <a:endParaRPr lang="en-US" sz="1633" dirty="0">
              <a:solidFill>
                <a:schemeClr val="bg2">
                  <a:lumMod val="50000"/>
                </a:schemeClr>
              </a:solidFill>
            </a:endParaRPr>
          </a:p>
        </p:txBody>
      </p:sp>
      <p:grpSp>
        <p:nvGrpSpPr>
          <p:cNvPr id="13" name="Group 12">
            <a:extLst>
              <a:ext uri="{FF2B5EF4-FFF2-40B4-BE49-F238E27FC236}">
                <a16:creationId xmlns:a16="http://schemas.microsoft.com/office/drawing/2014/main" id="{3B2C24BD-0B54-5458-B195-8D51D2A32F33}"/>
              </a:ext>
            </a:extLst>
          </p:cNvPr>
          <p:cNvGrpSpPr/>
          <p:nvPr/>
        </p:nvGrpSpPr>
        <p:grpSpPr>
          <a:xfrm>
            <a:off x="286170" y="936327"/>
            <a:ext cx="1363020" cy="740408"/>
            <a:chOff x="7561141" y="1138448"/>
            <a:chExt cx="1363020" cy="740408"/>
          </a:xfrm>
        </p:grpSpPr>
        <p:sp>
          <p:nvSpPr>
            <p:cNvPr id="3" name="Ovale 2">
              <a:extLst>
                <a:ext uri="{FF2B5EF4-FFF2-40B4-BE49-F238E27FC236}">
                  <a16:creationId xmlns:a16="http://schemas.microsoft.com/office/drawing/2014/main" id="{6A6A6F06-4F60-1D85-9536-9E4577E088F5}"/>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324EA667-3A4E-E23E-3C0E-4D385C4F32C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26797" y="1294460"/>
              <a:ext cx="481441" cy="481441"/>
            </a:xfrm>
            <a:prstGeom prst="rect">
              <a:avLst/>
            </a:prstGeom>
          </p:spPr>
        </p:pic>
        <p:pic>
          <p:nvPicPr>
            <p:cNvPr id="9" name="Immagine 8">
              <a:extLst>
                <a:ext uri="{FF2B5EF4-FFF2-40B4-BE49-F238E27FC236}">
                  <a16:creationId xmlns:a16="http://schemas.microsoft.com/office/drawing/2014/main" id="{DD6919CB-352C-1EB0-A999-1F172500F83D}"/>
                </a:ext>
              </a:extLst>
            </p:cNvPr>
            <p:cNvPicPr>
              <a:picLocks noChangeAspect="1"/>
            </p:cNvPicPr>
            <p:nvPr/>
          </p:nvPicPr>
          <p:blipFill rotWithShape="1">
            <a:blip r:embed="rId8"/>
            <a:srcRect b="71569"/>
            <a:stretch/>
          </p:blipFill>
          <p:spPr>
            <a:xfrm>
              <a:off x="8331859" y="1279252"/>
              <a:ext cx="438621" cy="149961"/>
            </a:xfrm>
            <a:prstGeom prst="rect">
              <a:avLst/>
            </a:prstGeom>
            <a:ln>
              <a:solidFill>
                <a:schemeClr val="bg2">
                  <a:lumMod val="60000"/>
                  <a:lumOff val="40000"/>
                </a:schemeClr>
              </a:solidFill>
            </a:ln>
          </p:spPr>
        </p:pic>
        <p:sp>
          <p:nvSpPr>
            <p:cNvPr id="10" name="Rettangolo 9">
              <a:extLst>
                <a:ext uri="{FF2B5EF4-FFF2-40B4-BE49-F238E27FC236}">
                  <a16:creationId xmlns:a16="http://schemas.microsoft.com/office/drawing/2014/main" id="{8783FEA6-F5C2-C1C9-2531-C87F3978CFBA}"/>
                </a:ext>
              </a:extLst>
            </p:cNvPr>
            <p:cNvSpPr/>
            <p:nvPr/>
          </p:nvSpPr>
          <p:spPr bwMode="auto">
            <a:xfrm>
              <a:off x="7561141" y="113844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1" name="Immagine 10">
              <a:extLst>
                <a:ext uri="{FF2B5EF4-FFF2-40B4-BE49-F238E27FC236}">
                  <a16:creationId xmlns:a16="http://schemas.microsoft.com/office/drawing/2014/main" id="{8A4D772F-9490-FFC4-1880-AABC2D5E23F3}"/>
                </a:ext>
              </a:extLst>
            </p:cNvPr>
            <p:cNvPicPr>
              <a:picLocks noChangeAspect="1"/>
            </p:cNvPicPr>
            <p:nvPr/>
          </p:nvPicPr>
          <p:blipFill>
            <a:blip r:embed="rId9"/>
            <a:stretch>
              <a:fillRect/>
            </a:stretch>
          </p:blipFill>
          <p:spPr>
            <a:xfrm>
              <a:off x="8319361" y="1415619"/>
              <a:ext cx="472700" cy="168822"/>
            </a:xfrm>
            <a:prstGeom prst="rect">
              <a:avLst/>
            </a:prstGeom>
          </p:spPr>
        </p:pic>
      </p:grpSp>
      <p:sp>
        <p:nvSpPr>
          <p:cNvPr id="19" name="Rectangle 18"/>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20" name="Groupe 19"/>
          <p:cNvGrpSpPr/>
          <p:nvPr/>
        </p:nvGrpSpPr>
        <p:grpSpPr>
          <a:xfrm>
            <a:off x="1397977" y="6125705"/>
            <a:ext cx="5990290" cy="690395"/>
            <a:chOff x="1397977" y="6125705"/>
            <a:chExt cx="5990290" cy="690395"/>
          </a:xfrm>
        </p:grpSpPr>
        <p:sp>
          <p:nvSpPr>
            <p:cNvPr id="21" name="Rectangle 20"/>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3" name="Groupe 22"/>
            <p:cNvGrpSpPr/>
            <p:nvPr/>
          </p:nvGrpSpPr>
          <p:grpSpPr>
            <a:xfrm>
              <a:off x="1397977" y="6156450"/>
              <a:ext cx="5990290" cy="659650"/>
              <a:chOff x="1397977" y="6156450"/>
              <a:chExt cx="5990290" cy="659650"/>
            </a:xfrm>
          </p:grpSpPr>
          <p:sp>
            <p:nvSpPr>
              <p:cNvPr id="26" name="Rectangle 2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7" name="Rectangle 26"/>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2" name="CasellaDiTesto 17">
            <a:extLst>
              <a:ext uri="{FF2B5EF4-FFF2-40B4-BE49-F238E27FC236}">
                <a16:creationId xmlns:a16="http://schemas.microsoft.com/office/drawing/2014/main" id="{D201578E-5040-E1C8-058D-C25028EB58E7}"/>
              </a:ext>
            </a:extLst>
          </p:cNvPr>
          <p:cNvSpPr txBox="1"/>
          <p:nvPr/>
        </p:nvSpPr>
        <p:spPr>
          <a:xfrm>
            <a:off x="3826846" y="218289"/>
            <a:ext cx="5267672" cy="454996"/>
          </a:xfrm>
          <a:prstGeom prst="rect">
            <a:avLst/>
          </a:prstGeom>
          <a:noFill/>
        </p:spPr>
        <p:txBody>
          <a:bodyPr wrap="square">
            <a:spAutoFit/>
          </a:bodyPr>
          <a:lstStyle/>
          <a:p>
            <a:pPr marL="244804">
              <a:lnSpc>
                <a:spcPct val="115000"/>
              </a:lnSpc>
            </a:pPr>
            <a:r>
              <a:rPr lang="ar-JO" sz="2177" b="1" dirty="0"/>
              <a:t>مرحلة التحضير</a:t>
            </a:r>
          </a:p>
        </p:txBody>
      </p:sp>
      <p:sp>
        <p:nvSpPr>
          <p:cNvPr id="14" name="CasellaDiTesto 24">
            <a:extLst>
              <a:ext uri="{FF2B5EF4-FFF2-40B4-BE49-F238E27FC236}">
                <a16:creationId xmlns:a16="http://schemas.microsoft.com/office/drawing/2014/main" id="{63990C37-E300-E6DE-1A24-1BD1AEF57B15}"/>
              </a:ext>
            </a:extLst>
          </p:cNvPr>
          <p:cNvSpPr txBox="1"/>
          <p:nvPr/>
        </p:nvSpPr>
        <p:spPr>
          <a:xfrm>
            <a:off x="6739699" y="1327241"/>
            <a:ext cx="162932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a:t>
            </a:r>
            <a:r>
              <a:rPr lang="ar-JO" sz="1633" dirty="0">
                <a:solidFill>
                  <a:srgbClr val="264D9F"/>
                </a:solidFill>
                <a:ea typeface="Times New Roman" panose="02020603050405020304" pitchFamily="18" charset="0"/>
                <a:cs typeface="Calibri" panose="020F0502020204030204" pitchFamily="34" charset="0"/>
              </a:rPr>
              <a:t>. التحضير</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378144767"/>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723515" y="2294480"/>
            <a:ext cx="8126838" cy="3538405"/>
          </a:xfrm>
          <a:prstGeom prst="rect">
            <a:avLst/>
          </a:prstGeom>
          <a:noFill/>
        </p:spPr>
        <p:txBody>
          <a:bodyPr wrap="square">
            <a:spAutoFit/>
          </a:bodyPr>
          <a:lstStyle/>
          <a:p>
            <a:pPr algn="just" rtl="1">
              <a:lnSpc>
                <a:spcPct val="200000"/>
              </a:lnSpc>
            </a:pPr>
            <a:r>
              <a:rPr lang="ar-JO" sz="1633" dirty="0">
                <a:solidFill>
                  <a:schemeClr val="bg2">
                    <a:lumMod val="50000"/>
                  </a:schemeClr>
                </a:solidFill>
              </a:rPr>
              <a:t>قد يكون مقدمو البيانات:- الإدارات البلدية أو الإقليمية (مثل التخطيط الحضري والطاقة والتنقل والمساحات الخضراء والمباني وما إلى ذلك)</a:t>
            </a:r>
            <a:endParaRPr lang="en-US" sz="1633" dirty="0">
              <a:solidFill>
                <a:schemeClr val="bg2">
                  <a:lumMod val="50000"/>
                </a:schemeClr>
              </a:solidFill>
            </a:endParaRPr>
          </a:p>
          <a:p>
            <a:pPr marL="285750" indent="-285750" algn="just" rtl="1">
              <a:lnSpc>
                <a:spcPct val="200000"/>
              </a:lnSpc>
              <a:buFontTx/>
              <a:buChar char="-"/>
            </a:pPr>
            <a:r>
              <a:rPr lang="ar-JO" sz="1633" dirty="0">
                <a:solidFill>
                  <a:schemeClr val="bg2">
                    <a:lumMod val="50000"/>
                  </a:schemeClr>
                </a:solidFill>
              </a:rPr>
              <a:t>الوكالات العامة (مثل وكالات الطاقة ووكالات الإسكان الاجتماعي)- المكاتب الإحصائية- أصحاب المباني / المستأجرين- الشهادات (مثل أداء الطاقة والاستدامة)</a:t>
            </a:r>
            <a:endParaRPr lang="en-US" sz="1633" dirty="0">
              <a:solidFill>
                <a:schemeClr val="bg2">
                  <a:lumMod val="50000"/>
                </a:schemeClr>
              </a:solidFill>
            </a:endParaRPr>
          </a:p>
          <a:p>
            <a:pPr marL="285750" indent="-285750" algn="just" rtl="1">
              <a:lnSpc>
                <a:spcPct val="200000"/>
              </a:lnSpc>
              <a:buFontTx/>
              <a:buChar char="-"/>
            </a:pPr>
            <a:r>
              <a:rPr lang="ar-JO" sz="1633" dirty="0">
                <a:solidFill>
                  <a:schemeClr val="bg2">
                    <a:lumMod val="50000"/>
                  </a:schemeClr>
                </a:solidFill>
              </a:rPr>
              <a:t>- المرافق (مثل المشغلين المحليين ، مرافق الطاقة ، مرافق المياه)</a:t>
            </a:r>
            <a:endParaRPr lang="en-US" sz="1633" dirty="0">
              <a:solidFill>
                <a:schemeClr val="bg2">
                  <a:lumMod val="50000"/>
                </a:schemeClr>
              </a:solidFill>
            </a:endParaRPr>
          </a:p>
          <a:p>
            <a:pPr marL="285750" indent="-285750" algn="just" rtl="1">
              <a:lnSpc>
                <a:spcPct val="200000"/>
              </a:lnSpc>
              <a:buFontTx/>
              <a:buChar char="-"/>
            </a:pPr>
            <a:r>
              <a:rPr lang="ar-JO" sz="1633" dirty="0">
                <a:solidFill>
                  <a:schemeClr val="bg2">
                    <a:lumMod val="50000"/>
                  </a:schemeClr>
                </a:solidFill>
              </a:rPr>
              <a:t>- مصدر مجاني يمكن الوصول إليه بشكل عام (مثل </a:t>
            </a:r>
            <a:r>
              <a:rPr lang="en-US" sz="1633" dirty="0">
                <a:solidFill>
                  <a:schemeClr val="bg2">
                    <a:lumMod val="50000"/>
                  </a:schemeClr>
                </a:solidFill>
              </a:rPr>
              <a:t>Google Earth </a:t>
            </a:r>
            <a:r>
              <a:rPr lang="ar-JO" sz="1633" dirty="0">
                <a:solidFill>
                  <a:schemeClr val="bg2">
                    <a:lumMod val="50000"/>
                  </a:schemeClr>
                </a:solidFill>
              </a:rPr>
              <a:t>و </a:t>
            </a:r>
            <a:r>
              <a:rPr lang="en-US" sz="1633" dirty="0">
                <a:solidFill>
                  <a:schemeClr val="bg2">
                    <a:lumMod val="50000"/>
                  </a:schemeClr>
                </a:solidFill>
              </a:rPr>
              <a:t>Open Street Map)- </a:t>
            </a:r>
            <a:r>
              <a:rPr lang="ar-JO" sz="1633" dirty="0">
                <a:solidFill>
                  <a:schemeClr val="bg2">
                    <a:lumMod val="50000"/>
                  </a:schemeClr>
                </a:solidFill>
              </a:rPr>
              <a:t>التفتيش في الموقع</a:t>
            </a:r>
            <a:endParaRPr lang="en-US" sz="1633" dirty="0">
              <a:solidFill>
                <a:schemeClr val="bg2">
                  <a:lumMod val="50000"/>
                </a:schemeClr>
              </a:solidFill>
            </a:endParaRPr>
          </a:p>
          <a:p>
            <a:pPr marL="285750" indent="-285750" algn="just" rtl="1">
              <a:lnSpc>
                <a:spcPct val="200000"/>
              </a:lnSpc>
              <a:buFontTx/>
              <a:buChar char="-"/>
            </a:pPr>
            <a:r>
              <a:rPr lang="ar-JO" sz="1633" dirty="0">
                <a:solidFill>
                  <a:schemeClr val="bg2">
                    <a:lumMod val="50000"/>
                  </a:schemeClr>
                </a:solidFill>
              </a:rPr>
              <a:t>- قواعد البيانات (على سبيل المثال ، من مشاريع البحث والتطوير)</a:t>
            </a:r>
            <a:endParaRPr lang="en-US" sz="1633" dirty="0">
              <a:solidFill>
                <a:schemeClr val="bg2">
                  <a:lumMod val="50000"/>
                </a:schemeClr>
              </a:solidFill>
            </a:endParaRPr>
          </a:p>
        </p:txBody>
      </p:sp>
      <p:sp>
        <p:nvSpPr>
          <p:cNvPr id="4" name="CasellaDiTesto 3">
            <a:extLst>
              <a:ext uri="{FF2B5EF4-FFF2-40B4-BE49-F238E27FC236}">
                <a16:creationId xmlns:a16="http://schemas.microsoft.com/office/drawing/2014/main" id="{0AE5DC1D-E470-DDB8-2A99-083212ADDE00}"/>
              </a:ext>
            </a:extLst>
          </p:cNvPr>
          <p:cNvSpPr txBox="1"/>
          <p:nvPr/>
        </p:nvSpPr>
        <p:spPr>
          <a:xfrm>
            <a:off x="199441" y="1637266"/>
            <a:ext cx="8126838"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2.2 تحديد مصادر البيانات</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11" name="Group 10">
            <a:extLst>
              <a:ext uri="{FF2B5EF4-FFF2-40B4-BE49-F238E27FC236}">
                <a16:creationId xmlns:a16="http://schemas.microsoft.com/office/drawing/2014/main" id="{CEB0D4FA-2EC0-02B5-EBFA-F47B33C6C7D4}"/>
              </a:ext>
            </a:extLst>
          </p:cNvPr>
          <p:cNvGrpSpPr/>
          <p:nvPr/>
        </p:nvGrpSpPr>
        <p:grpSpPr>
          <a:xfrm>
            <a:off x="414590" y="825403"/>
            <a:ext cx="1363020" cy="740408"/>
            <a:chOff x="7561141" y="1138448"/>
            <a:chExt cx="1363020" cy="740408"/>
          </a:xfrm>
        </p:grpSpPr>
        <p:sp>
          <p:nvSpPr>
            <p:cNvPr id="3" name="Ovale 2">
              <a:extLst>
                <a:ext uri="{FF2B5EF4-FFF2-40B4-BE49-F238E27FC236}">
                  <a16:creationId xmlns:a16="http://schemas.microsoft.com/office/drawing/2014/main" id="{D599E9E1-09F6-E1E8-35D3-5D388F618AAA}"/>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icerca cartelle con riempimento a tinta unita">
              <a:extLst>
                <a:ext uri="{FF2B5EF4-FFF2-40B4-BE49-F238E27FC236}">
                  <a16:creationId xmlns:a16="http://schemas.microsoft.com/office/drawing/2014/main" id="{801D0A8E-40F0-C7BF-4CBC-CA7EEED4E6B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26797" y="1294460"/>
              <a:ext cx="481441" cy="481441"/>
            </a:xfrm>
            <a:prstGeom prst="rect">
              <a:avLst/>
            </a:prstGeom>
          </p:spPr>
        </p:pic>
        <p:pic>
          <p:nvPicPr>
            <p:cNvPr id="7" name="Immagine 6">
              <a:extLst>
                <a:ext uri="{FF2B5EF4-FFF2-40B4-BE49-F238E27FC236}">
                  <a16:creationId xmlns:a16="http://schemas.microsoft.com/office/drawing/2014/main" id="{AD424446-C85E-0E0A-1E17-9B45CDE8520E}"/>
                </a:ext>
              </a:extLst>
            </p:cNvPr>
            <p:cNvPicPr>
              <a:picLocks noChangeAspect="1"/>
            </p:cNvPicPr>
            <p:nvPr/>
          </p:nvPicPr>
          <p:blipFill rotWithShape="1">
            <a:blip r:embed="rId5"/>
            <a:srcRect b="71569"/>
            <a:stretch/>
          </p:blipFill>
          <p:spPr>
            <a:xfrm>
              <a:off x="8331859" y="1279252"/>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503127F6-77DA-76B1-6541-27561B1EECD7}"/>
                </a:ext>
              </a:extLst>
            </p:cNvPr>
            <p:cNvSpPr/>
            <p:nvPr/>
          </p:nvSpPr>
          <p:spPr bwMode="auto">
            <a:xfrm>
              <a:off x="7561141" y="113844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ABB5F459-2A42-19AE-7C9D-F0DFEFB92980}"/>
                </a:ext>
              </a:extLst>
            </p:cNvPr>
            <p:cNvPicPr>
              <a:picLocks noChangeAspect="1"/>
            </p:cNvPicPr>
            <p:nvPr/>
          </p:nvPicPr>
          <p:blipFill>
            <a:blip r:embed="rId6"/>
            <a:stretch>
              <a:fillRect/>
            </a:stretch>
          </p:blipFill>
          <p:spPr>
            <a:xfrm>
              <a:off x="8319361" y="1415619"/>
              <a:ext cx="472700" cy="168822"/>
            </a:xfrm>
            <a:prstGeom prst="rect">
              <a:avLst/>
            </a:prstGeom>
          </p:spPr>
        </p:pic>
      </p:gr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0" name="CasellaDiTesto 17">
            <a:extLst>
              <a:ext uri="{FF2B5EF4-FFF2-40B4-BE49-F238E27FC236}">
                <a16:creationId xmlns:a16="http://schemas.microsoft.com/office/drawing/2014/main" id="{0DED8013-056C-B78D-9F53-F30D763D89A4}"/>
              </a:ext>
            </a:extLst>
          </p:cNvPr>
          <p:cNvSpPr txBox="1"/>
          <p:nvPr/>
        </p:nvSpPr>
        <p:spPr>
          <a:xfrm>
            <a:off x="2972309" y="104720"/>
            <a:ext cx="5267672" cy="454996"/>
          </a:xfrm>
          <a:prstGeom prst="rect">
            <a:avLst/>
          </a:prstGeom>
          <a:noFill/>
        </p:spPr>
        <p:txBody>
          <a:bodyPr wrap="square">
            <a:spAutoFit/>
          </a:bodyPr>
          <a:lstStyle/>
          <a:p>
            <a:pPr marL="244804">
              <a:lnSpc>
                <a:spcPct val="115000"/>
              </a:lnSpc>
            </a:pPr>
            <a:r>
              <a:rPr lang="ar-JO" sz="2177" b="1" dirty="0"/>
              <a:t>مرحلة التحضير</a:t>
            </a:r>
          </a:p>
        </p:txBody>
      </p:sp>
      <p:grpSp>
        <p:nvGrpSpPr>
          <p:cNvPr id="12" name="Group 11">
            <a:extLst>
              <a:ext uri="{FF2B5EF4-FFF2-40B4-BE49-F238E27FC236}">
                <a16:creationId xmlns:a16="http://schemas.microsoft.com/office/drawing/2014/main" id="{89BDFD51-5E72-596B-51FC-BC2C7F4A9837}"/>
              </a:ext>
            </a:extLst>
          </p:cNvPr>
          <p:cNvGrpSpPr/>
          <p:nvPr/>
        </p:nvGrpSpPr>
        <p:grpSpPr>
          <a:xfrm>
            <a:off x="8096199" y="1041187"/>
            <a:ext cx="560289" cy="560289"/>
            <a:chOff x="8212513" y="1161154"/>
            <a:chExt cx="560289" cy="560289"/>
          </a:xfrm>
        </p:grpSpPr>
        <p:sp>
          <p:nvSpPr>
            <p:cNvPr id="13" name="Ovale 21">
              <a:extLst>
                <a:ext uri="{FF2B5EF4-FFF2-40B4-BE49-F238E27FC236}">
                  <a16:creationId xmlns:a16="http://schemas.microsoft.com/office/drawing/2014/main" id="{179B9BE8-CDFB-0679-4BD1-4A579B1BC019}"/>
                </a:ext>
              </a:extLst>
            </p:cNvPr>
            <p:cNvSpPr/>
            <p:nvPr/>
          </p:nvSpPr>
          <p:spPr>
            <a:xfrm>
              <a:off x="8212513" y="1161154"/>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14" name="Elemento grafico 4" descr="Documento con riempimento a tinta unita">
              <a:extLst>
                <a:ext uri="{FF2B5EF4-FFF2-40B4-BE49-F238E27FC236}">
                  <a16:creationId xmlns:a16="http://schemas.microsoft.com/office/drawing/2014/main" id="{A2CCAF7A-40C1-4218-EF3F-DE805BFAC9C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23610" y="1210846"/>
              <a:ext cx="415669" cy="415669"/>
            </a:xfrm>
            <a:prstGeom prst="rect">
              <a:avLst/>
            </a:prstGeom>
          </p:spPr>
        </p:pic>
      </p:grpSp>
      <p:sp>
        <p:nvSpPr>
          <p:cNvPr id="15" name="CasellaDiTesto 24">
            <a:extLst>
              <a:ext uri="{FF2B5EF4-FFF2-40B4-BE49-F238E27FC236}">
                <a16:creationId xmlns:a16="http://schemas.microsoft.com/office/drawing/2014/main" id="{814C49A9-9CB9-305C-C74F-DCF775301B65}"/>
              </a:ext>
            </a:extLst>
          </p:cNvPr>
          <p:cNvSpPr txBox="1"/>
          <p:nvPr/>
        </p:nvSpPr>
        <p:spPr>
          <a:xfrm>
            <a:off x="6577973" y="1116515"/>
            <a:ext cx="162932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a:t>
            </a:r>
            <a:r>
              <a:rPr lang="ar-JO" sz="1633" dirty="0">
                <a:solidFill>
                  <a:srgbClr val="264D9F"/>
                </a:solidFill>
                <a:ea typeface="Times New Roman" panose="02020603050405020304" pitchFamily="18" charset="0"/>
                <a:cs typeface="Calibri" panose="020F0502020204030204" pitchFamily="34" charset="0"/>
              </a:rPr>
              <a:t>. التحضير</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52270315"/>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16</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508581" y="2144404"/>
            <a:ext cx="8126838" cy="1025537"/>
          </a:xfrm>
          <a:prstGeom prst="rect">
            <a:avLst/>
          </a:prstGeom>
          <a:noFill/>
        </p:spPr>
        <p:txBody>
          <a:bodyPr wrap="square">
            <a:spAutoFit/>
          </a:bodyPr>
          <a:lstStyle/>
          <a:p>
            <a:pPr algn="r" rtl="1">
              <a:lnSpc>
                <a:spcPct val="200000"/>
              </a:lnSpc>
            </a:pPr>
            <a:r>
              <a:rPr lang="ar-JO" sz="1633" dirty="0">
                <a:solidFill>
                  <a:schemeClr val="bg2">
                    <a:lumMod val="50000"/>
                  </a:schemeClr>
                </a:solidFill>
              </a:rPr>
              <a:t>يجب أن تحدد مجموعة عمل </a:t>
            </a:r>
            <a:r>
              <a:rPr lang="en-US" sz="1633" dirty="0">
                <a:solidFill>
                  <a:schemeClr val="bg2">
                    <a:lumMod val="50000"/>
                  </a:schemeClr>
                </a:solidFill>
              </a:rPr>
              <a:t>SMC </a:t>
            </a:r>
            <a:r>
              <a:rPr lang="ar-JO" sz="1633" dirty="0">
                <a:solidFill>
                  <a:schemeClr val="bg2">
                    <a:lumMod val="50000"/>
                  </a:schemeClr>
                </a:solidFill>
              </a:rPr>
              <a:t>جميع البيانات المطلوبة على مستوى المبنى والحضر لأنشطة التقييم. يجب تحديد موفري البيانات المحتملين ومصادر البيانات والاستراتيجيات الواعدة لجمع كل البيانات المطلوبة.</a:t>
            </a:r>
            <a:endParaRPr lang="en-US" sz="1633" dirty="0">
              <a:solidFill>
                <a:schemeClr val="bg2">
                  <a:lumMod val="50000"/>
                </a:schemeClr>
              </a:solidFill>
            </a:endParaRPr>
          </a:p>
        </p:txBody>
      </p:sp>
      <p:sp>
        <p:nvSpPr>
          <p:cNvPr id="22" name="Ovale 21">
            <a:extLst>
              <a:ext uri="{FF2B5EF4-FFF2-40B4-BE49-F238E27FC236}">
                <a16:creationId xmlns:a16="http://schemas.microsoft.com/office/drawing/2014/main" id="{00513AA0-6EF8-82D6-470D-B926244009CC}"/>
              </a:ext>
            </a:extLst>
          </p:cNvPr>
          <p:cNvSpPr/>
          <p:nvPr/>
        </p:nvSpPr>
        <p:spPr>
          <a:xfrm>
            <a:off x="8127004" y="111125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Documento con riempimento a tinta unita">
            <a:extLst>
              <a:ext uri="{FF2B5EF4-FFF2-40B4-BE49-F238E27FC236}">
                <a16:creationId xmlns:a16="http://schemas.microsoft.com/office/drawing/2014/main" id="{46EBC529-9BBD-BC30-FDBB-83F884F5149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99313" y="1187184"/>
            <a:ext cx="415669" cy="415669"/>
          </a:xfrm>
          <a:prstGeom prst="rect">
            <a:avLst/>
          </a:prstGeom>
        </p:spPr>
      </p:pic>
      <p:sp>
        <p:nvSpPr>
          <p:cNvPr id="4" name="CasellaDiTesto 3">
            <a:extLst>
              <a:ext uri="{FF2B5EF4-FFF2-40B4-BE49-F238E27FC236}">
                <a16:creationId xmlns:a16="http://schemas.microsoft.com/office/drawing/2014/main" id="{0AE5DC1D-E470-DDB8-2A99-083212ADDE00}"/>
              </a:ext>
            </a:extLst>
          </p:cNvPr>
          <p:cNvSpPr txBox="1"/>
          <p:nvPr/>
        </p:nvSpPr>
        <p:spPr>
          <a:xfrm>
            <a:off x="5216664" y="1685864"/>
            <a:ext cx="2982649"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2.2 تحديد مصادر البيانات</a:t>
            </a:r>
            <a:endParaRPr lang="en-US" sz="1633" dirty="0">
              <a:solidFill>
                <a:srgbClr val="264D9F"/>
              </a:solidFill>
              <a:ea typeface="Times New Roman" panose="02020603050405020304" pitchFamily="18" charset="0"/>
              <a:cs typeface="Calibri" panose="020F0502020204030204" pitchFamily="34" charset="0"/>
            </a:endParaRPr>
          </a:p>
        </p:txBody>
      </p:sp>
      <p:pic>
        <p:nvPicPr>
          <p:cNvPr id="6" name="Immagine 5">
            <a:extLst>
              <a:ext uri="{FF2B5EF4-FFF2-40B4-BE49-F238E27FC236}">
                <a16:creationId xmlns:a16="http://schemas.microsoft.com/office/drawing/2014/main" id="{814E6840-AE78-4797-17F4-F86ACFCBAB56}"/>
              </a:ext>
            </a:extLst>
          </p:cNvPr>
          <p:cNvPicPr>
            <a:picLocks noChangeAspect="1"/>
          </p:cNvPicPr>
          <p:nvPr/>
        </p:nvPicPr>
        <p:blipFill rotWithShape="1">
          <a:blip r:embed="rId5"/>
          <a:srcRect t="5803"/>
          <a:stretch/>
        </p:blipFill>
        <p:spPr>
          <a:xfrm>
            <a:off x="614708" y="3495839"/>
            <a:ext cx="3557617" cy="2005260"/>
          </a:xfrm>
          <a:prstGeom prst="rect">
            <a:avLst/>
          </a:prstGeom>
        </p:spPr>
      </p:pic>
      <p:sp>
        <p:nvSpPr>
          <p:cNvPr id="8" name="CasellaDiTesto 7">
            <a:extLst>
              <a:ext uri="{FF2B5EF4-FFF2-40B4-BE49-F238E27FC236}">
                <a16:creationId xmlns:a16="http://schemas.microsoft.com/office/drawing/2014/main" id="{C96A22ED-81AA-C17F-642A-2E6B51177F29}"/>
              </a:ext>
            </a:extLst>
          </p:cNvPr>
          <p:cNvSpPr txBox="1"/>
          <p:nvPr/>
        </p:nvSpPr>
        <p:spPr>
          <a:xfrm>
            <a:off x="4971677" y="3428695"/>
            <a:ext cx="3421249" cy="1600053"/>
          </a:xfrm>
          <a:prstGeom prst="rect">
            <a:avLst/>
          </a:prstGeom>
          <a:noFill/>
        </p:spPr>
        <p:txBody>
          <a:bodyPr wrap="square">
            <a:spAutoFit/>
          </a:bodyPr>
          <a:lstStyle/>
          <a:p>
            <a:pPr algn="just"/>
            <a:endParaRPr lang="en-US" sz="1633" dirty="0">
              <a:solidFill>
                <a:schemeClr val="bg2">
                  <a:lumMod val="50000"/>
                </a:schemeClr>
              </a:solidFill>
            </a:endParaRPr>
          </a:p>
          <a:p>
            <a:pPr algn="just"/>
            <a:r>
              <a:rPr lang="ar-JO" sz="1633" dirty="0">
                <a:solidFill>
                  <a:schemeClr val="bg2">
                    <a:lumMod val="50000"/>
                  </a:schemeClr>
                </a:solidFill>
              </a:rPr>
              <a:t>قد يؤدي استخدام الأدوات البرمجية (نظم المعلومات الجغرافية ، ومحاكاة الطاقة ، والتطبيقات القائمة على السحابة) إلى تسريع عملية جمع ومعالجة عملية جمع البيانات بشكل كبير.</a:t>
            </a:r>
            <a:endParaRPr lang="en-US" sz="1633" dirty="0">
              <a:solidFill>
                <a:schemeClr val="bg2">
                  <a:lumMod val="50000"/>
                </a:schemeClr>
              </a:solidFill>
            </a:endParaRPr>
          </a:p>
        </p:txBody>
      </p:sp>
      <p:grpSp>
        <p:nvGrpSpPr>
          <p:cNvPr id="13" name="Group 12">
            <a:extLst>
              <a:ext uri="{FF2B5EF4-FFF2-40B4-BE49-F238E27FC236}">
                <a16:creationId xmlns:a16="http://schemas.microsoft.com/office/drawing/2014/main" id="{B76CEC83-8876-1A92-A346-FE7BE4A04C13}"/>
              </a:ext>
            </a:extLst>
          </p:cNvPr>
          <p:cNvGrpSpPr/>
          <p:nvPr/>
        </p:nvGrpSpPr>
        <p:grpSpPr>
          <a:xfrm>
            <a:off x="411611" y="896419"/>
            <a:ext cx="1363020" cy="740408"/>
            <a:chOff x="7561141" y="1138448"/>
            <a:chExt cx="1363020" cy="740408"/>
          </a:xfrm>
        </p:grpSpPr>
        <p:sp>
          <p:nvSpPr>
            <p:cNvPr id="3" name="Ovale 2">
              <a:extLst>
                <a:ext uri="{FF2B5EF4-FFF2-40B4-BE49-F238E27FC236}">
                  <a16:creationId xmlns:a16="http://schemas.microsoft.com/office/drawing/2014/main" id="{6A6A6F06-4F60-1D85-9536-9E4577E088F5}"/>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324EA667-3A4E-E23E-3C0E-4D385C4F32C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26797" y="1294460"/>
              <a:ext cx="481441" cy="481441"/>
            </a:xfrm>
            <a:prstGeom prst="rect">
              <a:avLst/>
            </a:prstGeom>
          </p:spPr>
        </p:pic>
        <p:pic>
          <p:nvPicPr>
            <p:cNvPr id="9" name="Immagine 8">
              <a:extLst>
                <a:ext uri="{FF2B5EF4-FFF2-40B4-BE49-F238E27FC236}">
                  <a16:creationId xmlns:a16="http://schemas.microsoft.com/office/drawing/2014/main" id="{DD6919CB-352C-1EB0-A999-1F172500F83D}"/>
                </a:ext>
              </a:extLst>
            </p:cNvPr>
            <p:cNvPicPr>
              <a:picLocks noChangeAspect="1"/>
            </p:cNvPicPr>
            <p:nvPr/>
          </p:nvPicPr>
          <p:blipFill rotWithShape="1">
            <a:blip r:embed="rId8"/>
            <a:srcRect b="71569"/>
            <a:stretch/>
          </p:blipFill>
          <p:spPr>
            <a:xfrm>
              <a:off x="8331859" y="1279252"/>
              <a:ext cx="438621" cy="149961"/>
            </a:xfrm>
            <a:prstGeom prst="rect">
              <a:avLst/>
            </a:prstGeom>
            <a:ln>
              <a:solidFill>
                <a:schemeClr val="bg2">
                  <a:lumMod val="60000"/>
                  <a:lumOff val="40000"/>
                </a:schemeClr>
              </a:solidFill>
            </a:ln>
          </p:spPr>
        </p:pic>
        <p:sp>
          <p:nvSpPr>
            <p:cNvPr id="10" name="Rettangolo 9">
              <a:extLst>
                <a:ext uri="{FF2B5EF4-FFF2-40B4-BE49-F238E27FC236}">
                  <a16:creationId xmlns:a16="http://schemas.microsoft.com/office/drawing/2014/main" id="{8783FEA6-F5C2-C1C9-2531-C87F3978CFBA}"/>
                </a:ext>
              </a:extLst>
            </p:cNvPr>
            <p:cNvSpPr/>
            <p:nvPr/>
          </p:nvSpPr>
          <p:spPr bwMode="auto">
            <a:xfrm>
              <a:off x="7561141" y="113844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1" name="Immagine 10">
              <a:extLst>
                <a:ext uri="{FF2B5EF4-FFF2-40B4-BE49-F238E27FC236}">
                  <a16:creationId xmlns:a16="http://schemas.microsoft.com/office/drawing/2014/main" id="{8A4D772F-9490-FFC4-1880-AABC2D5E23F3}"/>
                </a:ext>
              </a:extLst>
            </p:cNvPr>
            <p:cNvPicPr>
              <a:picLocks noChangeAspect="1"/>
            </p:cNvPicPr>
            <p:nvPr/>
          </p:nvPicPr>
          <p:blipFill>
            <a:blip r:embed="rId9"/>
            <a:stretch>
              <a:fillRect/>
            </a:stretch>
          </p:blipFill>
          <p:spPr>
            <a:xfrm>
              <a:off x="8319361" y="1415619"/>
              <a:ext cx="472700" cy="168822"/>
            </a:xfrm>
            <a:prstGeom prst="rect">
              <a:avLst/>
            </a:prstGeom>
          </p:spPr>
        </p:pic>
      </p:gr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2" name="CasellaDiTesto 17">
            <a:extLst>
              <a:ext uri="{FF2B5EF4-FFF2-40B4-BE49-F238E27FC236}">
                <a16:creationId xmlns:a16="http://schemas.microsoft.com/office/drawing/2014/main" id="{0CA8871F-FED1-97FC-CE92-53BDEDE8BDAD}"/>
              </a:ext>
            </a:extLst>
          </p:cNvPr>
          <p:cNvSpPr txBox="1"/>
          <p:nvPr/>
        </p:nvSpPr>
        <p:spPr>
          <a:xfrm>
            <a:off x="3419621" y="117029"/>
            <a:ext cx="5267672" cy="454996"/>
          </a:xfrm>
          <a:prstGeom prst="rect">
            <a:avLst/>
          </a:prstGeom>
          <a:noFill/>
        </p:spPr>
        <p:txBody>
          <a:bodyPr wrap="square">
            <a:spAutoFit/>
          </a:bodyPr>
          <a:lstStyle/>
          <a:p>
            <a:pPr marL="244804">
              <a:lnSpc>
                <a:spcPct val="115000"/>
              </a:lnSpc>
            </a:pPr>
            <a:r>
              <a:rPr lang="ar-JO" sz="2177" b="1" dirty="0"/>
              <a:t>مرحلة التحضير</a:t>
            </a:r>
          </a:p>
        </p:txBody>
      </p:sp>
      <p:sp>
        <p:nvSpPr>
          <p:cNvPr id="14" name="CasellaDiTesto 24">
            <a:extLst>
              <a:ext uri="{FF2B5EF4-FFF2-40B4-BE49-F238E27FC236}">
                <a16:creationId xmlns:a16="http://schemas.microsoft.com/office/drawing/2014/main" id="{97F9270A-64A4-7527-2829-847E0F369B32}"/>
              </a:ext>
            </a:extLst>
          </p:cNvPr>
          <p:cNvSpPr txBox="1"/>
          <p:nvPr/>
        </p:nvSpPr>
        <p:spPr>
          <a:xfrm>
            <a:off x="6412619" y="1209048"/>
            <a:ext cx="162932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a:t>
            </a:r>
            <a:r>
              <a:rPr lang="ar-JO" sz="1633" dirty="0">
                <a:solidFill>
                  <a:srgbClr val="264D9F"/>
                </a:solidFill>
                <a:ea typeface="Times New Roman" panose="02020603050405020304" pitchFamily="18" charset="0"/>
                <a:cs typeface="Calibri" panose="020F0502020204030204" pitchFamily="34" charset="0"/>
              </a:rPr>
              <a:t>. التحضير</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384522298"/>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17</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619089" y="1803448"/>
            <a:ext cx="8126838" cy="4238917"/>
          </a:xfrm>
          <a:prstGeom prst="rect">
            <a:avLst/>
          </a:prstGeom>
          <a:noFill/>
        </p:spPr>
        <p:txBody>
          <a:bodyPr wrap="square">
            <a:spAutoFit/>
          </a:bodyPr>
          <a:lstStyle/>
          <a:p>
            <a:pPr lvl="1" algn="r" rtl="1">
              <a:lnSpc>
                <a:spcPct val="150000"/>
              </a:lnSpc>
            </a:pPr>
            <a:r>
              <a:rPr lang="ar-JO" sz="1633" dirty="0">
                <a:solidFill>
                  <a:schemeClr val="bg2">
                    <a:lumMod val="50000"/>
                  </a:schemeClr>
                </a:solidFill>
              </a:rPr>
              <a:t>قد يكون مقدم البيانات:</a:t>
            </a:r>
            <a:endParaRPr lang="en-US" sz="1633" dirty="0">
              <a:solidFill>
                <a:schemeClr val="bg2">
                  <a:lumMod val="50000"/>
                </a:schemeClr>
              </a:solidFill>
            </a:endParaRPr>
          </a:p>
          <a:p>
            <a:pPr marL="742950" lvl="1" indent="-285750" algn="r" rtl="1">
              <a:lnSpc>
                <a:spcPct val="150000"/>
              </a:lnSpc>
              <a:buFontTx/>
              <a:buChar char="-"/>
            </a:pPr>
            <a:r>
              <a:rPr lang="ar-JO" sz="1633" dirty="0">
                <a:solidFill>
                  <a:schemeClr val="bg2">
                    <a:lumMod val="50000"/>
                  </a:schemeClr>
                </a:solidFill>
              </a:rPr>
              <a:t>الإدارات البلدية أو الإقليمية (مثل التخطيط الحضري والطاقة والتنقل والمساحات الخضراء والمباني وما إلى ذلك</a:t>
            </a:r>
            <a:endParaRPr lang="en-US" sz="1633" dirty="0">
              <a:solidFill>
                <a:schemeClr val="bg2">
                  <a:lumMod val="50000"/>
                </a:schemeClr>
              </a:solidFill>
            </a:endParaRPr>
          </a:p>
          <a:p>
            <a:pPr marL="742950" lvl="1" indent="-285750" algn="r" rtl="1">
              <a:lnSpc>
                <a:spcPct val="150000"/>
              </a:lnSpc>
              <a:buFontTx/>
              <a:buChar char="-"/>
            </a:pPr>
            <a:r>
              <a:rPr lang="ar-JO" sz="1633" dirty="0">
                <a:solidFill>
                  <a:schemeClr val="bg2">
                    <a:lumMod val="50000"/>
                  </a:schemeClr>
                </a:solidFill>
              </a:rPr>
              <a:t>- الوكالات العامة (مثل وكالات الطاقة ووكالات الإسكان الاجتماعي)</a:t>
            </a:r>
            <a:endParaRPr lang="en-US" sz="1633" dirty="0">
              <a:solidFill>
                <a:schemeClr val="bg2">
                  <a:lumMod val="50000"/>
                </a:schemeClr>
              </a:solidFill>
            </a:endParaRPr>
          </a:p>
          <a:p>
            <a:pPr marL="742950" lvl="1" indent="-285750" algn="r" rtl="1">
              <a:lnSpc>
                <a:spcPct val="150000"/>
              </a:lnSpc>
              <a:buFontTx/>
              <a:buChar char="-"/>
            </a:pPr>
            <a:r>
              <a:rPr lang="ar-JO" sz="1633" dirty="0">
                <a:solidFill>
                  <a:schemeClr val="bg2">
                    <a:lumMod val="50000"/>
                  </a:schemeClr>
                </a:solidFill>
              </a:rPr>
              <a:t>- المكاتب الإحصائية</a:t>
            </a:r>
            <a:endParaRPr lang="en-US" sz="1633" dirty="0">
              <a:solidFill>
                <a:schemeClr val="bg2">
                  <a:lumMod val="50000"/>
                </a:schemeClr>
              </a:solidFill>
            </a:endParaRPr>
          </a:p>
          <a:p>
            <a:pPr marL="742950" lvl="1" indent="-285750" algn="r" rtl="1">
              <a:lnSpc>
                <a:spcPct val="150000"/>
              </a:lnSpc>
              <a:buFontTx/>
              <a:buChar char="-"/>
            </a:pPr>
            <a:r>
              <a:rPr lang="ar-JO" sz="1633" dirty="0">
                <a:solidFill>
                  <a:schemeClr val="bg2">
                    <a:lumMod val="50000"/>
                  </a:schemeClr>
                </a:solidFill>
              </a:rPr>
              <a:t>- أصحاب المباني / المستأجرين</a:t>
            </a:r>
            <a:endParaRPr lang="en-US" sz="1633" dirty="0">
              <a:solidFill>
                <a:schemeClr val="bg2">
                  <a:lumMod val="50000"/>
                </a:schemeClr>
              </a:solidFill>
            </a:endParaRPr>
          </a:p>
          <a:p>
            <a:pPr marL="742950" lvl="1" indent="-285750" algn="r" rtl="1">
              <a:lnSpc>
                <a:spcPct val="150000"/>
              </a:lnSpc>
              <a:buFontTx/>
              <a:buChar char="-"/>
            </a:pPr>
            <a:r>
              <a:rPr lang="ar-JO" sz="1633" dirty="0">
                <a:solidFill>
                  <a:schemeClr val="bg2">
                    <a:lumMod val="50000"/>
                  </a:schemeClr>
                </a:solidFill>
              </a:rPr>
              <a:t>- الشهادات (مثل أداء الطاقة والاستدامة)</a:t>
            </a:r>
            <a:endParaRPr lang="en-US" sz="1633" dirty="0">
              <a:solidFill>
                <a:schemeClr val="bg2">
                  <a:lumMod val="50000"/>
                </a:schemeClr>
              </a:solidFill>
            </a:endParaRPr>
          </a:p>
          <a:p>
            <a:pPr marL="742950" lvl="1" indent="-285750" algn="r" rtl="1">
              <a:lnSpc>
                <a:spcPct val="150000"/>
              </a:lnSpc>
              <a:buFontTx/>
              <a:buChar char="-"/>
            </a:pPr>
            <a:r>
              <a:rPr lang="ar-JO" sz="1633" dirty="0">
                <a:solidFill>
                  <a:schemeClr val="bg2">
                    <a:lumMod val="50000"/>
                  </a:schemeClr>
                </a:solidFill>
              </a:rPr>
              <a:t> المرافق (مثل المشغلين المحليين ، مرافق الطاقة ، مرافق المياه)</a:t>
            </a:r>
            <a:endParaRPr lang="en-US" sz="1633" dirty="0">
              <a:solidFill>
                <a:schemeClr val="bg2">
                  <a:lumMod val="50000"/>
                </a:schemeClr>
              </a:solidFill>
            </a:endParaRPr>
          </a:p>
          <a:p>
            <a:pPr marL="742950" lvl="1" indent="-285750" algn="r" rtl="1">
              <a:lnSpc>
                <a:spcPct val="150000"/>
              </a:lnSpc>
              <a:buFontTx/>
              <a:buChar char="-"/>
            </a:pPr>
            <a:r>
              <a:rPr lang="ar-JO" sz="1633" dirty="0">
                <a:solidFill>
                  <a:schemeClr val="bg2">
                    <a:lumMod val="50000"/>
                  </a:schemeClr>
                </a:solidFill>
              </a:rPr>
              <a:t>- مصدر مجاني يمكن الوصول إليه بشكل عام (مثل </a:t>
            </a:r>
            <a:r>
              <a:rPr lang="en-US" sz="1633" dirty="0">
                <a:solidFill>
                  <a:schemeClr val="bg2">
                    <a:lumMod val="50000"/>
                  </a:schemeClr>
                </a:solidFill>
              </a:rPr>
              <a:t>Google Earth </a:t>
            </a:r>
            <a:r>
              <a:rPr lang="ar-JO" sz="1633" dirty="0">
                <a:solidFill>
                  <a:schemeClr val="bg2">
                    <a:lumMod val="50000"/>
                  </a:schemeClr>
                </a:solidFill>
              </a:rPr>
              <a:t>و </a:t>
            </a:r>
            <a:r>
              <a:rPr lang="en-US" sz="1633" dirty="0">
                <a:solidFill>
                  <a:schemeClr val="bg2">
                    <a:lumMod val="50000"/>
                  </a:schemeClr>
                </a:solidFill>
              </a:rPr>
              <a:t>Open Street Map)- </a:t>
            </a:r>
            <a:r>
              <a:rPr lang="ar-JO" sz="1633" dirty="0">
                <a:solidFill>
                  <a:schemeClr val="bg2">
                    <a:lumMod val="50000"/>
                  </a:schemeClr>
                </a:solidFill>
              </a:rPr>
              <a:t>التفتيش في الموقع</a:t>
            </a:r>
            <a:endParaRPr lang="en-US" sz="1633" dirty="0">
              <a:solidFill>
                <a:schemeClr val="bg2">
                  <a:lumMod val="50000"/>
                </a:schemeClr>
              </a:solidFill>
            </a:endParaRPr>
          </a:p>
          <a:p>
            <a:pPr marL="742950" lvl="1" indent="-285750" algn="r" rtl="1">
              <a:lnSpc>
                <a:spcPct val="150000"/>
              </a:lnSpc>
              <a:buFontTx/>
              <a:buChar char="-"/>
            </a:pPr>
            <a:r>
              <a:rPr lang="ar-JO" sz="1633" dirty="0">
                <a:solidFill>
                  <a:schemeClr val="bg2">
                    <a:lumMod val="50000"/>
                  </a:schemeClr>
                </a:solidFill>
              </a:rPr>
              <a:t>- قواعد البيانات (على سبيل المثال ، من مشاريع البحث والتطوير)</a:t>
            </a:r>
            <a:endParaRPr lang="en-US" sz="1633" dirty="0">
              <a:solidFill>
                <a:schemeClr val="bg2">
                  <a:lumMod val="50000"/>
                </a:schemeClr>
              </a:solidFill>
            </a:endParaRPr>
          </a:p>
        </p:txBody>
      </p:sp>
      <p:sp>
        <p:nvSpPr>
          <p:cNvPr id="22" name="Ovale 21">
            <a:extLst>
              <a:ext uri="{FF2B5EF4-FFF2-40B4-BE49-F238E27FC236}">
                <a16:creationId xmlns:a16="http://schemas.microsoft.com/office/drawing/2014/main" id="{00513AA0-6EF8-82D6-470D-B926244009CC}"/>
              </a:ext>
            </a:extLst>
          </p:cNvPr>
          <p:cNvSpPr/>
          <p:nvPr/>
        </p:nvSpPr>
        <p:spPr>
          <a:xfrm>
            <a:off x="8056230" y="925015"/>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Documento con riempimento a tinta unita">
            <a:extLst>
              <a:ext uri="{FF2B5EF4-FFF2-40B4-BE49-F238E27FC236}">
                <a16:creationId xmlns:a16="http://schemas.microsoft.com/office/drawing/2014/main" id="{46EBC529-9BBD-BC30-FDBB-83F884F5149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96360" y="1022402"/>
            <a:ext cx="415669" cy="415669"/>
          </a:xfrm>
          <a:prstGeom prst="rect">
            <a:avLst/>
          </a:prstGeom>
        </p:spPr>
      </p:pic>
      <p:sp>
        <p:nvSpPr>
          <p:cNvPr id="4" name="CasellaDiTesto 3">
            <a:extLst>
              <a:ext uri="{FF2B5EF4-FFF2-40B4-BE49-F238E27FC236}">
                <a16:creationId xmlns:a16="http://schemas.microsoft.com/office/drawing/2014/main" id="{0AE5DC1D-E470-DDB8-2A99-083212ADDE00}"/>
              </a:ext>
            </a:extLst>
          </p:cNvPr>
          <p:cNvSpPr txBox="1"/>
          <p:nvPr/>
        </p:nvSpPr>
        <p:spPr>
          <a:xfrm>
            <a:off x="5137608" y="1377424"/>
            <a:ext cx="277784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2.2</a:t>
            </a:r>
            <a:r>
              <a:rPr lang="ar-JO" sz="1633" dirty="0">
                <a:solidFill>
                  <a:srgbClr val="264D9F"/>
                </a:solidFill>
                <a:ea typeface="Times New Roman" panose="02020603050405020304" pitchFamily="18" charset="0"/>
                <a:cs typeface="Calibri" panose="020F0502020204030204" pitchFamily="34" charset="0"/>
              </a:rPr>
              <a:t> تحديد مصادر البيانات</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10" name="Groupe 9"/>
          <p:cNvGrpSpPr/>
          <p:nvPr/>
        </p:nvGrpSpPr>
        <p:grpSpPr>
          <a:xfrm>
            <a:off x="212713" y="911632"/>
            <a:ext cx="1363020" cy="740408"/>
            <a:chOff x="7561141" y="1138448"/>
            <a:chExt cx="1363020" cy="740408"/>
          </a:xfrm>
        </p:grpSpPr>
        <p:sp>
          <p:nvSpPr>
            <p:cNvPr id="3" name="Ovale 2">
              <a:extLst>
                <a:ext uri="{FF2B5EF4-FFF2-40B4-BE49-F238E27FC236}">
                  <a16:creationId xmlns:a16="http://schemas.microsoft.com/office/drawing/2014/main" id="{D599E9E1-09F6-E1E8-35D3-5D388F618AAA}"/>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icerca cartelle con riempimento a tinta unita">
              <a:extLst>
                <a:ext uri="{FF2B5EF4-FFF2-40B4-BE49-F238E27FC236}">
                  <a16:creationId xmlns:a16="http://schemas.microsoft.com/office/drawing/2014/main" id="{801D0A8E-40F0-C7BF-4CBC-CA7EEED4E6B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26797" y="1294460"/>
              <a:ext cx="481441" cy="481441"/>
            </a:xfrm>
            <a:prstGeom prst="rect">
              <a:avLst/>
            </a:prstGeom>
          </p:spPr>
        </p:pic>
        <p:pic>
          <p:nvPicPr>
            <p:cNvPr id="7" name="Immagine 6">
              <a:extLst>
                <a:ext uri="{FF2B5EF4-FFF2-40B4-BE49-F238E27FC236}">
                  <a16:creationId xmlns:a16="http://schemas.microsoft.com/office/drawing/2014/main" id="{AD424446-C85E-0E0A-1E17-9B45CDE8520E}"/>
                </a:ext>
              </a:extLst>
            </p:cNvPr>
            <p:cNvPicPr>
              <a:picLocks noChangeAspect="1"/>
            </p:cNvPicPr>
            <p:nvPr/>
          </p:nvPicPr>
          <p:blipFill rotWithShape="1">
            <a:blip r:embed="rId7"/>
            <a:srcRect b="71569"/>
            <a:stretch/>
          </p:blipFill>
          <p:spPr>
            <a:xfrm>
              <a:off x="8331859" y="1279252"/>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503127F6-77DA-76B1-6541-27561B1EECD7}"/>
                </a:ext>
              </a:extLst>
            </p:cNvPr>
            <p:cNvSpPr/>
            <p:nvPr/>
          </p:nvSpPr>
          <p:spPr bwMode="auto">
            <a:xfrm>
              <a:off x="7561141" y="113844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ABB5F459-2A42-19AE-7C9D-F0DFEFB92980}"/>
                </a:ext>
              </a:extLst>
            </p:cNvPr>
            <p:cNvPicPr>
              <a:picLocks noChangeAspect="1"/>
            </p:cNvPicPr>
            <p:nvPr/>
          </p:nvPicPr>
          <p:blipFill>
            <a:blip r:embed="rId8"/>
            <a:stretch>
              <a:fillRect/>
            </a:stretch>
          </p:blipFill>
          <p:spPr>
            <a:xfrm>
              <a:off x="8319361" y="1415619"/>
              <a:ext cx="472700" cy="168822"/>
            </a:xfrm>
            <a:prstGeom prst="rect">
              <a:avLst/>
            </a:prstGeom>
          </p:spPr>
        </p:pic>
      </p:grpSp>
      <p:sp>
        <p:nvSpPr>
          <p:cNvPr id="17" name="CasellaDiTesto 17">
            <a:extLst>
              <a:ext uri="{FF2B5EF4-FFF2-40B4-BE49-F238E27FC236}">
                <a16:creationId xmlns:a16="http://schemas.microsoft.com/office/drawing/2014/main" id="{0CA8871F-FED1-97FC-CE92-53BDEDE8BDAD}"/>
              </a:ext>
            </a:extLst>
          </p:cNvPr>
          <p:cNvSpPr txBox="1"/>
          <p:nvPr/>
        </p:nvSpPr>
        <p:spPr>
          <a:xfrm>
            <a:off x="3419621" y="117029"/>
            <a:ext cx="2005233" cy="477631"/>
          </a:xfrm>
          <a:prstGeom prst="rect">
            <a:avLst/>
          </a:prstGeom>
          <a:noFill/>
        </p:spPr>
        <p:txBody>
          <a:bodyPr wrap="square">
            <a:spAutoFit/>
          </a:bodyPr>
          <a:lstStyle/>
          <a:p>
            <a:pPr marL="244804">
              <a:lnSpc>
                <a:spcPct val="115000"/>
              </a:lnSpc>
            </a:pPr>
            <a:r>
              <a:rPr lang="ar-JO" sz="2177" b="1" dirty="0"/>
              <a:t>مرحلة التحضير</a:t>
            </a:r>
          </a:p>
        </p:txBody>
      </p:sp>
      <p:sp>
        <p:nvSpPr>
          <p:cNvPr id="20" name="CasellaDiTesto 24">
            <a:extLst>
              <a:ext uri="{FF2B5EF4-FFF2-40B4-BE49-F238E27FC236}">
                <a16:creationId xmlns:a16="http://schemas.microsoft.com/office/drawing/2014/main" id="{97F9270A-64A4-7527-2829-847E0F369B32}"/>
              </a:ext>
            </a:extLst>
          </p:cNvPr>
          <p:cNvSpPr txBox="1"/>
          <p:nvPr/>
        </p:nvSpPr>
        <p:spPr>
          <a:xfrm>
            <a:off x="6170290" y="1022961"/>
            <a:ext cx="162932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a:t>
            </a:r>
            <a:r>
              <a:rPr lang="ar-JO" sz="1633" dirty="0">
                <a:solidFill>
                  <a:srgbClr val="264D9F"/>
                </a:solidFill>
                <a:ea typeface="Times New Roman" panose="02020603050405020304" pitchFamily="18" charset="0"/>
                <a:cs typeface="Calibri" panose="020F0502020204030204" pitchFamily="34" charset="0"/>
              </a:rPr>
              <a:t>. التحضير</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525861715"/>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18</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958862" y="2069283"/>
            <a:ext cx="3811701" cy="3610347"/>
          </a:xfrm>
          <a:prstGeom prst="rect">
            <a:avLst/>
          </a:prstGeom>
          <a:noFill/>
        </p:spPr>
        <p:txBody>
          <a:bodyPr wrap="square">
            <a:spAutoFit/>
          </a:bodyPr>
          <a:lstStyle/>
          <a:p>
            <a:pPr algn="just" rtl="1">
              <a:lnSpc>
                <a:spcPct val="200000"/>
              </a:lnSpc>
            </a:pPr>
            <a:r>
              <a:rPr lang="ar-JO" sz="1633" dirty="0">
                <a:solidFill>
                  <a:schemeClr val="bg2">
                    <a:lumMod val="50000"/>
                  </a:schemeClr>
                </a:solidFill>
              </a:rPr>
              <a:t>يتم تنفيذ نهج </a:t>
            </a:r>
            <a:r>
              <a:rPr lang="en-US" sz="1633" dirty="0">
                <a:solidFill>
                  <a:schemeClr val="bg2">
                    <a:lumMod val="50000"/>
                  </a:schemeClr>
                </a:solidFill>
              </a:rPr>
              <a:t>PGS </a:t>
            </a:r>
            <a:r>
              <a:rPr lang="ar-JO" sz="1633" dirty="0">
                <a:solidFill>
                  <a:schemeClr val="bg2">
                    <a:lumMod val="50000"/>
                  </a:schemeClr>
                </a:solidFill>
              </a:rPr>
              <a:t>في هذه اللحظة الحاسمة: يوصى بإجراء اختيار المعايير وتحديد الوزن من خلال نهج تشاركي ، يشمل أصحاب المصلحة الرئيسيين الذين تم تحديدهم مسبقًا.</a:t>
            </a:r>
            <a:r>
              <a:rPr lang="en-US" sz="1633" dirty="0">
                <a:solidFill>
                  <a:schemeClr val="bg2">
                    <a:lumMod val="50000"/>
                  </a:schemeClr>
                </a:solidFill>
              </a:rPr>
              <a:t> </a:t>
            </a:r>
            <a:r>
              <a:rPr lang="ar-JO" sz="1633" dirty="0">
                <a:solidFill>
                  <a:schemeClr val="bg2">
                    <a:lumMod val="50000"/>
                  </a:schemeClr>
                </a:solidFill>
              </a:rPr>
              <a:t>سيحدد الاختيار قضايا الاستدامة التي سيتم أخذها في الاعتبار عند إعداد سيناريوهات التعديل التحديثي.</a:t>
            </a:r>
            <a:r>
              <a:rPr lang="en-US" sz="1633" dirty="0">
                <a:solidFill>
                  <a:schemeClr val="bg2">
                    <a:lumMod val="50000"/>
                  </a:schemeClr>
                </a:solidFill>
              </a:rPr>
              <a:t> </a:t>
            </a:r>
            <a:r>
              <a:rPr lang="ar-JO" sz="1633" dirty="0">
                <a:solidFill>
                  <a:schemeClr val="bg2">
                    <a:lumMod val="50000"/>
                  </a:schemeClr>
                </a:solidFill>
              </a:rPr>
              <a:t>يجب تنظيم ورشة عمل </a:t>
            </a:r>
            <a:r>
              <a:rPr lang="en-US" sz="1633" dirty="0">
                <a:solidFill>
                  <a:schemeClr val="bg2">
                    <a:lumMod val="50000"/>
                  </a:schemeClr>
                </a:solidFill>
              </a:rPr>
              <a:t>PGS </a:t>
            </a:r>
            <a:r>
              <a:rPr lang="ar-JO" sz="1633" dirty="0">
                <a:solidFill>
                  <a:schemeClr val="bg2">
                    <a:lumMod val="50000"/>
                  </a:schemeClr>
                </a:solidFill>
              </a:rPr>
              <a:t>للتحقق من صحة اختيار المعايير وعملية الترجيح.</a:t>
            </a:r>
            <a:endParaRPr lang="en-US" sz="1633" dirty="0">
              <a:solidFill>
                <a:schemeClr val="bg2">
                  <a:lumMod val="50000"/>
                </a:schemeClr>
              </a:solidFill>
            </a:endParaRPr>
          </a:p>
        </p:txBody>
      </p:sp>
      <p:sp>
        <p:nvSpPr>
          <p:cNvPr id="22" name="Ovale 21">
            <a:extLst>
              <a:ext uri="{FF2B5EF4-FFF2-40B4-BE49-F238E27FC236}">
                <a16:creationId xmlns:a16="http://schemas.microsoft.com/office/drawing/2014/main" id="{00513AA0-6EF8-82D6-470D-B926244009CC}"/>
              </a:ext>
            </a:extLst>
          </p:cNvPr>
          <p:cNvSpPr/>
          <p:nvPr/>
        </p:nvSpPr>
        <p:spPr>
          <a:xfrm>
            <a:off x="8210274" y="897644"/>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Documento con riempimento a tinta unita">
            <a:extLst>
              <a:ext uri="{FF2B5EF4-FFF2-40B4-BE49-F238E27FC236}">
                <a16:creationId xmlns:a16="http://schemas.microsoft.com/office/drawing/2014/main" id="{46EBC529-9BBD-BC30-FDBB-83F884F5149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54894" y="960189"/>
            <a:ext cx="415669" cy="415669"/>
          </a:xfrm>
          <a:prstGeom prst="rect">
            <a:avLst/>
          </a:prstGeom>
        </p:spPr>
      </p:pic>
      <p:sp>
        <p:nvSpPr>
          <p:cNvPr id="9" name="CasellaDiTesto 8">
            <a:extLst>
              <a:ext uri="{FF2B5EF4-FFF2-40B4-BE49-F238E27FC236}">
                <a16:creationId xmlns:a16="http://schemas.microsoft.com/office/drawing/2014/main" id="{9839EEBC-823B-BC6A-A85A-3F0FDC58A1DB}"/>
              </a:ext>
            </a:extLst>
          </p:cNvPr>
          <p:cNvSpPr txBox="1"/>
          <p:nvPr/>
        </p:nvSpPr>
        <p:spPr>
          <a:xfrm>
            <a:off x="277786" y="160618"/>
            <a:ext cx="5267672" cy="454996"/>
          </a:xfrm>
          <a:prstGeom prst="rect">
            <a:avLst/>
          </a:prstGeom>
          <a:noFill/>
        </p:spPr>
        <p:txBody>
          <a:bodyPr wrap="square">
            <a:spAutoFit/>
          </a:bodyPr>
          <a:lstStyle/>
          <a:p>
            <a:pPr marL="244804">
              <a:lnSpc>
                <a:spcPct val="115000"/>
              </a:lnSpc>
            </a:pPr>
            <a:r>
              <a:rPr lang="en-GB" sz="2177" b="1" dirty="0"/>
              <a:t>Preparation phase</a:t>
            </a:r>
          </a:p>
        </p:txBody>
      </p:sp>
      <p:sp>
        <p:nvSpPr>
          <p:cNvPr id="11" name="CasellaDiTesto 10">
            <a:extLst>
              <a:ext uri="{FF2B5EF4-FFF2-40B4-BE49-F238E27FC236}">
                <a16:creationId xmlns:a16="http://schemas.microsoft.com/office/drawing/2014/main" id="{49C995AC-6A8F-555F-CF6E-1350252219A5}"/>
              </a:ext>
            </a:extLst>
          </p:cNvPr>
          <p:cNvSpPr txBox="1"/>
          <p:nvPr/>
        </p:nvSpPr>
        <p:spPr>
          <a:xfrm>
            <a:off x="4772871" y="1282795"/>
            <a:ext cx="3270212"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3.2</a:t>
            </a:r>
            <a:r>
              <a:rPr lang="ar-JO" sz="1633" dirty="0">
                <a:solidFill>
                  <a:srgbClr val="264D9F"/>
                </a:solidFill>
                <a:ea typeface="Times New Roman" panose="02020603050405020304" pitchFamily="18" charset="0"/>
                <a:cs typeface="Calibri" panose="020F0502020204030204" pitchFamily="34" charset="0"/>
              </a:rPr>
              <a:t> الأساليب التشاركية في مرحلة الإعداد</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8" name="Groupe 7"/>
          <p:cNvGrpSpPr/>
          <p:nvPr/>
        </p:nvGrpSpPr>
        <p:grpSpPr>
          <a:xfrm>
            <a:off x="212713" y="925657"/>
            <a:ext cx="1363020" cy="740408"/>
            <a:chOff x="7561141" y="1138448"/>
            <a:chExt cx="1363020" cy="740408"/>
          </a:xfrm>
        </p:grpSpPr>
        <p:sp>
          <p:nvSpPr>
            <p:cNvPr id="4" name="Ovale 3">
              <a:extLst>
                <a:ext uri="{FF2B5EF4-FFF2-40B4-BE49-F238E27FC236}">
                  <a16:creationId xmlns:a16="http://schemas.microsoft.com/office/drawing/2014/main" id="{F3C66CA3-57D7-BF9F-2A3C-F3DEB4233282}"/>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icerca cartelle con riempimento a tinta unita">
              <a:extLst>
                <a:ext uri="{FF2B5EF4-FFF2-40B4-BE49-F238E27FC236}">
                  <a16:creationId xmlns:a16="http://schemas.microsoft.com/office/drawing/2014/main" id="{04D7F78A-497A-B82F-968E-1763677599E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26797" y="1294460"/>
              <a:ext cx="481441" cy="481441"/>
            </a:xfrm>
            <a:prstGeom prst="rect">
              <a:avLst/>
            </a:prstGeom>
          </p:spPr>
        </p:pic>
        <p:pic>
          <p:nvPicPr>
            <p:cNvPr id="10" name="Immagine 9">
              <a:extLst>
                <a:ext uri="{FF2B5EF4-FFF2-40B4-BE49-F238E27FC236}">
                  <a16:creationId xmlns:a16="http://schemas.microsoft.com/office/drawing/2014/main" id="{70A74F27-F03E-030E-573E-97669A2444D1}"/>
                </a:ext>
              </a:extLst>
            </p:cNvPr>
            <p:cNvPicPr>
              <a:picLocks noChangeAspect="1"/>
            </p:cNvPicPr>
            <p:nvPr/>
          </p:nvPicPr>
          <p:blipFill rotWithShape="1">
            <a:blip r:embed="rId7"/>
            <a:srcRect b="71569"/>
            <a:stretch/>
          </p:blipFill>
          <p:spPr>
            <a:xfrm>
              <a:off x="8331859" y="1279252"/>
              <a:ext cx="438621" cy="149961"/>
            </a:xfrm>
            <a:prstGeom prst="rect">
              <a:avLst/>
            </a:prstGeom>
            <a:ln>
              <a:solidFill>
                <a:schemeClr val="bg2">
                  <a:lumMod val="60000"/>
                  <a:lumOff val="40000"/>
                </a:schemeClr>
              </a:solidFill>
            </a:ln>
          </p:spPr>
        </p:pic>
        <p:sp>
          <p:nvSpPr>
            <p:cNvPr id="12" name="Rettangolo 11">
              <a:extLst>
                <a:ext uri="{FF2B5EF4-FFF2-40B4-BE49-F238E27FC236}">
                  <a16:creationId xmlns:a16="http://schemas.microsoft.com/office/drawing/2014/main" id="{C801E7CA-4277-2949-6280-6205BCB59DB7}"/>
                </a:ext>
              </a:extLst>
            </p:cNvPr>
            <p:cNvSpPr/>
            <p:nvPr/>
          </p:nvSpPr>
          <p:spPr bwMode="auto">
            <a:xfrm>
              <a:off x="7561141" y="113844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5" name="Immagine 14">
              <a:extLst>
                <a:ext uri="{FF2B5EF4-FFF2-40B4-BE49-F238E27FC236}">
                  <a16:creationId xmlns:a16="http://schemas.microsoft.com/office/drawing/2014/main" id="{AE405F31-655E-DBC7-685B-4310855A0B1C}"/>
                </a:ext>
              </a:extLst>
            </p:cNvPr>
            <p:cNvPicPr>
              <a:picLocks noChangeAspect="1"/>
            </p:cNvPicPr>
            <p:nvPr/>
          </p:nvPicPr>
          <p:blipFill>
            <a:blip r:embed="rId8"/>
            <a:stretch>
              <a:fillRect/>
            </a:stretch>
          </p:blipFill>
          <p:spPr>
            <a:xfrm>
              <a:off x="8318670" y="1413000"/>
              <a:ext cx="468399" cy="175649"/>
            </a:xfrm>
            <a:prstGeom prst="rect">
              <a:avLst/>
            </a:prstGeom>
          </p:spPr>
        </p:pic>
      </p:grpSp>
      <p:grpSp>
        <p:nvGrpSpPr>
          <p:cNvPr id="18" name="Groupe 17"/>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6" name="CasellaDiTesto 24">
            <a:extLst>
              <a:ext uri="{FF2B5EF4-FFF2-40B4-BE49-F238E27FC236}">
                <a16:creationId xmlns:a16="http://schemas.microsoft.com/office/drawing/2014/main" id="{97F9270A-64A4-7527-2829-847E0F369B32}"/>
              </a:ext>
            </a:extLst>
          </p:cNvPr>
          <p:cNvSpPr txBox="1"/>
          <p:nvPr/>
        </p:nvSpPr>
        <p:spPr>
          <a:xfrm>
            <a:off x="6246568" y="884263"/>
            <a:ext cx="162932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a:t>
            </a:r>
            <a:r>
              <a:rPr lang="ar-JO" sz="1633" dirty="0">
                <a:solidFill>
                  <a:srgbClr val="264D9F"/>
                </a:solidFill>
                <a:ea typeface="Times New Roman" panose="02020603050405020304" pitchFamily="18" charset="0"/>
                <a:cs typeface="Calibri" panose="020F0502020204030204" pitchFamily="34" charset="0"/>
              </a:rPr>
              <a:t>. التحضير</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6153" name="Groupe 6152"/>
          <p:cNvGrpSpPr/>
          <p:nvPr/>
        </p:nvGrpSpPr>
        <p:grpSpPr>
          <a:xfrm>
            <a:off x="424340" y="2151642"/>
            <a:ext cx="3401450" cy="2966700"/>
            <a:chOff x="414016" y="2478078"/>
            <a:chExt cx="3401450" cy="2966700"/>
          </a:xfrm>
        </p:grpSpPr>
        <p:sp>
          <p:nvSpPr>
            <p:cNvPr id="7" name="Rettangolo 6">
              <a:extLst>
                <a:ext uri="{FF2B5EF4-FFF2-40B4-BE49-F238E27FC236}">
                  <a16:creationId xmlns:a16="http://schemas.microsoft.com/office/drawing/2014/main" id="{AF8519D3-B8E5-C637-3E43-C1404CA2C4E8}"/>
                </a:ext>
              </a:extLst>
            </p:cNvPr>
            <p:cNvSpPr/>
            <p:nvPr/>
          </p:nvSpPr>
          <p:spPr bwMode="auto">
            <a:xfrm>
              <a:off x="414016" y="4764717"/>
              <a:ext cx="3070129" cy="680061"/>
            </a:xfrm>
            <a:prstGeom prst="rect">
              <a:avLst/>
            </a:prstGeom>
            <a:noFill/>
            <a:ln w="38100" cap="flat" cmpd="sng" algn="ctr">
              <a:solidFill>
                <a:srgbClr val="00CC99"/>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sp>
          <p:nvSpPr>
            <p:cNvPr id="13" name="Rectangle à coins arrondis 12"/>
            <p:cNvSpPr/>
            <p:nvPr/>
          </p:nvSpPr>
          <p:spPr>
            <a:xfrm>
              <a:off x="1851757" y="2478078"/>
              <a:ext cx="1963709" cy="457200"/>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à coins arrondis 26"/>
            <p:cNvSpPr/>
            <p:nvPr/>
          </p:nvSpPr>
          <p:spPr>
            <a:xfrm>
              <a:off x="719124" y="3277388"/>
              <a:ext cx="2837885" cy="479309"/>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200" b="1" dirty="0">
                  <a:solidFill>
                    <a:schemeClr val="tx1">
                      <a:lumMod val="95000"/>
                      <a:lumOff val="5000"/>
                    </a:schemeClr>
                  </a:solidFill>
                  <a:cs typeface="+mj-cs"/>
                </a:rPr>
                <a:t>-1.2  </a:t>
              </a:r>
              <a:r>
                <a:rPr lang="ar-JO" sz="1200" b="1" dirty="0">
                  <a:solidFill>
                    <a:schemeClr val="tx1">
                      <a:lumMod val="95000"/>
                      <a:lumOff val="5000"/>
                    </a:schemeClr>
                  </a:solidFill>
                  <a:cs typeface="+mj-cs"/>
                </a:rPr>
                <a:t>سياق </a:t>
              </a:r>
              <a:r>
                <a:rPr lang="en-US" sz="1200" b="1" dirty="0">
                  <a:solidFill>
                    <a:schemeClr val="tx1">
                      <a:lumMod val="95000"/>
                      <a:lumOff val="5000"/>
                    </a:schemeClr>
                  </a:solidFill>
                  <a:cs typeface="+mj-cs"/>
                </a:rPr>
                <a:t>  </a:t>
              </a:r>
              <a:r>
                <a:rPr lang="fr-FR" sz="1200" b="1" dirty="0">
                  <a:solidFill>
                    <a:schemeClr val="tx1">
                      <a:lumMod val="95000"/>
                      <a:lumOff val="5000"/>
                    </a:schemeClr>
                  </a:solidFill>
                  <a:cs typeface="+mj-cs"/>
                </a:rPr>
                <a:t>SNTool </a:t>
              </a:r>
              <a:r>
                <a:rPr lang="ar-JO" sz="1200" b="1" dirty="0">
                  <a:solidFill>
                    <a:schemeClr val="tx1">
                      <a:lumMod val="95000"/>
                      <a:lumOff val="5000"/>
                    </a:schemeClr>
                  </a:solidFill>
                  <a:cs typeface="+mj-cs"/>
                </a:rPr>
                <a:t>و </a:t>
              </a:r>
              <a:r>
                <a:rPr lang="fr-FR" sz="1200" b="1" dirty="0">
                  <a:solidFill>
                    <a:schemeClr val="tx1">
                      <a:lumMod val="95000"/>
                      <a:lumOff val="5000"/>
                    </a:schemeClr>
                  </a:solidFill>
                  <a:cs typeface="+mj-cs"/>
                </a:rPr>
                <a:t>SBTool </a:t>
              </a:r>
            </a:p>
          </p:txBody>
        </p:sp>
        <p:sp>
          <p:nvSpPr>
            <p:cNvPr id="28" name="Rectangle à coins arrondis 27"/>
            <p:cNvSpPr/>
            <p:nvPr/>
          </p:nvSpPr>
          <p:spPr>
            <a:xfrm>
              <a:off x="630969" y="4029745"/>
              <a:ext cx="2940081" cy="489775"/>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400" dirty="0">
                  <a:solidFill>
                    <a:schemeClr val="tx1">
                      <a:lumMod val="95000"/>
                      <a:lumOff val="5000"/>
                    </a:schemeClr>
                  </a:solidFill>
                </a:rPr>
                <a:t>2.2</a:t>
              </a:r>
              <a:r>
                <a:rPr lang="ar-JO" sz="1400" dirty="0">
                  <a:solidFill>
                    <a:schemeClr val="tx1">
                      <a:lumMod val="95000"/>
                      <a:lumOff val="5000"/>
                    </a:schemeClr>
                  </a:solidFill>
                </a:rPr>
                <a:t>. تحديد مصادر البيانات</a:t>
              </a:r>
              <a:endParaRPr lang="fr-FR" sz="1400" dirty="0">
                <a:solidFill>
                  <a:schemeClr val="tx1">
                    <a:lumMod val="95000"/>
                    <a:lumOff val="5000"/>
                  </a:schemeClr>
                </a:solidFill>
              </a:endParaRPr>
            </a:p>
          </p:txBody>
        </p:sp>
        <p:sp>
          <p:nvSpPr>
            <p:cNvPr id="29" name="Rectangle à coins arrondis 28"/>
            <p:cNvSpPr/>
            <p:nvPr/>
          </p:nvSpPr>
          <p:spPr>
            <a:xfrm>
              <a:off x="529052" y="4823259"/>
              <a:ext cx="2923913" cy="538530"/>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sz="1400" dirty="0">
                  <a:solidFill>
                    <a:schemeClr val="tx1">
                      <a:lumMod val="95000"/>
                      <a:lumOff val="5000"/>
                    </a:schemeClr>
                  </a:solidFill>
                </a:rPr>
                <a:t>2.3</a:t>
              </a:r>
              <a:r>
                <a:rPr lang="ar-JO" sz="1400" dirty="0">
                  <a:solidFill>
                    <a:schemeClr val="tx1">
                      <a:lumMod val="95000"/>
                      <a:lumOff val="5000"/>
                    </a:schemeClr>
                  </a:solidFill>
                </a:rPr>
                <a:t> الأساليب التشاركية في مرحلة الإعداد</a:t>
              </a:r>
              <a:endParaRPr lang="fr-FR" sz="1400" dirty="0">
                <a:solidFill>
                  <a:schemeClr val="tx1">
                    <a:lumMod val="95000"/>
                    <a:lumOff val="5000"/>
                  </a:schemeClr>
                </a:solidFill>
              </a:endParaRPr>
            </a:p>
          </p:txBody>
        </p:sp>
        <p:sp>
          <p:nvSpPr>
            <p:cNvPr id="30" name="CasellaDiTesto 24">
              <a:extLst>
                <a:ext uri="{FF2B5EF4-FFF2-40B4-BE49-F238E27FC236}">
                  <a16:creationId xmlns:a16="http://schemas.microsoft.com/office/drawing/2014/main" id="{97F9270A-64A4-7527-2829-847E0F369B32}"/>
                </a:ext>
              </a:extLst>
            </p:cNvPr>
            <p:cNvSpPr txBox="1"/>
            <p:nvPr/>
          </p:nvSpPr>
          <p:spPr>
            <a:xfrm>
              <a:off x="1951773" y="2539191"/>
              <a:ext cx="1629323" cy="381323"/>
            </a:xfrm>
            <a:prstGeom prst="rect">
              <a:avLst/>
            </a:prstGeom>
            <a:noFill/>
          </p:spPr>
          <p:txBody>
            <a:bodyPr wrap="square">
              <a:spAutoFit/>
            </a:bodyPr>
            <a:lstStyle/>
            <a:p>
              <a:pPr marL="244804" algn="r" rtl="1">
                <a:lnSpc>
                  <a:spcPct val="115000"/>
                </a:lnSpc>
              </a:pPr>
              <a:r>
                <a:rPr lang="en-US" sz="1633" dirty="0">
                  <a:solidFill>
                    <a:schemeClr val="tx1">
                      <a:lumMod val="95000"/>
                      <a:lumOff val="5000"/>
                    </a:schemeClr>
                  </a:solidFill>
                  <a:ea typeface="Times New Roman" panose="02020603050405020304" pitchFamily="18" charset="0"/>
                  <a:cs typeface="Calibri" panose="020F0502020204030204" pitchFamily="34" charset="0"/>
                </a:rPr>
                <a:t>2</a:t>
              </a:r>
              <a:r>
                <a:rPr lang="ar-JO" sz="1633" dirty="0">
                  <a:solidFill>
                    <a:schemeClr val="tx1">
                      <a:lumMod val="95000"/>
                      <a:lumOff val="5000"/>
                    </a:schemeClr>
                  </a:solidFill>
                  <a:ea typeface="Times New Roman" panose="02020603050405020304" pitchFamily="18" charset="0"/>
                  <a:cs typeface="Calibri" panose="020F0502020204030204" pitchFamily="34" charset="0"/>
                </a:rPr>
                <a:t>. التحضير</a:t>
              </a:r>
              <a:endParaRPr lang="en-US" sz="1633" dirty="0">
                <a:solidFill>
                  <a:schemeClr val="tx1">
                    <a:lumMod val="95000"/>
                    <a:lumOff val="5000"/>
                  </a:schemeClr>
                </a:solidFill>
                <a:ea typeface="Times New Roman" panose="02020603050405020304" pitchFamily="18" charset="0"/>
                <a:cs typeface="Calibri" panose="020F0502020204030204" pitchFamily="34" charset="0"/>
              </a:endParaRPr>
            </a:p>
          </p:txBody>
        </p:sp>
        <p:cxnSp>
          <p:nvCxnSpPr>
            <p:cNvPr id="16" name="Connecteur droit 15"/>
            <p:cNvCxnSpPr/>
            <p:nvPr/>
          </p:nvCxnSpPr>
          <p:spPr>
            <a:xfrm>
              <a:off x="3728807" y="2935278"/>
              <a:ext cx="0" cy="2270373"/>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49" name="Connecteur droit 6148"/>
            <p:cNvCxnSpPr>
              <a:stCxn id="27" idx="3"/>
            </p:cNvCxnSpPr>
            <p:nvPr/>
          </p:nvCxnSpPr>
          <p:spPr>
            <a:xfrm flipV="1">
              <a:off x="3557009" y="3517042"/>
              <a:ext cx="171798" cy="1"/>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flipV="1">
              <a:off x="3553070" y="4272449"/>
              <a:ext cx="171798" cy="1"/>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flipV="1">
              <a:off x="3520577" y="5180320"/>
              <a:ext cx="171798" cy="1"/>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18135571"/>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00458" y="7933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94500" y="7817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276385" y="68445"/>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19</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2951410" y="1779058"/>
            <a:ext cx="5802041" cy="3538405"/>
          </a:xfrm>
          <a:prstGeom prst="rect">
            <a:avLst/>
          </a:prstGeom>
          <a:noFill/>
        </p:spPr>
        <p:txBody>
          <a:bodyPr wrap="square">
            <a:spAutoFit/>
          </a:bodyPr>
          <a:lstStyle/>
          <a:p>
            <a:pPr algn="just" rtl="1">
              <a:lnSpc>
                <a:spcPct val="200000"/>
              </a:lnSpc>
            </a:pPr>
            <a:r>
              <a:rPr lang="ar-JO" sz="1633" dirty="0">
                <a:solidFill>
                  <a:schemeClr val="bg2">
                    <a:lumMod val="50000"/>
                  </a:schemeClr>
                </a:solidFill>
              </a:rPr>
              <a:t>تتكون مرحلة التشخيص من تقييم الحالة الحالية للمنطقة الحضرية والمباني باستخدام إصدارات سياقية من </a:t>
            </a:r>
            <a:r>
              <a:rPr lang="en-US" sz="1633" dirty="0">
                <a:solidFill>
                  <a:schemeClr val="bg2">
                    <a:lumMod val="50000"/>
                  </a:schemeClr>
                </a:solidFill>
              </a:rPr>
              <a:t>SNTool / SBTool. </a:t>
            </a:r>
            <a:r>
              <a:rPr lang="ar-JO" sz="1633" dirty="0">
                <a:solidFill>
                  <a:schemeClr val="bg2">
                    <a:lumMod val="50000"/>
                  </a:schemeClr>
                </a:solidFill>
              </a:rPr>
              <a:t>يمكن أن تسمح بما يلي:• تحديد نقاط القوة والضعف وكذلك الأصول التي يمكن الاستفادة منها لدعم التدخلات• تحديد الترابط ، والفوائد ، والتآزر بين أنظمة المدينة التي يمكن أن تساعد في توجيه استخدام الموارد بكفاءة• استكشاف الثغرات في الوعي وفرص العمل.الهدف من التشخيص هو:- لتعيين الأساس لتعريف أهداف الأداء لمشروع التعديل التحديثي (المرحلة التالية)- التعرف على نقاط القوة والضعف في المنطقة العمرانية والمباني العامة من حيث الاستدامة.</a:t>
            </a:r>
            <a:endParaRPr lang="en-US" sz="1633" dirty="0">
              <a:solidFill>
                <a:schemeClr val="bg2">
                  <a:lumMod val="50000"/>
                </a:schemeClr>
              </a:solidFill>
            </a:endParaRPr>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6318427" y="1012207"/>
            <a:ext cx="1540361" cy="364395"/>
          </a:xfrm>
          <a:prstGeom prst="rect">
            <a:avLst/>
          </a:prstGeom>
          <a:noFill/>
        </p:spPr>
        <p:txBody>
          <a:bodyPr wrap="square">
            <a:spAutoFit/>
          </a:bodyPr>
          <a:lstStyle/>
          <a:p>
            <a:pPr marL="244804">
              <a:lnSpc>
                <a:spcPct val="115000"/>
              </a:lnSpc>
            </a:pPr>
            <a:r>
              <a:rPr lang="ar-JO" sz="1633" dirty="0">
                <a:solidFill>
                  <a:srgbClr val="264D9F"/>
                </a:solidFill>
                <a:ea typeface="Times New Roman" panose="02020603050405020304" pitchFamily="18" charset="0"/>
                <a:cs typeface="Calibri" panose="020F0502020204030204" pitchFamily="34" charset="0"/>
              </a:rPr>
              <a:t>3. التشخيص</a:t>
            </a:r>
            <a:endParaRPr lang="en-US" sz="1633" dirty="0">
              <a:solidFill>
                <a:srgbClr val="264D9F"/>
              </a:solidFill>
              <a:ea typeface="Times New Roman" panose="02020603050405020304" pitchFamily="18" charset="0"/>
              <a:cs typeface="Calibri" panose="020F0502020204030204" pitchFamily="34" charset="0"/>
            </a:endParaRPr>
          </a:p>
        </p:txBody>
      </p:sp>
      <p:sp>
        <p:nvSpPr>
          <p:cNvPr id="22" name="Ovale 21">
            <a:extLst>
              <a:ext uri="{FF2B5EF4-FFF2-40B4-BE49-F238E27FC236}">
                <a16:creationId xmlns:a16="http://schemas.microsoft.com/office/drawing/2014/main" id="{00513AA0-6EF8-82D6-470D-B926244009CC}"/>
              </a:ext>
            </a:extLst>
          </p:cNvPr>
          <p:cNvSpPr/>
          <p:nvPr/>
        </p:nvSpPr>
        <p:spPr>
          <a:xfrm>
            <a:off x="8193162" y="98911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60080" y="1040116"/>
            <a:ext cx="458280" cy="458280"/>
          </a:xfrm>
          <a:prstGeom prst="rect">
            <a:avLst/>
          </a:prstGeom>
        </p:spPr>
      </p:pic>
      <p:sp>
        <p:nvSpPr>
          <p:cNvPr id="11" name="Rectangle 1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2" name="Groupe 11"/>
          <p:cNvGrpSpPr/>
          <p:nvPr/>
        </p:nvGrpSpPr>
        <p:grpSpPr>
          <a:xfrm>
            <a:off x="1397977" y="6125705"/>
            <a:ext cx="5990290" cy="690395"/>
            <a:chOff x="1397977" y="6125705"/>
            <a:chExt cx="5990290" cy="690395"/>
          </a:xfrm>
        </p:grpSpPr>
        <p:sp>
          <p:nvSpPr>
            <p:cNvPr id="13" name="Rectangle 12"/>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4" name="Groupe 13"/>
            <p:cNvGrpSpPr/>
            <p:nvPr/>
          </p:nvGrpSpPr>
          <p:grpSpPr>
            <a:xfrm>
              <a:off x="1397977" y="6156450"/>
              <a:ext cx="5990290" cy="659650"/>
              <a:chOff x="1397977" y="6156450"/>
              <a:chExt cx="5990290" cy="659650"/>
            </a:xfrm>
          </p:grpSpPr>
          <p:sp>
            <p:nvSpPr>
              <p:cNvPr id="15" name="Rectangle 14"/>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6" name="Rectangle 1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17" name="Groupe 16"/>
          <p:cNvGrpSpPr/>
          <p:nvPr/>
        </p:nvGrpSpPr>
        <p:grpSpPr>
          <a:xfrm>
            <a:off x="221881" y="1078250"/>
            <a:ext cx="2713952" cy="4658706"/>
            <a:chOff x="221881" y="1078250"/>
            <a:chExt cx="2713952" cy="4658706"/>
          </a:xfrm>
        </p:grpSpPr>
        <p:sp>
          <p:nvSpPr>
            <p:cNvPr id="3" name="Rectangle à coins arrondis 2"/>
            <p:cNvSpPr/>
            <p:nvPr/>
          </p:nvSpPr>
          <p:spPr>
            <a:xfrm>
              <a:off x="729762" y="1078250"/>
              <a:ext cx="2206071" cy="560289"/>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lumMod val="95000"/>
                      <a:lumOff val="5000"/>
                    </a:schemeClr>
                  </a:solidFill>
                </a:rPr>
                <a:t> -3 -</a:t>
              </a:r>
              <a:r>
                <a:rPr lang="ar-JO" dirty="0">
                  <a:solidFill>
                    <a:schemeClr val="tx1">
                      <a:lumMod val="95000"/>
                      <a:lumOff val="5000"/>
                    </a:schemeClr>
                  </a:solidFill>
                </a:rPr>
                <a:t>تشخيص</a:t>
              </a:r>
              <a:endParaRPr lang="fr-FR" dirty="0">
                <a:solidFill>
                  <a:schemeClr val="tx1">
                    <a:lumMod val="95000"/>
                    <a:lumOff val="5000"/>
                  </a:schemeClr>
                </a:solidFill>
              </a:endParaRPr>
            </a:p>
          </p:txBody>
        </p:sp>
        <p:sp>
          <p:nvSpPr>
            <p:cNvPr id="19" name="Rectangle à coins arrondis 18"/>
            <p:cNvSpPr/>
            <p:nvPr/>
          </p:nvSpPr>
          <p:spPr>
            <a:xfrm>
              <a:off x="232205" y="1877536"/>
              <a:ext cx="2515639" cy="560289"/>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400" dirty="0">
                  <a:solidFill>
                    <a:schemeClr val="tx1">
                      <a:lumMod val="95000"/>
                      <a:lumOff val="5000"/>
                    </a:schemeClr>
                  </a:solidFill>
                </a:rPr>
                <a:t>1.3</a:t>
              </a:r>
              <a:r>
                <a:rPr lang="ar-JO" sz="1400" dirty="0">
                  <a:solidFill>
                    <a:schemeClr val="tx1">
                      <a:lumMod val="95000"/>
                      <a:lumOff val="5000"/>
                    </a:schemeClr>
                  </a:solidFill>
                </a:rPr>
                <a:t>تقييم الوضع الحالي لمنطقة حضرية</a:t>
              </a:r>
              <a:endParaRPr lang="fr-FR" sz="1400" dirty="0">
                <a:solidFill>
                  <a:schemeClr val="tx1">
                    <a:lumMod val="95000"/>
                    <a:lumOff val="5000"/>
                  </a:schemeClr>
                </a:solidFill>
              </a:endParaRPr>
            </a:p>
          </p:txBody>
        </p:sp>
        <p:sp>
          <p:nvSpPr>
            <p:cNvPr id="20" name="Rectangle à coins arrondis 19"/>
            <p:cNvSpPr/>
            <p:nvPr/>
          </p:nvSpPr>
          <p:spPr>
            <a:xfrm>
              <a:off x="221881" y="2710003"/>
              <a:ext cx="2515639" cy="560289"/>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400" dirty="0">
                  <a:solidFill>
                    <a:schemeClr val="tx1">
                      <a:lumMod val="95000"/>
                      <a:lumOff val="5000"/>
                    </a:schemeClr>
                  </a:solidFill>
                </a:rPr>
                <a:t>2.3</a:t>
              </a:r>
              <a:r>
                <a:rPr lang="ar-JO" sz="1400" dirty="0">
                  <a:solidFill>
                    <a:schemeClr val="tx1">
                      <a:lumMod val="95000"/>
                      <a:lumOff val="5000"/>
                    </a:schemeClr>
                  </a:solidFill>
                </a:rPr>
                <a:t>تقييم الوضع الحالي للبنية التحتية في المنطقة الحضرية</a:t>
              </a:r>
              <a:endParaRPr lang="fr-FR" sz="1400" dirty="0">
                <a:solidFill>
                  <a:schemeClr val="tx1">
                    <a:lumMod val="95000"/>
                    <a:lumOff val="5000"/>
                  </a:schemeClr>
                </a:solidFill>
              </a:endParaRPr>
            </a:p>
          </p:txBody>
        </p:sp>
        <p:sp>
          <p:nvSpPr>
            <p:cNvPr id="21" name="Rectangle à coins arrondis 20"/>
            <p:cNvSpPr/>
            <p:nvPr/>
          </p:nvSpPr>
          <p:spPr>
            <a:xfrm>
              <a:off x="256836" y="3442772"/>
              <a:ext cx="2445728" cy="560289"/>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600" dirty="0">
                  <a:solidFill>
                    <a:schemeClr val="tx1">
                      <a:lumMod val="95000"/>
                      <a:lumOff val="5000"/>
                    </a:schemeClr>
                  </a:solidFill>
                </a:rPr>
                <a:t>3.3.</a:t>
              </a:r>
              <a:r>
                <a:rPr lang="ar-JO" sz="1600" dirty="0">
                  <a:solidFill>
                    <a:schemeClr val="tx1">
                      <a:lumMod val="95000"/>
                      <a:lumOff val="5000"/>
                    </a:schemeClr>
                  </a:solidFill>
                </a:rPr>
                <a:t>تقييم الوضع الحالي للمباني</a:t>
              </a:r>
              <a:endParaRPr lang="fr-FR" sz="1600" dirty="0">
                <a:solidFill>
                  <a:schemeClr val="tx1">
                    <a:lumMod val="95000"/>
                    <a:lumOff val="5000"/>
                  </a:schemeClr>
                </a:solidFill>
              </a:endParaRPr>
            </a:p>
          </p:txBody>
        </p:sp>
        <p:sp>
          <p:nvSpPr>
            <p:cNvPr id="23" name="Rectangle à coins arrondis 22"/>
            <p:cNvSpPr/>
            <p:nvPr/>
          </p:nvSpPr>
          <p:spPr>
            <a:xfrm>
              <a:off x="299980" y="4251014"/>
              <a:ext cx="2447864" cy="560289"/>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600" dirty="0">
                  <a:solidFill>
                    <a:schemeClr val="tx1">
                      <a:lumMod val="95000"/>
                      <a:lumOff val="5000"/>
                    </a:schemeClr>
                  </a:solidFill>
                </a:rPr>
                <a:t>.4.3</a:t>
              </a:r>
              <a:r>
                <a:rPr lang="ar-JO" sz="1600" dirty="0">
                  <a:solidFill>
                    <a:schemeClr val="tx1">
                      <a:lumMod val="95000"/>
                      <a:lumOff val="5000"/>
                    </a:schemeClr>
                  </a:solidFill>
                </a:rPr>
                <a:t>تقرير ملخص التشخيص</a:t>
              </a:r>
              <a:endParaRPr lang="fr-FR" sz="1600" dirty="0">
                <a:solidFill>
                  <a:schemeClr val="tx1">
                    <a:lumMod val="95000"/>
                    <a:lumOff val="5000"/>
                  </a:schemeClr>
                </a:solidFill>
              </a:endParaRPr>
            </a:p>
          </p:txBody>
        </p:sp>
        <p:sp>
          <p:nvSpPr>
            <p:cNvPr id="26" name="Rectangle à coins arrondis 25"/>
            <p:cNvSpPr/>
            <p:nvPr/>
          </p:nvSpPr>
          <p:spPr>
            <a:xfrm>
              <a:off x="221881" y="5176667"/>
              <a:ext cx="2447864" cy="560289"/>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400" dirty="0">
                  <a:solidFill>
                    <a:schemeClr val="tx1">
                      <a:lumMod val="95000"/>
                      <a:lumOff val="5000"/>
                    </a:schemeClr>
                  </a:solidFill>
                </a:rPr>
                <a:t> -5.3-</a:t>
              </a:r>
              <a:r>
                <a:rPr lang="ar-JO" sz="1400" dirty="0">
                  <a:solidFill>
                    <a:schemeClr val="tx1">
                      <a:lumMod val="95000"/>
                      <a:lumOff val="5000"/>
                    </a:schemeClr>
                  </a:solidFill>
                </a:rPr>
                <a:t>الأساليب التشاركية في مرحلة التشخيص</a:t>
              </a:r>
              <a:endParaRPr lang="fr-FR" sz="1400" dirty="0">
                <a:solidFill>
                  <a:schemeClr val="tx1">
                    <a:lumMod val="95000"/>
                    <a:lumOff val="5000"/>
                  </a:schemeClr>
                </a:solidFill>
              </a:endParaRPr>
            </a:p>
          </p:txBody>
        </p:sp>
        <p:cxnSp>
          <p:nvCxnSpPr>
            <p:cNvPr id="7" name="Connecteur droit 6"/>
            <p:cNvCxnSpPr/>
            <p:nvPr/>
          </p:nvCxnSpPr>
          <p:spPr>
            <a:xfrm>
              <a:off x="2857500" y="1638539"/>
              <a:ext cx="0" cy="3827229"/>
            </a:xfrm>
            <a:prstGeom prst="line">
              <a:avLst/>
            </a:prstGeom>
            <a:ln/>
          </p:spPr>
          <p:style>
            <a:lnRef idx="2">
              <a:schemeClr val="accent6"/>
            </a:lnRef>
            <a:fillRef idx="0">
              <a:schemeClr val="accent6"/>
            </a:fillRef>
            <a:effectRef idx="1">
              <a:schemeClr val="accent6"/>
            </a:effectRef>
            <a:fontRef idx="minor">
              <a:schemeClr val="tx1"/>
            </a:fontRef>
          </p:style>
        </p:cxnSp>
        <p:cxnSp>
          <p:nvCxnSpPr>
            <p:cNvPr id="9" name="Connecteur droit 8"/>
            <p:cNvCxnSpPr>
              <a:stCxn id="19" idx="3"/>
            </p:cNvCxnSpPr>
            <p:nvPr/>
          </p:nvCxnSpPr>
          <p:spPr>
            <a:xfrm flipV="1">
              <a:off x="2747844" y="2154115"/>
              <a:ext cx="109656" cy="3566"/>
            </a:xfrm>
            <a:prstGeom prst="line">
              <a:avLst/>
            </a:prstGeom>
            <a:ln w="57150"/>
          </p:spPr>
          <p:style>
            <a:lnRef idx="1">
              <a:schemeClr val="accent6"/>
            </a:lnRef>
            <a:fillRef idx="0">
              <a:schemeClr val="accent6"/>
            </a:fillRef>
            <a:effectRef idx="0">
              <a:schemeClr val="accent6"/>
            </a:effectRef>
            <a:fontRef idx="minor">
              <a:schemeClr val="tx1"/>
            </a:fontRef>
          </p:style>
        </p:cxnSp>
        <p:cxnSp>
          <p:nvCxnSpPr>
            <p:cNvPr id="27" name="Connecteur droit 26"/>
            <p:cNvCxnSpPr/>
            <p:nvPr/>
          </p:nvCxnSpPr>
          <p:spPr>
            <a:xfrm flipV="1">
              <a:off x="2717130" y="3027709"/>
              <a:ext cx="109656" cy="3566"/>
            </a:xfrm>
            <a:prstGeom prst="line">
              <a:avLst/>
            </a:prstGeom>
            <a:ln w="57150"/>
          </p:spPr>
          <p:style>
            <a:lnRef idx="1">
              <a:schemeClr val="accent6"/>
            </a:lnRef>
            <a:fillRef idx="0">
              <a:schemeClr val="accent6"/>
            </a:fillRef>
            <a:effectRef idx="0">
              <a:schemeClr val="accent6"/>
            </a:effectRef>
            <a:fontRef idx="minor">
              <a:schemeClr val="tx1"/>
            </a:fontRef>
          </p:style>
        </p:cxnSp>
        <p:cxnSp>
          <p:nvCxnSpPr>
            <p:cNvPr id="28" name="Connecteur droit 27"/>
            <p:cNvCxnSpPr/>
            <p:nvPr/>
          </p:nvCxnSpPr>
          <p:spPr>
            <a:xfrm flipV="1">
              <a:off x="2717037" y="3758870"/>
              <a:ext cx="109656" cy="3566"/>
            </a:xfrm>
            <a:prstGeom prst="line">
              <a:avLst/>
            </a:prstGeom>
            <a:ln w="57150"/>
          </p:spPr>
          <p:style>
            <a:lnRef idx="1">
              <a:schemeClr val="accent6"/>
            </a:lnRef>
            <a:fillRef idx="0">
              <a:schemeClr val="accent6"/>
            </a:fillRef>
            <a:effectRef idx="0">
              <a:schemeClr val="accent6"/>
            </a:effectRef>
            <a:fontRef idx="minor">
              <a:schemeClr val="tx1"/>
            </a:fontRef>
          </p:style>
        </p:cxnSp>
        <p:cxnSp>
          <p:nvCxnSpPr>
            <p:cNvPr id="29" name="Connecteur droit 28"/>
            <p:cNvCxnSpPr/>
            <p:nvPr/>
          </p:nvCxnSpPr>
          <p:spPr>
            <a:xfrm flipV="1">
              <a:off x="2769058" y="4574362"/>
              <a:ext cx="109656" cy="3566"/>
            </a:xfrm>
            <a:prstGeom prst="line">
              <a:avLst/>
            </a:prstGeom>
            <a:ln w="57150"/>
          </p:spPr>
          <p:style>
            <a:lnRef idx="1">
              <a:schemeClr val="accent6"/>
            </a:lnRef>
            <a:fillRef idx="0">
              <a:schemeClr val="accent6"/>
            </a:fillRef>
            <a:effectRef idx="0">
              <a:schemeClr val="accent6"/>
            </a:effectRef>
            <a:fontRef idx="minor">
              <a:schemeClr val="tx1"/>
            </a:fontRef>
          </p:style>
        </p:cxnSp>
        <p:cxnSp>
          <p:nvCxnSpPr>
            <p:cNvPr id="30" name="Connecteur droit 29"/>
            <p:cNvCxnSpPr/>
            <p:nvPr/>
          </p:nvCxnSpPr>
          <p:spPr>
            <a:xfrm flipV="1">
              <a:off x="2652708" y="5466621"/>
              <a:ext cx="226006" cy="3566"/>
            </a:xfrm>
            <a:prstGeom prst="line">
              <a:avLst/>
            </a:prstGeom>
            <a:ln w="57150"/>
          </p:spPr>
          <p:style>
            <a:lnRef idx="1">
              <a:schemeClr val="accent6"/>
            </a:lnRef>
            <a:fillRef idx="0">
              <a:schemeClr val="accent6"/>
            </a:fillRef>
            <a:effectRef idx="0">
              <a:schemeClr val="accent6"/>
            </a:effectRef>
            <a:fontRef idx="minor">
              <a:schemeClr val="tx1"/>
            </a:fontRef>
          </p:style>
        </p:cxnSp>
      </p:grpSp>
    </p:spTree>
    <p:extLst>
      <p:ext uri="{BB962C8B-B14F-4D97-AF65-F5344CB8AC3E}">
        <p14:creationId xmlns:p14="http://schemas.microsoft.com/office/powerpoint/2010/main" val="1191831247"/>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7370" y="101616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41412" y="1004646"/>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591698" y="103947"/>
            <a:ext cx="5267672" cy="454996"/>
          </a:xfrm>
          <a:prstGeom prst="rect">
            <a:avLst/>
          </a:prstGeom>
          <a:noFill/>
        </p:spPr>
        <p:txBody>
          <a:bodyPr wrap="square">
            <a:spAutoFit/>
          </a:bodyPr>
          <a:lstStyle/>
          <a:p>
            <a:pPr marL="244804" algn="r" rtl="1">
              <a:lnSpc>
                <a:spcPct val="115000"/>
              </a:lnSpc>
            </a:pPr>
            <a:r>
              <a:rPr lang="ar-JO" sz="2177" b="1" dirty="0"/>
              <a:t>مراحل اتخاذ القرار</a:t>
            </a:r>
            <a:endParaRPr lang="it-IT" sz="2177" b="1" dirty="0"/>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583002" y="1934622"/>
            <a:ext cx="7252502" cy="594906"/>
          </a:xfrm>
          <a:prstGeom prst="rect">
            <a:avLst/>
          </a:prstGeom>
          <a:noFill/>
        </p:spPr>
        <p:txBody>
          <a:bodyPr wrap="square">
            <a:spAutoFit/>
          </a:bodyPr>
          <a:lstStyle/>
          <a:p>
            <a:pPr algn="r" rtl="1"/>
            <a:r>
              <a:rPr lang="ar-JO" sz="1633" dirty="0">
                <a:solidFill>
                  <a:schemeClr val="bg2">
                    <a:lumMod val="50000"/>
                  </a:schemeClr>
                </a:solidFill>
              </a:rPr>
              <a:t>تمت صياغة منهجية اتخاذ القرار في 7 مراحل رئيسية:</a:t>
            </a:r>
            <a:endParaRPr lang="en-US" sz="1633" b="1" dirty="0">
              <a:solidFill>
                <a:schemeClr val="bg2">
                  <a:lumMod val="50000"/>
                </a:schemeClr>
              </a:solidFill>
            </a:endParaRPr>
          </a:p>
          <a:p>
            <a:endParaRPr lang="en-US" sz="1633" b="1" dirty="0">
              <a:solidFill>
                <a:schemeClr val="bg2">
                  <a:lumMod val="50000"/>
                </a:schemeClr>
              </a:solidFill>
            </a:endParaRPr>
          </a:p>
        </p:txBody>
      </p:sp>
      <p:sp>
        <p:nvSpPr>
          <p:cNvPr id="9" name="Ovale 8">
            <a:extLst>
              <a:ext uri="{FF2B5EF4-FFF2-40B4-BE49-F238E27FC236}">
                <a16:creationId xmlns:a16="http://schemas.microsoft.com/office/drawing/2014/main" id="{2DDD77F8-32D8-42F7-6372-13111A281638}"/>
              </a:ext>
            </a:extLst>
          </p:cNvPr>
          <p:cNvSpPr/>
          <p:nvPr/>
        </p:nvSpPr>
        <p:spPr>
          <a:xfrm>
            <a:off x="8005436" y="125229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 name="CasellaDiTesto 24">
            <a:extLst>
              <a:ext uri="{FF2B5EF4-FFF2-40B4-BE49-F238E27FC236}">
                <a16:creationId xmlns:a16="http://schemas.microsoft.com/office/drawing/2014/main" id="{428201F7-7479-C631-09DC-E58FFC12461D}"/>
              </a:ext>
            </a:extLst>
          </p:cNvPr>
          <p:cNvSpPr txBox="1"/>
          <p:nvPr/>
        </p:nvSpPr>
        <p:spPr>
          <a:xfrm>
            <a:off x="66151" y="1304579"/>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D4.1.1 </a:t>
            </a:r>
            <a:r>
              <a:rPr lang="ar-JO" sz="1633" dirty="0">
                <a:solidFill>
                  <a:srgbClr val="264D9F"/>
                </a:solidFill>
                <a:ea typeface="Times New Roman" panose="02020603050405020304" pitchFamily="18" charset="0"/>
                <a:cs typeface="Calibri" panose="020F0502020204030204" pitchFamily="34" charset="0"/>
              </a:rPr>
              <a:t>تكييف</a:t>
            </a:r>
            <a:r>
              <a:rPr lang="en-US" sz="1633" dirty="0">
                <a:solidFill>
                  <a:srgbClr val="264D9F"/>
                </a:solidFill>
                <a:ea typeface="Times New Roman" panose="02020603050405020304" pitchFamily="18" charset="0"/>
                <a:cs typeface="Calibri" panose="020F0502020204030204" pitchFamily="34" charset="0"/>
              </a:rPr>
              <a:t> </a:t>
            </a:r>
            <a:r>
              <a:rPr lang="ar-JO" sz="1633" dirty="0">
                <a:solidFill>
                  <a:srgbClr val="264D9F"/>
                </a:solidFill>
                <a:ea typeface="Times New Roman" panose="02020603050405020304" pitchFamily="18" charset="0"/>
                <a:cs typeface="Calibri" panose="020F0502020204030204" pitchFamily="34" charset="0"/>
              </a:rPr>
              <a:t> منهجية</a:t>
            </a:r>
            <a:r>
              <a:rPr lang="en-US" sz="1633" dirty="0">
                <a:solidFill>
                  <a:srgbClr val="264D9F"/>
                </a:solidFill>
                <a:ea typeface="Times New Roman" panose="02020603050405020304" pitchFamily="18" charset="0"/>
                <a:cs typeface="Calibri" panose="020F0502020204030204" pitchFamily="34" charset="0"/>
              </a:rPr>
              <a:t> </a:t>
            </a:r>
            <a:r>
              <a:rPr lang="ar-JO" sz="1633" dirty="0">
                <a:solidFill>
                  <a:srgbClr val="264D9F"/>
                </a:solidFill>
                <a:ea typeface="Times New Roman" panose="02020603050405020304" pitchFamily="18" charset="0"/>
                <a:cs typeface="Calibri" panose="020F0502020204030204" pitchFamily="34" charset="0"/>
              </a:rPr>
              <a:t> صنع </a:t>
            </a:r>
            <a:r>
              <a:rPr lang="en-US" sz="1633" dirty="0">
                <a:solidFill>
                  <a:srgbClr val="264D9F"/>
                </a:solidFill>
                <a:ea typeface="Times New Roman" panose="02020603050405020304" pitchFamily="18" charset="0"/>
                <a:cs typeface="Calibri" panose="020F0502020204030204" pitchFamily="34" charset="0"/>
              </a:rPr>
              <a:t> </a:t>
            </a:r>
            <a:r>
              <a:rPr lang="ar-JO" sz="1633" dirty="0">
                <a:solidFill>
                  <a:srgbClr val="264D9F"/>
                </a:solidFill>
                <a:ea typeface="Times New Roman" panose="02020603050405020304" pitchFamily="18" charset="0"/>
                <a:cs typeface="Calibri" panose="020F0502020204030204" pitchFamily="34" charset="0"/>
              </a:rPr>
              <a:t>القرار</a:t>
            </a:r>
            <a:r>
              <a:rPr lang="en-US" sz="1633" dirty="0">
                <a:solidFill>
                  <a:srgbClr val="264D9F"/>
                </a:solidFill>
                <a:ea typeface="Times New Roman" panose="02020603050405020304" pitchFamily="18" charset="0"/>
                <a:cs typeface="Calibri" panose="020F0502020204030204" pitchFamily="34" charset="0"/>
              </a:rPr>
              <a:t> </a:t>
            </a:r>
            <a:r>
              <a:rPr lang="ar-JO" sz="1633" dirty="0">
                <a:solidFill>
                  <a:srgbClr val="264D9F"/>
                </a:solidFill>
                <a:ea typeface="Times New Roman" panose="02020603050405020304" pitchFamily="18" charset="0"/>
                <a:cs typeface="Calibri" panose="020F0502020204030204" pitchFamily="34" charset="0"/>
              </a:rPr>
              <a:t> العامة </a:t>
            </a:r>
            <a:r>
              <a:rPr lang="en-US" sz="1633" dirty="0">
                <a:solidFill>
                  <a:srgbClr val="264D9F"/>
                </a:solidFill>
                <a:ea typeface="Times New Roman" panose="02020603050405020304" pitchFamily="18" charset="0"/>
                <a:cs typeface="Calibri" panose="020F0502020204030204" pitchFamily="34" charset="0"/>
              </a:rPr>
              <a:t> CESBA MED  </a:t>
            </a:r>
            <a:r>
              <a:rPr lang="ar-JO" sz="1633" dirty="0">
                <a:solidFill>
                  <a:srgbClr val="264D9F"/>
                </a:solidFill>
                <a:ea typeface="Times New Roman" panose="02020603050405020304" pitchFamily="18" charset="0"/>
                <a:cs typeface="Calibri" panose="020F0502020204030204" pitchFamily="34" charset="0"/>
              </a:rPr>
              <a:t>للجانب الجنوبي والشرقي من البحر المتوسط</a:t>
            </a:r>
            <a:endParaRPr lang="en-US" sz="1633" dirty="0">
              <a:solidFill>
                <a:srgbClr val="264D9F"/>
              </a:solidFill>
              <a:ea typeface="Times New Roman" panose="02020603050405020304" pitchFamily="18" charset="0"/>
              <a:cs typeface="Calibri" panose="020F0502020204030204" pitchFamily="34" charset="0"/>
            </a:endParaRPr>
          </a:p>
        </p:txBody>
      </p:sp>
      <p:pic>
        <p:nvPicPr>
          <p:cNvPr id="28" name="Elemento grafico 27" descr="Flusso di lavoro con riempimento a tinta unita">
            <a:extLst>
              <a:ext uri="{FF2B5EF4-FFF2-40B4-BE49-F238E27FC236}">
                <a16:creationId xmlns:a16="http://schemas.microsoft.com/office/drawing/2014/main" id="{B376FE85-4B9F-471C-241E-17BCDEFB758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51712" y="1322886"/>
            <a:ext cx="467735" cy="438358"/>
          </a:xfrm>
          <a:prstGeom prst="rect">
            <a:avLst/>
          </a:prstGeom>
        </p:spPr>
      </p:pic>
      <p:sp>
        <p:nvSpPr>
          <p:cNvPr id="7" name="Ovale 6">
            <a:extLst>
              <a:ext uri="{FF2B5EF4-FFF2-40B4-BE49-F238E27FC236}">
                <a16:creationId xmlns:a16="http://schemas.microsoft.com/office/drawing/2014/main" id="{04223F96-02F7-A388-AF44-5F7D87300D01}"/>
              </a:ext>
            </a:extLst>
          </p:cNvPr>
          <p:cNvSpPr/>
          <p:nvPr/>
        </p:nvSpPr>
        <p:spPr>
          <a:xfrm>
            <a:off x="7445147" y="244311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Play con riempimento a tinta unita">
            <a:extLst>
              <a:ext uri="{FF2B5EF4-FFF2-40B4-BE49-F238E27FC236}">
                <a16:creationId xmlns:a16="http://schemas.microsoft.com/office/drawing/2014/main" id="{86CA5677-3805-888C-3498-ADC8221C3EA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0800000">
            <a:off x="7388267" y="2432062"/>
            <a:ext cx="560289" cy="560289"/>
          </a:xfrm>
          <a:prstGeom prst="rect">
            <a:avLst/>
          </a:prstGeom>
        </p:spPr>
      </p:pic>
      <p:sp>
        <p:nvSpPr>
          <p:cNvPr id="11" name="Ovale 10">
            <a:extLst>
              <a:ext uri="{FF2B5EF4-FFF2-40B4-BE49-F238E27FC236}">
                <a16:creationId xmlns:a16="http://schemas.microsoft.com/office/drawing/2014/main" id="{C0CC16F9-E8CC-51BB-EF2C-70C927C0FC7B}"/>
              </a:ext>
            </a:extLst>
          </p:cNvPr>
          <p:cNvSpPr/>
          <p:nvPr/>
        </p:nvSpPr>
        <p:spPr>
          <a:xfrm>
            <a:off x="7501155" y="394010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12" name="Elemento grafico 11" descr="Lente di ingrandimento con riempimento a tinta unita">
            <a:extLst>
              <a:ext uri="{FF2B5EF4-FFF2-40B4-BE49-F238E27FC236}">
                <a16:creationId xmlns:a16="http://schemas.microsoft.com/office/drawing/2014/main" id="{272CFC01-1684-DE9B-70CF-627ABCF1A99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559607" y="3978919"/>
            <a:ext cx="458280" cy="458280"/>
          </a:xfrm>
          <a:prstGeom prst="rect">
            <a:avLst/>
          </a:prstGeom>
        </p:spPr>
      </p:pic>
      <p:sp>
        <p:nvSpPr>
          <p:cNvPr id="13" name="Ovale 12">
            <a:extLst>
              <a:ext uri="{FF2B5EF4-FFF2-40B4-BE49-F238E27FC236}">
                <a16:creationId xmlns:a16="http://schemas.microsoft.com/office/drawing/2014/main" id="{A69FB6BA-CA87-C429-DA16-9570CAF531D7}"/>
              </a:ext>
            </a:extLst>
          </p:cNvPr>
          <p:cNvSpPr/>
          <p:nvPr/>
        </p:nvSpPr>
        <p:spPr>
          <a:xfrm>
            <a:off x="7525261" y="4723069"/>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14" name="Elemento grafico 13" descr="Obiettivo con riempimento a tinta unita">
            <a:extLst>
              <a:ext uri="{FF2B5EF4-FFF2-40B4-BE49-F238E27FC236}">
                <a16:creationId xmlns:a16="http://schemas.microsoft.com/office/drawing/2014/main" id="{CCD0E060-2BB1-1250-7540-56445335DBC5}"/>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571933" y="4768563"/>
            <a:ext cx="457176" cy="457176"/>
          </a:xfrm>
          <a:prstGeom prst="rect">
            <a:avLst/>
          </a:prstGeom>
        </p:spPr>
      </p:pic>
      <p:sp>
        <p:nvSpPr>
          <p:cNvPr id="26" name="Rectangle 2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29" name="Groupe 28"/>
          <p:cNvGrpSpPr/>
          <p:nvPr/>
        </p:nvGrpSpPr>
        <p:grpSpPr>
          <a:xfrm>
            <a:off x="1397977" y="6125705"/>
            <a:ext cx="5990290" cy="690395"/>
            <a:chOff x="1397977" y="6125705"/>
            <a:chExt cx="5990290" cy="690395"/>
          </a:xfrm>
        </p:grpSpPr>
        <p:sp>
          <p:nvSpPr>
            <p:cNvPr id="30" name="Rectangle 2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31" name="Groupe 30"/>
            <p:cNvGrpSpPr/>
            <p:nvPr/>
          </p:nvGrpSpPr>
          <p:grpSpPr>
            <a:xfrm>
              <a:off x="1397977" y="6156450"/>
              <a:ext cx="5990290" cy="659650"/>
              <a:chOff x="1397977" y="6156450"/>
              <a:chExt cx="5990290" cy="659650"/>
            </a:xfrm>
          </p:grpSpPr>
          <p:sp>
            <p:nvSpPr>
              <p:cNvPr id="32" name="Rectangle 31"/>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33" name="Rectangle 3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34" name="Ovale 7">
            <a:extLst>
              <a:ext uri="{FF2B5EF4-FFF2-40B4-BE49-F238E27FC236}">
                <a16:creationId xmlns:a16="http://schemas.microsoft.com/office/drawing/2014/main" id="{F577FDF5-2D02-C19A-BA62-3FE72A767BD0}"/>
              </a:ext>
            </a:extLst>
          </p:cNvPr>
          <p:cNvSpPr/>
          <p:nvPr/>
        </p:nvSpPr>
        <p:spPr>
          <a:xfrm>
            <a:off x="7491423" y="3255272"/>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5" name="Elemento grafico 9" descr="Documento con riempimento a tinta unita">
            <a:extLst>
              <a:ext uri="{FF2B5EF4-FFF2-40B4-BE49-F238E27FC236}">
                <a16:creationId xmlns:a16="http://schemas.microsoft.com/office/drawing/2014/main" id="{4804A9B3-58CB-3104-366D-B47568717717}"/>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589767" y="3316201"/>
            <a:ext cx="415669" cy="415669"/>
          </a:xfrm>
          <a:prstGeom prst="rect">
            <a:avLst/>
          </a:prstGeom>
        </p:spPr>
      </p:pic>
      <p:sp>
        <p:nvSpPr>
          <p:cNvPr id="3" name="Rectangle 2"/>
          <p:cNvSpPr/>
          <p:nvPr/>
        </p:nvSpPr>
        <p:spPr>
          <a:xfrm>
            <a:off x="6016857" y="3386849"/>
            <a:ext cx="1423787" cy="369332"/>
          </a:xfrm>
          <a:prstGeom prst="rect">
            <a:avLst/>
          </a:prstGeom>
        </p:spPr>
        <p:txBody>
          <a:bodyPr wrap="none">
            <a:spAutoFit/>
          </a:bodyPr>
          <a:lstStyle/>
          <a:p>
            <a:pPr algn="r" rtl="1"/>
            <a:r>
              <a:rPr lang="en-US" dirty="0">
                <a:solidFill>
                  <a:schemeClr val="bg2">
                    <a:lumMod val="50000"/>
                  </a:schemeClr>
                </a:solidFill>
              </a:rPr>
              <a:t>.2.</a:t>
            </a:r>
            <a:r>
              <a:rPr lang="ar-JO" dirty="0">
                <a:solidFill>
                  <a:schemeClr val="bg2">
                    <a:lumMod val="50000"/>
                  </a:schemeClr>
                </a:solidFill>
              </a:rPr>
              <a:t>صناعة القرار</a:t>
            </a:r>
            <a:endParaRPr lang="fr-FR" dirty="0"/>
          </a:p>
        </p:txBody>
      </p:sp>
      <p:sp>
        <p:nvSpPr>
          <p:cNvPr id="4" name="Rectangle 3"/>
          <p:cNvSpPr/>
          <p:nvPr/>
        </p:nvSpPr>
        <p:spPr>
          <a:xfrm>
            <a:off x="6265235" y="4065350"/>
            <a:ext cx="1039067" cy="369332"/>
          </a:xfrm>
          <a:prstGeom prst="rect">
            <a:avLst/>
          </a:prstGeom>
        </p:spPr>
        <p:txBody>
          <a:bodyPr wrap="none">
            <a:spAutoFit/>
          </a:bodyPr>
          <a:lstStyle/>
          <a:p>
            <a:pPr algn="r" rtl="1"/>
            <a:r>
              <a:rPr lang="en-US" dirty="0">
                <a:solidFill>
                  <a:schemeClr val="bg2">
                    <a:lumMod val="50000"/>
                  </a:schemeClr>
                </a:solidFill>
              </a:rPr>
              <a:t>.3.</a:t>
            </a:r>
            <a:r>
              <a:rPr lang="ar-JO" dirty="0">
                <a:solidFill>
                  <a:schemeClr val="bg2">
                    <a:lumMod val="50000"/>
                  </a:schemeClr>
                </a:solidFill>
              </a:rPr>
              <a:t>تشخيص</a:t>
            </a:r>
            <a:endParaRPr lang="en-US" sz="800" dirty="0">
              <a:solidFill>
                <a:schemeClr val="bg2">
                  <a:lumMod val="50000"/>
                </a:schemeClr>
              </a:solidFill>
            </a:endParaRPr>
          </a:p>
        </p:txBody>
      </p:sp>
      <p:sp>
        <p:nvSpPr>
          <p:cNvPr id="5" name="Rectangle 4"/>
          <p:cNvSpPr/>
          <p:nvPr/>
        </p:nvSpPr>
        <p:spPr>
          <a:xfrm>
            <a:off x="5526382" y="4794140"/>
            <a:ext cx="2063385" cy="369332"/>
          </a:xfrm>
          <a:prstGeom prst="rect">
            <a:avLst/>
          </a:prstGeom>
        </p:spPr>
        <p:txBody>
          <a:bodyPr wrap="none">
            <a:spAutoFit/>
          </a:bodyPr>
          <a:lstStyle/>
          <a:p>
            <a:r>
              <a:rPr lang="ar-JO" dirty="0">
                <a:solidFill>
                  <a:schemeClr val="bg2">
                    <a:lumMod val="50000"/>
                  </a:schemeClr>
                </a:solidFill>
              </a:rPr>
              <a:t>التعريف الاستراتيجي</a:t>
            </a:r>
            <a:r>
              <a:rPr lang="en-US" dirty="0">
                <a:solidFill>
                  <a:schemeClr val="bg2">
                    <a:lumMod val="50000"/>
                  </a:schemeClr>
                </a:solidFill>
              </a:rPr>
              <a:t> .4. </a:t>
            </a:r>
            <a:endParaRPr lang="fr-FR" dirty="0"/>
          </a:p>
        </p:txBody>
      </p:sp>
      <p:sp>
        <p:nvSpPr>
          <p:cNvPr id="15" name="Rectangle 14"/>
          <p:cNvSpPr/>
          <p:nvPr/>
        </p:nvSpPr>
        <p:spPr>
          <a:xfrm>
            <a:off x="6082640" y="2563712"/>
            <a:ext cx="1075936" cy="369332"/>
          </a:xfrm>
          <a:prstGeom prst="rect">
            <a:avLst/>
          </a:prstGeom>
        </p:spPr>
        <p:txBody>
          <a:bodyPr wrap="none">
            <a:spAutoFit/>
          </a:bodyPr>
          <a:lstStyle/>
          <a:p>
            <a:pPr algn="r" rtl="1"/>
            <a:r>
              <a:rPr lang="en-US" dirty="0">
                <a:solidFill>
                  <a:schemeClr val="bg2">
                    <a:lumMod val="50000"/>
                  </a:schemeClr>
                </a:solidFill>
              </a:rPr>
              <a:t>. 1. </a:t>
            </a:r>
            <a:r>
              <a:rPr lang="ar-JO" dirty="0">
                <a:solidFill>
                  <a:schemeClr val="bg2">
                    <a:lumMod val="50000"/>
                  </a:schemeClr>
                </a:solidFill>
              </a:rPr>
              <a:t>المبادرة</a:t>
            </a:r>
            <a:endParaRPr lang="en-US" dirty="0">
              <a:solidFill>
                <a:schemeClr val="bg2">
                  <a:lumMod val="50000"/>
                </a:schemeClr>
              </a:solidFill>
            </a:endParaRPr>
          </a:p>
        </p:txBody>
      </p:sp>
      <p:sp>
        <p:nvSpPr>
          <p:cNvPr id="36" name="Ovale 16">
            <a:extLst>
              <a:ext uri="{FF2B5EF4-FFF2-40B4-BE49-F238E27FC236}">
                <a16:creationId xmlns:a16="http://schemas.microsoft.com/office/drawing/2014/main" id="{FAECC767-CCFD-4828-8E6B-4CBD17FB14FB}"/>
              </a:ext>
            </a:extLst>
          </p:cNvPr>
          <p:cNvSpPr/>
          <p:nvPr/>
        </p:nvSpPr>
        <p:spPr>
          <a:xfrm>
            <a:off x="3705490" y="260855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7" name="Elemento grafico 18" descr="Rete con riempimento a tinta unita">
            <a:extLst>
              <a:ext uri="{FF2B5EF4-FFF2-40B4-BE49-F238E27FC236}">
                <a16:creationId xmlns:a16="http://schemas.microsoft.com/office/drawing/2014/main" id="{648AA4E8-AD19-FCEE-E536-EBF721448C43}"/>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768065" y="2614318"/>
            <a:ext cx="483767" cy="483767"/>
          </a:xfrm>
          <a:prstGeom prst="rect">
            <a:avLst/>
          </a:prstGeom>
        </p:spPr>
      </p:pic>
      <p:sp>
        <p:nvSpPr>
          <p:cNvPr id="16" name="Rectangle 15"/>
          <p:cNvSpPr/>
          <p:nvPr/>
        </p:nvSpPr>
        <p:spPr>
          <a:xfrm>
            <a:off x="1095869" y="2678880"/>
            <a:ext cx="2518638" cy="369332"/>
          </a:xfrm>
          <a:prstGeom prst="rect">
            <a:avLst/>
          </a:prstGeom>
        </p:spPr>
        <p:txBody>
          <a:bodyPr wrap="none">
            <a:spAutoFit/>
          </a:bodyPr>
          <a:lstStyle/>
          <a:p>
            <a:pPr algn="r" rtl="1"/>
            <a:r>
              <a:rPr lang="en-US" dirty="0">
                <a:solidFill>
                  <a:schemeClr val="bg2">
                    <a:lumMod val="50000"/>
                  </a:schemeClr>
                </a:solidFill>
              </a:rPr>
              <a:t>.5.</a:t>
            </a:r>
            <a:r>
              <a:rPr lang="ar-JO" dirty="0">
                <a:solidFill>
                  <a:schemeClr val="bg2">
                    <a:lumMod val="50000"/>
                  </a:schemeClr>
                </a:solidFill>
              </a:rPr>
              <a:t>سيناريوهات التعديل التحديثي</a:t>
            </a:r>
            <a:endParaRPr lang="en-US" dirty="0">
              <a:solidFill>
                <a:schemeClr val="bg2">
                  <a:lumMod val="50000"/>
                </a:schemeClr>
              </a:solidFill>
            </a:endParaRPr>
          </a:p>
        </p:txBody>
      </p:sp>
      <p:sp>
        <p:nvSpPr>
          <p:cNvPr id="39" name="Ovale 21">
            <a:extLst>
              <a:ext uri="{FF2B5EF4-FFF2-40B4-BE49-F238E27FC236}">
                <a16:creationId xmlns:a16="http://schemas.microsoft.com/office/drawing/2014/main" id="{F4124A80-B4F9-32F3-8493-05A1E81F5F2C}"/>
              </a:ext>
            </a:extLst>
          </p:cNvPr>
          <p:cNvSpPr/>
          <p:nvPr/>
        </p:nvSpPr>
        <p:spPr>
          <a:xfrm>
            <a:off x="3737014" y="3418630"/>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40" name="Elemento grafico 26" descr="Grafico a barre con andamento ascendente con riempimento a tinta unita">
            <a:extLst>
              <a:ext uri="{FF2B5EF4-FFF2-40B4-BE49-F238E27FC236}">
                <a16:creationId xmlns:a16="http://schemas.microsoft.com/office/drawing/2014/main" id="{88508C19-9410-A6FF-3745-74A8A388B351}"/>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798767" y="3468963"/>
            <a:ext cx="411165" cy="411165"/>
          </a:xfrm>
          <a:prstGeom prst="rect">
            <a:avLst/>
          </a:prstGeom>
        </p:spPr>
      </p:pic>
      <p:sp>
        <p:nvSpPr>
          <p:cNvPr id="23" name="Rectangle 22"/>
          <p:cNvSpPr/>
          <p:nvPr/>
        </p:nvSpPr>
        <p:spPr>
          <a:xfrm>
            <a:off x="2393517" y="3554100"/>
            <a:ext cx="1117615" cy="369332"/>
          </a:xfrm>
          <a:prstGeom prst="rect">
            <a:avLst/>
          </a:prstGeom>
        </p:spPr>
        <p:txBody>
          <a:bodyPr wrap="none">
            <a:spAutoFit/>
          </a:bodyPr>
          <a:lstStyle/>
          <a:p>
            <a:pPr algn="r" rtl="1"/>
            <a:r>
              <a:rPr lang="en-US" dirty="0">
                <a:solidFill>
                  <a:schemeClr val="bg2">
                    <a:lumMod val="50000"/>
                  </a:schemeClr>
                </a:solidFill>
              </a:rPr>
              <a:t> . 6. </a:t>
            </a:r>
            <a:r>
              <a:rPr lang="ar-JO" dirty="0">
                <a:solidFill>
                  <a:schemeClr val="bg2">
                    <a:lumMod val="50000"/>
                  </a:schemeClr>
                </a:solidFill>
              </a:rPr>
              <a:t>تحضير</a:t>
            </a:r>
            <a:endParaRPr lang="fr-FR" dirty="0"/>
          </a:p>
        </p:txBody>
      </p:sp>
      <p:sp>
        <p:nvSpPr>
          <p:cNvPr id="42" name="Ovale 19">
            <a:extLst>
              <a:ext uri="{FF2B5EF4-FFF2-40B4-BE49-F238E27FC236}">
                <a16:creationId xmlns:a16="http://schemas.microsoft.com/office/drawing/2014/main" id="{EC507216-2E3C-F968-21D9-E9BFB9EB751E}"/>
              </a:ext>
            </a:extLst>
          </p:cNvPr>
          <p:cNvSpPr/>
          <p:nvPr/>
        </p:nvSpPr>
        <p:spPr>
          <a:xfrm>
            <a:off x="3712699" y="4389759"/>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43" name="Elemento grafico 20" descr="Tiro a segno con riempimento a tinta unita">
            <a:extLst>
              <a:ext uri="{FF2B5EF4-FFF2-40B4-BE49-F238E27FC236}">
                <a16:creationId xmlns:a16="http://schemas.microsoft.com/office/drawing/2014/main" id="{F4E5350B-869A-F7A5-D128-63EE1ED9C90D}"/>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802557" y="4446964"/>
            <a:ext cx="414720" cy="414720"/>
          </a:xfrm>
          <a:prstGeom prst="rect">
            <a:avLst/>
          </a:prstGeom>
        </p:spPr>
      </p:pic>
      <p:sp>
        <p:nvSpPr>
          <p:cNvPr id="38" name="Rectangle 37"/>
          <p:cNvSpPr/>
          <p:nvPr/>
        </p:nvSpPr>
        <p:spPr>
          <a:xfrm>
            <a:off x="1497987" y="4472970"/>
            <a:ext cx="2116285" cy="369332"/>
          </a:xfrm>
          <a:prstGeom prst="rect">
            <a:avLst/>
          </a:prstGeom>
        </p:spPr>
        <p:txBody>
          <a:bodyPr wrap="none">
            <a:spAutoFit/>
          </a:bodyPr>
          <a:lstStyle/>
          <a:p>
            <a:pPr algn="r" rtl="1"/>
            <a:r>
              <a:rPr lang="en-US" dirty="0">
                <a:solidFill>
                  <a:schemeClr val="bg2">
                    <a:lumMod val="50000"/>
                  </a:schemeClr>
                </a:solidFill>
              </a:rPr>
              <a:t>. 7.</a:t>
            </a:r>
            <a:r>
              <a:rPr lang="ar-JO" dirty="0">
                <a:solidFill>
                  <a:schemeClr val="bg2">
                    <a:lumMod val="50000"/>
                  </a:schemeClr>
                </a:solidFill>
              </a:rPr>
              <a:t>مفهوم التعديل التحديثي</a:t>
            </a:r>
            <a:endParaRPr lang="en-US" sz="800" dirty="0">
              <a:solidFill>
                <a:schemeClr val="bg2">
                  <a:lumMod val="50000"/>
                </a:schemeClr>
              </a:solidFill>
            </a:endParaRPr>
          </a:p>
        </p:txBody>
      </p:sp>
    </p:spTree>
    <p:extLst>
      <p:ext uri="{BB962C8B-B14F-4D97-AF65-F5344CB8AC3E}">
        <p14:creationId xmlns:p14="http://schemas.microsoft.com/office/powerpoint/2010/main" val="3091150785"/>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59818" y="85704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53860" y="845526"/>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20</a:t>
            </a:fld>
            <a:endParaRPr lang="it-IT" altLang="it-IT" sz="816" dirty="0">
              <a:solidFill>
                <a:schemeClr val="bg1"/>
              </a:solidFill>
              <a:latin typeface="din"/>
            </a:endParaRPr>
          </a:p>
        </p:txBody>
      </p:sp>
      <p:sp>
        <p:nvSpPr>
          <p:cNvPr id="22" name="Ovale 21">
            <a:extLst>
              <a:ext uri="{FF2B5EF4-FFF2-40B4-BE49-F238E27FC236}">
                <a16:creationId xmlns:a16="http://schemas.microsoft.com/office/drawing/2014/main" id="{00513AA0-6EF8-82D6-470D-B926244009CC}"/>
              </a:ext>
            </a:extLst>
          </p:cNvPr>
          <p:cNvSpPr/>
          <p:nvPr/>
        </p:nvSpPr>
        <p:spPr>
          <a:xfrm>
            <a:off x="8184182" y="902637"/>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61117" y="950466"/>
            <a:ext cx="458280" cy="458280"/>
          </a:xfrm>
          <a:prstGeom prst="rect">
            <a:avLst/>
          </a:prstGeom>
        </p:spPr>
      </p:pic>
      <p:sp>
        <p:nvSpPr>
          <p:cNvPr id="11" name="Rectangle 1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2" name="Groupe 11"/>
          <p:cNvGrpSpPr/>
          <p:nvPr/>
        </p:nvGrpSpPr>
        <p:grpSpPr>
          <a:xfrm>
            <a:off x="1397977" y="6125705"/>
            <a:ext cx="5990290" cy="690395"/>
            <a:chOff x="1397977" y="6125705"/>
            <a:chExt cx="5990290" cy="690395"/>
          </a:xfrm>
        </p:grpSpPr>
        <p:sp>
          <p:nvSpPr>
            <p:cNvPr id="13" name="Rectangle 12"/>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4" name="Groupe 13"/>
            <p:cNvGrpSpPr/>
            <p:nvPr/>
          </p:nvGrpSpPr>
          <p:grpSpPr>
            <a:xfrm>
              <a:off x="1397977" y="6156450"/>
              <a:ext cx="5990290" cy="659650"/>
              <a:chOff x="1397977" y="6156450"/>
              <a:chExt cx="5990290" cy="659650"/>
            </a:xfrm>
          </p:grpSpPr>
          <p:sp>
            <p:nvSpPr>
              <p:cNvPr id="15" name="Rectangle 14"/>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6" name="Rectangle 1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3" name="CasellaDiTesto 17">
            <a:extLst>
              <a:ext uri="{FF2B5EF4-FFF2-40B4-BE49-F238E27FC236}">
                <a16:creationId xmlns:a16="http://schemas.microsoft.com/office/drawing/2014/main" id="{0D4343D7-BC67-44F4-42DD-9279D46F501B}"/>
              </a:ext>
            </a:extLst>
          </p:cNvPr>
          <p:cNvSpPr txBox="1"/>
          <p:nvPr/>
        </p:nvSpPr>
        <p:spPr>
          <a:xfrm>
            <a:off x="3276385" y="68445"/>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
        <p:nvSpPr>
          <p:cNvPr id="4" name="CasellaDiTesto 17">
            <a:extLst>
              <a:ext uri="{FF2B5EF4-FFF2-40B4-BE49-F238E27FC236}">
                <a16:creationId xmlns:a16="http://schemas.microsoft.com/office/drawing/2014/main" id="{5EBE61CB-B8C9-43B2-7704-B13A0C80D9CD}"/>
              </a:ext>
            </a:extLst>
          </p:cNvPr>
          <p:cNvSpPr txBox="1"/>
          <p:nvPr/>
        </p:nvSpPr>
        <p:spPr>
          <a:xfrm>
            <a:off x="5864464" y="990704"/>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pic>
        <p:nvPicPr>
          <p:cNvPr id="5" name="Imag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551" y="1768391"/>
            <a:ext cx="8503920" cy="3736848"/>
          </a:xfrm>
          <a:prstGeom prst="rect">
            <a:avLst/>
          </a:prstGeom>
        </p:spPr>
      </p:pic>
    </p:spTree>
    <p:extLst>
      <p:ext uri="{BB962C8B-B14F-4D97-AF65-F5344CB8AC3E}">
        <p14:creationId xmlns:p14="http://schemas.microsoft.com/office/powerpoint/2010/main" val="2228072531"/>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34544" y="2131806"/>
            <a:ext cx="8336033" cy="3130216"/>
          </a:xfrm>
          <a:prstGeom prst="rect">
            <a:avLst/>
          </a:prstGeom>
          <a:noFill/>
        </p:spPr>
        <p:txBody>
          <a:bodyPr wrap="square">
            <a:spAutoFit/>
          </a:bodyPr>
          <a:lstStyle/>
          <a:p>
            <a:pPr algn="just" rtl="1">
              <a:lnSpc>
                <a:spcPct val="250000"/>
              </a:lnSpc>
            </a:pPr>
            <a:r>
              <a:rPr lang="ar-JO" sz="1633" dirty="0">
                <a:solidFill>
                  <a:schemeClr val="bg2">
                    <a:lumMod val="50000"/>
                  </a:schemeClr>
                </a:solidFill>
              </a:rPr>
              <a:t>يعتمد تحليل نقاط الضعف الرئيسية على نتائج تقييم </a:t>
            </a:r>
            <a:r>
              <a:rPr lang="en-US" sz="1633" dirty="0">
                <a:solidFill>
                  <a:schemeClr val="bg2">
                    <a:lumMod val="50000"/>
                  </a:schemeClr>
                </a:solidFill>
              </a:rPr>
              <a:t>SNTool ، </a:t>
            </a:r>
            <a:r>
              <a:rPr lang="ar-JO" sz="1633" dirty="0">
                <a:solidFill>
                  <a:schemeClr val="bg2">
                    <a:lumMod val="50000"/>
                  </a:schemeClr>
                </a:solidFill>
              </a:rPr>
              <a:t>وربما يُستكمل بتحليل ناعم يعتمد على استطلاعات رأي الشاغلين وورش العمل.تمت مقارنة كل معيار بالقيم المعيارية التي تسمح للبلدية بطريقة سريعة وفعالة بالتحقق من المؤشرات الحضرية ذات الأداء الضعيف وأي منها يعمل بشكل جيد.إذا أظهر أحد المعايير نتيجة أعلى من عتبة أداء معينة حددتها البلدية ، فإن المعيار غير مناسب لتحليل نقاط الضعف.يمكن لفريق </a:t>
            </a:r>
            <a:r>
              <a:rPr lang="en-US" sz="1633" dirty="0">
                <a:solidFill>
                  <a:schemeClr val="bg2">
                    <a:lumMod val="50000"/>
                  </a:schemeClr>
                </a:solidFill>
              </a:rPr>
              <a:t>SMC </a:t>
            </a:r>
            <a:r>
              <a:rPr lang="ar-JO" sz="1633" dirty="0">
                <a:solidFill>
                  <a:schemeClr val="bg2">
                    <a:lumMod val="50000"/>
                  </a:schemeClr>
                </a:solidFill>
              </a:rPr>
              <a:t>ترتيب المعايير وفقًا لأدائها الذي تم الوصول إليه. باستخدام نتائج عملية المقارنة المعيارية والترتيب ، يمكن إجراء تقسيم دوري لنقاط الضعف الرئيسية المختلفة في المنطقة الحضرية.</a:t>
            </a:r>
            <a:endParaRPr lang="en-US" sz="1633" dirty="0">
              <a:solidFill>
                <a:schemeClr val="bg2">
                  <a:lumMod val="50000"/>
                </a:schemeClr>
              </a:solidFill>
            </a:endParaRPr>
          </a:p>
        </p:txBody>
      </p:sp>
      <p:grpSp>
        <p:nvGrpSpPr>
          <p:cNvPr id="13" name="Group 12">
            <a:extLst>
              <a:ext uri="{FF2B5EF4-FFF2-40B4-BE49-F238E27FC236}">
                <a16:creationId xmlns:a16="http://schemas.microsoft.com/office/drawing/2014/main" id="{582D9E18-1509-DA42-1293-ECC8EF94CB0F}"/>
              </a:ext>
            </a:extLst>
          </p:cNvPr>
          <p:cNvGrpSpPr/>
          <p:nvPr/>
        </p:nvGrpSpPr>
        <p:grpSpPr>
          <a:xfrm>
            <a:off x="8041942" y="1011132"/>
            <a:ext cx="560289" cy="560289"/>
            <a:chOff x="617938" y="1801997"/>
            <a:chExt cx="560289" cy="560289"/>
          </a:xfrm>
        </p:grpSpPr>
        <p:sp>
          <p:nvSpPr>
            <p:cNvPr id="22" name="Ovale 21">
              <a:extLst>
                <a:ext uri="{FF2B5EF4-FFF2-40B4-BE49-F238E27FC236}">
                  <a16:creationId xmlns:a16="http://schemas.microsoft.com/office/drawing/2014/main" id="{00513AA0-6EF8-82D6-470D-B926244009CC}"/>
                </a:ext>
              </a:extLst>
            </p:cNvPr>
            <p:cNvSpPr/>
            <p:nvPr/>
          </p:nvSpPr>
          <p:spPr>
            <a:xfrm>
              <a:off x="617938" y="1801997"/>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4058" y="1843228"/>
              <a:ext cx="458280" cy="458280"/>
            </a:xfrm>
            <a:prstGeom prst="rect">
              <a:avLst/>
            </a:prstGeom>
          </p:spPr>
        </p:pic>
      </p:grpSp>
      <p:sp>
        <p:nvSpPr>
          <p:cNvPr id="3" name="CasellaDiTesto 2">
            <a:extLst>
              <a:ext uri="{FF2B5EF4-FFF2-40B4-BE49-F238E27FC236}">
                <a16:creationId xmlns:a16="http://schemas.microsoft.com/office/drawing/2014/main" id="{ECC33145-ACA0-084E-2F76-AB1B244092FA}"/>
              </a:ext>
            </a:extLst>
          </p:cNvPr>
          <p:cNvSpPr txBox="1"/>
          <p:nvPr/>
        </p:nvSpPr>
        <p:spPr>
          <a:xfrm>
            <a:off x="4409335" y="1445048"/>
            <a:ext cx="3411280" cy="364395"/>
          </a:xfrm>
          <a:prstGeom prst="rect">
            <a:avLst/>
          </a:prstGeom>
          <a:noFill/>
        </p:spPr>
        <p:txBody>
          <a:bodyPr wrap="square">
            <a:spAutoFit/>
          </a:bodyPr>
          <a:lstStyle/>
          <a:p>
            <a:pPr marL="244804">
              <a:lnSpc>
                <a:spcPct val="115000"/>
              </a:lnSpc>
            </a:pPr>
            <a:r>
              <a:rPr lang="ar-JO" sz="1633" dirty="0">
                <a:solidFill>
                  <a:srgbClr val="264D9F"/>
                </a:solidFill>
                <a:ea typeface="Times New Roman" panose="02020603050405020304" pitchFamily="18" charset="0"/>
                <a:cs typeface="Calibri" panose="020F0502020204030204" pitchFamily="34" charset="0"/>
              </a:rPr>
              <a:t>3.1 تقييم الوضع الحالي للمنطقة الحضرية</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12" name="Group 11">
            <a:extLst>
              <a:ext uri="{FF2B5EF4-FFF2-40B4-BE49-F238E27FC236}">
                <a16:creationId xmlns:a16="http://schemas.microsoft.com/office/drawing/2014/main" id="{515E5867-7FF0-F369-878C-1EEEF3BBFCA0}"/>
              </a:ext>
            </a:extLst>
          </p:cNvPr>
          <p:cNvGrpSpPr/>
          <p:nvPr/>
        </p:nvGrpSpPr>
        <p:grpSpPr>
          <a:xfrm>
            <a:off x="286170" y="712001"/>
            <a:ext cx="1363020" cy="740408"/>
            <a:chOff x="7561141" y="1138448"/>
            <a:chExt cx="1363020" cy="740408"/>
          </a:xfrm>
        </p:grpSpPr>
        <p:sp>
          <p:nvSpPr>
            <p:cNvPr id="4" name="Ovale 3">
              <a:extLst>
                <a:ext uri="{FF2B5EF4-FFF2-40B4-BE49-F238E27FC236}">
                  <a16:creationId xmlns:a16="http://schemas.microsoft.com/office/drawing/2014/main" id="{59D570DE-C217-CCD6-2B28-936761590847}"/>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6BBCAE04-8BD5-CECC-4B3A-572999F8F2F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26797" y="1294460"/>
              <a:ext cx="481441" cy="481441"/>
            </a:xfrm>
            <a:prstGeom prst="rect">
              <a:avLst/>
            </a:prstGeom>
          </p:spPr>
        </p:pic>
        <p:pic>
          <p:nvPicPr>
            <p:cNvPr id="7" name="Immagine 6">
              <a:extLst>
                <a:ext uri="{FF2B5EF4-FFF2-40B4-BE49-F238E27FC236}">
                  <a16:creationId xmlns:a16="http://schemas.microsoft.com/office/drawing/2014/main" id="{16D34F68-CC2B-2A1A-8FDB-7005CDE13CB4}"/>
                </a:ext>
              </a:extLst>
            </p:cNvPr>
            <p:cNvPicPr>
              <a:picLocks noChangeAspect="1"/>
            </p:cNvPicPr>
            <p:nvPr/>
          </p:nvPicPr>
          <p:blipFill rotWithShape="1">
            <a:blip r:embed="rId7"/>
            <a:srcRect b="71569"/>
            <a:stretch/>
          </p:blipFill>
          <p:spPr>
            <a:xfrm>
              <a:off x="8331859" y="1279252"/>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507996CA-4DC7-D13B-723B-58A587A8BEF8}"/>
                </a:ext>
              </a:extLst>
            </p:cNvPr>
            <p:cNvSpPr/>
            <p:nvPr/>
          </p:nvSpPr>
          <p:spPr bwMode="auto">
            <a:xfrm>
              <a:off x="7561141" y="113844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A0C2B14E-54DC-701E-84D4-8D6D113C3D77}"/>
                </a:ext>
              </a:extLst>
            </p:cNvPr>
            <p:cNvPicPr>
              <a:picLocks noChangeAspect="1"/>
            </p:cNvPicPr>
            <p:nvPr/>
          </p:nvPicPr>
          <p:blipFill>
            <a:blip r:embed="rId8"/>
            <a:stretch>
              <a:fillRect/>
            </a:stretch>
          </p:blipFill>
          <p:spPr>
            <a:xfrm>
              <a:off x="8326862" y="1409704"/>
              <a:ext cx="459641" cy="235466"/>
            </a:xfrm>
            <a:prstGeom prst="rect">
              <a:avLst/>
            </a:prstGeom>
          </p:spPr>
        </p:pic>
      </p:gr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1" name="CasellaDiTesto 17">
            <a:extLst>
              <a:ext uri="{FF2B5EF4-FFF2-40B4-BE49-F238E27FC236}">
                <a16:creationId xmlns:a16="http://schemas.microsoft.com/office/drawing/2014/main" id="{513E5956-44EE-8D9D-31F8-3DB29BA060A1}"/>
              </a:ext>
            </a:extLst>
          </p:cNvPr>
          <p:cNvSpPr txBox="1"/>
          <p:nvPr/>
        </p:nvSpPr>
        <p:spPr>
          <a:xfrm>
            <a:off x="3276385" y="68445"/>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
        <p:nvSpPr>
          <p:cNvPr id="15" name="CasellaDiTesto 24">
            <a:extLst>
              <a:ext uri="{FF2B5EF4-FFF2-40B4-BE49-F238E27FC236}">
                <a16:creationId xmlns:a16="http://schemas.microsoft.com/office/drawing/2014/main" id="{58E0EF9B-CA0E-DEC0-9A0A-53308ED54C2A}"/>
              </a:ext>
            </a:extLst>
          </p:cNvPr>
          <p:cNvSpPr txBox="1"/>
          <p:nvPr/>
        </p:nvSpPr>
        <p:spPr>
          <a:xfrm>
            <a:off x="6215675" y="1002766"/>
            <a:ext cx="1540361" cy="364395"/>
          </a:xfrm>
          <a:prstGeom prst="rect">
            <a:avLst/>
          </a:prstGeom>
          <a:noFill/>
        </p:spPr>
        <p:txBody>
          <a:bodyPr wrap="square">
            <a:spAutoFit/>
          </a:bodyPr>
          <a:lstStyle/>
          <a:p>
            <a:pPr marL="244804">
              <a:lnSpc>
                <a:spcPct val="115000"/>
              </a:lnSpc>
            </a:pPr>
            <a:r>
              <a:rPr lang="ar-JO" sz="1633" dirty="0">
                <a:solidFill>
                  <a:srgbClr val="264D9F"/>
                </a:solidFill>
                <a:ea typeface="Times New Roman" panose="02020603050405020304" pitchFamily="18" charset="0"/>
                <a:cs typeface="Calibri" panose="020F0502020204030204" pitchFamily="34" charset="0"/>
              </a:rPr>
              <a:t>3. التشخيص</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3505628792"/>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22</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840480" y="2025986"/>
            <a:ext cx="5157926" cy="343620"/>
          </a:xfrm>
          <a:prstGeom prst="rect">
            <a:avLst/>
          </a:prstGeom>
          <a:noFill/>
        </p:spPr>
        <p:txBody>
          <a:bodyPr wrap="square">
            <a:spAutoFit/>
          </a:bodyPr>
          <a:lstStyle/>
          <a:p>
            <a:pPr algn="just" rtl="1"/>
            <a:r>
              <a:rPr lang="ar-JO" sz="1633" dirty="0">
                <a:solidFill>
                  <a:schemeClr val="bg2">
                    <a:lumMod val="50000"/>
                  </a:schemeClr>
                </a:solidFill>
              </a:rPr>
              <a:t>يمثل الجدول ناتجًا مبسطًا لتقييم مقياس حضري باستخدام </a:t>
            </a:r>
            <a:r>
              <a:rPr lang="en-US" sz="1633" dirty="0">
                <a:solidFill>
                  <a:schemeClr val="bg2">
                    <a:lumMod val="50000"/>
                  </a:schemeClr>
                </a:solidFill>
              </a:rPr>
              <a:t>SNTool</a:t>
            </a:r>
          </a:p>
        </p:txBody>
      </p:sp>
      <p:sp>
        <p:nvSpPr>
          <p:cNvPr id="22" name="Ovale 21">
            <a:extLst>
              <a:ext uri="{FF2B5EF4-FFF2-40B4-BE49-F238E27FC236}">
                <a16:creationId xmlns:a16="http://schemas.microsoft.com/office/drawing/2014/main" id="{00513AA0-6EF8-82D6-470D-B926244009CC}"/>
              </a:ext>
            </a:extLst>
          </p:cNvPr>
          <p:cNvSpPr/>
          <p:nvPr/>
        </p:nvSpPr>
        <p:spPr>
          <a:xfrm>
            <a:off x="8087375" y="851959"/>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38379" y="925562"/>
            <a:ext cx="458280" cy="458280"/>
          </a:xfrm>
          <a:prstGeom prst="rect">
            <a:avLst/>
          </a:prstGeom>
        </p:spPr>
      </p:pic>
      <p:sp>
        <p:nvSpPr>
          <p:cNvPr id="3" name="CasellaDiTesto 2">
            <a:extLst>
              <a:ext uri="{FF2B5EF4-FFF2-40B4-BE49-F238E27FC236}">
                <a16:creationId xmlns:a16="http://schemas.microsoft.com/office/drawing/2014/main" id="{ECC33145-ACA0-084E-2F76-AB1B244092FA}"/>
              </a:ext>
            </a:extLst>
          </p:cNvPr>
          <p:cNvSpPr txBox="1"/>
          <p:nvPr/>
        </p:nvSpPr>
        <p:spPr>
          <a:xfrm>
            <a:off x="4779184" y="1460053"/>
            <a:ext cx="3507604"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3.1 تقييم الوضع الحالي للمنطقة الحضرية</a:t>
            </a:r>
            <a:endParaRPr lang="en-US" sz="1633" dirty="0">
              <a:solidFill>
                <a:srgbClr val="264D9F"/>
              </a:solidFill>
              <a:ea typeface="Times New Roman" panose="02020603050405020304" pitchFamily="18" charset="0"/>
              <a:cs typeface="Calibri" panose="020F0502020204030204" pitchFamily="34" charset="0"/>
            </a:endParaRPr>
          </a:p>
        </p:txBody>
      </p:sp>
      <p:sp>
        <p:nvSpPr>
          <p:cNvPr id="5" name="CasellaDiTesto 4">
            <a:extLst>
              <a:ext uri="{FF2B5EF4-FFF2-40B4-BE49-F238E27FC236}">
                <a16:creationId xmlns:a16="http://schemas.microsoft.com/office/drawing/2014/main" id="{2CDABE2B-330D-4DA4-ED75-AAB4FA00CD74}"/>
              </a:ext>
            </a:extLst>
          </p:cNvPr>
          <p:cNvSpPr txBox="1"/>
          <p:nvPr/>
        </p:nvSpPr>
        <p:spPr>
          <a:xfrm>
            <a:off x="5588652" y="2664212"/>
            <a:ext cx="2936993" cy="2246769"/>
          </a:xfrm>
          <a:prstGeom prst="rect">
            <a:avLst/>
          </a:prstGeom>
          <a:noFill/>
        </p:spPr>
        <p:txBody>
          <a:bodyPr wrap="square">
            <a:spAutoFit/>
          </a:bodyPr>
          <a:lstStyle/>
          <a:p>
            <a:pPr algn="just" rtl="1">
              <a:lnSpc>
                <a:spcPct val="200000"/>
              </a:lnSpc>
            </a:pPr>
            <a:r>
              <a:rPr lang="ar-JO" sz="1400" b="1" dirty="0">
                <a:solidFill>
                  <a:schemeClr val="bg2">
                    <a:lumMod val="50000"/>
                  </a:schemeClr>
                </a:solidFill>
              </a:rPr>
              <a:t>تمثل الدرجة المرتبطة بكل معيار المستوى الفعلي لأداء المنطقة الحضرية ، باستخدام مقياس تسجيل يتراوح من:  -1 (سلبي) حتى +5 (ممتاز) ، حيث يمثل 0 الحد الأدنى من الأداء المقبول</a:t>
            </a:r>
            <a:endParaRPr lang="it-IT" sz="1400" b="1" dirty="0">
              <a:solidFill>
                <a:schemeClr val="bg2">
                  <a:lumMod val="50000"/>
                </a:schemeClr>
              </a:solidFill>
            </a:endParaRPr>
          </a:p>
        </p:txBody>
      </p:sp>
      <p:grpSp>
        <p:nvGrpSpPr>
          <p:cNvPr id="12" name="Group 11">
            <a:extLst>
              <a:ext uri="{FF2B5EF4-FFF2-40B4-BE49-F238E27FC236}">
                <a16:creationId xmlns:a16="http://schemas.microsoft.com/office/drawing/2014/main" id="{C03CFA15-2821-BB44-3966-03EDD76C3E68}"/>
              </a:ext>
            </a:extLst>
          </p:cNvPr>
          <p:cNvGrpSpPr/>
          <p:nvPr/>
        </p:nvGrpSpPr>
        <p:grpSpPr>
          <a:xfrm>
            <a:off x="496717" y="885743"/>
            <a:ext cx="1363020" cy="740408"/>
            <a:chOff x="7561141" y="1138448"/>
            <a:chExt cx="1363020" cy="740408"/>
          </a:xfrm>
        </p:grpSpPr>
        <p:sp>
          <p:nvSpPr>
            <p:cNvPr id="4" name="Ovale 3">
              <a:extLst>
                <a:ext uri="{FF2B5EF4-FFF2-40B4-BE49-F238E27FC236}">
                  <a16:creationId xmlns:a16="http://schemas.microsoft.com/office/drawing/2014/main" id="{03D5D394-6315-991E-792C-68DFE087A1E4}"/>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388499BB-500C-B617-ED3B-B08BE5C9661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26797" y="1294460"/>
              <a:ext cx="481441" cy="481441"/>
            </a:xfrm>
            <a:prstGeom prst="rect">
              <a:avLst/>
            </a:prstGeom>
          </p:spPr>
        </p:pic>
        <p:pic>
          <p:nvPicPr>
            <p:cNvPr id="9" name="Immagine 8">
              <a:extLst>
                <a:ext uri="{FF2B5EF4-FFF2-40B4-BE49-F238E27FC236}">
                  <a16:creationId xmlns:a16="http://schemas.microsoft.com/office/drawing/2014/main" id="{D4882C14-C47E-758E-51D9-851AA5A2C8FD}"/>
                </a:ext>
              </a:extLst>
            </p:cNvPr>
            <p:cNvPicPr>
              <a:picLocks noChangeAspect="1"/>
            </p:cNvPicPr>
            <p:nvPr/>
          </p:nvPicPr>
          <p:blipFill rotWithShape="1">
            <a:blip r:embed="rId7"/>
            <a:srcRect b="71569"/>
            <a:stretch/>
          </p:blipFill>
          <p:spPr>
            <a:xfrm>
              <a:off x="8331859" y="1279252"/>
              <a:ext cx="438621" cy="149961"/>
            </a:xfrm>
            <a:prstGeom prst="rect">
              <a:avLst/>
            </a:prstGeom>
            <a:ln>
              <a:solidFill>
                <a:schemeClr val="bg2">
                  <a:lumMod val="60000"/>
                  <a:lumOff val="40000"/>
                </a:schemeClr>
              </a:solidFill>
            </a:ln>
          </p:spPr>
        </p:pic>
        <p:sp>
          <p:nvSpPr>
            <p:cNvPr id="10" name="Rettangolo 9">
              <a:extLst>
                <a:ext uri="{FF2B5EF4-FFF2-40B4-BE49-F238E27FC236}">
                  <a16:creationId xmlns:a16="http://schemas.microsoft.com/office/drawing/2014/main" id="{50C36AC9-FEF1-0ADD-FFAA-D481BE6BC88F}"/>
                </a:ext>
              </a:extLst>
            </p:cNvPr>
            <p:cNvSpPr/>
            <p:nvPr/>
          </p:nvSpPr>
          <p:spPr bwMode="auto">
            <a:xfrm>
              <a:off x="7561141" y="113844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1" name="Immagine 10">
              <a:extLst>
                <a:ext uri="{FF2B5EF4-FFF2-40B4-BE49-F238E27FC236}">
                  <a16:creationId xmlns:a16="http://schemas.microsoft.com/office/drawing/2014/main" id="{D9C3D113-6500-5071-2910-3CC9BA677879}"/>
                </a:ext>
              </a:extLst>
            </p:cNvPr>
            <p:cNvPicPr>
              <a:picLocks noChangeAspect="1"/>
            </p:cNvPicPr>
            <p:nvPr/>
          </p:nvPicPr>
          <p:blipFill>
            <a:blip r:embed="rId8"/>
            <a:stretch>
              <a:fillRect/>
            </a:stretch>
          </p:blipFill>
          <p:spPr>
            <a:xfrm>
              <a:off x="8326862" y="1409704"/>
              <a:ext cx="459641" cy="235466"/>
            </a:xfrm>
            <a:prstGeom prst="rect">
              <a:avLst/>
            </a:prstGeom>
          </p:spPr>
        </p:pic>
      </p:grpSp>
      <p:sp>
        <p:nvSpPr>
          <p:cNvPr id="19" name="Rectangle 18"/>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20" name="Groupe 19"/>
          <p:cNvGrpSpPr/>
          <p:nvPr/>
        </p:nvGrpSpPr>
        <p:grpSpPr>
          <a:xfrm>
            <a:off x="1397977" y="6125705"/>
            <a:ext cx="5990290" cy="690395"/>
            <a:chOff x="1397977" y="6125705"/>
            <a:chExt cx="5990290" cy="690395"/>
          </a:xfrm>
        </p:grpSpPr>
        <p:sp>
          <p:nvSpPr>
            <p:cNvPr id="21" name="Rectangle 20"/>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3" name="Groupe 22"/>
            <p:cNvGrpSpPr/>
            <p:nvPr/>
          </p:nvGrpSpPr>
          <p:grpSpPr>
            <a:xfrm>
              <a:off x="1397977" y="6156450"/>
              <a:ext cx="5990290" cy="659650"/>
              <a:chOff x="1397977" y="6156450"/>
              <a:chExt cx="5990290" cy="659650"/>
            </a:xfrm>
          </p:grpSpPr>
          <p:sp>
            <p:nvSpPr>
              <p:cNvPr id="26" name="Rectangle 2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7" name="Rectangle 26"/>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3" name="CasellaDiTesto 17">
            <a:extLst>
              <a:ext uri="{FF2B5EF4-FFF2-40B4-BE49-F238E27FC236}">
                <a16:creationId xmlns:a16="http://schemas.microsoft.com/office/drawing/2014/main" id="{3CEE75A3-0F57-D7C6-5DEB-60D2886DFF06}"/>
              </a:ext>
            </a:extLst>
          </p:cNvPr>
          <p:cNvSpPr txBox="1"/>
          <p:nvPr/>
        </p:nvSpPr>
        <p:spPr>
          <a:xfrm>
            <a:off x="3276385" y="68445"/>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
        <p:nvSpPr>
          <p:cNvPr id="14" name="CasellaDiTesto 17">
            <a:extLst>
              <a:ext uri="{FF2B5EF4-FFF2-40B4-BE49-F238E27FC236}">
                <a16:creationId xmlns:a16="http://schemas.microsoft.com/office/drawing/2014/main" id="{616797CE-3483-6234-DA69-3DC22E5D7D99}"/>
              </a:ext>
            </a:extLst>
          </p:cNvPr>
          <p:cNvSpPr txBox="1"/>
          <p:nvPr/>
        </p:nvSpPr>
        <p:spPr>
          <a:xfrm>
            <a:off x="5829743" y="942116"/>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pic>
        <p:nvPicPr>
          <p:cNvPr id="15" name="Image 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99441" y="2821251"/>
            <a:ext cx="5080078" cy="1995123"/>
          </a:xfrm>
          <a:prstGeom prst="rect">
            <a:avLst/>
          </a:prstGeom>
        </p:spPr>
      </p:pic>
    </p:spTree>
    <p:extLst>
      <p:ext uri="{BB962C8B-B14F-4D97-AF65-F5344CB8AC3E}">
        <p14:creationId xmlns:p14="http://schemas.microsoft.com/office/powerpoint/2010/main" val="3359780938"/>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90298" y="11590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84340" y="11475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69359" y="541079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7331231" y="2035376"/>
            <a:ext cx="1207472" cy="343620"/>
          </a:xfrm>
          <a:prstGeom prst="rect">
            <a:avLst/>
          </a:prstGeom>
          <a:noFill/>
        </p:spPr>
        <p:txBody>
          <a:bodyPr wrap="square">
            <a:spAutoFit/>
          </a:bodyPr>
          <a:lstStyle/>
          <a:p>
            <a:pPr algn="just"/>
            <a:r>
              <a:rPr lang="ar-JO" sz="1633" b="1" dirty="0">
                <a:solidFill>
                  <a:schemeClr val="bg2">
                    <a:lumMod val="50000"/>
                  </a:schemeClr>
                </a:solidFill>
              </a:rPr>
              <a:t>معايير الترتيب</a:t>
            </a:r>
            <a:endParaRPr lang="en-US" sz="1633" b="1" dirty="0">
              <a:solidFill>
                <a:schemeClr val="bg2">
                  <a:lumMod val="50000"/>
                </a:schemeClr>
              </a:solidFill>
            </a:endParaRPr>
          </a:p>
        </p:txBody>
      </p:sp>
      <p:sp>
        <p:nvSpPr>
          <p:cNvPr id="22" name="Ovale 21">
            <a:extLst>
              <a:ext uri="{FF2B5EF4-FFF2-40B4-BE49-F238E27FC236}">
                <a16:creationId xmlns:a16="http://schemas.microsoft.com/office/drawing/2014/main" id="{00513AA0-6EF8-82D6-470D-B926244009CC}"/>
              </a:ext>
            </a:extLst>
          </p:cNvPr>
          <p:cNvSpPr/>
          <p:nvPr/>
        </p:nvSpPr>
        <p:spPr>
          <a:xfrm>
            <a:off x="8198754" y="770112"/>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49758" y="809131"/>
            <a:ext cx="458280" cy="458280"/>
          </a:xfrm>
          <a:prstGeom prst="rect">
            <a:avLst/>
          </a:prstGeom>
        </p:spPr>
      </p:pic>
      <p:sp>
        <p:nvSpPr>
          <p:cNvPr id="3" name="CasellaDiTesto 2">
            <a:extLst>
              <a:ext uri="{FF2B5EF4-FFF2-40B4-BE49-F238E27FC236}">
                <a16:creationId xmlns:a16="http://schemas.microsoft.com/office/drawing/2014/main" id="{ECC33145-ACA0-084E-2F76-AB1B244092FA}"/>
              </a:ext>
            </a:extLst>
          </p:cNvPr>
          <p:cNvSpPr txBox="1"/>
          <p:nvPr/>
        </p:nvSpPr>
        <p:spPr>
          <a:xfrm>
            <a:off x="411865" y="1500691"/>
            <a:ext cx="8126838"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3.2 تحديد نقاط الضعف في المنطقة الحضرية</a:t>
            </a:r>
            <a:endParaRPr lang="en-US" sz="1633" dirty="0">
              <a:solidFill>
                <a:srgbClr val="264D9F"/>
              </a:solidFill>
              <a:ea typeface="Times New Roman" panose="02020603050405020304" pitchFamily="18" charset="0"/>
              <a:cs typeface="Calibri" panose="020F0502020204030204" pitchFamily="34" charset="0"/>
            </a:endParaRPr>
          </a:p>
        </p:txBody>
      </p:sp>
      <p:sp>
        <p:nvSpPr>
          <p:cNvPr id="10" name="CasellaDiTesto 9">
            <a:extLst>
              <a:ext uri="{FF2B5EF4-FFF2-40B4-BE49-F238E27FC236}">
                <a16:creationId xmlns:a16="http://schemas.microsoft.com/office/drawing/2014/main" id="{2EF2D358-AF9E-C7DB-6DD9-22503A264331}"/>
              </a:ext>
            </a:extLst>
          </p:cNvPr>
          <p:cNvSpPr txBox="1"/>
          <p:nvPr/>
        </p:nvSpPr>
        <p:spPr>
          <a:xfrm>
            <a:off x="5715901" y="2599629"/>
            <a:ext cx="3344731" cy="2308324"/>
          </a:xfrm>
          <a:prstGeom prst="rect">
            <a:avLst/>
          </a:prstGeom>
          <a:noFill/>
        </p:spPr>
        <p:txBody>
          <a:bodyPr wrap="square">
            <a:spAutoFit/>
          </a:bodyPr>
          <a:lstStyle/>
          <a:p>
            <a:pPr algn="just" rtl="1">
              <a:lnSpc>
                <a:spcPct val="200000"/>
              </a:lnSpc>
            </a:pPr>
            <a:r>
              <a:rPr lang="ar-JO" sz="1200" b="1" dirty="0">
                <a:solidFill>
                  <a:schemeClr val="bg2">
                    <a:lumMod val="50000"/>
                  </a:schemeClr>
                </a:solidFill>
              </a:rPr>
              <a:t>نتائج قضايا الاستدامة الرئيسية (الدرجة -1) هي توافر المساحات الخضراء (</a:t>
            </a:r>
            <a:r>
              <a:rPr lang="en-US" sz="1200" b="1" dirty="0">
                <a:solidFill>
                  <a:schemeClr val="bg2">
                    <a:lumMod val="50000"/>
                  </a:schemeClr>
                </a:solidFill>
              </a:rPr>
              <a:t>A2.2) </a:t>
            </a:r>
            <a:r>
              <a:rPr lang="ar-JO" sz="1200" b="1" dirty="0">
                <a:solidFill>
                  <a:schemeClr val="bg2">
                    <a:lumMod val="50000"/>
                  </a:schemeClr>
                </a:solidFill>
              </a:rPr>
              <a:t>وتلوث الهواء (</a:t>
            </a:r>
            <a:r>
              <a:rPr lang="en-US" sz="1200" b="1" dirty="0">
                <a:solidFill>
                  <a:schemeClr val="bg2">
                    <a:lumMod val="50000"/>
                  </a:schemeClr>
                </a:solidFill>
              </a:rPr>
              <a:t>E1.2). </a:t>
            </a:r>
            <a:r>
              <a:rPr lang="ar-JO" sz="1200" b="1" dirty="0">
                <a:solidFill>
                  <a:schemeClr val="bg2">
                    <a:lumMod val="50000"/>
                  </a:schemeClr>
                </a:solidFill>
              </a:rPr>
              <a:t>يعتبر الأداء المتعلق بالوصول إلى نقاط تجميع النفايات وإعادة التدوير (</a:t>
            </a:r>
            <a:r>
              <a:rPr lang="en-US" sz="1200" b="1" dirty="0">
                <a:solidFill>
                  <a:schemeClr val="bg2">
                    <a:lumMod val="50000"/>
                  </a:schemeClr>
                </a:solidFill>
              </a:rPr>
              <a:t>D2.2) </a:t>
            </a:r>
            <a:r>
              <a:rPr lang="ar-JO" sz="1200" b="1" dirty="0">
                <a:solidFill>
                  <a:schemeClr val="bg2">
                    <a:lumMod val="50000"/>
                  </a:schemeClr>
                </a:solidFill>
              </a:rPr>
              <a:t>وإجمالي استهلاك الطاقة النهائي (</a:t>
            </a:r>
            <a:r>
              <a:rPr lang="en-US" sz="1200" b="1" dirty="0">
                <a:solidFill>
                  <a:schemeClr val="bg2">
                    <a:lumMod val="50000"/>
                  </a:schemeClr>
                </a:solidFill>
              </a:rPr>
              <a:t>B2.1) </a:t>
            </a:r>
            <a:r>
              <a:rPr lang="ar-JO" sz="1200" b="1" dirty="0">
                <a:solidFill>
                  <a:schemeClr val="bg2">
                    <a:lumMod val="50000"/>
                  </a:schemeClr>
                </a:solidFill>
              </a:rPr>
              <a:t>هو الحد الأدنى المقبول (الدرجات 0،4 و 0،5). يتم الوصول إلى أفضل أداء من خلال نظام النقل العام (</a:t>
            </a:r>
            <a:r>
              <a:rPr lang="en-US" sz="1200" b="1" dirty="0">
                <a:solidFill>
                  <a:schemeClr val="bg2">
                    <a:lumMod val="50000"/>
                  </a:schemeClr>
                </a:solidFill>
              </a:rPr>
              <a:t>F1.1)</a:t>
            </a:r>
            <a:endParaRPr lang="it-IT" sz="1200" b="1" dirty="0">
              <a:solidFill>
                <a:schemeClr val="bg2">
                  <a:lumMod val="50000"/>
                </a:schemeClr>
              </a:solidFill>
            </a:endParaRPr>
          </a:p>
        </p:txBody>
      </p:sp>
      <p:grpSp>
        <p:nvGrpSpPr>
          <p:cNvPr id="11" name="Group 10">
            <a:extLst>
              <a:ext uri="{FF2B5EF4-FFF2-40B4-BE49-F238E27FC236}">
                <a16:creationId xmlns:a16="http://schemas.microsoft.com/office/drawing/2014/main" id="{A0B84F1E-9AD7-3DC9-D14A-F03D507DA30E}"/>
              </a:ext>
            </a:extLst>
          </p:cNvPr>
          <p:cNvGrpSpPr/>
          <p:nvPr/>
        </p:nvGrpSpPr>
        <p:grpSpPr>
          <a:xfrm>
            <a:off x="384957" y="761514"/>
            <a:ext cx="1363020" cy="740408"/>
            <a:chOff x="7449381" y="894608"/>
            <a:chExt cx="1363020" cy="740408"/>
          </a:xfrm>
        </p:grpSpPr>
        <p:sp>
          <p:nvSpPr>
            <p:cNvPr id="4" name="Ovale 3">
              <a:extLst>
                <a:ext uri="{FF2B5EF4-FFF2-40B4-BE49-F238E27FC236}">
                  <a16:creationId xmlns:a16="http://schemas.microsoft.com/office/drawing/2014/main" id="{78925B5C-BE9E-7BCC-8075-646BF85C1052}"/>
                </a:ext>
              </a:extLst>
            </p:cNvPr>
            <p:cNvSpPr/>
            <p:nvPr/>
          </p:nvSpPr>
          <p:spPr>
            <a:xfrm>
              <a:off x="7567932" y="100537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55BDBC05-C8E5-C697-6A3B-9AFCA32C5F7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15037" y="1050620"/>
              <a:ext cx="481441" cy="481441"/>
            </a:xfrm>
            <a:prstGeom prst="rect">
              <a:avLst/>
            </a:prstGeom>
          </p:spPr>
        </p:pic>
        <p:pic>
          <p:nvPicPr>
            <p:cNvPr id="8" name="Immagine 7">
              <a:extLst>
                <a:ext uri="{FF2B5EF4-FFF2-40B4-BE49-F238E27FC236}">
                  <a16:creationId xmlns:a16="http://schemas.microsoft.com/office/drawing/2014/main" id="{1EB6BE64-2211-C6FB-9492-D07DC4AEC1B7}"/>
                </a:ext>
              </a:extLst>
            </p:cNvPr>
            <p:cNvPicPr>
              <a:picLocks noChangeAspect="1"/>
            </p:cNvPicPr>
            <p:nvPr/>
          </p:nvPicPr>
          <p:blipFill rotWithShape="1">
            <a:blip r:embed="rId7"/>
            <a:srcRect b="71569"/>
            <a:stretch/>
          </p:blipFill>
          <p:spPr>
            <a:xfrm>
              <a:off x="8220099" y="985646"/>
              <a:ext cx="438621" cy="149961"/>
            </a:xfrm>
            <a:prstGeom prst="rect">
              <a:avLst/>
            </a:prstGeom>
            <a:ln>
              <a:solidFill>
                <a:schemeClr val="bg2">
                  <a:lumMod val="60000"/>
                  <a:lumOff val="40000"/>
                </a:schemeClr>
              </a:solidFill>
            </a:ln>
          </p:spPr>
        </p:pic>
        <p:sp>
          <p:nvSpPr>
            <p:cNvPr id="9" name="Rettangolo 8">
              <a:extLst>
                <a:ext uri="{FF2B5EF4-FFF2-40B4-BE49-F238E27FC236}">
                  <a16:creationId xmlns:a16="http://schemas.microsoft.com/office/drawing/2014/main" id="{3F372C7E-F34B-6538-DB63-CDCD71D11BCC}"/>
                </a:ext>
              </a:extLst>
            </p:cNvPr>
            <p:cNvSpPr/>
            <p:nvPr/>
          </p:nvSpPr>
          <p:spPr bwMode="auto">
            <a:xfrm>
              <a:off x="7449381" y="89460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3" name="Immagine 12">
              <a:extLst>
                <a:ext uri="{FF2B5EF4-FFF2-40B4-BE49-F238E27FC236}">
                  <a16:creationId xmlns:a16="http://schemas.microsoft.com/office/drawing/2014/main" id="{237AB006-05A3-79F4-A770-39289B286B84}"/>
                </a:ext>
              </a:extLst>
            </p:cNvPr>
            <p:cNvPicPr>
              <a:picLocks noChangeAspect="1"/>
            </p:cNvPicPr>
            <p:nvPr/>
          </p:nvPicPr>
          <p:blipFill>
            <a:blip r:embed="rId8"/>
            <a:stretch>
              <a:fillRect/>
            </a:stretch>
          </p:blipFill>
          <p:spPr>
            <a:xfrm>
              <a:off x="8220099" y="1129793"/>
              <a:ext cx="438621" cy="190398"/>
            </a:xfrm>
            <a:prstGeom prst="rect">
              <a:avLst/>
            </a:prstGeom>
          </p:spPr>
        </p:pic>
      </p:grpSp>
      <p:sp>
        <p:nvSpPr>
          <p:cNvPr id="19" name="Rectangle 18"/>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20" name="Groupe 19"/>
          <p:cNvGrpSpPr/>
          <p:nvPr/>
        </p:nvGrpSpPr>
        <p:grpSpPr>
          <a:xfrm>
            <a:off x="1397977" y="6125705"/>
            <a:ext cx="5990290" cy="690395"/>
            <a:chOff x="1397977" y="6125705"/>
            <a:chExt cx="5990290" cy="690395"/>
          </a:xfrm>
        </p:grpSpPr>
        <p:sp>
          <p:nvSpPr>
            <p:cNvPr id="21" name="Rectangle 20"/>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3" name="Groupe 22"/>
            <p:cNvGrpSpPr/>
            <p:nvPr/>
          </p:nvGrpSpPr>
          <p:grpSpPr>
            <a:xfrm>
              <a:off x="1397977" y="6156450"/>
              <a:ext cx="5990290" cy="659650"/>
              <a:chOff x="1397977" y="6156450"/>
              <a:chExt cx="5990290" cy="659650"/>
            </a:xfrm>
          </p:grpSpPr>
          <p:sp>
            <p:nvSpPr>
              <p:cNvPr id="26" name="Rectangle 2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7" name="Rectangle 26"/>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2" name="CasellaDiTesto 17">
            <a:extLst>
              <a:ext uri="{FF2B5EF4-FFF2-40B4-BE49-F238E27FC236}">
                <a16:creationId xmlns:a16="http://schemas.microsoft.com/office/drawing/2014/main" id="{5A54BB8C-1A32-6280-AC20-531F4751A866}"/>
              </a:ext>
            </a:extLst>
          </p:cNvPr>
          <p:cNvSpPr txBox="1"/>
          <p:nvPr/>
        </p:nvSpPr>
        <p:spPr>
          <a:xfrm>
            <a:off x="3276385" y="68445"/>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
        <p:nvSpPr>
          <p:cNvPr id="14" name="CasellaDiTesto 17">
            <a:extLst>
              <a:ext uri="{FF2B5EF4-FFF2-40B4-BE49-F238E27FC236}">
                <a16:creationId xmlns:a16="http://schemas.microsoft.com/office/drawing/2014/main" id="{2CCDCF74-2DC4-3322-6DF8-A2B3CB69540B}"/>
              </a:ext>
            </a:extLst>
          </p:cNvPr>
          <p:cNvSpPr txBox="1"/>
          <p:nvPr/>
        </p:nvSpPr>
        <p:spPr>
          <a:xfrm>
            <a:off x="5829743" y="942116"/>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pic>
        <p:nvPicPr>
          <p:cNvPr id="17" name="Image 1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783" y="2415579"/>
            <a:ext cx="5656726" cy="2760708"/>
          </a:xfrm>
          <a:prstGeom prst="rect">
            <a:avLst/>
          </a:prstGeom>
        </p:spPr>
      </p:pic>
    </p:spTree>
    <p:extLst>
      <p:ext uri="{BB962C8B-B14F-4D97-AF65-F5344CB8AC3E}">
        <p14:creationId xmlns:p14="http://schemas.microsoft.com/office/powerpoint/2010/main" val="3795017645"/>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848058" y="112859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842100" y="111707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24</a:t>
            </a:fld>
            <a:endParaRPr lang="it-IT" altLang="it-IT" sz="816" dirty="0">
              <a:solidFill>
                <a:schemeClr val="bg1"/>
              </a:solidFill>
              <a:latin typeface="din"/>
            </a:endParaRPr>
          </a:p>
        </p:txBody>
      </p:sp>
      <p:sp>
        <p:nvSpPr>
          <p:cNvPr id="22" name="Ovale 21">
            <a:extLst>
              <a:ext uri="{FF2B5EF4-FFF2-40B4-BE49-F238E27FC236}">
                <a16:creationId xmlns:a16="http://schemas.microsoft.com/office/drawing/2014/main" id="{00513AA0-6EF8-82D6-470D-B926244009CC}"/>
              </a:ext>
            </a:extLst>
          </p:cNvPr>
          <p:cNvSpPr/>
          <p:nvPr/>
        </p:nvSpPr>
        <p:spPr>
          <a:xfrm>
            <a:off x="8107992" y="910374"/>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71368" y="938778"/>
            <a:ext cx="458280" cy="458280"/>
          </a:xfrm>
          <a:prstGeom prst="rect">
            <a:avLst/>
          </a:prstGeom>
        </p:spPr>
      </p:pic>
      <p:sp>
        <p:nvSpPr>
          <p:cNvPr id="3" name="CasellaDiTesto 2">
            <a:extLst>
              <a:ext uri="{FF2B5EF4-FFF2-40B4-BE49-F238E27FC236}">
                <a16:creationId xmlns:a16="http://schemas.microsoft.com/office/drawing/2014/main" id="{ECC33145-ACA0-084E-2F76-AB1B244092FA}"/>
              </a:ext>
            </a:extLst>
          </p:cNvPr>
          <p:cNvSpPr txBox="1"/>
          <p:nvPr/>
        </p:nvSpPr>
        <p:spPr>
          <a:xfrm>
            <a:off x="4285788" y="1602303"/>
            <a:ext cx="3834780"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3.2 تحديد نقاط الضعف في المنطقة الحضرية</a:t>
            </a:r>
            <a:endParaRPr lang="en-US" sz="1633" dirty="0">
              <a:solidFill>
                <a:srgbClr val="264D9F"/>
              </a:solidFill>
              <a:ea typeface="Times New Roman" panose="02020603050405020304" pitchFamily="18" charset="0"/>
              <a:cs typeface="Calibri" panose="020F0502020204030204" pitchFamily="34" charset="0"/>
            </a:endParaRP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357168" y="2341859"/>
            <a:ext cx="8336033" cy="3035831"/>
          </a:xfrm>
          <a:prstGeom prst="rect">
            <a:avLst/>
          </a:prstGeom>
          <a:noFill/>
        </p:spPr>
        <p:txBody>
          <a:bodyPr wrap="square">
            <a:spAutoFit/>
          </a:bodyPr>
          <a:lstStyle/>
          <a:p>
            <a:pPr algn="r" rtl="1">
              <a:lnSpc>
                <a:spcPct val="200000"/>
              </a:lnSpc>
            </a:pPr>
            <a:r>
              <a:rPr lang="ar-JO" sz="1633" dirty="0">
                <a:solidFill>
                  <a:schemeClr val="bg2">
                    <a:lumMod val="50000"/>
                  </a:schemeClr>
                </a:solidFill>
              </a:rPr>
              <a:t>لاستكمال تقييم </a:t>
            </a:r>
            <a:r>
              <a:rPr lang="en-US" sz="1633" dirty="0">
                <a:solidFill>
                  <a:schemeClr val="bg2">
                    <a:lumMod val="50000"/>
                  </a:schemeClr>
                </a:solidFill>
              </a:rPr>
              <a:t>SNTool ، </a:t>
            </a:r>
            <a:r>
              <a:rPr lang="ar-JO" sz="1633" dirty="0">
                <a:solidFill>
                  <a:schemeClr val="bg2">
                    <a:lumMod val="50000"/>
                  </a:schemeClr>
                </a:solidFill>
              </a:rPr>
              <a:t>يوصى بإجراء مسح بين سكان المنطقة الحضرية. يمكن أن يكون المسح مفيدًا لتحديد أولويات السكان والقضايا غير القابلة للقياس الكمي من خلال مؤشرات </a:t>
            </a:r>
            <a:r>
              <a:rPr lang="en-US" sz="1633" dirty="0">
                <a:solidFill>
                  <a:schemeClr val="bg2">
                    <a:lumMod val="50000"/>
                  </a:schemeClr>
                </a:solidFill>
              </a:rPr>
              <a:t>SNTool. </a:t>
            </a:r>
            <a:r>
              <a:rPr lang="ar-JO" sz="1633" dirty="0">
                <a:solidFill>
                  <a:schemeClr val="bg2">
                    <a:lumMod val="50000"/>
                  </a:schemeClr>
                </a:solidFill>
              </a:rPr>
              <a:t>رغبات الشاغلين فيما يتعلق بتصميم أو مرافق البنية التحتية للحي (على سبيل المثال ، فرصة تسوق جديدة أو ملعب في الحي ، أو المزيد من أماكن وقوف السيارات أو إضاءة الشوارع الأكثر إشراقًا ، وما إلى ذلك).لتحليل الملاحظات ، يوصى بإجراء ورشة عمل من قبل البلدية كجزء من نهج </a:t>
            </a:r>
            <a:r>
              <a:rPr lang="en-US" sz="1633" dirty="0">
                <a:solidFill>
                  <a:schemeClr val="bg2">
                    <a:lumMod val="50000"/>
                  </a:schemeClr>
                </a:solidFill>
              </a:rPr>
              <a:t>PGS.</a:t>
            </a:r>
            <a:r>
              <a:rPr lang="ar-JO" sz="1633" dirty="0">
                <a:solidFill>
                  <a:schemeClr val="bg2">
                    <a:lumMod val="50000"/>
                  </a:schemeClr>
                </a:solidFill>
              </a:rPr>
              <a:t>استنادًا إلى نتائج تحديد نقاط الضعف الرئيسية المكونة من جزأين (مسح </a:t>
            </a:r>
            <a:r>
              <a:rPr lang="en-US" sz="1633" dirty="0">
                <a:solidFill>
                  <a:schemeClr val="bg2">
                    <a:lumMod val="50000"/>
                  </a:schemeClr>
                </a:solidFill>
              </a:rPr>
              <a:t>SNTool +) </a:t>
            </a:r>
            <a:r>
              <a:rPr lang="ar-JO" sz="1633" dirty="0">
                <a:solidFill>
                  <a:schemeClr val="bg2">
                    <a:lumMod val="50000"/>
                  </a:schemeClr>
                </a:solidFill>
              </a:rPr>
              <a:t>يجب إنشاء ملخص يوضح نتائج تقييم </a:t>
            </a:r>
            <a:r>
              <a:rPr lang="en-US" sz="1633" dirty="0">
                <a:solidFill>
                  <a:schemeClr val="bg2">
                    <a:lumMod val="50000"/>
                  </a:schemeClr>
                </a:solidFill>
              </a:rPr>
              <a:t>SNTool </a:t>
            </a:r>
            <a:r>
              <a:rPr lang="ar-JO" sz="1633" dirty="0">
                <a:solidFill>
                  <a:schemeClr val="bg2">
                    <a:lumMod val="50000"/>
                  </a:schemeClr>
                </a:solidFill>
              </a:rPr>
              <a:t>وفي نفس الوقت نقاط الضعف غير المحاكاة التي تم تحديدها من قبل البلدية.</a:t>
            </a:r>
            <a:endParaRPr lang="en-US" sz="1633" dirty="0">
              <a:solidFill>
                <a:schemeClr val="bg2">
                  <a:lumMod val="50000"/>
                </a:schemeClr>
              </a:solidFill>
            </a:endParaRPr>
          </a:p>
        </p:txBody>
      </p:sp>
      <p:grpSp>
        <p:nvGrpSpPr>
          <p:cNvPr id="10" name="Group 9">
            <a:extLst>
              <a:ext uri="{FF2B5EF4-FFF2-40B4-BE49-F238E27FC236}">
                <a16:creationId xmlns:a16="http://schemas.microsoft.com/office/drawing/2014/main" id="{5DC8734E-5226-3E23-E410-E4B61466A94B}"/>
              </a:ext>
            </a:extLst>
          </p:cNvPr>
          <p:cNvGrpSpPr/>
          <p:nvPr/>
        </p:nvGrpSpPr>
        <p:grpSpPr>
          <a:xfrm>
            <a:off x="357168" y="777004"/>
            <a:ext cx="1363020" cy="740408"/>
            <a:chOff x="7307141" y="864128"/>
            <a:chExt cx="1363020" cy="740408"/>
          </a:xfrm>
        </p:grpSpPr>
        <p:sp>
          <p:nvSpPr>
            <p:cNvPr id="2" name="Ovale 1">
              <a:extLst>
                <a:ext uri="{FF2B5EF4-FFF2-40B4-BE49-F238E27FC236}">
                  <a16:creationId xmlns:a16="http://schemas.microsoft.com/office/drawing/2014/main" id="{83EC2F3F-7830-7D14-9B4E-081E153F11FE}"/>
                </a:ext>
              </a:extLst>
            </p:cNvPr>
            <p:cNvSpPr/>
            <p:nvPr/>
          </p:nvSpPr>
          <p:spPr>
            <a:xfrm>
              <a:off x="7425692" y="97489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8FC4B027-F1F3-B755-EDFA-23CC3969A19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72797" y="1020140"/>
              <a:ext cx="481441" cy="481441"/>
            </a:xfrm>
            <a:prstGeom prst="rect">
              <a:avLst/>
            </a:prstGeom>
          </p:spPr>
        </p:pic>
        <p:pic>
          <p:nvPicPr>
            <p:cNvPr id="7" name="Immagine 6">
              <a:extLst>
                <a:ext uri="{FF2B5EF4-FFF2-40B4-BE49-F238E27FC236}">
                  <a16:creationId xmlns:a16="http://schemas.microsoft.com/office/drawing/2014/main" id="{31F83BD8-44AF-8AD2-8334-A7E7CDD49613}"/>
                </a:ext>
              </a:extLst>
            </p:cNvPr>
            <p:cNvPicPr>
              <a:picLocks noChangeAspect="1"/>
            </p:cNvPicPr>
            <p:nvPr/>
          </p:nvPicPr>
          <p:blipFill rotWithShape="1">
            <a:blip r:embed="rId7"/>
            <a:srcRect b="71569"/>
            <a:stretch/>
          </p:blipFill>
          <p:spPr>
            <a:xfrm>
              <a:off x="8077859" y="955166"/>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A308F99F-E4A4-D876-A8E7-872251CDF4C7}"/>
                </a:ext>
              </a:extLst>
            </p:cNvPr>
            <p:cNvSpPr/>
            <p:nvPr/>
          </p:nvSpPr>
          <p:spPr bwMode="auto">
            <a:xfrm>
              <a:off x="7307141" y="86412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00C05E0F-E4B6-79B4-FB1F-E4F717A66216}"/>
                </a:ext>
              </a:extLst>
            </p:cNvPr>
            <p:cNvPicPr>
              <a:picLocks noChangeAspect="1"/>
            </p:cNvPicPr>
            <p:nvPr/>
          </p:nvPicPr>
          <p:blipFill>
            <a:blip r:embed="rId8"/>
            <a:stretch>
              <a:fillRect/>
            </a:stretch>
          </p:blipFill>
          <p:spPr>
            <a:xfrm>
              <a:off x="8077859" y="1099313"/>
              <a:ext cx="438621" cy="190398"/>
            </a:xfrm>
            <a:prstGeom prst="rect">
              <a:avLst/>
            </a:prstGeom>
          </p:spPr>
        </p:pic>
      </p:gr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1" name="CasellaDiTesto 17">
            <a:extLst>
              <a:ext uri="{FF2B5EF4-FFF2-40B4-BE49-F238E27FC236}">
                <a16:creationId xmlns:a16="http://schemas.microsoft.com/office/drawing/2014/main" id="{A40EDB62-87AC-4CDA-CDC6-D419B68F6C2E}"/>
              </a:ext>
            </a:extLst>
          </p:cNvPr>
          <p:cNvSpPr txBox="1"/>
          <p:nvPr/>
        </p:nvSpPr>
        <p:spPr>
          <a:xfrm>
            <a:off x="3258934" y="157671"/>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
        <p:nvSpPr>
          <p:cNvPr id="12" name="CasellaDiTesto 17">
            <a:extLst>
              <a:ext uri="{FF2B5EF4-FFF2-40B4-BE49-F238E27FC236}">
                <a16:creationId xmlns:a16="http://schemas.microsoft.com/office/drawing/2014/main" id="{D4B90D54-C64E-D88A-0E21-8F7ABF748F62}"/>
              </a:ext>
            </a:extLst>
          </p:cNvPr>
          <p:cNvSpPr txBox="1"/>
          <p:nvPr/>
        </p:nvSpPr>
        <p:spPr>
          <a:xfrm>
            <a:off x="5828620" y="1085589"/>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Tree>
    <p:extLst>
      <p:ext uri="{BB962C8B-B14F-4D97-AF65-F5344CB8AC3E}">
        <p14:creationId xmlns:p14="http://schemas.microsoft.com/office/powerpoint/2010/main" val="900112521"/>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61418" y="118955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55460" y="117803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22" name="Ovale 21">
            <a:extLst>
              <a:ext uri="{FF2B5EF4-FFF2-40B4-BE49-F238E27FC236}">
                <a16:creationId xmlns:a16="http://schemas.microsoft.com/office/drawing/2014/main" id="{00513AA0-6EF8-82D6-470D-B926244009CC}"/>
              </a:ext>
            </a:extLst>
          </p:cNvPr>
          <p:cNvSpPr/>
          <p:nvPr/>
        </p:nvSpPr>
        <p:spPr>
          <a:xfrm>
            <a:off x="7951004" y="927920"/>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02008" y="937908"/>
            <a:ext cx="458280" cy="458280"/>
          </a:xfrm>
          <a:prstGeom prst="rect">
            <a:avLst/>
          </a:prstGeom>
        </p:spPr>
      </p:pic>
      <p:sp>
        <p:nvSpPr>
          <p:cNvPr id="3" name="CasellaDiTesto 2">
            <a:extLst>
              <a:ext uri="{FF2B5EF4-FFF2-40B4-BE49-F238E27FC236}">
                <a16:creationId xmlns:a16="http://schemas.microsoft.com/office/drawing/2014/main" id="{ECC33145-ACA0-084E-2F76-AB1B244092FA}"/>
              </a:ext>
            </a:extLst>
          </p:cNvPr>
          <p:cNvSpPr txBox="1"/>
          <p:nvPr/>
        </p:nvSpPr>
        <p:spPr>
          <a:xfrm>
            <a:off x="3587115" y="1545069"/>
            <a:ext cx="4604028"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3.3 تقييم الوضع الحالي للبنى التحتية في المنطقة الحضرية</a:t>
            </a:r>
            <a:endParaRPr lang="en-US" sz="1633" dirty="0">
              <a:solidFill>
                <a:srgbClr val="264D9F"/>
              </a:solidFill>
              <a:ea typeface="Times New Roman" panose="02020603050405020304" pitchFamily="18" charset="0"/>
              <a:cs typeface="Calibri" panose="020F0502020204030204" pitchFamily="34" charset="0"/>
            </a:endParaRP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569743" y="2369603"/>
            <a:ext cx="8336033" cy="3035831"/>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يعد تحليل الوضع الحالي للبنى التحتية للطاقة والمياه مفيدًا لفهم نقاط الضعف الرئيسية ولجمع معلومات مفيدة للمراحل التالية من عملية صنع القرار.يجب أن يشمل تقييم الوضع الحالي للبنية التحتية للمياه جوانب على النحو التالي</a:t>
            </a:r>
          </a:p>
          <a:p>
            <a:pPr algn="just" rtl="1">
              <a:lnSpc>
                <a:spcPct val="200000"/>
              </a:lnSpc>
            </a:pPr>
            <a:r>
              <a:rPr lang="ar-JO" sz="1633" b="1" dirty="0">
                <a:solidFill>
                  <a:schemeClr val="bg2">
                    <a:lumMod val="50000"/>
                  </a:schemeClr>
                </a:solidFill>
              </a:rPr>
              <a:t>:كفاية توفير المياه فيما يتعلق بالطلب على المياه</a:t>
            </a:r>
          </a:p>
          <a:p>
            <a:pPr marL="285750" indent="-285750" algn="just" rtl="1">
              <a:lnSpc>
                <a:spcPct val="200000"/>
              </a:lnSpc>
              <a:buFont typeface="Wingdings" panose="05000000000000000000" pitchFamily="2" charset="2"/>
              <a:buChar char="§"/>
            </a:pPr>
            <a:r>
              <a:rPr lang="ar-JO" sz="1633" b="1" dirty="0">
                <a:solidFill>
                  <a:schemeClr val="bg2">
                    <a:lumMod val="50000"/>
                  </a:schemeClr>
                </a:solidFill>
              </a:rPr>
              <a:t>جودة مياه الشرب </a:t>
            </a:r>
          </a:p>
          <a:p>
            <a:pPr marL="285750" indent="-285750" algn="just" rtl="1">
              <a:lnSpc>
                <a:spcPct val="200000"/>
              </a:lnSpc>
              <a:buFont typeface="Wingdings" panose="05000000000000000000" pitchFamily="2" charset="2"/>
              <a:buChar char="§"/>
            </a:pPr>
            <a:r>
              <a:rPr lang="ar-JO" sz="1633" b="1" dirty="0">
                <a:solidFill>
                  <a:schemeClr val="bg2">
                    <a:lumMod val="50000"/>
                  </a:schemeClr>
                </a:solidFill>
              </a:rPr>
              <a:t>توافر ومستوى معالجة المياه</a:t>
            </a:r>
          </a:p>
          <a:p>
            <a:pPr marL="285750" indent="-285750" algn="just" rtl="1">
              <a:lnSpc>
                <a:spcPct val="200000"/>
              </a:lnSpc>
              <a:buFont typeface="Wingdings" panose="05000000000000000000" pitchFamily="2" charset="2"/>
              <a:buChar char="§"/>
            </a:pPr>
            <a:r>
              <a:rPr lang="ar-JO" sz="1633" b="1" dirty="0">
                <a:solidFill>
                  <a:schemeClr val="bg2">
                    <a:lumMod val="50000"/>
                  </a:schemeClr>
                </a:solidFill>
              </a:rPr>
              <a:t>فاقد المياه نتيجة تدهور شبكة المياه.</a:t>
            </a:r>
            <a:endParaRPr lang="en-US" sz="1633" b="1" dirty="0">
              <a:solidFill>
                <a:schemeClr val="bg2">
                  <a:lumMod val="50000"/>
                </a:schemeClr>
              </a:solidFill>
            </a:endParaRPr>
          </a:p>
        </p:txBody>
      </p:sp>
      <p:grpSp>
        <p:nvGrpSpPr>
          <p:cNvPr id="10" name="Group 9">
            <a:extLst>
              <a:ext uri="{FF2B5EF4-FFF2-40B4-BE49-F238E27FC236}">
                <a16:creationId xmlns:a16="http://schemas.microsoft.com/office/drawing/2014/main" id="{CC5C0770-4540-1372-2A8C-0600C6564558}"/>
              </a:ext>
            </a:extLst>
          </p:cNvPr>
          <p:cNvGrpSpPr/>
          <p:nvPr/>
        </p:nvGrpSpPr>
        <p:grpSpPr>
          <a:xfrm>
            <a:off x="171048" y="761655"/>
            <a:ext cx="1363020" cy="740408"/>
            <a:chOff x="7520501" y="925088"/>
            <a:chExt cx="1363020" cy="740408"/>
          </a:xfrm>
        </p:grpSpPr>
        <p:sp>
          <p:nvSpPr>
            <p:cNvPr id="2" name="Ovale 1">
              <a:extLst>
                <a:ext uri="{FF2B5EF4-FFF2-40B4-BE49-F238E27FC236}">
                  <a16:creationId xmlns:a16="http://schemas.microsoft.com/office/drawing/2014/main" id="{03A62D11-5F4D-E1CF-E3EF-3827C0A0B88E}"/>
                </a:ext>
              </a:extLst>
            </p:cNvPr>
            <p:cNvSpPr/>
            <p:nvPr/>
          </p:nvSpPr>
          <p:spPr>
            <a:xfrm>
              <a:off x="7639052" y="103585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80AF0959-C1FC-053D-B93A-9091F79A3D6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86157" y="1081100"/>
              <a:ext cx="481441" cy="481441"/>
            </a:xfrm>
            <a:prstGeom prst="rect">
              <a:avLst/>
            </a:prstGeom>
          </p:spPr>
        </p:pic>
        <p:pic>
          <p:nvPicPr>
            <p:cNvPr id="7" name="Immagine 6">
              <a:extLst>
                <a:ext uri="{FF2B5EF4-FFF2-40B4-BE49-F238E27FC236}">
                  <a16:creationId xmlns:a16="http://schemas.microsoft.com/office/drawing/2014/main" id="{3E99E844-3C27-FAE7-590C-0E2B97DC1C71}"/>
                </a:ext>
              </a:extLst>
            </p:cNvPr>
            <p:cNvPicPr>
              <a:picLocks noChangeAspect="1"/>
            </p:cNvPicPr>
            <p:nvPr/>
          </p:nvPicPr>
          <p:blipFill rotWithShape="1">
            <a:blip r:embed="rId7"/>
            <a:srcRect b="71569"/>
            <a:stretch/>
          </p:blipFill>
          <p:spPr>
            <a:xfrm>
              <a:off x="8291219" y="1016126"/>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B91D6F26-BB88-6395-7671-E19288FD2A88}"/>
                </a:ext>
              </a:extLst>
            </p:cNvPr>
            <p:cNvSpPr/>
            <p:nvPr/>
          </p:nvSpPr>
          <p:spPr bwMode="auto">
            <a:xfrm>
              <a:off x="7520501" y="92508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1" name="Immagine 10">
              <a:extLst>
                <a:ext uri="{FF2B5EF4-FFF2-40B4-BE49-F238E27FC236}">
                  <a16:creationId xmlns:a16="http://schemas.microsoft.com/office/drawing/2014/main" id="{1FDC33C5-1B8F-91B4-7305-90D9FC2A7927}"/>
                </a:ext>
              </a:extLst>
            </p:cNvPr>
            <p:cNvPicPr>
              <a:picLocks noChangeAspect="1"/>
            </p:cNvPicPr>
            <p:nvPr/>
          </p:nvPicPr>
          <p:blipFill>
            <a:blip r:embed="rId8"/>
            <a:stretch>
              <a:fillRect/>
            </a:stretch>
          </p:blipFill>
          <p:spPr>
            <a:xfrm>
              <a:off x="8299488" y="1156285"/>
              <a:ext cx="438621" cy="430427"/>
            </a:xfrm>
            <a:prstGeom prst="rect">
              <a:avLst/>
            </a:prstGeom>
          </p:spPr>
        </p:pic>
      </p:gr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9" name="CasellaDiTesto 17">
            <a:extLst>
              <a:ext uri="{FF2B5EF4-FFF2-40B4-BE49-F238E27FC236}">
                <a16:creationId xmlns:a16="http://schemas.microsoft.com/office/drawing/2014/main" id="{B7CA2E0A-37D4-9006-5858-DCB75B035804}"/>
              </a:ext>
            </a:extLst>
          </p:cNvPr>
          <p:cNvSpPr txBox="1"/>
          <p:nvPr/>
        </p:nvSpPr>
        <p:spPr>
          <a:xfrm>
            <a:off x="3276385" y="68445"/>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
        <p:nvSpPr>
          <p:cNvPr id="12" name="CasellaDiTesto 17">
            <a:extLst>
              <a:ext uri="{FF2B5EF4-FFF2-40B4-BE49-F238E27FC236}">
                <a16:creationId xmlns:a16="http://schemas.microsoft.com/office/drawing/2014/main" id="{746073B2-9D86-744F-FD97-AA24E6F54079}"/>
              </a:ext>
            </a:extLst>
          </p:cNvPr>
          <p:cNvSpPr txBox="1"/>
          <p:nvPr/>
        </p:nvSpPr>
        <p:spPr>
          <a:xfrm>
            <a:off x="5396359" y="980566"/>
            <a:ext cx="2503640" cy="452816"/>
          </a:xfrm>
          <a:prstGeom prst="rect">
            <a:avLst/>
          </a:prstGeom>
          <a:noFill/>
        </p:spPr>
        <p:txBody>
          <a:bodyPr wrap="square">
            <a:spAutoFit/>
          </a:bodyPr>
          <a:lstStyle/>
          <a:p>
            <a:pPr marL="244804">
              <a:lnSpc>
                <a:spcPct val="115000"/>
              </a:lnSpc>
            </a:pPr>
            <a:r>
              <a:rPr lang="ar-JO" sz="2177" b="1" dirty="0"/>
              <a:t>3- مرحلة التشخيص</a:t>
            </a:r>
            <a:endParaRPr lang="en-GB" sz="2177" b="1" dirty="0"/>
          </a:p>
        </p:txBody>
      </p:sp>
    </p:spTree>
    <p:extLst>
      <p:ext uri="{BB962C8B-B14F-4D97-AF65-F5344CB8AC3E}">
        <p14:creationId xmlns:p14="http://schemas.microsoft.com/office/powerpoint/2010/main" val="3549605886"/>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7371" y="126911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41413" y="1257596"/>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26</a:t>
            </a:fld>
            <a:endParaRPr lang="it-IT" altLang="it-IT" sz="816" dirty="0">
              <a:solidFill>
                <a:schemeClr val="bg1"/>
              </a:solidFill>
              <a:latin typeface="din"/>
            </a:endParaRPr>
          </a:p>
        </p:txBody>
      </p:sp>
      <p:sp>
        <p:nvSpPr>
          <p:cNvPr id="22" name="Ovale 21">
            <a:extLst>
              <a:ext uri="{FF2B5EF4-FFF2-40B4-BE49-F238E27FC236}">
                <a16:creationId xmlns:a16="http://schemas.microsoft.com/office/drawing/2014/main" id="{00513AA0-6EF8-82D6-470D-B926244009CC}"/>
              </a:ext>
            </a:extLst>
          </p:cNvPr>
          <p:cNvSpPr/>
          <p:nvPr/>
        </p:nvSpPr>
        <p:spPr>
          <a:xfrm>
            <a:off x="8208504" y="958467"/>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97743" y="1009471"/>
            <a:ext cx="458280" cy="458280"/>
          </a:xfrm>
          <a:prstGeom prst="rect">
            <a:avLst/>
          </a:prstGeom>
        </p:spPr>
      </p:pic>
      <p:sp>
        <p:nvSpPr>
          <p:cNvPr id="3" name="CasellaDiTesto 2">
            <a:extLst>
              <a:ext uri="{FF2B5EF4-FFF2-40B4-BE49-F238E27FC236}">
                <a16:creationId xmlns:a16="http://schemas.microsoft.com/office/drawing/2014/main" id="{ECC33145-ACA0-084E-2F76-AB1B244092FA}"/>
              </a:ext>
            </a:extLst>
          </p:cNvPr>
          <p:cNvSpPr txBox="1"/>
          <p:nvPr/>
        </p:nvSpPr>
        <p:spPr>
          <a:xfrm>
            <a:off x="-93519" y="1300836"/>
            <a:ext cx="8126838"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3.3.1 تقييم البنى التحتية للطاقة</a:t>
            </a:r>
            <a:endParaRPr lang="en-US" sz="1633" dirty="0">
              <a:solidFill>
                <a:srgbClr val="264D9F"/>
              </a:solidFill>
              <a:ea typeface="Times New Roman" panose="02020603050405020304" pitchFamily="18" charset="0"/>
              <a:cs typeface="Calibri" panose="020F0502020204030204" pitchFamily="34" charset="0"/>
            </a:endParaRP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465438" y="1928655"/>
            <a:ext cx="8336033" cy="4386714"/>
          </a:xfrm>
          <a:prstGeom prst="rect">
            <a:avLst/>
          </a:prstGeom>
          <a:noFill/>
        </p:spPr>
        <p:txBody>
          <a:bodyPr wrap="square">
            <a:spAutoFit/>
          </a:bodyPr>
          <a:lstStyle/>
          <a:p>
            <a:pPr algn="just" rtl="1">
              <a:lnSpc>
                <a:spcPct val="250000"/>
              </a:lnSpc>
            </a:pPr>
            <a:r>
              <a:rPr lang="ar-JO" sz="1633" b="1" dirty="0">
                <a:solidFill>
                  <a:schemeClr val="bg2">
                    <a:lumMod val="50000"/>
                  </a:schemeClr>
                </a:solidFill>
              </a:rPr>
              <a:t>يجب على </a:t>
            </a:r>
            <a:r>
              <a:rPr lang="en-US" sz="1633" b="1" dirty="0">
                <a:solidFill>
                  <a:schemeClr val="bg2">
                    <a:lumMod val="50000"/>
                  </a:schemeClr>
                </a:solidFill>
              </a:rPr>
              <a:t>SMC-WG </a:t>
            </a:r>
            <a:r>
              <a:rPr lang="ar-JO" sz="1633" b="1" dirty="0">
                <a:solidFill>
                  <a:schemeClr val="bg2">
                    <a:lumMod val="50000"/>
                  </a:schemeClr>
                </a:solidFill>
              </a:rPr>
              <a:t>تقييم البنية التحتية الحالية للطاقة وإمكانات الطاقة المتجددة وتحديد نقاط الضعف الرئيسية في البنية التحتية وأنظمة الطاقة الحالية (شبكات التدفئة / التبريد مثل الأنابيب وأنظمة التخزين أو موردي التدفئة).إ</a:t>
            </a:r>
          </a:p>
          <a:p>
            <a:pPr algn="just" rtl="1">
              <a:lnSpc>
                <a:spcPct val="250000"/>
              </a:lnSpc>
            </a:pPr>
            <a:r>
              <a:rPr lang="ar-JO" sz="1633" b="1" dirty="0">
                <a:solidFill>
                  <a:schemeClr val="bg2">
                    <a:lumMod val="50000"/>
                  </a:schemeClr>
                </a:solidFill>
              </a:rPr>
              <a:t>ذا كانت هذه المكونات متوفرة في المنطقة الحضرية ، فمن الضروري تحديد وترتيب نقاط الضعف الرئيسية لهذه المكونات فيما يتعلق بكفاءة الطاقة والتكلفة.</a:t>
            </a:r>
          </a:p>
          <a:p>
            <a:pPr algn="just" rtl="1">
              <a:lnSpc>
                <a:spcPct val="250000"/>
              </a:lnSpc>
            </a:pPr>
            <a:r>
              <a:rPr lang="ar-JO" sz="1633" b="1" dirty="0">
                <a:solidFill>
                  <a:schemeClr val="bg2">
                    <a:lumMod val="50000"/>
                  </a:schemeClr>
                </a:solidFill>
              </a:rPr>
              <a:t>يمكن تخطي هذه الخطوة في حالة عدم توفر هذه الأنظمة.</a:t>
            </a:r>
          </a:p>
          <a:p>
            <a:pPr algn="just" rtl="1">
              <a:lnSpc>
                <a:spcPct val="250000"/>
              </a:lnSpc>
            </a:pPr>
            <a:r>
              <a:rPr lang="ar-JO" sz="1633" b="1" dirty="0">
                <a:solidFill>
                  <a:schemeClr val="bg2">
                    <a:lumMod val="50000"/>
                  </a:schemeClr>
                </a:solidFill>
              </a:rPr>
              <a:t>من الضروري أيضًا مراعاة شبكات الحرارة الموجودة فقدان الطاقة التي قد تظهر أثناء التشغيل من الأنابيب والمبادلات الحرارية وتقييمها.</a:t>
            </a:r>
            <a:endParaRPr lang="en-US" sz="1633" dirty="0">
              <a:solidFill>
                <a:schemeClr val="bg2">
                  <a:lumMod val="50000"/>
                </a:schemeClr>
              </a:solidFill>
            </a:endParaRPr>
          </a:p>
        </p:txBody>
      </p:sp>
      <p:grpSp>
        <p:nvGrpSpPr>
          <p:cNvPr id="10" name="Group 9">
            <a:extLst>
              <a:ext uri="{FF2B5EF4-FFF2-40B4-BE49-F238E27FC236}">
                <a16:creationId xmlns:a16="http://schemas.microsoft.com/office/drawing/2014/main" id="{6B2C8ABD-3072-5174-F88E-EF21C9ED5B0E}"/>
              </a:ext>
            </a:extLst>
          </p:cNvPr>
          <p:cNvGrpSpPr/>
          <p:nvPr/>
        </p:nvGrpSpPr>
        <p:grpSpPr>
          <a:xfrm>
            <a:off x="506880" y="958467"/>
            <a:ext cx="1363020" cy="740408"/>
            <a:chOff x="7406454" y="1004646"/>
            <a:chExt cx="1363020" cy="740408"/>
          </a:xfrm>
        </p:grpSpPr>
        <p:sp>
          <p:nvSpPr>
            <p:cNvPr id="2" name="Ovale 1">
              <a:extLst>
                <a:ext uri="{FF2B5EF4-FFF2-40B4-BE49-F238E27FC236}">
                  <a16:creationId xmlns:a16="http://schemas.microsoft.com/office/drawing/2014/main" id="{7AC36BC2-8D6A-1E8C-FED3-1CB636BBE292}"/>
                </a:ext>
              </a:extLst>
            </p:cNvPr>
            <p:cNvSpPr/>
            <p:nvPr/>
          </p:nvSpPr>
          <p:spPr>
            <a:xfrm>
              <a:off x="7525005" y="1115416"/>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A59FE765-6DA9-2112-0731-8F4DFD425CA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572110" y="1160658"/>
              <a:ext cx="481441" cy="481441"/>
            </a:xfrm>
            <a:prstGeom prst="rect">
              <a:avLst/>
            </a:prstGeom>
          </p:spPr>
        </p:pic>
        <p:pic>
          <p:nvPicPr>
            <p:cNvPr id="7" name="Immagine 6">
              <a:extLst>
                <a:ext uri="{FF2B5EF4-FFF2-40B4-BE49-F238E27FC236}">
                  <a16:creationId xmlns:a16="http://schemas.microsoft.com/office/drawing/2014/main" id="{72E9BE18-89CF-9E76-1D90-406669941094}"/>
                </a:ext>
              </a:extLst>
            </p:cNvPr>
            <p:cNvPicPr>
              <a:picLocks noChangeAspect="1"/>
            </p:cNvPicPr>
            <p:nvPr/>
          </p:nvPicPr>
          <p:blipFill rotWithShape="1">
            <a:blip r:embed="rId7"/>
            <a:srcRect b="71569"/>
            <a:stretch/>
          </p:blipFill>
          <p:spPr>
            <a:xfrm>
              <a:off x="8177172" y="1095684"/>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5B740FE3-0F3D-4300-4D1E-D512362489F3}"/>
                </a:ext>
              </a:extLst>
            </p:cNvPr>
            <p:cNvSpPr/>
            <p:nvPr/>
          </p:nvSpPr>
          <p:spPr bwMode="auto">
            <a:xfrm>
              <a:off x="7406454" y="1004646"/>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7285E294-44AF-8B70-39C6-ECBDD821E541}"/>
                </a:ext>
              </a:extLst>
            </p:cNvPr>
            <p:cNvPicPr>
              <a:picLocks noChangeAspect="1"/>
            </p:cNvPicPr>
            <p:nvPr/>
          </p:nvPicPr>
          <p:blipFill>
            <a:blip r:embed="rId8"/>
            <a:stretch>
              <a:fillRect/>
            </a:stretch>
          </p:blipFill>
          <p:spPr>
            <a:xfrm>
              <a:off x="8185441" y="1235843"/>
              <a:ext cx="438621" cy="430427"/>
            </a:xfrm>
            <a:prstGeom prst="rect">
              <a:avLst/>
            </a:prstGeom>
          </p:spPr>
        </p:pic>
      </p:gr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1" name="CasellaDiTesto 17">
            <a:extLst>
              <a:ext uri="{FF2B5EF4-FFF2-40B4-BE49-F238E27FC236}">
                <a16:creationId xmlns:a16="http://schemas.microsoft.com/office/drawing/2014/main" id="{6B09D6DC-0EEE-1752-1FD2-0AF5670861A9}"/>
              </a:ext>
            </a:extLst>
          </p:cNvPr>
          <p:cNvSpPr txBox="1"/>
          <p:nvPr/>
        </p:nvSpPr>
        <p:spPr>
          <a:xfrm>
            <a:off x="3358247" y="96515"/>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
        <p:nvSpPr>
          <p:cNvPr id="12" name="CasellaDiTesto 17">
            <a:extLst>
              <a:ext uri="{FF2B5EF4-FFF2-40B4-BE49-F238E27FC236}">
                <a16:creationId xmlns:a16="http://schemas.microsoft.com/office/drawing/2014/main" id="{8BD7291C-F77D-3ADF-0D47-7B5AAC4EA88D}"/>
              </a:ext>
            </a:extLst>
          </p:cNvPr>
          <p:cNvSpPr txBox="1"/>
          <p:nvPr/>
        </p:nvSpPr>
        <p:spPr>
          <a:xfrm>
            <a:off x="5354493" y="837179"/>
            <a:ext cx="2503640" cy="452816"/>
          </a:xfrm>
          <a:prstGeom prst="rect">
            <a:avLst/>
          </a:prstGeom>
          <a:noFill/>
        </p:spPr>
        <p:txBody>
          <a:bodyPr wrap="square">
            <a:spAutoFit/>
          </a:bodyPr>
          <a:lstStyle/>
          <a:p>
            <a:pPr marL="244804">
              <a:lnSpc>
                <a:spcPct val="115000"/>
              </a:lnSpc>
            </a:pPr>
            <a:r>
              <a:rPr lang="ar-JO" sz="2177" b="1" dirty="0"/>
              <a:t>3- مرحلة التشخيص</a:t>
            </a:r>
            <a:endParaRPr lang="en-GB" sz="2177" b="1" dirty="0"/>
          </a:p>
        </p:txBody>
      </p:sp>
    </p:spTree>
    <p:extLst>
      <p:ext uri="{BB962C8B-B14F-4D97-AF65-F5344CB8AC3E}">
        <p14:creationId xmlns:p14="http://schemas.microsoft.com/office/powerpoint/2010/main" val="1859464704"/>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95288" y="1153993"/>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89330" y="1142473"/>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27</a:t>
            </a:fld>
            <a:endParaRPr lang="it-IT" altLang="it-IT" sz="816" dirty="0">
              <a:solidFill>
                <a:schemeClr val="bg1"/>
              </a:solidFill>
              <a:latin typeface="din"/>
            </a:endParaRPr>
          </a:p>
        </p:txBody>
      </p:sp>
      <p:sp>
        <p:nvSpPr>
          <p:cNvPr id="22" name="Ovale 21">
            <a:extLst>
              <a:ext uri="{FF2B5EF4-FFF2-40B4-BE49-F238E27FC236}">
                <a16:creationId xmlns:a16="http://schemas.microsoft.com/office/drawing/2014/main" id="{00513AA0-6EF8-82D6-470D-B926244009CC}"/>
              </a:ext>
            </a:extLst>
          </p:cNvPr>
          <p:cNvSpPr/>
          <p:nvPr/>
        </p:nvSpPr>
        <p:spPr>
          <a:xfrm>
            <a:off x="8208252" y="884934"/>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59256" y="891170"/>
            <a:ext cx="458280" cy="458280"/>
          </a:xfrm>
          <a:prstGeom prst="rect">
            <a:avLst/>
          </a:prstGeom>
        </p:spPr>
      </p:pic>
      <p:sp>
        <p:nvSpPr>
          <p:cNvPr id="3" name="CasellaDiTesto 2">
            <a:extLst>
              <a:ext uri="{FF2B5EF4-FFF2-40B4-BE49-F238E27FC236}">
                <a16:creationId xmlns:a16="http://schemas.microsoft.com/office/drawing/2014/main" id="{ECC33145-ACA0-084E-2F76-AB1B244092FA}"/>
              </a:ext>
            </a:extLst>
          </p:cNvPr>
          <p:cNvSpPr txBox="1"/>
          <p:nvPr/>
        </p:nvSpPr>
        <p:spPr>
          <a:xfrm>
            <a:off x="-78126" y="1303345"/>
            <a:ext cx="8126838"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3.3.1 تقييم البنى التحتية للطاقة</a:t>
            </a:r>
            <a:endParaRPr lang="en-US" sz="1633" dirty="0">
              <a:solidFill>
                <a:srgbClr val="264D9F"/>
              </a:solidFill>
              <a:ea typeface="Times New Roman" panose="02020603050405020304" pitchFamily="18" charset="0"/>
              <a:cs typeface="Calibri" panose="020F0502020204030204" pitchFamily="34" charset="0"/>
            </a:endParaRP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432508" y="1690334"/>
            <a:ext cx="8336033" cy="4364528"/>
          </a:xfrm>
          <a:prstGeom prst="rect">
            <a:avLst/>
          </a:prstGeom>
          <a:noFill/>
        </p:spPr>
        <p:txBody>
          <a:bodyPr wrap="square">
            <a:spAutoFit/>
          </a:bodyPr>
          <a:lstStyle/>
          <a:p>
            <a:pPr algn="just" rtl="1">
              <a:lnSpc>
                <a:spcPct val="200000"/>
              </a:lnSpc>
            </a:pPr>
            <a:r>
              <a:rPr lang="ar-JO" sz="1633" dirty="0">
                <a:solidFill>
                  <a:schemeClr val="bg2">
                    <a:lumMod val="50000"/>
                  </a:schemeClr>
                </a:solidFill>
              </a:rPr>
              <a:t>الطرق التي يمكن استخدامها لتقييم الوضع الحالي للبنية التحتية للطاقة:</a:t>
            </a:r>
          </a:p>
          <a:p>
            <a:pPr algn="just" rtl="1">
              <a:lnSpc>
                <a:spcPct val="150000"/>
              </a:lnSpc>
            </a:pPr>
            <a:r>
              <a:rPr lang="ar-JO" sz="1633" dirty="0">
                <a:solidFill>
                  <a:schemeClr val="bg2">
                    <a:lumMod val="50000"/>
                  </a:schemeClr>
                </a:solidFill>
              </a:rPr>
              <a:t>أ. شبكات التدفئة والتبريد</a:t>
            </a:r>
          </a:p>
          <a:p>
            <a:pPr algn="just" rtl="1">
              <a:lnSpc>
                <a:spcPct val="150000"/>
              </a:lnSpc>
            </a:pPr>
            <a:r>
              <a:rPr lang="ar-JO" sz="1633" dirty="0">
                <a:solidFill>
                  <a:schemeClr val="bg2">
                    <a:lumMod val="50000"/>
                  </a:schemeClr>
                </a:solidFill>
              </a:rPr>
              <a:t>• خريطة كثافة الطلب على الحرارة</a:t>
            </a:r>
          </a:p>
          <a:p>
            <a:pPr algn="just" rtl="1">
              <a:lnSpc>
                <a:spcPct val="150000"/>
              </a:lnSpc>
            </a:pPr>
            <a:r>
              <a:rPr lang="ar-JO" sz="1633" dirty="0">
                <a:solidFill>
                  <a:schemeClr val="bg2">
                    <a:lumMod val="50000"/>
                  </a:schemeClr>
                </a:solidFill>
              </a:rPr>
              <a:t>• كثافة الحرارة المتصلة</a:t>
            </a:r>
            <a:endParaRPr lang="en-US" sz="1633" dirty="0">
              <a:solidFill>
                <a:schemeClr val="bg2">
                  <a:lumMod val="50000"/>
                </a:schemeClr>
              </a:solidFill>
            </a:endParaRPr>
          </a:p>
          <a:p>
            <a:pPr marL="285750" indent="-285750" algn="just" rtl="1">
              <a:lnSpc>
                <a:spcPct val="150000"/>
              </a:lnSpc>
              <a:buFont typeface="Arial" panose="020B0604020202020204" pitchFamily="34" charset="0"/>
              <a:buChar char="•"/>
            </a:pPr>
            <a:r>
              <a:rPr lang="ar-JO" sz="1633" dirty="0">
                <a:solidFill>
                  <a:schemeClr val="bg2">
                    <a:lumMod val="50000"/>
                  </a:schemeClr>
                </a:solidFill>
              </a:rPr>
              <a:t> ملف تعريف الحمل الحراري</a:t>
            </a:r>
          </a:p>
          <a:p>
            <a:pPr algn="just" rtl="1">
              <a:lnSpc>
                <a:spcPct val="150000"/>
              </a:lnSpc>
            </a:pPr>
            <a:r>
              <a:rPr lang="ar-JO" sz="1633" dirty="0">
                <a:solidFill>
                  <a:schemeClr val="bg2">
                    <a:lumMod val="50000"/>
                  </a:schemeClr>
                </a:solidFill>
              </a:rPr>
              <a:t>• منحنى المدة </a:t>
            </a:r>
            <a:endParaRPr lang="en-US" sz="1633" dirty="0">
              <a:solidFill>
                <a:schemeClr val="bg2">
                  <a:lumMod val="50000"/>
                </a:schemeClr>
              </a:solidFill>
            </a:endParaRPr>
          </a:p>
          <a:p>
            <a:pPr marL="93663" indent="176213" algn="just" rtl="1">
              <a:lnSpc>
                <a:spcPct val="150000"/>
              </a:lnSpc>
              <a:buFont typeface="Arial" panose="020B0604020202020204" pitchFamily="34" charset="0"/>
              <a:buChar char="•"/>
              <a:tabLst>
                <a:tab pos="93663" algn="l"/>
              </a:tabLst>
            </a:pPr>
            <a:r>
              <a:rPr lang="ar-JO" sz="1633" dirty="0">
                <a:solidFill>
                  <a:schemeClr val="bg2">
                    <a:lumMod val="50000"/>
                  </a:schemeClr>
                </a:solidFill>
              </a:rPr>
              <a:t>هيكل الشبكة الحرارية</a:t>
            </a:r>
          </a:p>
          <a:p>
            <a:pPr algn="just" rtl="1">
              <a:lnSpc>
                <a:spcPct val="150000"/>
              </a:lnSpc>
            </a:pPr>
            <a:r>
              <a:rPr lang="ar-JO" sz="1633" dirty="0">
                <a:solidFill>
                  <a:schemeClr val="bg2">
                    <a:lumMod val="50000"/>
                  </a:schemeClr>
                </a:solidFill>
              </a:rPr>
              <a:t>• الطاقة المساعدة</a:t>
            </a:r>
            <a:endParaRPr lang="en-US" sz="1633" dirty="0">
              <a:solidFill>
                <a:schemeClr val="bg2">
                  <a:lumMod val="50000"/>
                </a:schemeClr>
              </a:solidFill>
            </a:endParaRPr>
          </a:p>
          <a:p>
            <a:pPr algn="just" rtl="1">
              <a:lnSpc>
                <a:spcPct val="150000"/>
              </a:lnSpc>
            </a:pPr>
            <a:r>
              <a:rPr lang="ar-JO" sz="1633" dirty="0">
                <a:solidFill>
                  <a:schemeClr val="bg2">
                    <a:lumMod val="50000"/>
                  </a:schemeClr>
                </a:solidFill>
              </a:rPr>
              <a:t>• ساعات العملية</a:t>
            </a:r>
          </a:p>
          <a:p>
            <a:pPr algn="just" rtl="1">
              <a:lnSpc>
                <a:spcPct val="150000"/>
              </a:lnSpc>
            </a:pPr>
            <a:r>
              <a:rPr lang="ar-JO" sz="1633" dirty="0">
                <a:solidFill>
                  <a:schemeClr val="bg2">
                    <a:lumMod val="50000"/>
                  </a:schemeClr>
                </a:solidFill>
              </a:rPr>
              <a:t>• جزء من الطاقة المتجددة في نظام التدفئة</a:t>
            </a:r>
          </a:p>
          <a:p>
            <a:pPr algn="just" rtl="1">
              <a:lnSpc>
                <a:spcPct val="150000"/>
              </a:lnSpc>
            </a:pPr>
            <a:r>
              <a:rPr lang="ar-JO" sz="1633" dirty="0">
                <a:solidFill>
                  <a:schemeClr val="bg2">
                    <a:lumMod val="50000"/>
                  </a:schemeClr>
                </a:solidFill>
              </a:rPr>
              <a:t>• كفاءة النظام</a:t>
            </a:r>
            <a:endParaRPr lang="en-US" sz="1633" dirty="0">
              <a:solidFill>
                <a:schemeClr val="bg2">
                  <a:lumMod val="50000"/>
                </a:schemeClr>
              </a:solidFill>
            </a:endParaRPr>
          </a:p>
        </p:txBody>
      </p:sp>
      <p:grpSp>
        <p:nvGrpSpPr>
          <p:cNvPr id="10" name="Group 9">
            <a:extLst>
              <a:ext uri="{FF2B5EF4-FFF2-40B4-BE49-F238E27FC236}">
                <a16:creationId xmlns:a16="http://schemas.microsoft.com/office/drawing/2014/main" id="{E24E2B03-4490-443E-AA01-33B71B44A888}"/>
              </a:ext>
            </a:extLst>
          </p:cNvPr>
          <p:cNvGrpSpPr/>
          <p:nvPr/>
        </p:nvGrpSpPr>
        <p:grpSpPr>
          <a:xfrm>
            <a:off x="489947" y="908505"/>
            <a:ext cx="1363020" cy="740408"/>
            <a:chOff x="7554371" y="889523"/>
            <a:chExt cx="1363020" cy="740408"/>
          </a:xfrm>
        </p:grpSpPr>
        <p:sp>
          <p:nvSpPr>
            <p:cNvPr id="2" name="Ovale 1">
              <a:extLst>
                <a:ext uri="{FF2B5EF4-FFF2-40B4-BE49-F238E27FC236}">
                  <a16:creationId xmlns:a16="http://schemas.microsoft.com/office/drawing/2014/main" id="{C3C7196A-7F54-AE78-045A-98E6AF5111DF}"/>
                </a:ext>
              </a:extLst>
            </p:cNvPr>
            <p:cNvSpPr/>
            <p:nvPr/>
          </p:nvSpPr>
          <p:spPr>
            <a:xfrm>
              <a:off x="7672922" y="100029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392E314D-64C3-5D68-C90A-5EF0F7E1E1F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20027" y="1045535"/>
              <a:ext cx="481441" cy="481441"/>
            </a:xfrm>
            <a:prstGeom prst="rect">
              <a:avLst/>
            </a:prstGeom>
          </p:spPr>
        </p:pic>
        <p:pic>
          <p:nvPicPr>
            <p:cNvPr id="7" name="Immagine 6">
              <a:extLst>
                <a:ext uri="{FF2B5EF4-FFF2-40B4-BE49-F238E27FC236}">
                  <a16:creationId xmlns:a16="http://schemas.microsoft.com/office/drawing/2014/main" id="{D1D58ED7-B3DF-4B29-079B-3BB9F778229F}"/>
                </a:ext>
              </a:extLst>
            </p:cNvPr>
            <p:cNvPicPr>
              <a:picLocks noChangeAspect="1"/>
            </p:cNvPicPr>
            <p:nvPr/>
          </p:nvPicPr>
          <p:blipFill rotWithShape="1">
            <a:blip r:embed="rId7"/>
            <a:srcRect b="71569"/>
            <a:stretch/>
          </p:blipFill>
          <p:spPr>
            <a:xfrm>
              <a:off x="8325089" y="980561"/>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BD8A0296-E5D7-D457-5E0C-05A2EC1AB40C}"/>
                </a:ext>
              </a:extLst>
            </p:cNvPr>
            <p:cNvSpPr/>
            <p:nvPr/>
          </p:nvSpPr>
          <p:spPr bwMode="auto">
            <a:xfrm>
              <a:off x="7554371" y="889523"/>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5E2F43B8-B27C-0BD5-906F-598AA6B4E270}"/>
                </a:ext>
              </a:extLst>
            </p:cNvPr>
            <p:cNvPicPr>
              <a:picLocks noChangeAspect="1"/>
            </p:cNvPicPr>
            <p:nvPr/>
          </p:nvPicPr>
          <p:blipFill>
            <a:blip r:embed="rId8"/>
            <a:stretch>
              <a:fillRect/>
            </a:stretch>
          </p:blipFill>
          <p:spPr>
            <a:xfrm>
              <a:off x="8333358" y="1120720"/>
              <a:ext cx="438621" cy="430427"/>
            </a:xfrm>
            <a:prstGeom prst="rect">
              <a:avLst/>
            </a:prstGeom>
          </p:spPr>
        </p:pic>
      </p:gr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1" name="CasellaDiTesto 17">
            <a:extLst>
              <a:ext uri="{FF2B5EF4-FFF2-40B4-BE49-F238E27FC236}">
                <a16:creationId xmlns:a16="http://schemas.microsoft.com/office/drawing/2014/main" id="{289D088B-DFC9-CE40-E728-9DD97C2A59D1}"/>
              </a:ext>
            </a:extLst>
          </p:cNvPr>
          <p:cNvSpPr txBox="1"/>
          <p:nvPr/>
        </p:nvSpPr>
        <p:spPr>
          <a:xfrm>
            <a:off x="3512013" y="129699"/>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
        <p:nvSpPr>
          <p:cNvPr id="12" name="CasellaDiTesto 17">
            <a:extLst>
              <a:ext uri="{FF2B5EF4-FFF2-40B4-BE49-F238E27FC236}">
                <a16:creationId xmlns:a16="http://schemas.microsoft.com/office/drawing/2014/main" id="{219083C3-AA91-B13F-D3CD-74465BC40F61}"/>
              </a:ext>
            </a:extLst>
          </p:cNvPr>
          <p:cNvSpPr txBox="1"/>
          <p:nvPr/>
        </p:nvSpPr>
        <p:spPr>
          <a:xfrm>
            <a:off x="5298134" y="764278"/>
            <a:ext cx="2503640" cy="452816"/>
          </a:xfrm>
          <a:prstGeom prst="rect">
            <a:avLst/>
          </a:prstGeom>
          <a:noFill/>
        </p:spPr>
        <p:txBody>
          <a:bodyPr wrap="square">
            <a:spAutoFit/>
          </a:bodyPr>
          <a:lstStyle/>
          <a:p>
            <a:pPr marL="244804">
              <a:lnSpc>
                <a:spcPct val="115000"/>
              </a:lnSpc>
            </a:pPr>
            <a:r>
              <a:rPr lang="ar-JO" sz="2177" b="1" dirty="0"/>
              <a:t>3- مرحلة التشخيص</a:t>
            </a:r>
            <a:endParaRPr lang="en-GB" sz="2177" b="1" dirty="0"/>
          </a:p>
        </p:txBody>
      </p:sp>
    </p:spTree>
    <p:extLst>
      <p:ext uri="{BB962C8B-B14F-4D97-AF65-F5344CB8AC3E}">
        <p14:creationId xmlns:p14="http://schemas.microsoft.com/office/powerpoint/2010/main" val="1334918737"/>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51258" y="12098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45300" y="11983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08399" y="546159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28</a:t>
            </a:fld>
            <a:endParaRPr lang="it-IT" altLang="it-IT" sz="816" dirty="0">
              <a:solidFill>
                <a:schemeClr val="bg1"/>
              </a:solidFill>
              <a:latin typeface="din"/>
            </a:endParaRPr>
          </a:p>
        </p:txBody>
      </p:sp>
      <p:sp>
        <p:nvSpPr>
          <p:cNvPr id="22" name="Ovale 21">
            <a:extLst>
              <a:ext uri="{FF2B5EF4-FFF2-40B4-BE49-F238E27FC236}">
                <a16:creationId xmlns:a16="http://schemas.microsoft.com/office/drawing/2014/main" id="{00513AA0-6EF8-82D6-470D-B926244009CC}"/>
              </a:ext>
            </a:extLst>
          </p:cNvPr>
          <p:cNvSpPr/>
          <p:nvPr/>
        </p:nvSpPr>
        <p:spPr>
          <a:xfrm>
            <a:off x="8041737" y="968114"/>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56101" y="1045113"/>
            <a:ext cx="458280" cy="458280"/>
          </a:xfrm>
          <a:prstGeom prst="rect">
            <a:avLst/>
          </a:prstGeom>
        </p:spPr>
      </p:pic>
      <p:sp>
        <p:nvSpPr>
          <p:cNvPr id="3" name="CasellaDiTesto 2">
            <a:extLst>
              <a:ext uri="{FF2B5EF4-FFF2-40B4-BE49-F238E27FC236}">
                <a16:creationId xmlns:a16="http://schemas.microsoft.com/office/drawing/2014/main" id="{ECC33145-ACA0-084E-2F76-AB1B244092FA}"/>
              </a:ext>
            </a:extLst>
          </p:cNvPr>
          <p:cNvSpPr txBox="1"/>
          <p:nvPr/>
        </p:nvSpPr>
        <p:spPr>
          <a:xfrm>
            <a:off x="-172746" y="1324612"/>
            <a:ext cx="8126838"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3.3.1 تقييم البنى التحتية للطاقة</a:t>
            </a:r>
            <a:endParaRPr lang="en-US" sz="1633" dirty="0">
              <a:solidFill>
                <a:srgbClr val="264D9F"/>
              </a:solidFill>
              <a:ea typeface="Times New Roman" panose="02020603050405020304" pitchFamily="18" charset="0"/>
              <a:cs typeface="Calibri" panose="020F0502020204030204" pitchFamily="34" charset="0"/>
            </a:endParaRP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559583" y="1771601"/>
            <a:ext cx="8336033" cy="4198393"/>
          </a:xfrm>
          <a:prstGeom prst="rect">
            <a:avLst/>
          </a:prstGeom>
          <a:noFill/>
        </p:spPr>
        <p:txBody>
          <a:bodyPr wrap="square">
            <a:spAutoFit/>
          </a:bodyPr>
          <a:lstStyle/>
          <a:p>
            <a:pPr algn="just" rtl="1">
              <a:lnSpc>
                <a:spcPct val="150000"/>
              </a:lnSpc>
            </a:pPr>
            <a:r>
              <a:rPr lang="ar-JO" sz="1633" b="1" dirty="0">
                <a:solidFill>
                  <a:schemeClr val="bg2">
                    <a:lumMod val="50000"/>
                  </a:schemeClr>
                </a:solidFill>
              </a:rPr>
              <a:t>الطرق التي يمكن استخدامها لتقييم الوضع الحالي للبنية التحتية للطاقة:</a:t>
            </a:r>
          </a:p>
          <a:p>
            <a:pPr algn="just" rtl="1">
              <a:lnSpc>
                <a:spcPct val="150000"/>
              </a:lnSpc>
            </a:pPr>
            <a:r>
              <a:rPr lang="ar-JO" sz="1633" b="1" dirty="0">
                <a:solidFill>
                  <a:schemeClr val="bg2">
                    <a:lumMod val="50000"/>
                  </a:schemeClr>
                </a:solidFill>
              </a:rPr>
              <a:t>ب. الطلب الكهربائي</a:t>
            </a:r>
          </a:p>
          <a:p>
            <a:pPr algn="just" rtl="1">
              <a:lnSpc>
                <a:spcPct val="150000"/>
              </a:lnSpc>
            </a:pPr>
            <a:r>
              <a:rPr lang="ar-JO" sz="1633" b="1" dirty="0">
                <a:solidFill>
                  <a:schemeClr val="bg2">
                    <a:lumMod val="50000"/>
                  </a:schemeClr>
                </a:solidFill>
              </a:rPr>
              <a:t>• </a:t>
            </a:r>
            <a:r>
              <a:rPr lang="ar-JO" sz="1633" b="1" u="sng" dirty="0">
                <a:solidFill>
                  <a:schemeClr val="bg2">
                    <a:lumMod val="50000"/>
                  </a:schemeClr>
                </a:solidFill>
              </a:rPr>
              <a:t>الملف الشخصي تحميل منطقة</a:t>
            </a:r>
          </a:p>
          <a:p>
            <a:pPr algn="just" rtl="1">
              <a:lnSpc>
                <a:spcPct val="150000"/>
              </a:lnSpc>
            </a:pPr>
            <a:r>
              <a:rPr lang="ar-JO" sz="1633" b="1" dirty="0">
                <a:solidFill>
                  <a:schemeClr val="bg2">
                    <a:lumMod val="50000"/>
                  </a:schemeClr>
                </a:solidFill>
              </a:rPr>
              <a:t>• خط ميزان كهرباء المنطقة</a:t>
            </a:r>
          </a:p>
          <a:p>
            <a:pPr algn="just" rtl="1">
              <a:lnSpc>
                <a:spcPct val="150000"/>
              </a:lnSpc>
            </a:pPr>
            <a:r>
              <a:rPr lang="ar-JO" sz="1633" b="1" u="sng" dirty="0">
                <a:solidFill>
                  <a:schemeClr val="bg2">
                    <a:lumMod val="50000"/>
                  </a:schemeClr>
                </a:solidFill>
              </a:rPr>
              <a:t>جيم - إدراج إمكانات الطاقة المتجددة</a:t>
            </a:r>
          </a:p>
          <a:p>
            <a:pPr algn="just" rtl="1">
              <a:lnSpc>
                <a:spcPct val="150000"/>
              </a:lnSpc>
            </a:pPr>
            <a:r>
              <a:rPr lang="ar-JO" sz="1633" b="1" dirty="0">
                <a:solidFill>
                  <a:schemeClr val="bg2">
                    <a:lumMod val="50000"/>
                  </a:schemeClr>
                </a:solidFill>
              </a:rPr>
              <a:t>• الطاقة الشمسية الحرارية </a:t>
            </a:r>
          </a:p>
          <a:p>
            <a:pPr algn="r" rtl="1">
              <a:lnSpc>
                <a:spcPct val="150000"/>
              </a:lnSpc>
            </a:pPr>
            <a:r>
              <a:rPr lang="ar-JO" sz="1633" b="1" dirty="0">
                <a:solidFill>
                  <a:schemeClr val="bg2">
                    <a:lumMod val="50000"/>
                  </a:schemeClr>
                </a:solidFill>
              </a:rPr>
              <a:t>• إمكانات  </a:t>
            </a:r>
            <a:r>
              <a:rPr lang="en-US" sz="1633" b="1" dirty="0">
                <a:solidFill>
                  <a:schemeClr val="bg2">
                    <a:lumMod val="50000"/>
                  </a:schemeClr>
                </a:solidFill>
              </a:rPr>
              <a:t>PV </a:t>
            </a:r>
            <a:r>
              <a:rPr lang="ar-JO" sz="1633" b="1" dirty="0">
                <a:solidFill>
                  <a:schemeClr val="bg2">
                    <a:lumMod val="50000"/>
                  </a:schemeClr>
                </a:solidFill>
              </a:rPr>
              <a:t>  </a:t>
            </a:r>
          </a:p>
          <a:p>
            <a:pPr algn="r" rtl="1">
              <a:lnSpc>
                <a:spcPct val="150000"/>
              </a:lnSpc>
            </a:pPr>
            <a:r>
              <a:rPr lang="ar-JO" sz="1633" b="1" dirty="0">
                <a:solidFill>
                  <a:schemeClr val="bg2">
                    <a:lumMod val="50000"/>
                  </a:schemeClr>
                </a:solidFill>
              </a:rPr>
              <a:t>طاقة الرياح</a:t>
            </a:r>
          </a:p>
          <a:p>
            <a:pPr algn="r" rtl="1">
              <a:lnSpc>
                <a:spcPct val="150000"/>
              </a:lnSpc>
            </a:pPr>
            <a:r>
              <a:rPr lang="ar-JO" sz="1633" b="1" dirty="0">
                <a:solidFill>
                  <a:schemeClr val="bg2">
                    <a:lumMod val="50000"/>
                  </a:schemeClr>
                </a:solidFill>
              </a:rPr>
              <a:t>• الطاقة الحرارية الجوفية الضحلة</a:t>
            </a:r>
          </a:p>
          <a:p>
            <a:pPr algn="r" rtl="1">
              <a:lnSpc>
                <a:spcPct val="150000"/>
              </a:lnSpc>
            </a:pPr>
            <a:r>
              <a:rPr lang="ar-JO" sz="1633" b="1" dirty="0">
                <a:solidFill>
                  <a:schemeClr val="bg2">
                    <a:lumMod val="50000"/>
                  </a:schemeClr>
                </a:solidFill>
              </a:rPr>
              <a:t>بعد تقييم الحالة الحالية ، من الممكن البدء في تحديد نقاط الضعف في البنية التحتية للطاقة وأنظمتها ، وتحديد الأولويات في المنظور بأكمله</a:t>
            </a:r>
            <a:r>
              <a:rPr lang="ar-JO" sz="1633" dirty="0">
                <a:solidFill>
                  <a:schemeClr val="bg2">
                    <a:lumMod val="50000"/>
                  </a:schemeClr>
                </a:solidFill>
              </a:rPr>
              <a:t>.</a:t>
            </a:r>
            <a:endParaRPr lang="en-US" sz="1633" dirty="0">
              <a:solidFill>
                <a:schemeClr val="bg2">
                  <a:lumMod val="50000"/>
                </a:schemeClr>
              </a:solidFill>
            </a:endParaRPr>
          </a:p>
        </p:txBody>
      </p:sp>
      <p:grpSp>
        <p:nvGrpSpPr>
          <p:cNvPr id="10" name="Group 9">
            <a:extLst>
              <a:ext uri="{FF2B5EF4-FFF2-40B4-BE49-F238E27FC236}">
                <a16:creationId xmlns:a16="http://schemas.microsoft.com/office/drawing/2014/main" id="{773FD1C0-7497-759B-A99F-A1798D6C570C}"/>
              </a:ext>
            </a:extLst>
          </p:cNvPr>
          <p:cNvGrpSpPr/>
          <p:nvPr/>
        </p:nvGrpSpPr>
        <p:grpSpPr>
          <a:xfrm>
            <a:off x="160888" y="762985"/>
            <a:ext cx="1363020" cy="740408"/>
            <a:chOff x="7510341" y="945408"/>
            <a:chExt cx="1363020" cy="740408"/>
          </a:xfrm>
        </p:grpSpPr>
        <p:sp>
          <p:nvSpPr>
            <p:cNvPr id="2" name="Ovale 1">
              <a:extLst>
                <a:ext uri="{FF2B5EF4-FFF2-40B4-BE49-F238E27FC236}">
                  <a16:creationId xmlns:a16="http://schemas.microsoft.com/office/drawing/2014/main" id="{99BE5824-257F-72FF-2B05-80FFFCDC2FA3}"/>
                </a:ext>
              </a:extLst>
            </p:cNvPr>
            <p:cNvSpPr/>
            <p:nvPr/>
          </p:nvSpPr>
          <p:spPr>
            <a:xfrm>
              <a:off x="7628892" y="105617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D764EC94-95C1-275C-707A-02271A49F3F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75997" y="1101420"/>
              <a:ext cx="481441" cy="481441"/>
            </a:xfrm>
            <a:prstGeom prst="rect">
              <a:avLst/>
            </a:prstGeom>
          </p:spPr>
        </p:pic>
        <p:pic>
          <p:nvPicPr>
            <p:cNvPr id="7" name="Immagine 6">
              <a:extLst>
                <a:ext uri="{FF2B5EF4-FFF2-40B4-BE49-F238E27FC236}">
                  <a16:creationId xmlns:a16="http://schemas.microsoft.com/office/drawing/2014/main" id="{7789B441-6C4B-FC14-C154-AA6E6734AFCA}"/>
                </a:ext>
              </a:extLst>
            </p:cNvPr>
            <p:cNvPicPr>
              <a:picLocks noChangeAspect="1"/>
            </p:cNvPicPr>
            <p:nvPr/>
          </p:nvPicPr>
          <p:blipFill rotWithShape="1">
            <a:blip r:embed="rId7"/>
            <a:srcRect b="71569"/>
            <a:stretch/>
          </p:blipFill>
          <p:spPr>
            <a:xfrm>
              <a:off x="8281059" y="1036446"/>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86385E37-B0D1-B379-8FD3-2DB4161030EC}"/>
                </a:ext>
              </a:extLst>
            </p:cNvPr>
            <p:cNvSpPr/>
            <p:nvPr/>
          </p:nvSpPr>
          <p:spPr bwMode="auto">
            <a:xfrm>
              <a:off x="7510341" y="94540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17543061-2A20-243E-11AF-DD24089AEBD2}"/>
                </a:ext>
              </a:extLst>
            </p:cNvPr>
            <p:cNvPicPr>
              <a:picLocks noChangeAspect="1"/>
            </p:cNvPicPr>
            <p:nvPr/>
          </p:nvPicPr>
          <p:blipFill>
            <a:blip r:embed="rId8"/>
            <a:stretch>
              <a:fillRect/>
            </a:stretch>
          </p:blipFill>
          <p:spPr>
            <a:xfrm>
              <a:off x="8289328" y="1176605"/>
              <a:ext cx="438621" cy="430427"/>
            </a:xfrm>
            <a:prstGeom prst="rect">
              <a:avLst/>
            </a:prstGeom>
          </p:spPr>
        </p:pic>
      </p:gr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1" name="CasellaDiTesto 17">
            <a:extLst>
              <a:ext uri="{FF2B5EF4-FFF2-40B4-BE49-F238E27FC236}">
                <a16:creationId xmlns:a16="http://schemas.microsoft.com/office/drawing/2014/main" id="{1BCCDDDC-3C89-CFBF-0421-7718E050A194}"/>
              </a:ext>
            </a:extLst>
          </p:cNvPr>
          <p:cNvSpPr txBox="1"/>
          <p:nvPr/>
        </p:nvSpPr>
        <p:spPr>
          <a:xfrm>
            <a:off x="5111773" y="953449"/>
            <a:ext cx="2503640" cy="452816"/>
          </a:xfrm>
          <a:prstGeom prst="rect">
            <a:avLst/>
          </a:prstGeom>
          <a:noFill/>
        </p:spPr>
        <p:txBody>
          <a:bodyPr wrap="square">
            <a:spAutoFit/>
          </a:bodyPr>
          <a:lstStyle/>
          <a:p>
            <a:pPr marL="244804">
              <a:lnSpc>
                <a:spcPct val="115000"/>
              </a:lnSpc>
            </a:pPr>
            <a:r>
              <a:rPr lang="ar-JO" sz="2177" b="1" dirty="0"/>
              <a:t>3- مرحلة التشخيص</a:t>
            </a:r>
            <a:endParaRPr lang="en-GB" sz="2177" b="1" dirty="0"/>
          </a:p>
        </p:txBody>
      </p:sp>
      <p:sp>
        <p:nvSpPr>
          <p:cNvPr id="12" name="CasellaDiTesto 17">
            <a:extLst>
              <a:ext uri="{FF2B5EF4-FFF2-40B4-BE49-F238E27FC236}">
                <a16:creationId xmlns:a16="http://schemas.microsoft.com/office/drawing/2014/main" id="{8E50C71C-46ED-46F5-84E0-C08502E1F6EB}"/>
              </a:ext>
            </a:extLst>
          </p:cNvPr>
          <p:cNvSpPr txBox="1"/>
          <p:nvPr/>
        </p:nvSpPr>
        <p:spPr>
          <a:xfrm>
            <a:off x="3512013" y="129699"/>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Tree>
    <p:extLst>
      <p:ext uri="{BB962C8B-B14F-4D97-AF65-F5344CB8AC3E}">
        <p14:creationId xmlns:p14="http://schemas.microsoft.com/office/powerpoint/2010/main" val="2357633719"/>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29</a:t>
            </a:fld>
            <a:endParaRPr lang="it-IT" altLang="it-IT" sz="816" dirty="0">
              <a:solidFill>
                <a:schemeClr val="bg1"/>
              </a:solidFill>
              <a:latin typeface="din"/>
            </a:endParaRPr>
          </a:p>
        </p:txBody>
      </p:sp>
      <p:sp>
        <p:nvSpPr>
          <p:cNvPr id="22" name="Ovale 21">
            <a:extLst>
              <a:ext uri="{FF2B5EF4-FFF2-40B4-BE49-F238E27FC236}">
                <a16:creationId xmlns:a16="http://schemas.microsoft.com/office/drawing/2014/main" id="{00513AA0-6EF8-82D6-470D-B926244009CC}"/>
              </a:ext>
            </a:extLst>
          </p:cNvPr>
          <p:cNvSpPr/>
          <p:nvPr/>
        </p:nvSpPr>
        <p:spPr>
          <a:xfrm>
            <a:off x="8206367" y="92390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08376" y="948521"/>
            <a:ext cx="458280" cy="458280"/>
          </a:xfrm>
          <a:prstGeom prst="rect">
            <a:avLst/>
          </a:prstGeom>
        </p:spPr>
      </p:pic>
      <p:sp>
        <p:nvSpPr>
          <p:cNvPr id="3" name="CasellaDiTesto 2">
            <a:extLst>
              <a:ext uri="{FF2B5EF4-FFF2-40B4-BE49-F238E27FC236}">
                <a16:creationId xmlns:a16="http://schemas.microsoft.com/office/drawing/2014/main" id="{ECC33145-ACA0-084E-2F76-AB1B244092FA}"/>
              </a:ext>
            </a:extLst>
          </p:cNvPr>
          <p:cNvSpPr txBox="1"/>
          <p:nvPr/>
        </p:nvSpPr>
        <p:spPr>
          <a:xfrm>
            <a:off x="-16959" y="1653621"/>
            <a:ext cx="8126838"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3.4 تقييم الوضع الحالي للمبنى</a:t>
            </a:r>
            <a:endParaRPr lang="en-US" sz="1633" dirty="0">
              <a:solidFill>
                <a:srgbClr val="264D9F"/>
              </a:solidFill>
              <a:ea typeface="Times New Roman" panose="02020603050405020304" pitchFamily="18" charset="0"/>
              <a:cs typeface="Calibri" panose="020F0502020204030204" pitchFamily="34" charset="0"/>
            </a:endParaRP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430623" y="2100493"/>
            <a:ext cx="8336033" cy="4040978"/>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على غرار العملية على المستوى الحضري ، تحتوي مرحلة التشخيص على مستوى المبنى أيضًا على تحليل من جزأين لنقاط الضعف الرئيسية استنادًا إلى </a:t>
            </a:r>
            <a:r>
              <a:rPr lang="en-US" sz="1633" b="1" dirty="0">
                <a:solidFill>
                  <a:schemeClr val="bg2">
                    <a:lumMod val="50000"/>
                  </a:schemeClr>
                </a:solidFill>
              </a:rPr>
              <a:t>SBTool </a:t>
            </a:r>
            <a:r>
              <a:rPr lang="ar-JO" sz="1633" b="1" dirty="0">
                <a:solidFill>
                  <a:schemeClr val="bg2">
                    <a:lumMod val="50000"/>
                  </a:schemeClr>
                </a:solidFill>
              </a:rPr>
              <a:t>وكذلك على الشاغل استطلاع. يمكن تحديد نقاط الضعف الرئيسية في المبنى وترتيبها وفقًا لنتائج المؤشرات.</a:t>
            </a:r>
          </a:p>
          <a:p>
            <a:pPr algn="just" rtl="1">
              <a:lnSpc>
                <a:spcPct val="200000"/>
              </a:lnSpc>
            </a:pPr>
            <a:r>
              <a:rPr lang="ar-JO" sz="1633" b="1" dirty="0">
                <a:solidFill>
                  <a:schemeClr val="bg2">
                    <a:lumMod val="50000"/>
                  </a:schemeClr>
                </a:solidFill>
              </a:rPr>
              <a:t>هناك على مستوى المبنى مرة أخرى العديد من نقاط الضعف المحتملة غير المحاكاة والتي لا يمكن قياسها أو قياسها بواسطة أي مؤشر (رغبة الشاغلين في ترتيب مختلف للأثاث أو تحكم أكثر حدسية في الحماية من أشعة الشمس في المبنى).</a:t>
            </a:r>
          </a:p>
          <a:p>
            <a:pPr algn="just" rtl="1">
              <a:lnSpc>
                <a:spcPct val="200000"/>
              </a:lnSpc>
            </a:pPr>
            <a:r>
              <a:rPr lang="ar-JO" sz="1633" b="1" dirty="0">
                <a:solidFill>
                  <a:schemeClr val="bg2">
                    <a:lumMod val="50000"/>
                  </a:schemeClr>
                </a:solidFill>
              </a:rPr>
              <a:t>يمكن تحليل نقاط الضعف الرئيسية للجوانب غير المحاكاة بناءً على التعليقات المجمعة من استبيانات الركاب وورش العمل المادية في مرحلة الإعداد</a:t>
            </a:r>
            <a:r>
              <a:rPr lang="en-US" sz="1633" dirty="0">
                <a:solidFill>
                  <a:schemeClr val="bg2">
                    <a:lumMod val="50000"/>
                  </a:schemeClr>
                </a:solidFill>
              </a:rPr>
              <a:t>.</a:t>
            </a:r>
          </a:p>
        </p:txBody>
      </p:sp>
      <p:grpSp>
        <p:nvGrpSpPr>
          <p:cNvPr id="10" name="Group 9">
            <a:extLst>
              <a:ext uri="{FF2B5EF4-FFF2-40B4-BE49-F238E27FC236}">
                <a16:creationId xmlns:a16="http://schemas.microsoft.com/office/drawing/2014/main" id="{08D84395-2D58-313A-D5E7-BDA861310C3D}"/>
              </a:ext>
            </a:extLst>
          </p:cNvPr>
          <p:cNvGrpSpPr/>
          <p:nvPr/>
        </p:nvGrpSpPr>
        <p:grpSpPr>
          <a:xfrm>
            <a:off x="211688" y="854857"/>
            <a:ext cx="1363020" cy="740408"/>
            <a:chOff x="7561141" y="1138448"/>
            <a:chExt cx="1363020" cy="740408"/>
          </a:xfrm>
        </p:grpSpPr>
        <p:sp>
          <p:nvSpPr>
            <p:cNvPr id="2" name="Ovale 1">
              <a:extLst>
                <a:ext uri="{FF2B5EF4-FFF2-40B4-BE49-F238E27FC236}">
                  <a16:creationId xmlns:a16="http://schemas.microsoft.com/office/drawing/2014/main" id="{ADA272CC-FDEE-3575-1C9A-E7C490C5A240}"/>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DA635823-0410-5AF2-62A9-7510F8C9237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26797" y="1294460"/>
              <a:ext cx="481441" cy="481441"/>
            </a:xfrm>
            <a:prstGeom prst="rect">
              <a:avLst/>
            </a:prstGeom>
          </p:spPr>
        </p:pic>
        <p:pic>
          <p:nvPicPr>
            <p:cNvPr id="7" name="Immagine 6">
              <a:extLst>
                <a:ext uri="{FF2B5EF4-FFF2-40B4-BE49-F238E27FC236}">
                  <a16:creationId xmlns:a16="http://schemas.microsoft.com/office/drawing/2014/main" id="{9B2EC946-7E73-6141-C1E1-BEC11C0BAAEA}"/>
                </a:ext>
              </a:extLst>
            </p:cNvPr>
            <p:cNvPicPr>
              <a:picLocks noChangeAspect="1"/>
            </p:cNvPicPr>
            <p:nvPr/>
          </p:nvPicPr>
          <p:blipFill rotWithShape="1">
            <a:blip r:embed="rId7"/>
            <a:srcRect b="71569"/>
            <a:stretch/>
          </p:blipFill>
          <p:spPr>
            <a:xfrm>
              <a:off x="8331859" y="1229486"/>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6F9DBFBB-BF08-C08D-F1B3-D16ECAA2FB44}"/>
                </a:ext>
              </a:extLst>
            </p:cNvPr>
            <p:cNvSpPr/>
            <p:nvPr/>
          </p:nvSpPr>
          <p:spPr bwMode="auto">
            <a:xfrm>
              <a:off x="7561141" y="113844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1" name="Immagine 10">
              <a:extLst>
                <a:ext uri="{FF2B5EF4-FFF2-40B4-BE49-F238E27FC236}">
                  <a16:creationId xmlns:a16="http://schemas.microsoft.com/office/drawing/2014/main" id="{1FD696F8-A574-B586-3147-2B8879D3B949}"/>
                </a:ext>
              </a:extLst>
            </p:cNvPr>
            <p:cNvPicPr>
              <a:picLocks noChangeAspect="1"/>
            </p:cNvPicPr>
            <p:nvPr/>
          </p:nvPicPr>
          <p:blipFill>
            <a:blip r:embed="rId8"/>
            <a:stretch>
              <a:fillRect/>
            </a:stretch>
          </p:blipFill>
          <p:spPr>
            <a:xfrm>
              <a:off x="8331859" y="1361805"/>
              <a:ext cx="438621" cy="251668"/>
            </a:xfrm>
            <a:prstGeom prst="rect">
              <a:avLst/>
            </a:prstGeom>
          </p:spPr>
        </p:pic>
      </p:gr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9" name="CasellaDiTesto 17">
            <a:extLst>
              <a:ext uri="{FF2B5EF4-FFF2-40B4-BE49-F238E27FC236}">
                <a16:creationId xmlns:a16="http://schemas.microsoft.com/office/drawing/2014/main" id="{592C1573-896E-6606-00BA-DA4987D0F087}"/>
              </a:ext>
            </a:extLst>
          </p:cNvPr>
          <p:cNvSpPr txBox="1"/>
          <p:nvPr/>
        </p:nvSpPr>
        <p:spPr>
          <a:xfrm>
            <a:off x="3512013" y="129699"/>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
        <p:nvSpPr>
          <p:cNvPr id="12" name="CasellaDiTesto 17">
            <a:extLst>
              <a:ext uri="{FF2B5EF4-FFF2-40B4-BE49-F238E27FC236}">
                <a16:creationId xmlns:a16="http://schemas.microsoft.com/office/drawing/2014/main" id="{2598BFB9-3641-EEDA-3FDE-F4E31BE08DB1}"/>
              </a:ext>
            </a:extLst>
          </p:cNvPr>
          <p:cNvSpPr txBox="1"/>
          <p:nvPr/>
        </p:nvSpPr>
        <p:spPr>
          <a:xfrm>
            <a:off x="5416573" y="1026305"/>
            <a:ext cx="2503640" cy="452816"/>
          </a:xfrm>
          <a:prstGeom prst="rect">
            <a:avLst/>
          </a:prstGeom>
          <a:noFill/>
        </p:spPr>
        <p:txBody>
          <a:bodyPr wrap="square">
            <a:spAutoFit/>
          </a:bodyPr>
          <a:lstStyle/>
          <a:p>
            <a:pPr marL="244804">
              <a:lnSpc>
                <a:spcPct val="115000"/>
              </a:lnSpc>
            </a:pPr>
            <a:r>
              <a:rPr lang="ar-JO" sz="2177" b="1" dirty="0"/>
              <a:t>3- مرحلة التشخيص</a:t>
            </a:r>
            <a:endParaRPr lang="en-GB" sz="2177" b="1" dirty="0"/>
          </a:p>
        </p:txBody>
      </p:sp>
    </p:spTree>
    <p:extLst>
      <p:ext uri="{BB962C8B-B14F-4D97-AF65-F5344CB8AC3E}">
        <p14:creationId xmlns:p14="http://schemas.microsoft.com/office/powerpoint/2010/main" val="2311467387"/>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2098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1983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648411" y="139042"/>
            <a:ext cx="5267672" cy="477631"/>
          </a:xfrm>
          <a:prstGeom prst="rect">
            <a:avLst/>
          </a:prstGeom>
          <a:noFill/>
        </p:spPr>
        <p:txBody>
          <a:bodyPr wrap="square">
            <a:spAutoFit/>
          </a:bodyPr>
          <a:lstStyle/>
          <a:p>
            <a:pPr marL="244804" algn="ctr">
              <a:lnSpc>
                <a:spcPct val="115000"/>
              </a:lnSpc>
            </a:pPr>
            <a:r>
              <a:rPr lang="ar-JO" sz="2177" b="1" dirty="0"/>
              <a:t>مرحلة البدء</a:t>
            </a:r>
            <a:endParaRPr lang="en-GB" sz="2177" b="1" dirty="0"/>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951217" y="1873378"/>
            <a:ext cx="4864761" cy="3107774"/>
          </a:xfrm>
          <a:prstGeom prst="rect">
            <a:avLst/>
          </a:prstGeom>
          <a:noFill/>
        </p:spPr>
        <p:txBody>
          <a:bodyPr wrap="square">
            <a:spAutoFit/>
          </a:bodyPr>
          <a:lstStyle/>
          <a:p>
            <a:pPr algn="just" rtl="1">
              <a:lnSpc>
                <a:spcPct val="200000"/>
              </a:lnSpc>
            </a:pPr>
            <a:r>
              <a:rPr lang="ar-JO" sz="1633" dirty="0">
                <a:solidFill>
                  <a:schemeClr val="bg2">
                    <a:lumMod val="50000"/>
                  </a:schemeClr>
                </a:solidFill>
              </a:rPr>
              <a:t>مرحلة البدء هي الخطوة الأولى في عملية صنع القرار لتحديد مفهوم التعديل التحديثي الأمثل للمشاريع الحضرية ومشاريع البناء.</a:t>
            </a:r>
            <a:r>
              <a:rPr lang="en-US" sz="1633" dirty="0">
                <a:solidFill>
                  <a:schemeClr val="bg2">
                    <a:lumMod val="50000"/>
                  </a:schemeClr>
                </a:solidFill>
              </a:rPr>
              <a:t> </a:t>
            </a:r>
            <a:r>
              <a:rPr lang="ar-JO" sz="1633" dirty="0">
                <a:solidFill>
                  <a:schemeClr val="bg2">
                    <a:lumMod val="50000"/>
                  </a:schemeClr>
                </a:solidFill>
              </a:rPr>
              <a:t>الهدف هو تحديد المنطقة الحضرية والمباني التي سيتم تحديد مفهوم التعديل التحديثي لها ، وجمع المعلومات الرئيسية ، وتحديد أصحاب المصلحة لإشراك وتعيين مجموعة العمل (</a:t>
            </a:r>
            <a:r>
              <a:rPr lang="en-US" sz="1633" dirty="0">
                <a:solidFill>
                  <a:schemeClr val="bg2">
                    <a:lumMod val="50000"/>
                  </a:schemeClr>
                </a:solidFill>
              </a:rPr>
              <a:t>SMC WG) </a:t>
            </a:r>
            <a:r>
              <a:rPr lang="ar-JO" sz="1633" dirty="0">
                <a:solidFill>
                  <a:schemeClr val="bg2">
                    <a:lumMod val="50000"/>
                  </a:schemeClr>
                </a:solidFill>
              </a:rPr>
              <a:t>المسؤولة عن عملية صنع القرار</a:t>
            </a:r>
            <a:endParaRPr lang="en-US" sz="1633" dirty="0">
              <a:solidFill>
                <a:schemeClr val="bg2">
                  <a:lumMod val="50000"/>
                </a:schemeClr>
              </a:solidFill>
            </a:endParaRPr>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6023664" y="1139365"/>
            <a:ext cx="1784838"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 </a:t>
            </a:r>
            <a:r>
              <a:rPr lang="en-US" sz="1633" dirty="0">
                <a:solidFill>
                  <a:srgbClr val="264D9F"/>
                </a:solidFill>
                <a:ea typeface="Times New Roman" panose="02020603050405020304" pitchFamily="18" charset="0"/>
                <a:cs typeface="Calibri" panose="020F0502020204030204" pitchFamily="34" charset="0"/>
              </a:rPr>
              <a:t>1</a:t>
            </a:r>
            <a:r>
              <a:rPr lang="ar-JO" sz="1633" dirty="0">
                <a:solidFill>
                  <a:srgbClr val="264D9F"/>
                </a:solidFill>
                <a:ea typeface="Times New Roman" panose="02020603050405020304" pitchFamily="18" charset="0"/>
                <a:cs typeface="Calibri" panose="020F0502020204030204" pitchFamily="34" charset="0"/>
              </a:rPr>
              <a:t>. البدء</a:t>
            </a:r>
          </a:p>
        </p:txBody>
      </p:sp>
      <p:sp>
        <p:nvSpPr>
          <p:cNvPr id="22" name="Ovale 21">
            <a:extLst>
              <a:ext uri="{FF2B5EF4-FFF2-40B4-BE49-F238E27FC236}">
                <a16:creationId xmlns:a16="http://schemas.microsoft.com/office/drawing/2014/main" id="{00513AA0-6EF8-82D6-470D-B926244009CC}"/>
              </a:ext>
            </a:extLst>
          </p:cNvPr>
          <p:cNvSpPr/>
          <p:nvPr/>
        </p:nvSpPr>
        <p:spPr>
          <a:xfrm>
            <a:off x="7945874" y="104883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7" name="Elemento grafico 26" descr="Play con riempimento a tinta unita">
            <a:extLst>
              <a:ext uri="{FF2B5EF4-FFF2-40B4-BE49-F238E27FC236}">
                <a16:creationId xmlns:a16="http://schemas.microsoft.com/office/drawing/2014/main" id="{BA9D1F96-D24F-EDE1-5E00-1EC6EC7A8DD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0800000">
            <a:off x="7866466" y="1041389"/>
            <a:ext cx="560289" cy="560289"/>
          </a:xfrm>
          <a:prstGeom prst="rect">
            <a:avLst/>
          </a:prstGeom>
        </p:spPr>
      </p:pic>
      <p:sp>
        <p:nvSpPr>
          <p:cNvPr id="11" name="Rectangle 1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2" name="Groupe 11"/>
          <p:cNvGrpSpPr/>
          <p:nvPr/>
        </p:nvGrpSpPr>
        <p:grpSpPr>
          <a:xfrm>
            <a:off x="1397977" y="6125705"/>
            <a:ext cx="5990290" cy="690395"/>
            <a:chOff x="1397977" y="6125705"/>
            <a:chExt cx="5990290" cy="690395"/>
          </a:xfrm>
        </p:grpSpPr>
        <p:sp>
          <p:nvSpPr>
            <p:cNvPr id="13" name="Rectangle 12"/>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4" name="Groupe 13"/>
            <p:cNvGrpSpPr/>
            <p:nvPr/>
          </p:nvGrpSpPr>
          <p:grpSpPr>
            <a:xfrm>
              <a:off x="1397977" y="6156450"/>
              <a:ext cx="5990290" cy="659650"/>
              <a:chOff x="1397977" y="6156450"/>
              <a:chExt cx="5990290" cy="659650"/>
            </a:xfrm>
          </p:grpSpPr>
          <p:sp>
            <p:nvSpPr>
              <p:cNvPr id="15" name="Rectangle 14"/>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6" name="Rectangle 1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19" name="Groupe 18"/>
          <p:cNvGrpSpPr/>
          <p:nvPr/>
        </p:nvGrpSpPr>
        <p:grpSpPr>
          <a:xfrm>
            <a:off x="237388" y="1691601"/>
            <a:ext cx="3114089" cy="3732719"/>
            <a:chOff x="237388" y="1691601"/>
            <a:chExt cx="3114089" cy="3732719"/>
          </a:xfrm>
        </p:grpSpPr>
        <p:sp>
          <p:nvSpPr>
            <p:cNvPr id="3" name="Rectangle à coins arrondis 2"/>
            <p:cNvSpPr/>
            <p:nvPr/>
          </p:nvSpPr>
          <p:spPr>
            <a:xfrm>
              <a:off x="237392" y="1691601"/>
              <a:ext cx="3114085" cy="572966"/>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lumMod val="95000"/>
                      <a:lumOff val="5000"/>
                    </a:schemeClr>
                  </a:solidFill>
                </a:rPr>
                <a:t>1</a:t>
              </a:r>
              <a:r>
                <a:rPr lang="ar-JO" dirty="0">
                  <a:solidFill>
                    <a:schemeClr val="tx1">
                      <a:lumMod val="95000"/>
                      <a:lumOff val="5000"/>
                    </a:schemeClr>
                  </a:solidFill>
                </a:rPr>
                <a:t> بدء</a:t>
              </a:r>
              <a:endParaRPr lang="fr-FR" dirty="0">
                <a:solidFill>
                  <a:schemeClr val="tx1">
                    <a:lumMod val="95000"/>
                    <a:lumOff val="5000"/>
                  </a:schemeClr>
                </a:solidFill>
              </a:endParaRPr>
            </a:p>
          </p:txBody>
        </p:sp>
        <p:cxnSp>
          <p:nvCxnSpPr>
            <p:cNvPr id="5" name="Connecteur droit 4"/>
            <p:cNvCxnSpPr/>
            <p:nvPr/>
          </p:nvCxnSpPr>
          <p:spPr>
            <a:xfrm>
              <a:off x="3346938" y="2264567"/>
              <a:ext cx="0" cy="285232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H="1">
              <a:off x="2942491" y="2953984"/>
              <a:ext cx="40444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flipH="1">
              <a:off x="2942491" y="3701330"/>
              <a:ext cx="40444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flipH="1">
              <a:off x="2942491" y="4419369"/>
              <a:ext cx="40444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flipH="1">
              <a:off x="2942491" y="5116892"/>
              <a:ext cx="40444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Rectangle à coins arrondis 16"/>
            <p:cNvSpPr/>
            <p:nvPr/>
          </p:nvSpPr>
          <p:spPr>
            <a:xfrm>
              <a:off x="237391" y="2665315"/>
              <a:ext cx="2549515" cy="536331"/>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000" b="1" dirty="0">
                  <a:solidFill>
                    <a:schemeClr val="tx1">
                      <a:lumMod val="95000"/>
                      <a:lumOff val="5000"/>
                    </a:schemeClr>
                  </a:solidFill>
                </a:rPr>
                <a:t>1.1</a:t>
              </a:r>
              <a:r>
                <a:rPr lang="ar-JO" sz="1000" b="1" dirty="0">
                  <a:solidFill>
                    <a:schemeClr val="tx1">
                      <a:lumMod val="95000"/>
                      <a:lumOff val="5000"/>
                    </a:schemeClr>
                  </a:solidFill>
                </a:rPr>
                <a:t> الأساس المنطقي وراء اختيار المنطقة العمرانية والمباني العامة</a:t>
              </a:r>
              <a:endParaRPr lang="fr-FR" sz="1000" b="1" dirty="0">
                <a:solidFill>
                  <a:schemeClr val="tx1">
                    <a:lumMod val="95000"/>
                    <a:lumOff val="5000"/>
                  </a:schemeClr>
                </a:solidFill>
              </a:endParaRPr>
            </a:p>
          </p:txBody>
        </p:sp>
        <p:sp>
          <p:nvSpPr>
            <p:cNvPr id="30" name="Rectangle à coins arrondis 29"/>
            <p:cNvSpPr/>
            <p:nvPr/>
          </p:nvSpPr>
          <p:spPr>
            <a:xfrm>
              <a:off x="237390" y="3393730"/>
              <a:ext cx="2575215" cy="536331"/>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000" b="1" dirty="0">
                  <a:solidFill>
                    <a:schemeClr val="tx1">
                      <a:lumMod val="95000"/>
                      <a:lumOff val="5000"/>
                    </a:schemeClr>
                  </a:solidFill>
                </a:rPr>
                <a:t> 2.1</a:t>
              </a:r>
              <a:r>
                <a:rPr lang="ar-JO" sz="1000" b="1" dirty="0">
                  <a:solidFill>
                    <a:schemeClr val="tx1">
                      <a:lumMod val="95000"/>
                      <a:lumOff val="5000"/>
                    </a:schemeClr>
                  </a:solidFill>
                </a:rPr>
                <a:t>إنشاء مجموعة عمل </a:t>
              </a:r>
              <a:r>
                <a:rPr lang="fr-FR" sz="1000" b="1" dirty="0">
                  <a:solidFill>
                    <a:schemeClr val="tx1">
                      <a:lumMod val="95000"/>
                      <a:lumOff val="5000"/>
                    </a:schemeClr>
                  </a:solidFill>
                </a:rPr>
                <a:t>SMC</a:t>
              </a:r>
            </a:p>
          </p:txBody>
        </p:sp>
        <p:sp>
          <p:nvSpPr>
            <p:cNvPr id="31" name="Rectangle à coins arrondis 30"/>
            <p:cNvSpPr/>
            <p:nvPr/>
          </p:nvSpPr>
          <p:spPr>
            <a:xfrm>
              <a:off x="237389" y="4090340"/>
              <a:ext cx="2549517" cy="536331"/>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000" b="1" dirty="0">
                  <a:solidFill>
                    <a:schemeClr val="tx1">
                      <a:lumMod val="95000"/>
                      <a:lumOff val="5000"/>
                    </a:schemeClr>
                  </a:solidFill>
                </a:rPr>
                <a:t>3.1</a:t>
              </a:r>
              <a:r>
                <a:rPr lang="ar-JO" sz="1000" b="1" dirty="0">
                  <a:solidFill>
                    <a:schemeClr val="tx1">
                      <a:lumMod val="95000"/>
                      <a:lumOff val="5000"/>
                    </a:schemeClr>
                  </a:solidFill>
                </a:rPr>
                <a:t> الحدود المادية والمعلومات الأساسية</a:t>
              </a:r>
              <a:endParaRPr lang="fr-FR" sz="1000" b="1" dirty="0">
                <a:solidFill>
                  <a:schemeClr val="tx1">
                    <a:lumMod val="95000"/>
                    <a:lumOff val="5000"/>
                  </a:schemeClr>
                </a:solidFill>
              </a:endParaRPr>
            </a:p>
          </p:txBody>
        </p:sp>
        <p:sp>
          <p:nvSpPr>
            <p:cNvPr id="32" name="Rectangle à coins arrondis 31"/>
            <p:cNvSpPr/>
            <p:nvPr/>
          </p:nvSpPr>
          <p:spPr>
            <a:xfrm>
              <a:off x="237388" y="4887989"/>
              <a:ext cx="2575217" cy="536331"/>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000" b="1" dirty="0">
                  <a:solidFill>
                    <a:schemeClr val="tx1">
                      <a:lumMod val="95000"/>
                      <a:lumOff val="5000"/>
                    </a:schemeClr>
                  </a:solidFill>
                </a:rPr>
                <a:t>4.1</a:t>
              </a:r>
              <a:r>
                <a:rPr lang="ar-JO" sz="1000" b="1" dirty="0">
                  <a:solidFill>
                    <a:schemeClr val="tx1">
                      <a:lumMod val="95000"/>
                      <a:lumOff val="5000"/>
                    </a:schemeClr>
                  </a:solidFill>
                </a:rPr>
                <a:t> تحديد أصحاب المصلحة</a:t>
              </a:r>
              <a:endParaRPr lang="fr-FR" sz="1000" b="1" dirty="0">
                <a:solidFill>
                  <a:schemeClr val="tx1">
                    <a:lumMod val="95000"/>
                    <a:lumOff val="5000"/>
                  </a:schemeClr>
                </a:solidFill>
              </a:endParaRPr>
            </a:p>
          </p:txBody>
        </p:sp>
      </p:grpSp>
    </p:spTree>
    <p:extLst>
      <p:ext uri="{BB962C8B-B14F-4D97-AF65-F5344CB8AC3E}">
        <p14:creationId xmlns:p14="http://schemas.microsoft.com/office/powerpoint/2010/main" val="2407804782"/>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10618" y="11997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04660" y="11881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3" name="CasellaDiTesto 2">
            <a:extLst>
              <a:ext uri="{FF2B5EF4-FFF2-40B4-BE49-F238E27FC236}">
                <a16:creationId xmlns:a16="http://schemas.microsoft.com/office/drawing/2014/main" id="{ECC33145-ACA0-084E-2F76-AB1B244092FA}"/>
              </a:ext>
            </a:extLst>
          </p:cNvPr>
          <p:cNvSpPr txBox="1"/>
          <p:nvPr/>
        </p:nvSpPr>
        <p:spPr>
          <a:xfrm>
            <a:off x="90379" y="1512591"/>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5.3</a:t>
            </a:r>
            <a:r>
              <a:rPr lang="ar-JO" sz="1633" dirty="0">
                <a:solidFill>
                  <a:srgbClr val="264D9F"/>
                </a:solidFill>
                <a:ea typeface="Times New Roman" panose="02020603050405020304" pitchFamily="18" charset="0"/>
                <a:cs typeface="Calibri" panose="020F0502020204030204" pitchFamily="34" charset="0"/>
              </a:rPr>
              <a:t> تقرير موجز التشخيص وتحليل </a:t>
            </a:r>
            <a:r>
              <a:rPr lang="en-US" sz="1633" dirty="0">
                <a:solidFill>
                  <a:srgbClr val="264D9F"/>
                </a:solidFill>
                <a:ea typeface="Times New Roman" panose="02020603050405020304" pitchFamily="18" charset="0"/>
                <a:cs typeface="Calibri" panose="020F0502020204030204" pitchFamily="34" charset="0"/>
              </a:rPr>
              <a:t>SWOT</a:t>
            </a: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638279" y="2497405"/>
            <a:ext cx="8126838" cy="846194"/>
          </a:xfrm>
          <a:prstGeom prst="rect">
            <a:avLst/>
          </a:prstGeom>
          <a:noFill/>
        </p:spPr>
        <p:txBody>
          <a:bodyPr wrap="square">
            <a:spAutoFit/>
          </a:bodyPr>
          <a:lstStyle/>
          <a:p>
            <a:pPr algn="just" rtl="1"/>
            <a:r>
              <a:rPr lang="ar-JO" sz="1633" dirty="0">
                <a:solidFill>
                  <a:schemeClr val="bg2">
                    <a:lumMod val="50000"/>
                  </a:schemeClr>
                </a:solidFill>
              </a:rPr>
              <a:t>في نهاية مرحلة التشخيص ، يقوم </a:t>
            </a:r>
            <a:r>
              <a:rPr lang="en-US" sz="1633" dirty="0">
                <a:solidFill>
                  <a:schemeClr val="bg2">
                    <a:lumMod val="50000"/>
                  </a:schemeClr>
                </a:solidFill>
              </a:rPr>
              <a:t>SMC-WG </a:t>
            </a:r>
            <a:r>
              <a:rPr lang="ar-JO" sz="1633" dirty="0">
                <a:solidFill>
                  <a:schemeClr val="bg2">
                    <a:lumMod val="50000"/>
                  </a:schemeClr>
                </a:solidFill>
              </a:rPr>
              <a:t>بإعداد تقرير يلخص النتائج الرئيسية لمرحلة التشخيص. يجب أن يتضمن التقرير ما يلي:</a:t>
            </a:r>
          </a:p>
          <a:p>
            <a:pPr algn="just" rtl="1"/>
            <a:r>
              <a:rPr lang="ar-JO" sz="1633" dirty="0">
                <a:solidFill>
                  <a:schemeClr val="bg2">
                    <a:lumMod val="50000"/>
                  </a:schemeClr>
                </a:solidFill>
              </a:rPr>
              <a:t>النتائج الرئيسية للتشخيص ، بما في ذلك نقاط الضعف على المستوى الحضري والمباني</a:t>
            </a:r>
            <a:endParaRPr lang="en-US" sz="1633" dirty="0">
              <a:solidFill>
                <a:schemeClr val="bg2">
                  <a:lumMod val="50000"/>
                </a:schemeClr>
              </a:solidFill>
            </a:endParaRPr>
          </a:p>
        </p:txBody>
      </p:sp>
      <p:sp>
        <p:nvSpPr>
          <p:cNvPr id="5" name="CasellaDiTesto 4">
            <a:extLst>
              <a:ext uri="{FF2B5EF4-FFF2-40B4-BE49-F238E27FC236}">
                <a16:creationId xmlns:a16="http://schemas.microsoft.com/office/drawing/2014/main" id="{CE2AD15A-6D2D-3312-AF83-BE07FB6CA7B7}"/>
              </a:ext>
            </a:extLst>
          </p:cNvPr>
          <p:cNvSpPr txBox="1"/>
          <p:nvPr/>
        </p:nvSpPr>
        <p:spPr>
          <a:xfrm>
            <a:off x="448367" y="4368979"/>
            <a:ext cx="8187052" cy="1025537"/>
          </a:xfrm>
          <a:prstGeom prst="rect">
            <a:avLst/>
          </a:prstGeom>
          <a:noFill/>
        </p:spPr>
        <p:txBody>
          <a:bodyPr wrap="square">
            <a:spAutoFit/>
          </a:bodyPr>
          <a:lstStyle/>
          <a:p>
            <a:pPr algn="just" rtl="1">
              <a:lnSpc>
                <a:spcPct val="200000"/>
              </a:lnSpc>
            </a:pPr>
            <a:r>
              <a:rPr lang="ar-JO" sz="1633" dirty="0">
                <a:solidFill>
                  <a:schemeClr val="bg2">
                    <a:lumMod val="50000"/>
                  </a:schemeClr>
                </a:solidFill>
              </a:rPr>
              <a:t>يجب أن يحتوي التقرير على تحليل </a:t>
            </a:r>
            <a:r>
              <a:rPr lang="en-US" sz="1633" dirty="0">
                <a:solidFill>
                  <a:schemeClr val="bg2">
                    <a:lumMod val="50000"/>
                  </a:schemeClr>
                </a:solidFill>
              </a:rPr>
              <a:t>SWOT </a:t>
            </a:r>
            <a:r>
              <a:rPr lang="ar-JO" sz="1633" dirty="0">
                <a:solidFill>
                  <a:schemeClr val="bg2">
                    <a:lumMod val="50000"/>
                  </a:schemeClr>
                </a:solidFill>
              </a:rPr>
              <a:t>للمنطقة الحضرية ، وتحديد نقاط القوة والضعف والفرص المتاحة والتهديدات المحتملة.</a:t>
            </a:r>
            <a:endParaRPr lang="en-US" sz="1633" dirty="0">
              <a:solidFill>
                <a:schemeClr val="bg2">
                  <a:lumMod val="50000"/>
                </a:schemeClr>
              </a:solidFill>
            </a:endParaRPr>
          </a:p>
        </p:txBody>
      </p:sp>
      <p:sp>
        <p:nvSpPr>
          <p:cNvPr id="10" name="CasellaDiTesto 9">
            <a:extLst>
              <a:ext uri="{FF2B5EF4-FFF2-40B4-BE49-F238E27FC236}">
                <a16:creationId xmlns:a16="http://schemas.microsoft.com/office/drawing/2014/main" id="{87ECA7A7-2016-1988-DE3D-8FC0FBE998D4}"/>
              </a:ext>
            </a:extLst>
          </p:cNvPr>
          <p:cNvSpPr txBox="1"/>
          <p:nvPr/>
        </p:nvSpPr>
        <p:spPr>
          <a:xfrm>
            <a:off x="508581" y="3586990"/>
            <a:ext cx="8126838" cy="343620"/>
          </a:xfrm>
          <a:prstGeom prst="rect">
            <a:avLst/>
          </a:prstGeom>
          <a:noFill/>
        </p:spPr>
        <p:txBody>
          <a:bodyPr wrap="square">
            <a:spAutoFit/>
          </a:bodyPr>
          <a:lstStyle/>
          <a:p>
            <a:pPr marL="259204" indent="-259204" algn="just" rtl="1">
              <a:buFont typeface="Wingdings" panose="05000000000000000000" pitchFamily="2" charset="2"/>
              <a:buChar char="§"/>
            </a:pPr>
            <a:r>
              <a:rPr lang="ar-JO" sz="1633" dirty="0">
                <a:solidFill>
                  <a:schemeClr val="bg2">
                    <a:lumMod val="50000"/>
                  </a:schemeClr>
                </a:solidFill>
              </a:rPr>
              <a:t>توصيات حول كيفية التعامل مع نقاط الضعف في المراحل التالية من عملية صنع القرار.</a:t>
            </a:r>
            <a:endParaRPr lang="en-US" sz="1633" dirty="0">
              <a:solidFill>
                <a:schemeClr val="bg2">
                  <a:lumMod val="50000"/>
                </a:schemeClr>
              </a:solidFill>
            </a:endParaRPr>
          </a:p>
        </p:txBody>
      </p:sp>
      <p:grpSp>
        <p:nvGrpSpPr>
          <p:cNvPr id="12" name="Group 11">
            <a:extLst>
              <a:ext uri="{FF2B5EF4-FFF2-40B4-BE49-F238E27FC236}">
                <a16:creationId xmlns:a16="http://schemas.microsoft.com/office/drawing/2014/main" id="{0C8B02F8-7E00-25D5-59FA-1F59206BF685}"/>
              </a:ext>
            </a:extLst>
          </p:cNvPr>
          <p:cNvGrpSpPr/>
          <p:nvPr/>
        </p:nvGrpSpPr>
        <p:grpSpPr>
          <a:xfrm>
            <a:off x="519728" y="1025808"/>
            <a:ext cx="1363020" cy="740408"/>
            <a:chOff x="7469701" y="935248"/>
            <a:chExt cx="1363020" cy="740408"/>
          </a:xfrm>
        </p:grpSpPr>
        <p:sp>
          <p:nvSpPr>
            <p:cNvPr id="2" name="Ovale 1">
              <a:extLst>
                <a:ext uri="{FF2B5EF4-FFF2-40B4-BE49-F238E27FC236}">
                  <a16:creationId xmlns:a16="http://schemas.microsoft.com/office/drawing/2014/main" id="{24C4CA35-38A1-777A-0BA6-C7046958BDA3}"/>
                </a:ext>
              </a:extLst>
            </p:cNvPr>
            <p:cNvSpPr/>
            <p:nvPr/>
          </p:nvSpPr>
          <p:spPr>
            <a:xfrm>
              <a:off x="7588252" y="10460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E6E48AD2-A3C7-50BE-A1BA-AFD782EFB7D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35357" y="1091260"/>
              <a:ext cx="481441" cy="481441"/>
            </a:xfrm>
            <a:prstGeom prst="rect">
              <a:avLst/>
            </a:prstGeom>
          </p:spPr>
        </p:pic>
        <p:pic>
          <p:nvPicPr>
            <p:cNvPr id="9" name="Immagine 8">
              <a:extLst>
                <a:ext uri="{FF2B5EF4-FFF2-40B4-BE49-F238E27FC236}">
                  <a16:creationId xmlns:a16="http://schemas.microsoft.com/office/drawing/2014/main" id="{57006EBE-F96B-7137-CBA4-6CC33B934FF9}"/>
                </a:ext>
              </a:extLst>
            </p:cNvPr>
            <p:cNvPicPr>
              <a:picLocks noChangeAspect="1"/>
            </p:cNvPicPr>
            <p:nvPr/>
          </p:nvPicPr>
          <p:blipFill rotWithShape="1">
            <a:blip r:embed="rId5"/>
            <a:srcRect b="71569"/>
            <a:stretch/>
          </p:blipFill>
          <p:spPr>
            <a:xfrm>
              <a:off x="8240419" y="1026286"/>
              <a:ext cx="438621" cy="149961"/>
            </a:xfrm>
            <a:prstGeom prst="rect">
              <a:avLst/>
            </a:prstGeom>
            <a:ln>
              <a:solidFill>
                <a:schemeClr val="bg2">
                  <a:lumMod val="60000"/>
                  <a:lumOff val="40000"/>
                </a:schemeClr>
              </a:solidFill>
            </a:ln>
          </p:spPr>
        </p:pic>
        <p:sp>
          <p:nvSpPr>
            <p:cNvPr id="11" name="Rettangolo 10">
              <a:extLst>
                <a:ext uri="{FF2B5EF4-FFF2-40B4-BE49-F238E27FC236}">
                  <a16:creationId xmlns:a16="http://schemas.microsoft.com/office/drawing/2014/main" id="{AD2F31D6-251E-EC75-0208-6CE8E870C607}"/>
                </a:ext>
              </a:extLst>
            </p:cNvPr>
            <p:cNvSpPr/>
            <p:nvPr/>
          </p:nvSpPr>
          <p:spPr bwMode="auto">
            <a:xfrm>
              <a:off x="7469701" y="93524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4" name="Immagine 13">
              <a:extLst>
                <a:ext uri="{FF2B5EF4-FFF2-40B4-BE49-F238E27FC236}">
                  <a16:creationId xmlns:a16="http://schemas.microsoft.com/office/drawing/2014/main" id="{752A790E-0B1D-6879-E811-E1722953A8C2}"/>
                </a:ext>
              </a:extLst>
            </p:cNvPr>
            <p:cNvPicPr>
              <a:picLocks noChangeAspect="1"/>
            </p:cNvPicPr>
            <p:nvPr/>
          </p:nvPicPr>
          <p:blipFill>
            <a:blip r:embed="rId6"/>
            <a:stretch>
              <a:fillRect/>
            </a:stretch>
          </p:blipFill>
          <p:spPr>
            <a:xfrm>
              <a:off x="8248751" y="1170164"/>
              <a:ext cx="438621" cy="240534"/>
            </a:xfrm>
            <a:prstGeom prst="rect">
              <a:avLst/>
            </a:prstGeom>
          </p:spPr>
        </p:pic>
      </p:grpSp>
      <p:sp>
        <p:nvSpPr>
          <p:cNvPr id="17" name="Rectangle 16"/>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4" name="Rectangle 23"/>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8" name="CasellaDiTesto 17">
            <a:extLst>
              <a:ext uri="{FF2B5EF4-FFF2-40B4-BE49-F238E27FC236}">
                <a16:creationId xmlns:a16="http://schemas.microsoft.com/office/drawing/2014/main" id="{0C7B4174-749D-11EA-F4B1-693E59104109}"/>
              </a:ext>
            </a:extLst>
          </p:cNvPr>
          <p:cNvSpPr txBox="1"/>
          <p:nvPr/>
        </p:nvSpPr>
        <p:spPr>
          <a:xfrm>
            <a:off x="5491732" y="1042966"/>
            <a:ext cx="2503640" cy="452816"/>
          </a:xfrm>
          <a:prstGeom prst="rect">
            <a:avLst/>
          </a:prstGeom>
          <a:noFill/>
        </p:spPr>
        <p:txBody>
          <a:bodyPr wrap="square">
            <a:spAutoFit/>
          </a:bodyPr>
          <a:lstStyle/>
          <a:p>
            <a:pPr marL="244804">
              <a:lnSpc>
                <a:spcPct val="115000"/>
              </a:lnSpc>
            </a:pPr>
            <a:r>
              <a:rPr lang="ar-JO" sz="2177" b="1" dirty="0"/>
              <a:t>3- مرحلة التشخيص</a:t>
            </a:r>
            <a:endParaRPr lang="en-GB" sz="2177" b="1" dirty="0"/>
          </a:p>
        </p:txBody>
      </p:sp>
      <p:sp>
        <p:nvSpPr>
          <p:cNvPr id="15" name="Ovale 21">
            <a:extLst>
              <a:ext uri="{FF2B5EF4-FFF2-40B4-BE49-F238E27FC236}">
                <a16:creationId xmlns:a16="http://schemas.microsoft.com/office/drawing/2014/main" id="{D6D7D61C-D475-228F-1A70-8E21BA5B7610}"/>
              </a:ext>
            </a:extLst>
          </p:cNvPr>
          <p:cNvSpPr/>
          <p:nvPr/>
        </p:nvSpPr>
        <p:spPr>
          <a:xfrm>
            <a:off x="7937073" y="968935"/>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13" name="Elemento grafico 5" descr="Lente di ingrandimento con riempimento a tinta unita">
            <a:extLst>
              <a:ext uri="{FF2B5EF4-FFF2-40B4-BE49-F238E27FC236}">
                <a16:creationId xmlns:a16="http://schemas.microsoft.com/office/drawing/2014/main" id="{C9407712-A667-A8A2-B89E-D2CC2523ED97}"/>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8077" y="1004060"/>
            <a:ext cx="458280" cy="458280"/>
          </a:xfrm>
          <a:prstGeom prst="rect">
            <a:avLst/>
          </a:prstGeom>
        </p:spPr>
      </p:pic>
      <p:sp>
        <p:nvSpPr>
          <p:cNvPr id="16" name="CasellaDiTesto 17">
            <a:extLst>
              <a:ext uri="{FF2B5EF4-FFF2-40B4-BE49-F238E27FC236}">
                <a16:creationId xmlns:a16="http://schemas.microsoft.com/office/drawing/2014/main" id="{675250BC-EA3B-85B2-4881-9D69BEB5B0D7}"/>
              </a:ext>
            </a:extLst>
          </p:cNvPr>
          <p:cNvSpPr txBox="1"/>
          <p:nvPr/>
        </p:nvSpPr>
        <p:spPr>
          <a:xfrm>
            <a:off x="3512013" y="129699"/>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Tree>
    <p:extLst>
      <p:ext uri="{BB962C8B-B14F-4D97-AF65-F5344CB8AC3E}">
        <p14:creationId xmlns:p14="http://schemas.microsoft.com/office/powerpoint/2010/main" val="2285614630"/>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31</a:t>
            </a:fld>
            <a:endParaRPr lang="it-IT" altLang="it-IT" sz="816" dirty="0">
              <a:solidFill>
                <a:schemeClr val="bg1"/>
              </a:solidFill>
              <a:latin typeface="din"/>
            </a:endParaRPr>
          </a:p>
        </p:txBody>
      </p:sp>
      <p:sp>
        <p:nvSpPr>
          <p:cNvPr id="6" name="Rectangle 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7" name="Groupe 6"/>
          <p:cNvGrpSpPr/>
          <p:nvPr/>
        </p:nvGrpSpPr>
        <p:grpSpPr>
          <a:xfrm>
            <a:off x="1397977" y="6125705"/>
            <a:ext cx="5990290" cy="690395"/>
            <a:chOff x="1397977" y="6125705"/>
            <a:chExt cx="5990290" cy="690395"/>
          </a:xfrm>
        </p:grpSpPr>
        <p:sp>
          <p:nvSpPr>
            <p:cNvPr id="9" name="Rectangle 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0" name="Groupe 9"/>
            <p:cNvGrpSpPr/>
            <p:nvPr/>
          </p:nvGrpSpPr>
          <p:grpSpPr>
            <a:xfrm>
              <a:off x="1397977" y="6156450"/>
              <a:ext cx="5990290" cy="659650"/>
              <a:chOff x="1397977" y="6156450"/>
              <a:chExt cx="5990290" cy="659650"/>
            </a:xfrm>
          </p:grpSpPr>
          <p:sp>
            <p:nvSpPr>
              <p:cNvPr id="11" name="Rectangle 1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2" name="Rectangle 11"/>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 name="CasellaDiTesto 17">
            <a:extLst>
              <a:ext uri="{FF2B5EF4-FFF2-40B4-BE49-F238E27FC236}">
                <a16:creationId xmlns:a16="http://schemas.microsoft.com/office/drawing/2014/main" id="{B106C91A-4EED-46FF-A9E0-A71C60AA8A85}"/>
              </a:ext>
            </a:extLst>
          </p:cNvPr>
          <p:cNvSpPr txBox="1"/>
          <p:nvPr/>
        </p:nvSpPr>
        <p:spPr>
          <a:xfrm>
            <a:off x="3512013" y="129699"/>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08" y="958505"/>
            <a:ext cx="5768723" cy="4940989"/>
          </a:xfrm>
          <a:prstGeom prst="rect">
            <a:avLst/>
          </a:prstGeom>
        </p:spPr>
      </p:pic>
    </p:spTree>
    <p:extLst>
      <p:ext uri="{BB962C8B-B14F-4D97-AF65-F5344CB8AC3E}">
        <p14:creationId xmlns:p14="http://schemas.microsoft.com/office/powerpoint/2010/main" val="1032879614"/>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7371" y="1229163"/>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41413" y="1217643"/>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32</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288765" y="2027932"/>
            <a:ext cx="5525153" cy="3758465"/>
          </a:xfrm>
          <a:prstGeom prst="rect">
            <a:avLst/>
          </a:prstGeom>
          <a:noFill/>
        </p:spPr>
        <p:txBody>
          <a:bodyPr wrap="square">
            <a:spAutoFit/>
          </a:bodyPr>
          <a:lstStyle/>
          <a:p>
            <a:pPr algn="just" rtl="1">
              <a:lnSpc>
                <a:spcPct val="250000"/>
              </a:lnSpc>
            </a:pPr>
            <a:r>
              <a:rPr lang="ar-JO" sz="1633" b="1" dirty="0">
                <a:solidFill>
                  <a:schemeClr val="bg2">
                    <a:lumMod val="50000"/>
                  </a:schemeClr>
                </a:solidFill>
              </a:rPr>
              <a:t>يوصى بإجراء مسح بين سكان المنطقة الحضرية أو المبنى.</a:t>
            </a:r>
          </a:p>
          <a:p>
            <a:pPr algn="just" rtl="1">
              <a:lnSpc>
                <a:spcPct val="250000"/>
              </a:lnSpc>
            </a:pPr>
            <a:r>
              <a:rPr lang="ar-JO" sz="1633" b="1" dirty="0">
                <a:solidFill>
                  <a:schemeClr val="bg2">
                    <a:lumMod val="50000"/>
                  </a:schemeClr>
                </a:solidFill>
              </a:rPr>
              <a:t>لتحليل ردود الفعل من مختلف الشاغلين على نقاط الضعف الرئيسية هذه التي لم يتم تقييمها باستخدام الأداة المقابلة ، يوصى بإجراء ورشة عمل من قبل البلدية كجزء من نهج </a:t>
            </a:r>
            <a:r>
              <a:rPr lang="en-US" sz="1633" b="1" dirty="0">
                <a:solidFill>
                  <a:schemeClr val="bg2">
                    <a:lumMod val="50000"/>
                  </a:schemeClr>
                </a:solidFill>
              </a:rPr>
              <a:t>PGS</a:t>
            </a:r>
            <a:endParaRPr lang="ar-JO" sz="1633" b="1" dirty="0">
              <a:solidFill>
                <a:schemeClr val="bg2">
                  <a:lumMod val="50000"/>
                </a:schemeClr>
              </a:solidFill>
            </a:endParaRPr>
          </a:p>
          <a:p>
            <a:pPr algn="just" rtl="1">
              <a:lnSpc>
                <a:spcPct val="250000"/>
              </a:lnSpc>
            </a:pPr>
            <a:r>
              <a:rPr lang="ar-JO" sz="1633" b="1" dirty="0">
                <a:solidFill>
                  <a:schemeClr val="bg2">
                    <a:lumMod val="50000"/>
                  </a:schemeClr>
                </a:solidFill>
              </a:rPr>
              <a:t>يمكن التواصل مع المواطنين بنتائج التشخيص خلال ورشة عمل </a:t>
            </a:r>
            <a:r>
              <a:rPr lang="en-US" sz="1633" b="1" dirty="0">
                <a:solidFill>
                  <a:schemeClr val="bg2">
                    <a:lumMod val="50000"/>
                  </a:schemeClr>
                </a:solidFill>
              </a:rPr>
              <a:t>PGS </a:t>
            </a:r>
            <a:r>
              <a:rPr lang="ar-JO" sz="1633" b="1" dirty="0">
                <a:solidFill>
                  <a:schemeClr val="bg2">
                    <a:lumMod val="50000"/>
                  </a:schemeClr>
                </a:solidFill>
              </a:rPr>
              <a:t>يتم تنظيمها شخصيًا أو باستخدام الوسائل الإلكترونية.</a:t>
            </a:r>
            <a:endParaRPr lang="en-US" sz="1633" b="1" dirty="0">
              <a:solidFill>
                <a:schemeClr val="bg2">
                  <a:lumMod val="50000"/>
                </a:schemeClr>
              </a:solidFill>
            </a:endParaRPr>
          </a:p>
        </p:txBody>
      </p:sp>
      <p:sp>
        <p:nvSpPr>
          <p:cNvPr id="22" name="Ovale 21">
            <a:extLst>
              <a:ext uri="{FF2B5EF4-FFF2-40B4-BE49-F238E27FC236}">
                <a16:creationId xmlns:a16="http://schemas.microsoft.com/office/drawing/2014/main" id="{00513AA0-6EF8-82D6-470D-B926244009CC}"/>
              </a:ext>
            </a:extLst>
          </p:cNvPr>
          <p:cNvSpPr/>
          <p:nvPr/>
        </p:nvSpPr>
        <p:spPr>
          <a:xfrm>
            <a:off x="8249935" y="886494"/>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Lente di ingrandimento con riempimento a tinta unita">
            <a:extLst>
              <a:ext uri="{FF2B5EF4-FFF2-40B4-BE49-F238E27FC236}">
                <a16:creationId xmlns:a16="http://schemas.microsoft.com/office/drawing/2014/main" id="{3FC65803-EFF7-9AD6-BE17-5F86A87130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00939" y="937498"/>
            <a:ext cx="458280" cy="458280"/>
          </a:xfrm>
          <a:prstGeom prst="rect">
            <a:avLst/>
          </a:prstGeom>
        </p:spPr>
      </p:pic>
      <p:sp>
        <p:nvSpPr>
          <p:cNvPr id="10" name="CasellaDiTesto 9">
            <a:extLst>
              <a:ext uri="{FF2B5EF4-FFF2-40B4-BE49-F238E27FC236}">
                <a16:creationId xmlns:a16="http://schemas.microsoft.com/office/drawing/2014/main" id="{C7238128-13F5-5372-31D2-849097184F77}"/>
              </a:ext>
            </a:extLst>
          </p:cNvPr>
          <p:cNvSpPr txBox="1"/>
          <p:nvPr/>
        </p:nvSpPr>
        <p:spPr>
          <a:xfrm>
            <a:off x="228740" y="1460731"/>
            <a:ext cx="8126838" cy="364395"/>
          </a:xfrm>
          <a:prstGeom prst="rect">
            <a:avLst/>
          </a:prstGeom>
          <a:noFill/>
        </p:spPr>
        <p:txBody>
          <a:bodyPr wrap="square">
            <a:spAutoFit/>
          </a:bodyPr>
          <a:lstStyle/>
          <a:p>
            <a:pPr marL="244804" algn="r" rtl="1">
              <a:lnSpc>
                <a:spcPct val="115000"/>
              </a:lnSpc>
            </a:pPr>
            <a:r>
              <a:rPr lang="ar-JO" sz="1633" dirty="0">
                <a:solidFill>
                  <a:srgbClr val="264D9F"/>
                </a:solidFill>
                <a:ea typeface="Times New Roman" panose="02020603050405020304" pitchFamily="18" charset="0"/>
                <a:cs typeface="Calibri" panose="020F0502020204030204" pitchFamily="34" charset="0"/>
              </a:rPr>
              <a:t>3.6 تقرير موجز التشخيص وتحليل </a:t>
            </a:r>
            <a:r>
              <a:rPr lang="en-US" sz="1633" dirty="0">
                <a:solidFill>
                  <a:srgbClr val="264D9F"/>
                </a:solidFill>
                <a:ea typeface="Times New Roman" panose="02020603050405020304" pitchFamily="18" charset="0"/>
                <a:cs typeface="Calibri" panose="020F0502020204030204" pitchFamily="34" charset="0"/>
              </a:rPr>
              <a:t>SWOT</a:t>
            </a:r>
          </a:p>
        </p:txBody>
      </p:sp>
      <p:grpSp>
        <p:nvGrpSpPr>
          <p:cNvPr id="16" name="Group 15">
            <a:extLst>
              <a:ext uri="{FF2B5EF4-FFF2-40B4-BE49-F238E27FC236}">
                <a16:creationId xmlns:a16="http://schemas.microsoft.com/office/drawing/2014/main" id="{C787F7E8-19A4-5DB8-F685-CE6EA308F5D8}"/>
              </a:ext>
            </a:extLst>
          </p:cNvPr>
          <p:cNvGrpSpPr/>
          <p:nvPr/>
        </p:nvGrpSpPr>
        <p:grpSpPr>
          <a:xfrm>
            <a:off x="342030" y="854113"/>
            <a:ext cx="1363020" cy="740408"/>
            <a:chOff x="7406454" y="964693"/>
            <a:chExt cx="1363020" cy="740408"/>
          </a:xfrm>
        </p:grpSpPr>
        <p:sp>
          <p:nvSpPr>
            <p:cNvPr id="3" name="Ovale 2">
              <a:extLst>
                <a:ext uri="{FF2B5EF4-FFF2-40B4-BE49-F238E27FC236}">
                  <a16:creationId xmlns:a16="http://schemas.microsoft.com/office/drawing/2014/main" id="{A8E7BD09-9289-CE1B-A89C-6628B47251E2}"/>
                </a:ext>
              </a:extLst>
            </p:cNvPr>
            <p:cNvSpPr/>
            <p:nvPr/>
          </p:nvSpPr>
          <p:spPr>
            <a:xfrm>
              <a:off x="7525005" y="107546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0529C6C2-2F41-E8B2-6921-32E09963FBB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572110" y="1120705"/>
              <a:ext cx="481441" cy="481441"/>
            </a:xfrm>
            <a:prstGeom prst="rect">
              <a:avLst/>
            </a:prstGeom>
          </p:spPr>
        </p:pic>
        <p:pic>
          <p:nvPicPr>
            <p:cNvPr id="11" name="Immagine 10">
              <a:extLst>
                <a:ext uri="{FF2B5EF4-FFF2-40B4-BE49-F238E27FC236}">
                  <a16:creationId xmlns:a16="http://schemas.microsoft.com/office/drawing/2014/main" id="{C30857D0-08F8-768B-2D1C-38E9DCC6F2CF}"/>
                </a:ext>
              </a:extLst>
            </p:cNvPr>
            <p:cNvPicPr>
              <a:picLocks noChangeAspect="1"/>
            </p:cNvPicPr>
            <p:nvPr/>
          </p:nvPicPr>
          <p:blipFill rotWithShape="1">
            <a:blip r:embed="rId7"/>
            <a:srcRect b="71569"/>
            <a:stretch/>
          </p:blipFill>
          <p:spPr>
            <a:xfrm>
              <a:off x="8177172" y="1055731"/>
              <a:ext cx="438621" cy="149961"/>
            </a:xfrm>
            <a:prstGeom prst="rect">
              <a:avLst/>
            </a:prstGeom>
            <a:ln>
              <a:solidFill>
                <a:schemeClr val="bg2">
                  <a:lumMod val="60000"/>
                  <a:lumOff val="40000"/>
                </a:schemeClr>
              </a:solidFill>
            </a:ln>
          </p:spPr>
        </p:pic>
        <p:sp>
          <p:nvSpPr>
            <p:cNvPr id="12" name="Rettangolo 11">
              <a:extLst>
                <a:ext uri="{FF2B5EF4-FFF2-40B4-BE49-F238E27FC236}">
                  <a16:creationId xmlns:a16="http://schemas.microsoft.com/office/drawing/2014/main" id="{3A0B6B50-CFC1-1AB4-1E35-B3EC7B78FB20}"/>
                </a:ext>
              </a:extLst>
            </p:cNvPr>
            <p:cNvSpPr/>
            <p:nvPr/>
          </p:nvSpPr>
          <p:spPr bwMode="auto">
            <a:xfrm>
              <a:off x="7406454" y="964693"/>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5" name="Immagine 14">
              <a:extLst>
                <a:ext uri="{FF2B5EF4-FFF2-40B4-BE49-F238E27FC236}">
                  <a16:creationId xmlns:a16="http://schemas.microsoft.com/office/drawing/2014/main" id="{A378C353-0A55-F33E-E23C-9001840BF5AD}"/>
                </a:ext>
              </a:extLst>
            </p:cNvPr>
            <p:cNvPicPr>
              <a:picLocks noChangeAspect="1"/>
            </p:cNvPicPr>
            <p:nvPr/>
          </p:nvPicPr>
          <p:blipFill>
            <a:blip r:embed="rId8"/>
            <a:stretch>
              <a:fillRect/>
            </a:stretch>
          </p:blipFill>
          <p:spPr>
            <a:xfrm>
              <a:off x="8177173" y="1186923"/>
              <a:ext cx="472378" cy="149961"/>
            </a:xfrm>
            <a:prstGeom prst="rect">
              <a:avLst/>
            </a:prstGeom>
          </p:spPr>
        </p:pic>
      </p:grpSp>
      <p:sp>
        <p:nvSpPr>
          <p:cNvPr id="18" name="Rectangle 17"/>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4" name="CasellaDiTesto 17">
            <a:extLst>
              <a:ext uri="{FF2B5EF4-FFF2-40B4-BE49-F238E27FC236}">
                <a16:creationId xmlns:a16="http://schemas.microsoft.com/office/drawing/2014/main" id="{07FE7150-73C8-134D-3965-9BCE7F44D506}"/>
              </a:ext>
            </a:extLst>
          </p:cNvPr>
          <p:cNvSpPr txBox="1"/>
          <p:nvPr/>
        </p:nvSpPr>
        <p:spPr>
          <a:xfrm>
            <a:off x="3512013" y="129699"/>
            <a:ext cx="2119974" cy="454996"/>
          </a:xfrm>
          <a:prstGeom prst="rect">
            <a:avLst/>
          </a:prstGeom>
          <a:noFill/>
        </p:spPr>
        <p:txBody>
          <a:bodyPr wrap="square">
            <a:spAutoFit/>
          </a:bodyPr>
          <a:lstStyle/>
          <a:p>
            <a:pPr marL="244804">
              <a:lnSpc>
                <a:spcPct val="115000"/>
              </a:lnSpc>
            </a:pPr>
            <a:r>
              <a:rPr lang="ar-JO" sz="2177" b="1" dirty="0"/>
              <a:t>مرحلة التشخيص</a:t>
            </a:r>
            <a:endParaRPr lang="en-GB" sz="2177" b="1" dirty="0"/>
          </a:p>
        </p:txBody>
      </p:sp>
      <p:sp>
        <p:nvSpPr>
          <p:cNvPr id="17" name="CasellaDiTesto 17">
            <a:extLst>
              <a:ext uri="{FF2B5EF4-FFF2-40B4-BE49-F238E27FC236}">
                <a16:creationId xmlns:a16="http://schemas.microsoft.com/office/drawing/2014/main" id="{F748344C-2630-60C6-FDD3-3662DEDBE185}"/>
              </a:ext>
            </a:extLst>
          </p:cNvPr>
          <p:cNvSpPr txBox="1"/>
          <p:nvPr/>
        </p:nvSpPr>
        <p:spPr>
          <a:xfrm>
            <a:off x="5866960" y="983867"/>
            <a:ext cx="2503640" cy="390363"/>
          </a:xfrm>
          <a:prstGeom prst="rect">
            <a:avLst/>
          </a:prstGeom>
          <a:noFill/>
        </p:spPr>
        <p:txBody>
          <a:bodyPr wrap="square">
            <a:spAutoFit/>
          </a:bodyPr>
          <a:lstStyle/>
          <a:p>
            <a:pPr marL="244804">
              <a:lnSpc>
                <a:spcPct val="115000"/>
              </a:lnSpc>
            </a:pPr>
            <a:r>
              <a:rPr lang="ar-JO" b="1" dirty="0"/>
              <a:t>3- مرحلة التشخيص</a:t>
            </a:r>
            <a:endParaRPr lang="en-GB" b="1" dirty="0"/>
          </a:p>
        </p:txBody>
      </p:sp>
      <p:grpSp>
        <p:nvGrpSpPr>
          <p:cNvPr id="35" name="Groupe 34"/>
          <p:cNvGrpSpPr/>
          <p:nvPr/>
        </p:nvGrpSpPr>
        <p:grpSpPr>
          <a:xfrm>
            <a:off x="532598" y="1871501"/>
            <a:ext cx="2499909" cy="3681064"/>
            <a:chOff x="532598" y="1871501"/>
            <a:chExt cx="2499909" cy="3681064"/>
          </a:xfrm>
        </p:grpSpPr>
        <p:sp>
          <p:nvSpPr>
            <p:cNvPr id="8" name="Rectangle à coins arrondis 7"/>
            <p:cNvSpPr/>
            <p:nvPr/>
          </p:nvSpPr>
          <p:spPr>
            <a:xfrm>
              <a:off x="1305469" y="1871501"/>
              <a:ext cx="1727038" cy="437736"/>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lumMod val="95000"/>
                      <a:lumOff val="5000"/>
                    </a:schemeClr>
                  </a:solidFill>
                </a:rPr>
                <a:t>.3</a:t>
              </a:r>
              <a:r>
                <a:rPr lang="ar-JO" dirty="0">
                  <a:solidFill>
                    <a:schemeClr val="tx1">
                      <a:lumMod val="95000"/>
                      <a:lumOff val="5000"/>
                    </a:schemeClr>
                  </a:solidFill>
                </a:rPr>
                <a:t>تشخ</a:t>
              </a:r>
              <a:r>
                <a:rPr lang="ar-SA" dirty="0">
                  <a:solidFill>
                    <a:schemeClr val="tx1">
                      <a:lumMod val="95000"/>
                      <a:lumOff val="5000"/>
                    </a:schemeClr>
                  </a:solidFill>
                </a:rPr>
                <a:t>ي</a:t>
              </a:r>
              <a:r>
                <a:rPr lang="ar-JO" dirty="0">
                  <a:solidFill>
                    <a:schemeClr val="tx1">
                      <a:lumMod val="95000"/>
                      <a:lumOff val="5000"/>
                    </a:schemeClr>
                  </a:solidFill>
                </a:rPr>
                <a:t>ص</a:t>
              </a:r>
              <a:endParaRPr lang="fr-FR" dirty="0">
                <a:solidFill>
                  <a:schemeClr val="tx1">
                    <a:lumMod val="95000"/>
                    <a:lumOff val="5000"/>
                  </a:schemeClr>
                </a:solidFill>
              </a:endParaRPr>
            </a:p>
          </p:txBody>
        </p:sp>
        <p:sp>
          <p:nvSpPr>
            <p:cNvPr id="28" name="Rectangle à coins arrondis 27"/>
            <p:cNvSpPr/>
            <p:nvPr/>
          </p:nvSpPr>
          <p:spPr>
            <a:xfrm>
              <a:off x="773723" y="2474985"/>
              <a:ext cx="2022302" cy="437736"/>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sz="1200" b="1" dirty="0">
                  <a:solidFill>
                    <a:schemeClr val="tx1">
                      <a:lumMod val="95000"/>
                      <a:lumOff val="5000"/>
                    </a:schemeClr>
                  </a:solidFill>
                </a:rPr>
                <a:t>-.1.3</a:t>
              </a:r>
              <a:r>
                <a:rPr lang="ar-JO" sz="1200" b="1" dirty="0">
                  <a:solidFill>
                    <a:schemeClr val="tx1">
                      <a:lumMod val="95000"/>
                      <a:lumOff val="5000"/>
                    </a:schemeClr>
                  </a:solidFill>
                </a:rPr>
                <a:t>تقييم الوضع الحالي لمنطقة حضرية</a:t>
              </a:r>
              <a:endParaRPr lang="fr-FR" sz="1200" b="1" dirty="0">
                <a:solidFill>
                  <a:schemeClr val="tx1">
                    <a:lumMod val="95000"/>
                    <a:lumOff val="5000"/>
                  </a:schemeClr>
                </a:solidFill>
              </a:endParaRPr>
            </a:p>
          </p:txBody>
        </p:sp>
        <p:sp>
          <p:nvSpPr>
            <p:cNvPr id="29" name="Rectangle à coins arrondis 28"/>
            <p:cNvSpPr/>
            <p:nvPr/>
          </p:nvSpPr>
          <p:spPr>
            <a:xfrm>
              <a:off x="570843" y="3107505"/>
              <a:ext cx="2225182" cy="437736"/>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sz="1200" b="1" dirty="0">
                  <a:solidFill>
                    <a:schemeClr val="tx1">
                      <a:lumMod val="95000"/>
                      <a:lumOff val="5000"/>
                    </a:schemeClr>
                  </a:solidFill>
                </a:rPr>
                <a:t>-.2.3</a:t>
              </a:r>
              <a:r>
                <a:rPr lang="ar-JO" sz="1200" b="1" dirty="0">
                  <a:solidFill>
                    <a:schemeClr val="tx1">
                      <a:lumMod val="95000"/>
                      <a:lumOff val="5000"/>
                    </a:schemeClr>
                  </a:solidFill>
                </a:rPr>
                <a:t>تقييم الوضع الحالي للبنية التحتية في المنطقة الحضرية</a:t>
              </a:r>
              <a:endParaRPr lang="fr-FR" sz="1200" b="1" dirty="0">
                <a:solidFill>
                  <a:schemeClr val="tx1">
                    <a:lumMod val="95000"/>
                    <a:lumOff val="5000"/>
                  </a:schemeClr>
                </a:solidFill>
              </a:endParaRPr>
            </a:p>
          </p:txBody>
        </p:sp>
        <p:sp>
          <p:nvSpPr>
            <p:cNvPr id="30" name="Rectangle à coins arrondis 29"/>
            <p:cNvSpPr/>
            <p:nvPr/>
          </p:nvSpPr>
          <p:spPr>
            <a:xfrm>
              <a:off x="557121" y="3810478"/>
              <a:ext cx="2277374" cy="437736"/>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100" b="1" dirty="0">
                  <a:solidFill>
                    <a:schemeClr val="tx1">
                      <a:lumMod val="95000"/>
                      <a:lumOff val="5000"/>
                    </a:schemeClr>
                  </a:solidFill>
                </a:rPr>
                <a:t>-.3.3</a:t>
              </a:r>
              <a:r>
                <a:rPr lang="ar-JO" sz="1100" b="1" dirty="0">
                  <a:solidFill>
                    <a:schemeClr val="tx1">
                      <a:lumMod val="95000"/>
                      <a:lumOff val="5000"/>
                    </a:schemeClr>
                  </a:solidFill>
                </a:rPr>
                <a:t>تقييم الوضع الحالي للبناء</a:t>
              </a:r>
              <a:endParaRPr lang="fr-FR" sz="1100" b="1" dirty="0">
                <a:solidFill>
                  <a:schemeClr val="tx1">
                    <a:lumMod val="95000"/>
                    <a:lumOff val="5000"/>
                  </a:schemeClr>
                </a:solidFill>
              </a:endParaRPr>
            </a:p>
          </p:txBody>
        </p:sp>
        <p:sp>
          <p:nvSpPr>
            <p:cNvPr id="31" name="Rectangle à coins arrondis 30"/>
            <p:cNvSpPr/>
            <p:nvPr/>
          </p:nvSpPr>
          <p:spPr>
            <a:xfrm>
              <a:off x="570843" y="4510944"/>
              <a:ext cx="2250701" cy="437736"/>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200" b="1" dirty="0">
                  <a:solidFill>
                    <a:schemeClr val="tx1">
                      <a:lumMod val="95000"/>
                      <a:lumOff val="5000"/>
                    </a:schemeClr>
                  </a:solidFill>
                </a:rPr>
                <a:t>-.3.4</a:t>
              </a:r>
              <a:r>
                <a:rPr lang="ar-JO" sz="1200" b="1" dirty="0">
                  <a:solidFill>
                    <a:schemeClr val="tx1">
                      <a:lumMod val="95000"/>
                      <a:lumOff val="5000"/>
                    </a:schemeClr>
                  </a:solidFill>
                </a:rPr>
                <a:t>تقرير التلخيص التشخيصي</a:t>
              </a:r>
              <a:endParaRPr lang="fr-FR" sz="1200" b="1" dirty="0">
                <a:solidFill>
                  <a:schemeClr val="tx1">
                    <a:lumMod val="95000"/>
                    <a:lumOff val="5000"/>
                  </a:schemeClr>
                </a:solidFill>
              </a:endParaRPr>
            </a:p>
          </p:txBody>
        </p:sp>
        <p:sp>
          <p:nvSpPr>
            <p:cNvPr id="32" name="Rectangle à coins arrondis 31"/>
            <p:cNvSpPr/>
            <p:nvPr/>
          </p:nvSpPr>
          <p:spPr>
            <a:xfrm>
              <a:off x="532598" y="5114829"/>
              <a:ext cx="2326421" cy="437736"/>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sz="1200" b="1" dirty="0">
                  <a:solidFill>
                    <a:schemeClr val="tx1">
                      <a:lumMod val="95000"/>
                      <a:lumOff val="5000"/>
                    </a:schemeClr>
                  </a:solidFill>
                </a:rPr>
                <a:t>-.3-5</a:t>
              </a:r>
              <a:r>
                <a:rPr lang="ar-JO" sz="1200" b="1" dirty="0">
                  <a:solidFill>
                    <a:schemeClr val="tx1">
                      <a:lumMod val="95000"/>
                      <a:lumOff val="5000"/>
                    </a:schemeClr>
                  </a:solidFill>
                </a:rPr>
                <a:t>الأساليب التشاركية في مرحلة التشخيص</a:t>
              </a:r>
              <a:endParaRPr lang="fr-FR" sz="1200" b="1" dirty="0">
                <a:solidFill>
                  <a:schemeClr val="tx1">
                    <a:lumMod val="95000"/>
                    <a:lumOff val="5000"/>
                  </a:schemeClr>
                </a:solidFill>
              </a:endParaRPr>
            </a:p>
          </p:txBody>
        </p:sp>
        <p:cxnSp>
          <p:nvCxnSpPr>
            <p:cNvPr id="13" name="Connecteur droit 12"/>
            <p:cNvCxnSpPr/>
            <p:nvPr/>
          </p:nvCxnSpPr>
          <p:spPr>
            <a:xfrm>
              <a:off x="2940029" y="2309237"/>
              <a:ext cx="5394" cy="3024460"/>
            </a:xfrm>
            <a:prstGeom prst="line">
              <a:avLst/>
            </a:prstGeom>
            <a:ln w="28575">
              <a:solidFill>
                <a:srgbClr val="FFFF00"/>
              </a:solidFill>
            </a:ln>
          </p:spPr>
          <p:style>
            <a:lnRef idx="1">
              <a:schemeClr val="dk1"/>
            </a:lnRef>
            <a:fillRef idx="0">
              <a:schemeClr val="dk1"/>
            </a:fillRef>
            <a:effectRef idx="0">
              <a:schemeClr val="dk1"/>
            </a:effectRef>
            <a:fontRef idx="minor">
              <a:schemeClr val="tx1"/>
            </a:fontRef>
          </p:style>
        </p:cxnSp>
        <p:cxnSp>
          <p:nvCxnSpPr>
            <p:cNvPr id="34" name="Connecteur droit 33"/>
            <p:cNvCxnSpPr>
              <a:stCxn id="28" idx="3"/>
            </p:cNvCxnSpPr>
            <p:nvPr/>
          </p:nvCxnSpPr>
          <p:spPr>
            <a:xfrm>
              <a:off x="2796025" y="2693853"/>
              <a:ext cx="146735"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a:off x="2785651" y="3323918"/>
              <a:ext cx="146735"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a:off x="2796025" y="4004838"/>
              <a:ext cx="146735"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a:off x="2796025" y="4736150"/>
              <a:ext cx="146735"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a:off x="2821544" y="5348827"/>
              <a:ext cx="146735"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86798273"/>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870909" y="907449"/>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864951" y="895929"/>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947078" y="131610"/>
            <a:ext cx="5499179" cy="454996"/>
          </a:xfrm>
          <a:prstGeom prst="rect">
            <a:avLst/>
          </a:prstGeom>
          <a:noFill/>
        </p:spPr>
        <p:txBody>
          <a:bodyPr wrap="square">
            <a:spAutoFit/>
          </a:bodyPr>
          <a:lstStyle/>
          <a:p>
            <a:pPr marL="244804" algn="r" rtl="1">
              <a:lnSpc>
                <a:spcPct val="115000"/>
              </a:lnSpc>
            </a:pPr>
            <a:r>
              <a:rPr lang="ar-JO" sz="2177" b="1" dirty="0"/>
              <a:t>مرحلة التعريف الاستراتيجي</a:t>
            </a:r>
            <a:endParaRPr lang="en-GB" sz="2177" b="1" dirty="0"/>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33</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392196" y="1753008"/>
            <a:ext cx="5381378" cy="3610347"/>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الهدف الرئيسي من هذه المرحلة هو تحديد شروط الإطار الرئيسي لتصميم التعديل التحديثي اللاحق بناءً على نتائج مرحلة التشخيص. وبالتالي ، يعمل التعريف الاستراتيجي كمؤشر لمراحل التصميم اللاحقة من خلال تحديد أهداف ذات مغزى لمشروع التعديل التحديثي ومن خلال تحديد القيود والقيود الرئيسية التي قد تحد من تصميم التعديل التحديثي. تسمح هذه المرحلة بما يلي:</a:t>
            </a:r>
            <a:endParaRPr lang="en-US" sz="1633" b="1" dirty="0">
              <a:solidFill>
                <a:schemeClr val="bg2">
                  <a:lumMod val="50000"/>
                </a:schemeClr>
              </a:solidFill>
            </a:endParaRPr>
          </a:p>
          <a:p>
            <a:pPr algn="just" rtl="1">
              <a:lnSpc>
                <a:spcPct val="200000"/>
              </a:lnSpc>
            </a:pPr>
            <a:r>
              <a:rPr lang="ar-JO" sz="1633" b="1" dirty="0">
                <a:solidFill>
                  <a:schemeClr val="bg2">
                    <a:lumMod val="50000"/>
                  </a:schemeClr>
                </a:solidFill>
              </a:rPr>
              <a:t>بناء رؤية مشتركة لدعم اتخاذ القرار دفع التحسين في الأداء من خلال تحديد خط الأساس الذي يمكن من خلاله تقييم التغيير.</a:t>
            </a:r>
            <a:endParaRPr lang="en-US" sz="1633" b="1" dirty="0">
              <a:solidFill>
                <a:schemeClr val="bg2">
                  <a:lumMod val="50000"/>
                </a:schemeClr>
              </a:solidFill>
            </a:endParaRPr>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189560" y="1073285"/>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a:t>
            </a:r>
            <a:r>
              <a:rPr lang="ar-JO" sz="1633" dirty="0">
                <a:solidFill>
                  <a:srgbClr val="264D9F"/>
                </a:solidFill>
                <a:ea typeface="Times New Roman" panose="02020603050405020304" pitchFamily="18" charset="0"/>
                <a:cs typeface="Calibri" panose="020F0502020204030204" pitchFamily="34" charset="0"/>
              </a:rPr>
              <a:t>. تعريف استراتيجي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22" name="Ovale 21">
            <a:extLst>
              <a:ext uri="{FF2B5EF4-FFF2-40B4-BE49-F238E27FC236}">
                <a16:creationId xmlns:a16="http://schemas.microsoft.com/office/drawing/2014/main" id="{00513AA0-6EF8-82D6-470D-B926244009CC}"/>
              </a:ext>
            </a:extLst>
          </p:cNvPr>
          <p:cNvSpPr/>
          <p:nvPr/>
        </p:nvSpPr>
        <p:spPr>
          <a:xfrm>
            <a:off x="8269726" y="1019187"/>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Obiettivo con riempimento a tinta unita">
            <a:extLst>
              <a:ext uri="{FF2B5EF4-FFF2-40B4-BE49-F238E27FC236}">
                <a16:creationId xmlns:a16="http://schemas.microsoft.com/office/drawing/2014/main" id="{02EF0108-E0F7-9CFF-3EC1-1E63AA6E311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16398" y="1064681"/>
            <a:ext cx="457176" cy="457176"/>
          </a:xfrm>
          <a:prstGeom prst="rect">
            <a:avLst/>
          </a:prstGeom>
        </p:spPr>
      </p:pic>
      <p:grpSp>
        <p:nvGrpSpPr>
          <p:cNvPr id="13" name="Groupe 12"/>
          <p:cNvGrpSpPr/>
          <p:nvPr/>
        </p:nvGrpSpPr>
        <p:grpSpPr>
          <a:xfrm>
            <a:off x="1397977" y="6125705"/>
            <a:ext cx="5990290" cy="690395"/>
            <a:chOff x="1397977" y="6125705"/>
            <a:chExt cx="5990290" cy="690395"/>
          </a:xfrm>
        </p:grpSpPr>
        <p:sp>
          <p:nvSpPr>
            <p:cNvPr id="14" name="Rectangle 13"/>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5" name="Groupe 14"/>
            <p:cNvGrpSpPr/>
            <p:nvPr/>
          </p:nvGrpSpPr>
          <p:grpSpPr>
            <a:xfrm>
              <a:off x="1397977" y="6156450"/>
              <a:ext cx="5990290" cy="659650"/>
              <a:chOff x="1397977" y="6156450"/>
              <a:chExt cx="5990290" cy="659650"/>
            </a:xfrm>
          </p:grpSpPr>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7" name="Rectangle 16"/>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12" name="Groupe 11"/>
          <p:cNvGrpSpPr/>
          <p:nvPr/>
        </p:nvGrpSpPr>
        <p:grpSpPr>
          <a:xfrm>
            <a:off x="338387" y="1894245"/>
            <a:ext cx="2941999" cy="2984028"/>
            <a:chOff x="267829" y="1354753"/>
            <a:chExt cx="2941999" cy="2984028"/>
          </a:xfrm>
        </p:grpSpPr>
        <p:sp>
          <p:nvSpPr>
            <p:cNvPr id="5" name="Rectangle à coins arrondis 4"/>
            <p:cNvSpPr/>
            <p:nvPr/>
          </p:nvSpPr>
          <p:spPr>
            <a:xfrm>
              <a:off x="860445" y="1354753"/>
              <a:ext cx="2349383" cy="497526"/>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dirty="0">
                  <a:solidFill>
                    <a:schemeClr val="tx1">
                      <a:lumMod val="95000"/>
                      <a:lumOff val="5000"/>
                    </a:schemeClr>
                  </a:solidFill>
                </a:rPr>
                <a:t> -</a:t>
              </a:r>
              <a:r>
                <a:rPr lang="en-US" sz="1400" dirty="0">
                  <a:solidFill>
                    <a:schemeClr val="tx1">
                      <a:lumMod val="95000"/>
                      <a:lumOff val="5000"/>
                    </a:schemeClr>
                  </a:solidFill>
                </a:rPr>
                <a:t>4</a:t>
              </a:r>
              <a:r>
                <a:rPr lang="ar-SA" dirty="0">
                  <a:solidFill>
                    <a:schemeClr val="tx1">
                      <a:lumMod val="95000"/>
                      <a:lumOff val="5000"/>
                    </a:schemeClr>
                  </a:solidFill>
                </a:rPr>
                <a:t>-</a:t>
              </a:r>
              <a:r>
                <a:rPr lang="ar-JO" dirty="0">
                  <a:solidFill>
                    <a:schemeClr val="tx1">
                      <a:lumMod val="95000"/>
                      <a:lumOff val="5000"/>
                    </a:schemeClr>
                  </a:solidFill>
                </a:rPr>
                <a:t>التعريف الاستراتيجي</a:t>
              </a:r>
              <a:endParaRPr lang="fr-FR" dirty="0">
                <a:solidFill>
                  <a:schemeClr val="tx1">
                    <a:lumMod val="95000"/>
                    <a:lumOff val="5000"/>
                  </a:schemeClr>
                </a:solidFill>
              </a:endParaRPr>
            </a:p>
          </p:txBody>
        </p:sp>
        <p:sp>
          <p:nvSpPr>
            <p:cNvPr id="19" name="Rectangle à coins arrondis 18"/>
            <p:cNvSpPr/>
            <p:nvPr/>
          </p:nvSpPr>
          <p:spPr>
            <a:xfrm>
              <a:off x="267829" y="2140939"/>
              <a:ext cx="2616538" cy="497526"/>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lumMod val="95000"/>
                      <a:lumOff val="5000"/>
                    </a:schemeClr>
                  </a:solidFill>
                </a:rPr>
                <a:t>-1.4</a:t>
              </a:r>
              <a:r>
                <a:rPr lang="ar-JO" dirty="0">
                  <a:solidFill>
                    <a:schemeClr val="tx1">
                      <a:lumMod val="95000"/>
                      <a:lumOff val="5000"/>
                    </a:schemeClr>
                  </a:solidFill>
                </a:rPr>
                <a:t>أهداف مستدامة</a:t>
              </a:r>
              <a:endParaRPr lang="fr-FR" dirty="0">
                <a:solidFill>
                  <a:schemeClr val="tx1">
                    <a:lumMod val="95000"/>
                    <a:lumOff val="5000"/>
                  </a:schemeClr>
                </a:solidFill>
              </a:endParaRPr>
            </a:p>
          </p:txBody>
        </p:sp>
        <p:sp>
          <p:nvSpPr>
            <p:cNvPr id="20" name="Rectangle à coins arrondis 19"/>
            <p:cNvSpPr/>
            <p:nvPr/>
          </p:nvSpPr>
          <p:spPr>
            <a:xfrm>
              <a:off x="267829" y="3029109"/>
              <a:ext cx="2625249" cy="497526"/>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lumMod val="95000"/>
                      <a:lumOff val="5000"/>
                    </a:schemeClr>
                  </a:solidFill>
                </a:rPr>
                <a:t>-2.4</a:t>
              </a:r>
              <a:r>
                <a:rPr lang="ar-JO" dirty="0">
                  <a:solidFill>
                    <a:schemeClr val="tx1">
                      <a:lumMod val="95000"/>
                      <a:lumOff val="5000"/>
                    </a:schemeClr>
                  </a:solidFill>
                </a:rPr>
                <a:t>القيود و</a:t>
              </a:r>
              <a:r>
                <a:rPr lang="ar-SA" dirty="0">
                  <a:solidFill>
                    <a:schemeClr val="tx1">
                      <a:lumMod val="95000"/>
                      <a:lumOff val="5000"/>
                    </a:schemeClr>
                  </a:solidFill>
                </a:rPr>
                <a:t>الحدود</a:t>
              </a:r>
              <a:endParaRPr lang="fr-FR" dirty="0">
                <a:solidFill>
                  <a:schemeClr val="tx1">
                    <a:lumMod val="95000"/>
                    <a:lumOff val="5000"/>
                  </a:schemeClr>
                </a:solidFill>
              </a:endParaRPr>
            </a:p>
          </p:txBody>
        </p:sp>
        <p:sp>
          <p:nvSpPr>
            <p:cNvPr id="21" name="Rectangle à coins arrondis 20"/>
            <p:cNvSpPr/>
            <p:nvPr/>
          </p:nvSpPr>
          <p:spPr>
            <a:xfrm>
              <a:off x="267829" y="3841255"/>
              <a:ext cx="2625249" cy="497526"/>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400" dirty="0">
                  <a:solidFill>
                    <a:schemeClr val="tx1">
                      <a:lumMod val="95000"/>
                      <a:lumOff val="5000"/>
                    </a:schemeClr>
                  </a:solidFill>
                </a:rPr>
                <a:t>-3.4</a:t>
              </a:r>
              <a:r>
                <a:rPr lang="ar-JO" sz="1400" dirty="0">
                  <a:solidFill>
                    <a:schemeClr val="tx1">
                      <a:lumMod val="95000"/>
                      <a:lumOff val="5000"/>
                    </a:schemeClr>
                  </a:solidFill>
                </a:rPr>
                <a:t>الأساليب التشاركية في مرحلة التعريف الاستراتيجي</a:t>
              </a:r>
              <a:endParaRPr lang="fr-FR" sz="1400" dirty="0">
                <a:solidFill>
                  <a:schemeClr val="tx1">
                    <a:lumMod val="95000"/>
                    <a:lumOff val="5000"/>
                  </a:schemeClr>
                </a:solidFill>
              </a:endParaRPr>
            </a:p>
          </p:txBody>
        </p:sp>
        <p:cxnSp>
          <p:nvCxnSpPr>
            <p:cNvPr id="8" name="Connecteur droit 7"/>
            <p:cNvCxnSpPr/>
            <p:nvPr/>
          </p:nvCxnSpPr>
          <p:spPr>
            <a:xfrm>
              <a:off x="3033346" y="1845838"/>
              <a:ext cx="26377" cy="2301098"/>
            </a:xfrm>
            <a:prstGeom prst="line">
              <a:avLst/>
            </a:prstGeom>
            <a:ln w="19050">
              <a:solidFill>
                <a:schemeClr val="accent3">
                  <a:lumMod val="75000"/>
                </a:schemeClr>
              </a:solidFill>
            </a:ln>
          </p:spPr>
          <p:style>
            <a:lnRef idx="1">
              <a:schemeClr val="dk1"/>
            </a:lnRef>
            <a:fillRef idx="0">
              <a:schemeClr val="dk1"/>
            </a:fillRef>
            <a:effectRef idx="0">
              <a:schemeClr val="dk1"/>
            </a:effectRef>
            <a:fontRef idx="minor">
              <a:schemeClr val="tx1"/>
            </a:fontRef>
          </p:style>
        </p:cxnSp>
        <p:cxnSp>
          <p:nvCxnSpPr>
            <p:cNvPr id="10" name="Connecteur droit 9"/>
            <p:cNvCxnSpPr/>
            <p:nvPr/>
          </p:nvCxnSpPr>
          <p:spPr>
            <a:xfrm>
              <a:off x="2851951" y="2389702"/>
              <a:ext cx="181395" cy="0"/>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2893078" y="3278997"/>
              <a:ext cx="181395" cy="0"/>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a:off x="2878328" y="4139269"/>
              <a:ext cx="181395" cy="0"/>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57729893"/>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9050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8935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183276" y="1029600"/>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 4. </a:t>
            </a:r>
            <a:r>
              <a:rPr lang="ar-JO" sz="1633" dirty="0">
                <a:solidFill>
                  <a:srgbClr val="264D9F"/>
                </a:solidFill>
                <a:ea typeface="Times New Roman" panose="02020603050405020304" pitchFamily="18" charset="0"/>
                <a:cs typeface="Calibri" panose="020F0502020204030204" pitchFamily="34" charset="0"/>
              </a:rPr>
              <a:t>التعريف الاستراتيجي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22" name="Ovale 21">
            <a:extLst>
              <a:ext uri="{FF2B5EF4-FFF2-40B4-BE49-F238E27FC236}">
                <a16:creationId xmlns:a16="http://schemas.microsoft.com/office/drawing/2014/main" id="{00513AA0-6EF8-82D6-470D-B926244009CC}"/>
              </a:ext>
            </a:extLst>
          </p:cNvPr>
          <p:cNvSpPr/>
          <p:nvPr/>
        </p:nvSpPr>
        <p:spPr>
          <a:xfrm>
            <a:off x="8258558" y="94749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Obiettivo con riempimento a tinta unita">
            <a:extLst>
              <a:ext uri="{FF2B5EF4-FFF2-40B4-BE49-F238E27FC236}">
                <a16:creationId xmlns:a16="http://schemas.microsoft.com/office/drawing/2014/main" id="{02EF0108-E0F7-9CFF-3EC1-1E63AA6E311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10114" y="983210"/>
            <a:ext cx="457176" cy="457176"/>
          </a:xfrm>
          <a:prstGeom prst="rect">
            <a:avLst/>
          </a:prstGeom>
        </p:spPr>
      </p:pic>
      <p:grpSp>
        <p:nvGrpSpPr>
          <p:cNvPr id="10" name="Groupe 9"/>
          <p:cNvGrpSpPr/>
          <p:nvPr/>
        </p:nvGrpSpPr>
        <p:grpSpPr>
          <a:xfrm>
            <a:off x="1397977" y="6125705"/>
            <a:ext cx="5990290" cy="690395"/>
            <a:chOff x="1397977" y="6125705"/>
            <a:chExt cx="5990290" cy="690395"/>
          </a:xfrm>
        </p:grpSpPr>
        <p:sp>
          <p:nvSpPr>
            <p:cNvPr id="11" name="Rectangle 10"/>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2" name="Groupe 11"/>
            <p:cNvGrpSpPr/>
            <p:nvPr/>
          </p:nvGrpSpPr>
          <p:grpSpPr>
            <a:xfrm>
              <a:off x="1397977" y="6156450"/>
              <a:ext cx="5990290" cy="659650"/>
              <a:chOff x="1397977" y="6156450"/>
              <a:chExt cx="5990290" cy="659650"/>
            </a:xfrm>
          </p:grpSpPr>
          <p:sp>
            <p:nvSpPr>
              <p:cNvPr id="13" name="Rectangle 1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4" name="Rectangle 13"/>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 name="Rectangle 1"/>
          <p:cNvSpPr/>
          <p:nvPr/>
        </p:nvSpPr>
        <p:spPr>
          <a:xfrm>
            <a:off x="3512934" y="212066"/>
            <a:ext cx="2506455" cy="410882"/>
          </a:xfrm>
          <a:prstGeom prst="rect">
            <a:avLst/>
          </a:prstGeom>
        </p:spPr>
        <p:txBody>
          <a:bodyPr wrap="none">
            <a:spAutoFit/>
          </a:bodyPr>
          <a:lstStyle/>
          <a:p>
            <a:pPr marL="244804" algn="r" rtl="1">
              <a:lnSpc>
                <a:spcPct val="115000"/>
              </a:lnSpc>
            </a:pPr>
            <a:r>
              <a:rPr lang="ar-JO" b="1" dirty="0"/>
              <a:t>مرحلة التعريف الاستراتيجي</a:t>
            </a:r>
            <a:endParaRPr lang="en-GB" b="1" dirty="0"/>
          </a:p>
        </p:txBody>
      </p:sp>
      <p:pic>
        <p:nvPicPr>
          <p:cNvPr id="5" name="Imag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981857"/>
            <a:ext cx="9144000" cy="2894285"/>
          </a:xfrm>
          <a:prstGeom prst="rect">
            <a:avLst/>
          </a:prstGeom>
        </p:spPr>
      </p:pic>
    </p:spTree>
    <p:extLst>
      <p:ext uri="{BB962C8B-B14F-4D97-AF65-F5344CB8AC3E}">
        <p14:creationId xmlns:p14="http://schemas.microsoft.com/office/powerpoint/2010/main" val="1754942198"/>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1590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1475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35</a:t>
            </a:fld>
            <a:endParaRPr lang="it-IT" altLang="it-IT" sz="816" dirty="0">
              <a:solidFill>
                <a:schemeClr val="bg1"/>
              </a:solidFill>
              <a:latin typeface="din"/>
            </a:endParaRPr>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5960439" y="981324"/>
            <a:ext cx="2049992"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a:t>
            </a:r>
            <a:r>
              <a:rPr lang="ar-JO" sz="1633" dirty="0">
                <a:solidFill>
                  <a:srgbClr val="264D9F"/>
                </a:solidFill>
                <a:ea typeface="Times New Roman" panose="02020603050405020304" pitchFamily="18" charset="0"/>
                <a:cs typeface="Calibri" panose="020F0502020204030204" pitchFamily="34" charset="0"/>
              </a:rPr>
              <a:t>. تعريف استراتيجي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22" name="Ovale 21">
            <a:extLst>
              <a:ext uri="{FF2B5EF4-FFF2-40B4-BE49-F238E27FC236}">
                <a16:creationId xmlns:a16="http://schemas.microsoft.com/office/drawing/2014/main" id="{00513AA0-6EF8-82D6-470D-B926244009CC}"/>
              </a:ext>
            </a:extLst>
          </p:cNvPr>
          <p:cNvSpPr/>
          <p:nvPr/>
        </p:nvSpPr>
        <p:spPr>
          <a:xfrm>
            <a:off x="8078592" y="957640"/>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Obiettivo con riempimento a tinta unita">
            <a:extLst>
              <a:ext uri="{FF2B5EF4-FFF2-40B4-BE49-F238E27FC236}">
                <a16:creationId xmlns:a16="http://schemas.microsoft.com/office/drawing/2014/main" id="{02EF0108-E0F7-9CFF-3EC1-1E63AA6E311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29905" y="1009196"/>
            <a:ext cx="457176" cy="457176"/>
          </a:xfrm>
          <a:prstGeom prst="rect">
            <a:avLst/>
          </a:prstGeom>
        </p:spPr>
      </p:pic>
      <p:sp>
        <p:nvSpPr>
          <p:cNvPr id="4" name="CasellaDiTesto 3">
            <a:extLst>
              <a:ext uri="{FF2B5EF4-FFF2-40B4-BE49-F238E27FC236}">
                <a16:creationId xmlns:a16="http://schemas.microsoft.com/office/drawing/2014/main" id="{3B1BD2A9-20AB-1198-1902-C3842B72B166}"/>
              </a:ext>
            </a:extLst>
          </p:cNvPr>
          <p:cNvSpPr txBox="1"/>
          <p:nvPr/>
        </p:nvSpPr>
        <p:spPr>
          <a:xfrm>
            <a:off x="4404945" y="1506593"/>
            <a:ext cx="3605485"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4.1</a:t>
            </a:r>
            <a:r>
              <a:rPr lang="ar-JO" sz="1633" dirty="0">
                <a:solidFill>
                  <a:srgbClr val="264D9F"/>
                </a:solidFill>
                <a:ea typeface="Times New Roman" panose="02020603050405020304" pitchFamily="18" charset="0"/>
                <a:cs typeface="Calibri" panose="020F0502020204030204" pitchFamily="34" charset="0"/>
              </a:rPr>
              <a:t> أهداف الاستدامة</a:t>
            </a:r>
            <a:endParaRPr lang="en-US" sz="1633" dirty="0">
              <a:solidFill>
                <a:srgbClr val="264D9F"/>
              </a:solidFill>
              <a:ea typeface="Times New Roman" panose="02020603050405020304" pitchFamily="18" charset="0"/>
              <a:cs typeface="Calibri" panose="020F0502020204030204" pitchFamily="34" charset="0"/>
            </a:endParaRPr>
          </a:p>
        </p:txBody>
      </p:sp>
      <p:sp>
        <p:nvSpPr>
          <p:cNvPr id="5" name="CasellaDiTesto 4">
            <a:extLst>
              <a:ext uri="{FF2B5EF4-FFF2-40B4-BE49-F238E27FC236}">
                <a16:creationId xmlns:a16="http://schemas.microsoft.com/office/drawing/2014/main" id="{53808067-899F-A33F-DB39-C345A38FFFA6}"/>
              </a:ext>
            </a:extLst>
          </p:cNvPr>
          <p:cNvSpPr txBox="1"/>
          <p:nvPr/>
        </p:nvSpPr>
        <p:spPr>
          <a:xfrm>
            <a:off x="508581" y="1806248"/>
            <a:ext cx="8126837" cy="1097480"/>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حدد أهدافًا واضحة وقابلة للقياس ينبغي تحقيقها من خلال مفهوم التعديل التحديثي. يجب أن تتناول الأهداف جميع مجالات الاستدامة مثل البيئة والاقتصاد والجوانب الاجتماعية.</a:t>
            </a:r>
            <a:endParaRPr lang="en-US" sz="1633" dirty="0">
              <a:solidFill>
                <a:schemeClr val="bg2">
                  <a:lumMod val="50000"/>
                </a:schemeClr>
              </a:solidFill>
            </a:endParaRPr>
          </a:p>
        </p:txBody>
      </p:sp>
      <p:sp>
        <p:nvSpPr>
          <p:cNvPr id="8" name="CasellaDiTesto 7">
            <a:extLst>
              <a:ext uri="{FF2B5EF4-FFF2-40B4-BE49-F238E27FC236}">
                <a16:creationId xmlns:a16="http://schemas.microsoft.com/office/drawing/2014/main" id="{486F89EE-FF54-64A7-7C6E-70B9ACB0B01C}"/>
              </a:ext>
            </a:extLst>
          </p:cNvPr>
          <p:cNvSpPr txBox="1"/>
          <p:nvPr/>
        </p:nvSpPr>
        <p:spPr>
          <a:xfrm>
            <a:off x="887507" y="2831612"/>
            <a:ext cx="7622111" cy="3107774"/>
          </a:xfrm>
          <a:prstGeom prst="rect">
            <a:avLst/>
          </a:prstGeom>
          <a:noFill/>
        </p:spPr>
        <p:txBody>
          <a:bodyPr wrap="square">
            <a:spAutoFit/>
          </a:bodyPr>
          <a:lstStyle/>
          <a:p>
            <a:pPr algn="r" rtl="1">
              <a:lnSpc>
                <a:spcPct val="200000"/>
              </a:lnSpc>
            </a:pPr>
            <a:r>
              <a:rPr lang="ar-JO" sz="1633" b="1" dirty="0">
                <a:solidFill>
                  <a:schemeClr val="bg2">
                    <a:lumMod val="50000"/>
                  </a:schemeClr>
                </a:solidFill>
              </a:rPr>
              <a:t>يجب أن تكون الأهداف </a:t>
            </a:r>
            <a:r>
              <a:rPr lang="en-US" sz="1633" b="1" dirty="0">
                <a:solidFill>
                  <a:schemeClr val="bg2">
                    <a:lumMod val="50000"/>
                  </a:schemeClr>
                </a:solidFill>
              </a:rPr>
              <a:t>S.M.A.R.T. </a:t>
            </a:r>
            <a:r>
              <a:rPr lang="ar-JO" sz="1633" b="1" dirty="0">
                <a:solidFill>
                  <a:schemeClr val="bg2">
                    <a:lumMod val="50000"/>
                  </a:schemeClr>
                </a:solidFill>
              </a:rPr>
              <a:t>مما يعني:</a:t>
            </a:r>
            <a:endParaRPr lang="en-US" sz="1633" b="1" dirty="0">
              <a:solidFill>
                <a:schemeClr val="bg2">
                  <a:lumMod val="50000"/>
                </a:schemeClr>
              </a:solidFill>
            </a:endParaRPr>
          </a:p>
          <a:p>
            <a:pPr marL="285750" indent="-285750" algn="r" rtl="1">
              <a:lnSpc>
                <a:spcPct val="200000"/>
              </a:lnSpc>
              <a:buFontTx/>
              <a:buChar char="-"/>
            </a:pPr>
            <a:r>
              <a:rPr lang="ar-JO" sz="1633" b="1" dirty="0">
                <a:solidFill>
                  <a:schemeClr val="bg2">
                    <a:lumMod val="50000"/>
                  </a:schemeClr>
                </a:solidFill>
              </a:rPr>
              <a:t>محدد - يجب تحديد الهدف بوضوح- قابلة للقياس </a:t>
            </a:r>
            <a:endParaRPr lang="en-US" sz="1633" b="1" dirty="0">
              <a:solidFill>
                <a:schemeClr val="bg2">
                  <a:lumMod val="50000"/>
                </a:schemeClr>
              </a:solidFill>
            </a:endParaRPr>
          </a:p>
          <a:p>
            <a:pPr marL="285750" indent="-285750" algn="r" rtl="1">
              <a:lnSpc>
                <a:spcPct val="200000"/>
              </a:lnSpc>
              <a:buFontTx/>
              <a:buChar char="-"/>
            </a:pPr>
            <a:r>
              <a:rPr lang="ar-JO" sz="1633" b="1" dirty="0">
                <a:solidFill>
                  <a:schemeClr val="bg2">
                    <a:lumMod val="50000"/>
                  </a:schemeClr>
                </a:solidFill>
              </a:rPr>
              <a:t>- يجب أن تكون الأهداف قابلة للقياس الكمي- قابل للتحقيق</a:t>
            </a:r>
            <a:endParaRPr lang="en-US" sz="1633" b="1" dirty="0">
              <a:solidFill>
                <a:schemeClr val="bg2">
                  <a:lumMod val="50000"/>
                </a:schemeClr>
              </a:solidFill>
            </a:endParaRPr>
          </a:p>
          <a:p>
            <a:pPr marL="285750" indent="-285750" algn="r" rtl="1">
              <a:lnSpc>
                <a:spcPct val="200000"/>
              </a:lnSpc>
              <a:buFontTx/>
              <a:buChar char="-"/>
            </a:pPr>
            <a:r>
              <a:rPr lang="ar-JO" sz="1633" b="1" dirty="0">
                <a:solidFill>
                  <a:schemeClr val="bg2">
                    <a:lumMod val="50000"/>
                  </a:schemeClr>
                </a:solidFill>
              </a:rPr>
              <a:t> - يجب أن يكون الهدف واقعيًا وقابل للتحقيق- ذات صلة</a:t>
            </a:r>
            <a:endParaRPr lang="en-US" sz="1633" b="1" dirty="0">
              <a:solidFill>
                <a:schemeClr val="bg2">
                  <a:lumMod val="50000"/>
                </a:schemeClr>
              </a:solidFill>
            </a:endParaRPr>
          </a:p>
          <a:p>
            <a:pPr marL="285750" indent="-285750" algn="r" rtl="1">
              <a:lnSpc>
                <a:spcPct val="200000"/>
              </a:lnSpc>
              <a:buFontTx/>
              <a:buChar char="-"/>
            </a:pPr>
            <a:r>
              <a:rPr lang="ar-JO" sz="1633" b="1" dirty="0">
                <a:solidFill>
                  <a:schemeClr val="bg2">
                    <a:lumMod val="50000"/>
                  </a:schemeClr>
                </a:solidFill>
              </a:rPr>
              <a:t> - هي الغايات ذات الصلة بالمناطق والمباني الحضرية المستدامة</a:t>
            </a:r>
            <a:endParaRPr lang="en-US" sz="1633" b="1" dirty="0">
              <a:solidFill>
                <a:schemeClr val="bg2">
                  <a:lumMod val="50000"/>
                </a:schemeClr>
              </a:solidFill>
            </a:endParaRPr>
          </a:p>
          <a:p>
            <a:pPr marL="285750" indent="-285750" algn="r" rtl="1">
              <a:lnSpc>
                <a:spcPct val="200000"/>
              </a:lnSpc>
              <a:buFontTx/>
              <a:buChar char="-"/>
            </a:pPr>
            <a:r>
              <a:rPr lang="ar-JO" sz="1633" b="1" dirty="0">
                <a:solidFill>
                  <a:schemeClr val="bg2">
                    <a:lumMod val="50000"/>
                  </a:schemeClr>
                </a:solidFill>
              </a:rPr>
              <a:t>- محدد زمنيًا - حدد متى يمكن تحقيق النتيجة (النتائج)</a:t>
            </a:r>
            <a:endParaRPr lang="it-IT" sz="1633" dirty="0">
              <a:solidFill>
                <a:schemeClr val="bg2">
                  <a:lumMod val="50000"/>
                </a:schemeClr>
              </a:solidFill>
            </a:endParaRPr>
          </a:p>
        </p:txBody>
      </p:sp>
      <p:grpSp>
        <p:nvGrpSpPr>
          <p:cNvPr id="10" name="Groupe 9"/>
          <p:cNvGrpSpPr/>
          <p:nvPr/>
        </p:nvGrpSpPr>
        <p:grpSpPr>
          <a:xfrm>
            <a:off x="124713" y="760783"/>
            <a:ext cx="1363020" cy="740408"/>
            <a:chOff x="7399684" y="894608"/>
            <a:chExt cx="1363020" cy="740408"/>
          </a:xfrm>
        </p:grpSpPr>
        <p:sp>
          <p:nvSpPr>
            <p:cNvPr id="2" name="Ovale 1">
              <a:extLst>
                <a:ext uri="{FF2B5EF4-FFF2-40B4-BE49-F238E27FC236}">
                  <a16:creationId xmlns:a16="http://schemas.microsoft.com/office/drawing/2014/main" id="{67261D39-09A7-E6E5-27E4-459677EAAC6E}"/>
                </a:ext>
              </a:extLst>
            </p:cNvPr>
            <p:cNvSpPr/>
            <p:nvPr/>
          </p:nvSpPr>
          <p:spPr>
            <a:xfrm>
              <a:off x="7518235" y="100537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 name="Elemento grafico 2" descr="Ricerca cartelle con riempimento a tinta unita">
              <a:extLst>
                <a:ext uri="{FF2B5EF4-FFF2-40B4-BE49-F238E27FC236}">
                  <a16:creationId xmlns:a16="http://schemas.microsoft.com/office/drawing/2014/main" id="{D8C0962E-A92C-7777-CC19-1F68C7D7896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565340" y="1050620"/>
              <a:ext cx="481441" cy="481441"/>
            </a:xfrm>
            <a:prstGeom prst="rect">
              <a:avLst/>
            </a:prstGeom>
          </p:spPr>
        </p:pic>
        <p:pic>
          <p:nvPicPr>
            <p:cNvPr id="7" name="Immagine 6">
              <a:extLst>
                <a:ext uri="{FF2B5EF4-FFF2-40B4-BE49-F238E27FC236}">
                  <a16:creationId xmlns:a16="http://schemas.microsoft.com/office/drawing/2014/main" id="{9E6C9911-25AD-63AA-AA74-44807E61839A}"/>
                </a:ext>
              </a:extLst>
            </p:cNvPr>
            <p:cNvPicPr>
              <a:picLocks noChangeAspect="1"/>
            </p:cNvPicPr>
            <p:nvPr/>
          </p:nvPicPr>
          <p:blipFill rotWithShape="1">
            <a:blip r:embed="rId7"/>
            <a:srcRect b="71569"/>
            <a:stretch/>
          </p:blipFill>
          <p:spPr>
            <a:xfrm>
              <a:off x="8170402" y="985646"/>
              <a:ext cx="438621" cy="149961"/>
            </a:xfrm>
            <a:prstGeom prst="rect">
              <a:avLst/>
            </a:prstGeom>
            <a:ln>
              <a:solidFill>
                <a:schemeClr val="bg2">
                  <a:lumMod val="60000"/>
                  <a:lumOff val="40000"/>
                </a:schemeClr>
              </a:solidFill>
            </a:ln>
          </p:spPr>
        </p:pic>
        <p:sp>
          <p:nvSpPr>
            <p:cNvPr id="9" name="Rettangolo 8">
              <a:extLst>
                <a:ext uri="{FF2B5EF4-FFF2-40B4-BE49-F238E27FC236}">
                  <a16:creationId xmlns:a16="http://schemas.microsoft.com/office/drawing/2014/main" id="{B00A3865-3F0E-B1EF-6822-B3C75F87016D}"/>
                </a:ext>
              </a:extLst>
            </p:cNvPr>
            <p:cNvSpPr/>
            <p:nvPr/>
          </p:nvSpPr>
          <p:spPr bwMode="auto">
            <a:xfrm>
              <a:off x="7399684" y="89460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2" name="Immagine 11">
              <a:extLst>
                <a:ext uri="{FF2B5EF4-FFF2-40B4-BE49-F238E27FC236}">
                  <a16:creationId xmlns:a16="http://schemas.microsoft.com/office/drawing/2014/main" id="{31958E01-B664-BFA0-79C1-95D3724D1736}"/>
                </a:ext>
              </a:extLst>
            </p:cNvPr>
            <p:cNvPicPr>
              <a:picLocks noChangeAspect="1"/>
            </p:cNvPicPr>
            <p:nvPr/>
          </p:nvPicPr>
          <p:blipFill rotWithShape="1">
            <a:blip r:embed="rId8"/>
            <a:srcRect l="6888" t="48663"/>
            <a:stretch/>
          </p:blipFill>
          <p:spPr>
            <a:xfrm>
              <a:off x="8196758" y="1147386"/>
              <a:ext cx="408408" cy="149961"/>
            </a:xfrm>
            <a:prstGeom prst="rect">
              <a:avLst/>
            </a:prstGeom>
            <a:ln>
              <a:solidFill>
                <a:schemeClr val="bg1">
                  <a:lumMod val="75000"/>
                </a:schemeClr>
              </a:solidFill>
            </a:ln>
          </p:spPr>
        </p:pic>
        <p:pic>
          <p:nvPicPr>
            <p:cNvPr id="14" name="Immagine 13">
              <a:extLst>
                <a:ext uri="{FF2B5EF4-FFF2-40B4-BE49-F238E27FC236}">
                  <a16:creationId xmlns:a16="http://schemas.microsoft.com/office/drawing/2014/main" id="{0546C5AF-8463-EA2B-F78D-42B8D2DA6225}"/>
                </a:ext>
              </a:extLst>
            </p:cNvPr>
            <p:cNvPicPr>
              <a:picLocks noChangeAspect="1"/>
            </p:cNvPicPr>
            <p:nvPr/>
          </p:nvPicPr>
          <p:blipFill rotWithShape="1">
            <a:blip r:embed="rId9"/>
            <a:srcRect l="-886" t="32986"/>
            <a:stretch/>
          </p:blipFill>
          <p:spPr>
            <a:xfrm>
              <a:off x="8186457" y="1290173"/>
              <a:ext cx="438620" cy="149961"/>
            </a:xfrm>
            <a:prstGeom prst="rect">
              <a:avLst/>
            </a:prstGeom>
          </p:spPr>
        </p:pic>
      </p:grpSp>
      <p:grpSp>
        <p:nvGrpSpPr>
          <p:cNvPr id="20" name="Groupe 19"/>
          <p:cNvGrpSpPr/>
          <p:nvPr/>
        </p:nvGrpSpPr>
        <p:grpSpPr>
          <a:xfrm>
            <a:off x="1397977" y="6125705"/>
            <a:ext cx="5990290" cy="690395"/>
            <a:chOff x="1397977" y="6125705"/>
            <a:chExt cx="5990290" cy="690395"/>
          </a:xfrm>
        </p:grpSpPr>
        <p:sp>
          <p:nvSpPr>
            <p:cNvPr id="21" name="Rectangle 20"/>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3" name="Groupe 22"/>
            <p:cNvGrpSpPr/>
            <p:nvPr/>
          </p:nvGrpSpPr>
          <p:grpSpPr>
            <a:xfrm>
              <a:off x="1397977" y="6156450"/>
              <a:ext cx="5990290" cy="659650"/>
              <a:chOff x="1397977" y="6156450"/>
              <a:chExt cx="5990290" cy="659650"/>
            </a:xfrm>
          </p:grpSpPr>
          <p:sp>
            <p:nvSpPr>
              <p:cNvPr id="26" name="Rectangle 2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7" name="Rectangle 26"/>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9" name="CasellaDiTesto 17">
            <a:extLst>
              <a:ext uri="{FF2B5EF4-FFF2-40B4-BE49-F238E27FC236}">
                <a16:creationId xmlns:a16="http://schemas.microsoft.com/office/drawing/2014/main" id="{2520915D-8F2E-480A-9EB1-133ED10B56F8}"/>
              </a:ext>
            </a:extLst>
          </p:cNvPr>
          <p:cNvSpPr txBox="1"/>
          <p:nvPr/>
        </p:nvSpPr>
        <p:spPr>
          <a:xfrm>
            <a:off x="947078" y="131610"/>
            <a:ext cx="5499179" cy="454996"/>
          </a:xfrm>
          <a:prstGeom prst="rect">
            <a:avLst/>
          </a:prstGeom>
          <a:noFill/>
        </p:spPr>
        <p:txBody>
          <a:bodyPr wrap="square">
            <a:spAutoFit/>
          </a:bodyPr>
          <a:lstStyle/>
          <a:p>
            <a:pPr marL="244804" algn="r" rtl="1">
              <a:lnSpc>
                <a:spcPct val="115000"/>
              </a:lnSpc>
            </a:pPr>
            <a:r>
              <a:rPr lang="ar-JO" sz="2177" b="1" dirty="0"/>
              <a:t>مرحلة التعريف الاستراتيجي</a:t>
            </a:r>
            <a:endParaRPr lang="en-GB" sz="2177" b="1" dirty="0"/>
          </a:p>
        </p:txBody>
      </p:sp>
    </p:spTree>
    <p:extLst>
      <p:ext uri="{BB962C8B-B14F-4D97-AF65-F5344CB8AC3E}">
        <p14:creationId xmlns:p14="http://schemas.microsoft.com/office/powerpoint/2010/main" val="3175269847"/>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9254" y="11590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43296" y="11475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36</a:t>
            </a:fld>
            <a:endParaRPr lang="it-IT" altLang="it-IT" sz="816" dirty="0">
              <a:solidFill>
                <a:schemeClr val="bg1"/>
              </a:solidFill>
              <a:latin typeface="din"/>
            </a:endParaRPr>
          </a:p>
        </p:txBody>
      </p:sp>
      <p:sp>
        <p:nvSpPr>
          <p:cNvPr id="22" name="Ovale 21">
            <a:extLst>
              <a:ext uri="{FF2B5EF4-FFF2-40B4-BE49-F238E27FC236}">
                <a16:creationId xmlns:a16="http://schemas.microsoft.com/office/drawing/2014/main" id="{00513AA0-6EF8-82D6-470D-B926244009CC}"/>
              </a:ext>
            </a:extLst>
          </p:cNvPr>
          <p:cNvSpPr/>
          <p:nvPr/>
        </p:nvSpPr>
        <p:spPr>
          <a:xfrm>
            <a:off x="8259026" y="83138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Obiettivo con riempimento a tinta unita">
            <a:extLst>
              <a:ext uri="{FF2B5EF4-FFF2-40B4-BE49-F238E27FC236}">
                <a16:creationId xmlns:a16="http://schemas.microsoft.com/office/drawing/2014/main" id="{02EF0108-E0F7-9CFF-3EC1-1E63AA6E311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10583" y="863014"/>
            <a:ext cx="457176" cy="457176"/>
          </a:xfrm>
          <a:prstGeom prst="rect">
            <a:avLst/>
          </a:prstGeom>
        </p:spPr>
      </p:pic>
      <p:sp>
        <p:nvSpPr>
          <p:cNvPr id="4" name="CasellaDiTesto 3">
            <a:extLst>
              <a:ext uri="{FF2B5EF4-FFF2-40B4-BE49-F238E27FC236}">
                <a16:creationId xmlns:a16="http://schemas.microsoft.com/office/drawing/2014/main" id="{3B1BD2A9-20AB-1198-1902-C3842B72B166}"/>
              </a:ext>
            </a:extLst>
          </p:cNvPr>
          <p:cNvSpPr txBox="1"/>
          <p:nvPr/>
        </p:nvSpPr>
        <p:spPr>
          <a:xfrm>
            <a:off x="640921" y="1670211"/>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4.1</a:t>
            </a:r>
            <a:r>
              <a:rPr lang="ar-JO" sz="1633" dirty="0">
                <a:solidFill>
                  <a:srgbClr val="264D9F"/>
                </a:solidFill>
                <a:ea typeface="Times New Roman" panose="02020603050405020304" pitchFamily="18" charset="0"/>
                <a:cs typeface="Calibri" panose="020F0502020204030204" pitchFamily="34" charset="0"/>
              </a:rPr>
              <a:t> أهداف الاستدامة</a:t>
            </a:r>
            <a:endParaRPr lang="en-US" sz="1633" dirty="0">
              <a:solidFill>
                <a:srgbClr val="264D9F"/>
              </a:solidFill>
              <a:ea typeface="Times New Roman" panose="02020603050405020304" pitchFamily="18" charset="0"/>
              <a:cs typeface="Calibri" panose="020F0502020204030204" pitchFamily="34" charset="0"/>
            </a:endParaRPr>
          </a:p>
        </p:txBody>
      </p:sp>
      <p:sp>
        <p:nvSpPr>
          <p:cNvPr id="5" name="CasellaDiTesto 4">
            <a:extLst>
              <a:ext uri="{FF2B5EF4-FFF2-40B4-BE49-F238E27FC236}">
                <a16:creationId xmlns:a16="http://schemas.microsoft.com/office/drawing/2014/main" id="{53808067-899F-A33F-DB39-C345A38FFFA6}"/>
              </a:ext>
            </a:extLst>
          </p:cNvPr>
          <p:cNvSpPr txBox="1"/>
          <p:nvPr/>
        </p:nvSpPr>
        <p:spPr>
          <a:xfrm>
            <a:off x="508581" y="1990632"/>
            <a:ext cx="8126837" cy="1097480"/>
          </a:xfrm>
          <a:prstGeom prst="rect">
            <a:avLst/>
          </a:prstGeom>
          <a:noFill/>
        </p:spPr>
        <p:txBody>
          <a:bodyPr wrap="square">
            <a:spAutoFit/>
          </a:bodyPr>
          <a:lstStyle/>
          <a:p>
            <a:pPr algn="just" rtl="1">
              <a:lnSpc>
                <a:spcPct val="200000"/>
              </a:lnSpc>
            </a:pPr>
            <a:r>
              <a:rPr lang="en-US" sz="1633" dirty="0">
                <a:solidFill>
                  <a:schemeClr val="bg2">
                    <a:lumMod val="50000"/>
                  </a:schemeClr>
                </a:solidFill>
              </a:rPr>
              <a:t>SBscale. </a:t>
            </a:r>
            <a:r>
              <a:rPr lang="ar-JO" sz="1633" dirty="0">
                <a:solidFill>
                  <a:schemeClr val="bg2">
                    <a:lumMod val="50000"/>
                  </a:schemeClr>
                </a:solidFill>
              </a:rPr>
              <a:t>يجب تحديد الدرجة المستهدفة لكل معايير التقييم. سوف تتوافق كل درجة مستهدفة مع القيمة المستهدفة للمؤشر.</a:t>
            </a:r>
            <a:r>
              <a:rPr lang="en-US" sz="1633" dirty="0">
                <a:solidFill>
                  <a:schemeClr val="bg2">
                    <a:lumMod val="50000"/>
                  </a:schemeClr>
                </a:solidFill>
              </a:rPr>
              <a:t> </a:t>
            </a:r>
            <a:r>
              <a:rPr lang="ar-JO" sz="1633" dirty="0">
                <a:solidFill>
                  <a:schemeClr val="bg2">
                    <a:lumMod val="50000"/>
                  </a:schemeClr>
                </a:solidFill>
              </a:rPr>
              <a:t>يتم استخدام الأداة و </a:t>
            </a:r>
            <a:r>
              <a:rPr lang="en-US" sz="1633" dirty="0">
                <a:solidFill>
                  <a:schemeClr val="bg2">
                    <a:lumMod val="50000"/>
                  </a:schemeClr>
                </a:solidFill>
              </a:rPr>
              <a:t>SNTool </a:t>
            </a:r>
            <a:r>
              <a:rPr lang="ar-JO" sz="1633" dirty="0">
                <a:solidFill>
                  <a:schemeClr val="bg2">
                    <a:lumMod val="50000"/>
                  </a:schemeClr>
                </a:solidFill>
              </a:rPr>
              <a:t>لتحديد أهداف استدامة قابلة للقياس في المناطق الحضرية والمباني</a:t>
            </a:r>
            <a:endParaRPr lang="en-US" sz="1633" dirty="0">
              <a:solidFill>
                <a:schemeClr val="bg2">
                  <a:lumMod val="50000"/>
                </a:schemeClr>
              </a:solidFill>
            </a:endParaRPr>
          </a:p>
        </p:txBody>
      </p:sp>
      <p:grpSp>
        <p:nvGrpSpPr>
          <p:cNvPr id="12" name="Groupe 11"/>
          <p:cNvGrpSpPr/>
          <p:nvPr/>
        </p:nvGrpSpPr>
        <p:grpSpPr>
          <a:xfrm>
            <a:off x="609941" y="780468"/>
            <a:ext cx="1363020" cy="740408"/>
            <a:chOff x="7408337" y="894608"/>
            <a:chExt cx="1363020" cy="740408"/>
          </a:xfrm>
        </p:grpSpPr>
        <p:sp>
          <p:nvSpPr>
            <p:cNvPr id="2" name="Ovale 1">
              <a:extLst>
                <a:ext uri="{FF2B5EF4-FFF2-40B4-BE49-F238E27FC236}">
                  <a16:creationId xmlns:a16="http://schemas.microsoft.com/office/drawing/2014/main" id="{B52B4765-4E65-0CBF-DF7B-46B228B47C16}"/>
                </a:ext>
              </a:extLst>
            </p:cNvPr>
            <p:cNvSpPr/>
            <p:nvPr/>
          </p:nvSpPr>
          <p:spPr>
            <a:xfrm>
              <a:off x="7526888" y="100537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8A548203-1ABC-19B7-88FF-C845F3109E7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573993" y="1050620"/>
              <a:ext cx="481441" cy="481441"/>
            </a:xfrm>
            <a:prstGeom prst="rect">
              <a:avLst/>
            </a:prstGeom>
          </p:spPr>
        </p:pic>
        <p:pic>
          <p:nvPicPr>
            <p:cNvPr id="8" name="Immagine 7">
              <a:extLst>
                <a:ext uri="{FF2B5EF4-FFF2-40B4-BE49-F238E27FC236}">
                  <a16:creationId xmlns:a16="http://schemas.microsoft.com/office/drawing/2014/main" id="{D2E0F54F-DB19-E3B9-0469-9ABECEFD81BC}"/>
                </a:ext>
              </a:extLst>
            </p:cNvPr>
            <p:cNvPicPr>
              <a:picLocks noChangeAspect="1"/>
            </p:cNvPicPr>
            <p:nvPr/>
          </p:nvPicPr>
          <p:blipFill rotWithShape="1">
            <a:blip r:embed="rId7"/>
            <a:srcRect b="71569"/>
            <a:stretch/>
          </p:blipFill>
          <p:spPr>
            <a:xfrm>
              <a:off x="8179055" y="985646"/>
              <a:ext cx="438621" cy="149961"/>
            </a:xfrm>
            <a:prstGeom prst="rect">
              <a:avLst/>
            </a:prstGeom>
            <a:ln>
              <a:solidFill>
                <a:schemeClr val="bg2">
                  <a:lumMod val="60000"/>
                  <a:lumOff val="40000"/>
                </a:schemeClr>
              </a:solidFill>
            </a:ln>
          </p:spPr>
        </p:pic>
        <p:sp>
          <p:nvSpPr>
            <p:cNvPr id="9" name="Rettangolo 8">
              <a:extLst>
                <a:ext uri="{FF2B5EF4-FFF2-40B4-BE49-F238E27FC236}">
                  <a16:creationId xmlns:a16="http://schemas.microsoft.com/office/drawing/2014/main" id="{4A348364-91A6-5B07-B936-66CAA198F0E4}"/>
                </a:ext>
              </a:extLst>
            </p:cNvPr>
            <p:cNvSpPr/>
            <p:nvPr/>
          </p:nvSpPr>
          <p:spPr bwMode="auto">
            <a:xfrm>
              <a:off x="7408337" y="89460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0" name="Immagine 9">
              <a:extLst>
                <a:ext uri="{FF2B5EF4-FFF2-40B4-BE49-F238E27FC236}">
                  <a16:creationId xmlns:a16="http://schemas.microsoft.com/office/drawing/2014/main" id="{EB4C4EA2-4CC9-FB87-1F27-519ABC05A842}"/>
                </a:ext>
              </a:extLst>
            </p:cNvPr>
            <p:cNvPicPr>
              <a:picLocks noChangeAspect="1"/>
            </p:cNvPicPr>
            <p:nvPr/>
          </p:nvPicPr>
          <p:blipFill rotWithShape="1">
            <a:blip r:embed="rId8"/>
            <a:srcRect l="6888" t="48663"/>
            <a:stretch/>
          </p:blipFill>
          <p:spPr>
            <a:xfrm>
              <a:off x="8205411" y="1147386"/>
              <a:ext cx="408408" cy="149961"/>
            </a:xfrm>
            <a:prstGeom prst="rect">
              <a:avLst/>
            </a:prstGeom>
            <a:ln>
              <a:solidFill>
                <a:schemeClr val="bg1">
                  <a:lumMod val="75000"/>
                </a:schemeClr>
              </a:solidFill>
            </a:ln>
          </p:spPr>
        </p:pic>
        <p:pic>
          <p:nvPicPr>
            <p:cNvPr id="11" name="Immagine 10">
              <a:extLst>
                <a:ext uri="{FF2B5EF4-FFF2-40B4-BE49-F238E27FC236}">
                  <a16:creationId xmlns:a16="http://schemas.microsoft.com/office/drawing/2014/main" id="{819ACE5A-D579-1CD7-FFBA-CF5A1B173E97}"/>
                </a:ext>
              </a:extLst>
            </p:cNvPr>
            <p:cNvPicPr>
              <a:picLocks noChangeAspect="1"/>
            </p:cNvPicPr>
            <p:nvPr/>
          </p:nvPicPr>
          <p:blipFill rotWithShape="1">
            <a:blip r:embed="rId9"/>
            <a:srcRect l="-886" t="32986"/>
            <a:stretch/>
          </p:blipFill>
          <p:spPr>
            <a:xfrm>
              <a:off x="8195110" y="1290173"/>
              <a:ext cx="438620" cy="149961"/>
            </a:xfrm>
            <a:prstGeom prst="rect">
              <a:avLst/>
            </a:prstGeom>
          </p:spPr>
        </p:pic>
      </p:grpSp>
      <p:grpSp>
        <p:nvGrpSpPr>
          <p:cNvPr id="20" name="Groupe 19"/>
          <p:cNvGrpSpPr/>
          <p:nvPr/>
        </p:nvGrpSpPr>
        <p:grpSpPr>
          <a:xfrm>
            <a:off x="1397977" y="6125705"/>
            <a:ext cx="5990290" cy="690395"/>
            <a:chOff x="1397977" y="6125705"/>
            <a:chExt cx="5990290" cy="690395"/>
          </a:xfrm>
        </p:grpSpPr>
        <p:sp>
          <p:nvSpPr>
            <p:cNvPr id="21" name="Rectangle 20"/>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3" name="Groupe 22"/>
            <p:cNvGrpSpPr/>
            <p:nvPr/>
          </p:nvGrpSpPr>
          <p:grpSpPr>
            <a:xfrm>
              <a:off x="1397977" y="6156450"/>
              <a:ext cx="5990290" cy="659650"/>
              <a:chOff x="1397977" y="6156450"/>
              <a:chExt cx="5990290" cy="659650"/>
            </a:xfrm>
          </p:grpSpPr>
          <p:sp>
            <p:nvSpPr>
              <p:cNvPr id="26" name="Rectangle 2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7" name="Rectangle 26"/>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9" name="CasellaDiTesto 17">
            <a:extLst>
              <a:ext uri="{FF2B5EF4-FFF2-40B4-BE49-F238E27FC236}">
                <a16:creationId xmlns:a16="http://schemas.microsoft.com/office/drawing/2014/main" id="{2520915D-8F2E-480A-9EB1-133ED10B56F8}"/>
              </a:ext>
            </a:extLst>
          </p:cNvPr>
          <p:cNvSpPr txBox="1"/>
          <p:nvPr/>
        </p:nvSpPr>
        <p:spPr>
          <a:xfrm>
            <a:off x="3235569" y="58653"/>
            <a:ext cx="3265282" cy="477631"/>
          </a:xfrm>
          <a:prstGeom prst="rect">
            <a:avLst/>
          </a:prstGeom>
          <a:noFill/>
        </p:spPr>
        <p:txBody>
          <a:bodyPr wrap="square">
            <a:spAutoFit/>
          </a:bodyPr>
          <a:lstStyle/>
          <a:p>
            <a:pPr marL="244804" algn="r" rtl="1">
              <a:lnSpc>
                <a:spcPct val="115000"/>
              </a:lnSpc>
            </a:pPr>
            <a:r>
              <a:rPr lang="ar-JO" sz="2177" b="1" dirty="0"/>
              <a:t>مرحلة التعريف الاستراتيجي</a:t>
            </a:r>
            <a:endParaRPr lang="en-GB" sz="2177" b="1" dirty="0"/>
          </a:p>
        </p:txBody>
      </p:sp>
      <p:sp>
        <p:nvSpPr>
          <p:cNvPr id="30" name="CasellaDiTesto 24">
            <a:extLst>
              <a:ext uri="{FF2B5EF4-FFF2-40B4-BE49-F238E27FC236}">
                <a16:creationId xmlns:a16="http://schemas.microsoft.com/office/drawing/2014/main" id="{428201F7-7479-C631-09DC-E58FFC12461D}"/>
              </a:ext>
            </a:extLst>
          </p:cNvPr>
          <p:cNvSpPr txBox="1"/>
          <p:nvPr/>
        </p:nvSpPr>
        <p:spPr>
          <a:xfrm>
            <a:off x="5944664" y="954665"/>
            <a:ext cx="2049992"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a:t>
            </a:r>
            <a:r>
              <a:rPr lang="ar-JO" sz="1633" dirty="0">
                <a:solidFill>
                  <a:srgbClr val="264D9F"/>
                </a:solidFill>
                <a:ea typeface="Times New Roman" panose="02020603050405020304" pitchFamily="18" charset="0"/>
                <a:cs typeface="Calibri" panose="020F0502020204030204" pitchFamily="34" charset="0"/>
              </a:rPr>
              <a:t>. تعريف استراتيجي</a:t>
            </a:r>
            <a:endParaRPr lang="en-US" sz="1633" dirty="0">
              <a:solidFill>
                <a:srgbClr val="264D9F"/>
              </a:solidFill>
              <a:ea typeface="Times New Roman" panose="02020603050405020304" pitchFamily="18" charset="0"/>
              <a:cs typeface="Calibri" panose="020F0502020204030204" pitchFamily="34" charset="0"/>
            </a:endParaRPr>
          </a:p>
        </p:txBody>
      </p:sp>
      <p:pic>
        <p:nvPicPr>
          <p:cNvPr id="13" name="Imag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6173" y="3431905"/>
            <a:ext cx="8076069" cy="1705131"/>
          </a:xfrm>
          <a:prstGeom prst="rect">
            <a:avLst/>
          </a:prstGeom>
        </p:spPr>
      </p:pic>
    </p:spTree>
    <p:extLst>
      <p:ext uri="{BB962C8B-B14F-4D97-AF65-F5344CB8AC3E}">
        <p14:creationId xmlns:p14="http://schemas.microsoft.com/office/powerpoint/2010/main" val="2944395503"/>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30938" y="118955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24980" y="117803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37</a:t>
            </a:fld>
            <a:endParaRPr lang="it-IT" altLang="it-IT" sz="816" dirty="0">
              <a:solidFill>
                <a:schemeClr val="bg1"/>
              </a:solidFill>
              <a:latin typeface="din"/>
            </a:endParaRPr>
          </a:p>
        </p:txBody>
      </p:sp>
      <p:sp>
        <p:nvSpPr>
          <p:cNvPr id="22" name="Ovale 21">
            <a:extLst>
              <a:ext uri="{FF2B5EF4-FFF2-40B4-BE49-F238E27FC236}">
                <a16:creationId xmlns:a16="http://schemas.microsoft.com/office/drawing/2014/main" id="{00513AA0-6EF8-82D6-470D-B926244009CC}"/>
              </a:ext>
            </a:extLst>
          </p:cNvPr>
          <p:cNvSpPr/>
          <p:nvPr/>
        </p:nvSpPr>
        <p:spPr>
          <a:xfrm>
            <a:off x="8231295" y="831830"/>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Obiettivo con riempimento a tinta unita">
            <a:extLst>
              <a:ext uri="{FF2B5EF4-FFF2-40B4-BE49-F238E27FC236}">
                <a16:creationId xmlns:a16="http://schemas.microsoft.com/office/drawing/2014/main" id="{02EF0108-E0F7-9CFF-3EC1-1E63AA6E311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82851" y="842785"/>
            <a:ext cx="457176" cy="457176"/>
          </a:xfrm>
          <a:prstGeom prst="rect">
            <a:avLst/>
          </a:prstGeom>
        </p:spPr>
      </p:pic>
      <p:sp>
        <p:nvSpPr>
          <p:cNvPr id="4" name="CasellaDiTesto 3">
            <a:extLst>
              <a:ext uri="{FF2B5EF4-FFF2-40B4-BE49-F238E27FC236}">
                <a16:creationId xmlns:a16="http://schemas.microsoft.com/office/drawing/2014/main" id="{3B1BD2A9-20AB-1198-1902-C3842B72B166}"/>
              </a:ext>
            </a:extLst>
          </p:cNvPr>
          <p:cNvSpPr txBox="1"/>
          <p:nvPr/>
        </p:nvSpPr>
        <p:spPr>
          <a:xfrm>
            <a:off x="5284177" y="1412533"/>
            <a:ext cx="2785062"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4.1</a:t>
            </a:r>
            <a:r>
              <a:rPr lang="ar-JO" sz="1633" dirty="0">
                <a:solidFill>
                  <a:srgbClr val="264D9F"/>
                </a:solidFill>
                <a:ea typeface="Times New Roman" panose="02020603050405020304" pitchFamily="18" charset="0"/>
                <a:cs typeface="Calibri" panose="020F0502020204030204" pitchFamily="34" charset="0"/>
              </a:rPr>
              <a:t> أهداف الاستدامة</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11" name="Groupe 10"/>
          <p:cNvGrpSpPr/>
          <p:nvPr/>
        </p:nvGrpSpPr>
        <p:grpSpPr>
          <a:xfrm>
            <a:off x="340491" y="870976"/>
            <a:ext cx="1363020" cy="740408"/>
            <a:chOff x="7490021" y="925088"/>
            <a:chExt cx="1363020" cy="740408"/>
          </a:xfrm>
        </p:grpSpPr>
        <p:sp>
          <p:nvSpPr>
            <p:cNvPr id="2" name="Ovale 1">
              <a:extLst>
                <a:ext uri="{FF2B5EF4-FFF2-40B4-BE49-F238E27FC236}">
                  <a16:creationId xmlns:a16="http://schemas.microsoft.com/office/drawing/2014/main" id="{8BFF79B5-6756-F9E0-700C-8B1CECA0C5DA}"/>
                </a:ext>
              </a:extLst>
            </p:cNvPr>
            <p:cNvSpPr/>
            <p:nvPr/>
          </p:nvSpPr>
          <p:spPr>
            <a:xfrm>
              <a:off x="7608572" y="103585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 name="Elemento grafico 2" descr="Ricerca cartelle con riempimento a tinta unita">
              <a:extLst>
                <a:ext uri="{FF2B5EF4-FFF2-40B4-BE49-F238E27FC236}">
                  <a16:creationId xmlns:a16="http://schemas.microsoft.com/office/drawing/2014/main" id="{3026B709-3CA9-245B-A273-0432C36DDE0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55677" y="1081100"/>
              <a:ext cx="481441" cy="481441"/>
            </a:xfrm>
            <a:prstGeom prst="rect">
              <a:avLst/>
            </a:prstGeom>
          </p:spPr>
        </p:pic>
        <p:pic>
          <p:nvPicPr>
            <p:cNvPr id="5" name="Immagine 4">
              <a:extLst>
                <a:ext uri="{FF2B5EF4-FFF2-40B4-BE49-F238E27FC236}">
                  <a16:creationId xmlns:a16="http://schemas.microsoft.com/office/drawing/2014/main" id="{0FE69736-49BD-C37E-60CE-B8E7E0F6A5A1}"/>
                </a:ext>
              </a:extLst>
            </p:cNvPr>
            <p:cNvPicPr>
              <a:picLocks noChangeAspect="1"/>
            </p:cNvPicPr>
            <p:nvPr/>
          </p:nvPicPr>
          <p:blipFill rotWithShape="1">
            <a:blip r:embed="rId7"/>
            <a:srcRect b="71569"/>
            <a:stretch/>
          </p:blipFill>
          <p:spPr>
            <a:xfrm>
              <a:off x="8260739" y="1016126"/>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A29F68AD-9CD3-8FAA-F954-FAE0753B6DFA}"/>
                </a:ext>
              </a:extLst>
            </p:cNvPr>
            <p:cNvSpPr/>
            <p:nvPr/>
          </p:nvSpPr>
          <p:spPr bwMode="auto">
            <a:xfrm>
              <a:off x="7490021" y="92508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8E294705-A7CC-8180-3538-A20CE8B26D1D}"/>
                </a:ext>
              </a:extLst>
            </p:cNvPr>
            <p:cNvPicPr>
              <a:picLocks noChangeAspect="1"/>
            </p:cNvPicPr>
            <p:nvPr/>
          </p:nvPicPr>
          <p:blipFill rotWithShape="1">
            <a:blip r:embed="rId8"/>
            <a:srcRect l="6888" t="48663"/>
            <a:stretch/>
          </p:blipFill>
          <p:spPr>
            <a:xfrm>
              <a:off x="8287095" y="1177866"/>
              <a:ext cx="408408" cy="149961"/>
            </a:xfrm>
            <a:prstGeom prst="rect">
              <a:avLst/>
            </a:prstGeom>
            <a:ln>
              <a:solidFill>
                <a:schemeClr val="bg1">
                  <a:lumMod val="75000"/>
                </a:schemeClr>
              </a:solidFill>
            </a:ln>
          </p:spPr>
        </p:pic>
        <p:pic>
          <p:nvPicPr>
            <p:cNvPr id="10" name="Immagine 9">
              <a:extLst>
                <a:ext uri="{FF2B5EF4-FFF2-40B4-BE49-F238E27FC236}">
                  <a16:creationId xmlns:a16="http://schemas.microsoft.com/office/drawing/2014/main" id="{C0DBD6DA-756F-6167-40AF-DDCD441B6F23}"/>
                </a:ext>
              </a:extLst>
            </p:cNvPr>
            <p:cNvPicPr>
              <a:picLocks noChangeAspect="1"/>
            </p:cNvPicPr>
            <p:nvPr/>
          </p:nvPicPr>
          <p:blipFill rotWithShape="1">
            <a:blip r:embed="rId9"/>
            <a:srcRect l="-886" t="32986"/>
            <a:stretch/>
          </p:blipFill>
          <p:spPr>
            <a:xfrm>
              <a:off x="8276794" y="1320653"/>
              <a:ext cx="438620" cy="149961"/>
            </a:xfrm>
            <a:prstGeom prst="rect">
              <a:avLst/>
            </a:prstGeom>
          </p:spPr>
        </p:pic>
      </p:gr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7" name="CasellaDiTesto 24">
            <a:extLst>
              <a:ext uri="{FF2B5EF4-FFF2-40B4-BE49-F238E27FC236}">
                <a16:creationId xmlns:a16="http://schemas.microsoft.com/office/drawing/2014/main" id="{428201F7-7479-C631-09DC-E58FFC12461D}"/>
              </a:ext>
            </a:extLst>
          </p:cNvPr>
          <p:cNvSpPr txBox="1"/>
          <p:nvPr/>
        </p:nvSpPr>
        <p:spPr>
          <a:xfrm>
            <a:off x="5944664" y="954665"/>
            <a:ext cx="2049992"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a:t>
            </a:r>
            <a:r>
              <a:rPr lang="ar-JO" sz="1633" dirty="0">
                <a:solidFill>
                  <a:srgbClr val="264D9F"/>
                </a:solidFill>
                <a:ea typeface="Times New Roman" panose="02020603050405020304" pitchFamily="18" charset="0"/>
                <a:cs typeface="Calibri" panose="020F0502020204030204" pitchFamily="34" charset="0"/>
              </a:rPr>
              <a:t>. تعريف استراتيجي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28" name="CasellaDiTesto 17">
            <a:extLst>
              <a:ext uri="{FF2B5EF4-FFF2-40B4-BE49-F238E27FC236}">
                <a16:creationId xmlns:a16="http://schemas.microsoft.com/office/drawing/2014/main" id="{2520915D-8F2E-480A-9EB1-133ED10B56F8}"/>
              </a:ext>
            </a:extLst>
          </p:cNvPr>
          <p:cNvSpPr txBox="1"/>
          <p:nvPr/>
        </p:nvSpPr>
        <p:spPr>
          <a:xfrm>
            <a:off x="2939359" y="102112"/>
            <a:ext cx="3265282" cy="477631"/>
          </a:xfrm>
          <a:prstGeom prst="rect">
            <a:avLst/>
          </a:prstGeom>
          <a:noFill/>
        </p:spPr>
        <p:txBody>
          <a:bodyPr wrap="square">
            <a:spAutoFit/>
          </a:bodyPr>
          <a:lstStyle/>
          <a:p>
            <a:pPr marL="244804" algn="r" rtl="1">
              <a:lnSpc>
                <a:spcPct val="115000"/>
              </a:lnSpc>
            </a:pPr>
            <a:r>
              <a:rPr lang="ar-JO" sz="2177" b="1" dirty="0"/>
              <a:t>مرحلة التعريف الاستراتيجي</a:t>
            </a:r>
            <a:endParaRPr lang="en-GB" sz="2177" b="1" dirty="0"/>
          </a:p>
        </p:txBody>
      </p:sp>
      <p:graphicFrame>
        <p:nvGraphicFramePr>
          <p:cNvPr id="12" name="Tableau 11"/>
          <p:cNvGraphicFramePr>
            <a:graphicFrameLocks noGrp="1"/>
          </p:cNvGraphicFramePr>
          <p:nvPr>
            <p:extLst>
              <p:ext uri="{D42A27DB-BD31-4B8C-83A1-F6EECF244321}">
                <p14:modId xmlns:p14="http://schemas.microsoft.com/office/powerpoint/2010/main" val="1036514887"/>
              </p:ext>
            </p:extLst>
          </p:nvPr>
        </p:nvGraphicFramePr>
        <p:xfrm>
          <a:off x="1522324" y="2340764"/>
          <a:ext cx="6394204" cy="2987040"/>
        </p:xfrm>
        <a:graphic>
          <a:graphicData uri="http://schemas.openxmlformats.org/drawingml/2006/table">
            <a:tbl>
              <a:tblPr firstRow="1" bandRow="1">
                <a:tableStyleId>{5C22544A-7EE6-4342-B048-85BDC9FD1C3A}</a:tableStyleId>
              </a:tblPr>
              <a:tblGrid>
                <a:gridCol w="1795330">
                  <a:extLst>
                    <a:ext uri="{9D8B030D-6E8A-4147-A177-3AD203B41FA5}">
                      <a16:colId xmlns:a16="http://schemas.microsoft.com/office/drawing/2014/main" val="20000"/>
                    </a:ext>
                  </a:extLst>
                </a:gridCol>
                <a:gridCol w="125267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822204">
                  <a:extLst>
                    <a:ext uri="{9D8B030D-6E8A-4147-A177-3AD203B41FA5}">
                      <a16:colId xmlns:a16="http://schemas.microsoft.com/office/drawing/2014/main" val="20003"/>
                    </a:ext>
                  </a:extLst>
                </a:gridCol>
              </a:tblGrid>
              <a:tr h="370840">
                <a:tc>
                  <a:txBody>
                    <a:bodyPr/>
                    <a:lstStyle/>
                    <a:p>
                      <a:pPr algn="ctr"/>
                      <a:r>
                        <a:rPr lang="ar-JO" dirty="0"/>
                        <a:t>قيمة الهدف</a:t>
                      </a:r>
                      <a:endParaRPr lang="fr-FR" dirty="0"/>
                    </a:p>
                  </a:txBody>
                  <a:tcPr/>
                </a:tc>
                <a:tc>
                  <a:txBody>
                    <a:bodyPr/>
                    <a:lstStyle/>
                    <a:p>
                      <a:pPr algn="ctr"/>
                      <a:r>
                        <a:rPr lang="ar-JO" dirty="0"/>
                        <a:t>النتيجة المستهدفة</a:t>
                      </a:r>
                      <a:endParaRPr lang="fr-FR" dirty="0"/>
                    </a:p>
                  </a:txBody>
                  <a:tcPr/>
                </a:tc>
                <a:tc>
                  <a:txBody>
                    <a:bodyPr/>
                    <a:lstStyle/>
                    <a:p>
                      <a:pPr algn="ctr"/>
                      <a:r>
                        <a:rPr lang="ar-SA" dirty="0"/>
                        <a:t>المؤشر</a:t>
                      </a:r>
                      <a:endParaRPr lang="fr-FR" dirty="0"/>
                    </a:p>
                  </a:txBody>
                  <a:tcPr/>
                </a:tc>
                <a:tc>
                  <a:txBody>
                    <a:bodyPr/>
                    <a:lstStyle/>
                    <a:p>
                      <a:pPr algn="ctr"/>
                      <a:r>
                        <a:rPr lang="ar-JO" dirty="0"/>
                        <a:t>معيار التقييم</a:t>
                      </a:r>
                      <a:endParaRPr lang="fr-FR" dirty="0"/>
                    </a:p>
                  </a:txBody>
                  <a:tcPr/>
                </a:tc>
                <a:extLst>
                  <a:ext uri="{0D108BD9-81ED-4DB2-BD59-A6C34878D82A}">
                    <a16:rowId xmlns:a16="http://schemas.microsoft.com/office/drawing/2014/main" val="10000"/>
                  </a:ext>
                </a:extLst>
              </a:tr>
              <a:tr h="370840">
                <a:tc>
                  <a:txBody>
                    <a:bodyPr/>
                    <a:lstStyle/>
                    <a:p>
                      <a:pPr algn="ctr" rtl="1"/>
                      <a:r>
                        <a:rPr lang="en-GB" sz="1200" b="1" dirty="0">
                          <a:cs typeface="+mj-cs"/>
                        </a:rPr>
                        <a:t>15</a:t>
                      </a:r>
                    </a:p>
                    <a:p>
                      <a:pPr algn="ctr" rtl="1"/>
                      <a:r>
                        <a:rPr lang="ar-SA" sz="1200" b="1" dirty="0">
                          <a:cs typeface="+mj-cs"/>
                        </a:rPr>
                        <a:t>م </a:t>
                      </a:r>
                      <a:r>
                        <a:rPr lang="en-US" sz="1200" b="1" dirty="0">
                          <a:cs typeface="+mj-cs"/>
                        </a:rPr>
                        <a:t>2</a:t>
                      </a:r>
                      <a:r>
                        <a:rPr lang="ar-SA" sz="1200" b="1" dirty="0">
                          <a:cs typeface="+mj-cs"/>
                        </a:rPr>
                        <a:t>   /  ساكن</a:t>
                      </a:r>
                      <a:endParaRPr lang="fr-FR" sz="1200" b="1" dirty="0">
                        <a:cs typeface="+mj-cs"/>
                      </a:endParaRPr>
                    </a:p>
                  </a:txBody>
                  <a:tcPr/>
                </a:tc>
                <a:tc>
                  <a:txBody>
                    <a:bodyPr/>
                    <a:lstStyle/>
                    <a:p>
                      <a:pPr algn="ctr"/>
                      <a:r>
                        <a:rPr lang="en-GB" sz="1400" b="1" dirty="0"/>
                        <a:t>1</a:t>
                      </a:r>
                      <a:endParaRPr lang="fr-FR" sz="1400" b="1" dirty="0"/>
                    </a:p>
                  </a:txBody>
                  <a:tcPr/>
                </a:tc>
                <a:tc>
                  <a:txBody>
                    <a:bodyPr/>
                    <a:lstStyle/>
                    <a:p>
                      <a:pPr algn="just" rtl="1"/>
                      <a:r>
                        <a:rPr lang="ar-JO" sz="1000" b="1" dirty="0"/>
                        <a:t>إجمالي مساحة المنطقة الخضراء في الحي مقسومة على إجمالي عدد سكان الحي</a:t>
                      </a:r>
                      <a:endParaRPr lang="fr-FR" sz="1000" b="1" dirty="0"/>
                    </a:p>
                  </a:txBody>
                  <a:tcPr/>
                </a:tc>
                <a:tc>
                  <a:txBody>
                    <a:bodyPr/>
                    <a:lstStyle/>
                    <a:p>
                      <a:pPr algn="r" rtl="1"/>
                      <a:r>
                        <a:rPr lang="en-US" sz="1000" b="1" dirty="0">
                          <a:cs typeface="+mj-cs"/>
                        </a:rPr>
                        <a:t> </a:t>
                      </a:r>
                      <a:r>
                        <a:rPr lang="ar-SA" sz="1000" b="1" dirty="0">
                          <a:cs typeface="+mj-cs"/>
                        </a:rPr>
                        <a:t>ا- </a:t>
                      </a:r>
                      <a:r>
                        <a:rPr lang="en-US" sz="1000" b="1" dirty="0">
                          <a:cs typeface="+mj-cs"/>
                        </a:rPr>
                        <a:t>  2.2</a:t>
                      </a:r>
                      <a:r>
                        <a:rPr lang="ar-JO" sz="1000" b="1" dirty="0">
                          <a:cs typeface="+mj-cs"/>
                        </a:rPr>
                        <a:t>مساحات خضراء بالنسبة لسكان الحي</a:t>
                      </a:r>
                      <a:endParaRPr lang="fr-FR" sz="1000" b="1" dirty="0">
                        <a:cs typeface="+mj-cs"/>
                      </a:endParaRPr>
                    </a:p>
                  </a:txBody>
                  <a:tcPr/>
                </a:tc>
                <a:extLst>
                  <a:ext uri="{0D108BD9-81ED-4DB2-BD59-A6C34878D82A}">
                    <a16:rowId xmlns:a16="http://schemas.microsoft.com/office/drawing/2014/main" val="10001"/>
                  </a:ext>
                </a:extLst>
              </a:tr>
              <a:tr h="370840">
                <a:tc>
                  <a:txBody>
                    <a:bodyPr/>
                    <a:lstStyle/>
                    <a:p>
                      <a:pPr algn="ctr"/>
                      <a:r>
                        <a:rPr lang="en-US" sz="1200" b="1" dirty="0"/>
                        <a:t>30</a:t>
                      </a:r>
                    </a:p>
                    <a:p>
                      <a:pPr algn="ctr"/>
                      <a:r>
                        <a:rPr lang="ar-SA" sz="1200" b="1" dirty="0"/>
                        <a:t> ايام / سنة </a:t>
                      </a:r>
                      <a:endParaRPr lang="fr-FR" sz="1200" b="1" dirty="0"/>
                    </a:p>
                  </a:txBody>
                  <a:tcPr/>
                </a:tc>
                <a:tc>
                  <a:txBody>
                    <a:bodyPr/>
                    <a:lstStyle/>
                    <a:p>
                      <a:pPr algn="ctr"/>
                      <a:r>
                        <a:rPr lang="en-GB" sz="1400" b="1" dirty="0"/>
                        <a:t>1</a:t>
                      </a:r>
                      <a:endParaRPr lang="fr-FR" sz="1400" b="1" dirty="0"/>
                    </a:p>
                  </a:txBody>
                  <a:tcPr/>
                </a:tc>
                <a:tc>
                  <a:txBody>
                    <a:bodyPr/>
                    <a:lstStyle/>
                    <a:p>
                      <a:pPr algn="just" rtl="1"/>
                      <a:r>
                        <a:rPr lang="ar-JO" sz="1000" b="1" dirty="0"/>
                        <a:t>عدد الأيام خلال السنة التي يتجاوز فيها تركيز </a:t>
                      </a:r>
                      <a:r>
                        <a:rPr lang="fr-FR" sz="1000" b="1" dirty="0"/>
                        <a:t>PM10 </a:t>
                      </a:r>
                      <a:r>
                        <a:rPr lang="ar-JO" sz="1000" b="1" dirty="0"/>
                        <a:t>الحد اليومي</a:t>
                      </a:r>
                      <a:endParaRPr lang="fr-FR" sz="1000" b="1" dirty="0"/>
                    </a:p>
                  </a:txBody>
                  <a:tcPr/>
                </a:tc>
                <a:tc>
                  <a:txBody>
                    <a:bodyPr/>
                    <a:lstStyle/>
                    <a:p>
                      <a:pPr algn="r" rtl="1"/>
                      <a:r>
                        <a:rPr lang="ar-SA" sz="1000" b="1" dirty="0">
                          <a:cs typeface="+mj-cs"/>
                        </a:rPr>
                        <a:t> و –</a:t>
                      </a:r>
                      <a:r>
                        <a:rPr lang="en-US" sz="1000" b="1" dirty="0">
                          <a:cs typeface="+mj-cs"/>
                        </a:rPr>
                        <a:t>1.2 </a:t>
                      </a:r>
                      <a:r>
                        <a:rPr lang="ar-JO" sz="1000" b="1" dirty="0">
                          <a:cs typeface="+mj-cs"/>
                        </a:rPr>
                        <a:t>تركيز الجسيمات </a:t>
                      </a:r>
                      <a:r>
                        <a:rPr lang="fr-FR" sz="1000" b="1" dirty="0">
                          <a:cs typeface="+mj-cs"/>
                        </a:rPr>
                        <a:t>PM10)</a:t>
                      </a:r>
                    </a:p>
                  </a:txBody>
                  <a:tcPr/>
                </a:tc>
                <a:extLst>
                  <a:ext uri="{0D108BD9-81ED-4DB2-BD59-A6C34878D82A}">
                    <a16:rowId xmlns:a16="http://schemas.microsoft.com/office/drawing/2014/main" val="10002"/>
                  </a:ext>
                </a:extLst>
              </a:tr>
              <a:tr h="370840">
                <a:tc>
                  <a:txBody>
                    <a:bodyPr/>
                    <a:lstStyle/>
                    <a:p>
                      <a:pPr algn="ctr" rtl="1"/>
                      <a:r>
                        <a:rPr lang="en-US" sz="1200" b="1" dirty="0"/>
                        <a:t>90 % </a:t>
                      </a:r>
                      <a:endParaRPr lang="fr-FR" sz="1200" b="1" dirty="0"/>
                    </a:p>
                  </a:txBody>
                  <a:tcPr/>
                </a:tc>
                <a:tc>
                  <a:txBody>
                    <a:bodyPr/>
                    <a:lstStyle/>
                    <a:p>
                      <a:pPr algn="ctr"/>
                      <a:r>
                        <a:rPr lang="en-GB" sz="1400" b="1" dirty="0"/>
                        <a:t>1.5</a:t>
                      </a:r>
                      <a:endParaRPr lang="fr-FR" sz="1400" b="1" dirty="0"/>
                    </a:p>
                  </a:txBody>
                  <a:tcPr/>
                </a:tc>
                <a:tc>
                  <a:txBody>
                    <a:bodyPr/>
                    <a:lstStyle/>
                    <a:p>
                      <a:pPr algn="just" rtl="1"/>
                      <a:r>
                        <a:rPr lang="ar-JO" sz="1000" b="1" dirty="0"/>
                        <a:t>نسبة السكان الذين يمكنهم الوصول إلى نقاط تجميع النفايات الصلبة وإعادة التدوير</a:t>
                      </a:r>
                      <a:endParaRPr lang="fr-FR" sz="1000" b="1" dirty="0"/>
                    </a:p>
                  </a:txBody>
                  <a:tcPr/>
                </a:tc>
                <a:tc>
                  <a:txBody>
                    <a:bodyPr/>
                    <a:lstStyle/>
                    <a:p>
                      <a:pPr algn="r" rtl="1"/>
                      <a:r>
                        <a:rPr lang="ar-SA" sz="1000" b="1" dirty="0">
                          <a:cs typeface="+mj-cs"/>
                        </a:rPr>
                        <a:t>د </a:t>
                      </a:r>
                      <a:r>
                        <a:rPr lang="en-US" sz="1000" b="1" dirty="0">
                          <a:cs typeface="+mj-cs"/>
                        </a:rPr>
                        <a:t>2.2 </a:t>
                      </a:r>
                      <a:r>
                        <a:rPr lang="ar-JO" sz="1000" b="1" dirty="0">
                          <a:cs typeface="+mj-cs"/>
                        </a:rPr>
                        <a:t>الوصول إلى نقاط جمع النفايات الصلبة وإعادة التدوير</a:t>
                      </a:r>
                      <a:endParaRPr lang="fr-FR" sz="1000" b="1" dirty="0">
                        <a:cs typeface="+mj-cs"/>
                      </a:endParaRPr>
                    </a:p>
                  </a:txBody>
                  <a:tcPr/>
                </a:tc>
                <a:extLst>
                  <a:ext uri="{0D108BD9-81ED-4DB2-BD59-A6C34878D82A}">
                    <a16:rowId xmlns:a16="http://schemas.microsoft.com/office/drawing/2014/main" val="10003"/>
                  </a:ext>
                </a:extLst>
              </a:tr>
              <a:tr h="370840">
                <a:tc>
                  <a:txBody>
                    <a:bodyPr/>
                    <a:lstStyle/>
                    <a:p>
                      <a:pPr algn="ctr" rtl="1"/>
                      <a:r>
                        <a:rPr lang="en-US" sz="1200" b="1" dirty="0">
                          <a:cs typeface="+mj-cs"/>
                        </a:rPr>
                        <a:t>90</a:t>
                      </a:r>
                    </a:p>
                    <a:p>
                      <a:pPr algn="ctr" rtl="1"/>
                      <a:r>
                        <a:rPr lang="ar-SA" sz="1200" b="1" dirty="0">
                          <a:cs typeface="+mj-cs"/>
                        </a:rPr>
                        <a:t>كيلو واط/ م</a:t>
                      </a:r>
                      <a:r>
                        <a:rPr lang="en-US" sz="1200" b="1" dirty="0">
                          <a:cs typeface="+mj-cs"/>
                        </a:rPr>
                        <a:t> 2</a:t>
                      </a:r>
                      <a:endParaRPr lang="fr-FR" sz="1200" b="1" dirty="0">
                        <a:cs typeface="+mj-cs"/>
                      </a:endParaRPr>
                    </a:p>
                  </a:txBody>
                  <a:tcPr/>
                </a:tc>
                <a:tc>
                  <a:txBody>
                    <a:bodyPr/>
                    <a:lstStyle/>
                    <a:p>
                      <a:pPr algn="ctr"/>
                      <a:r>
                        <a:rPr lang="en-GB" sz="1400" b="1" dirty="0"/>
                        <a:t>1.5</a:t>
                      </a:r>
                      <a:endParaRPr lang="fr-FR" sz="1400" b="1" dirty="0"/>
                    </a:p>
                  </a:txBody>
                  <a:tcPr/>
                </a:tc>
                <a:tc>
                  <a:txBody>
                    <a:bodyPr/>
                    <a:lstStyle/>
                    <a:p>
                      <a:pPr algn="just" rtl="1"/>
                      <a:r>
                        <a:rPr lang="ar-JO" sz="1000" b="1" dirty="0"/>
                        <a:t>إجمالي الاستهلاك السنوي النهائي للطاقة الحرارية المجمعة لكل فائدة داخلية مجمعة. المساحة الأرضية</a:t>
                      </a:r>
                      <a:endParaRPr lang="fr-FR" sz="1000" b="1" dirty="0"/>
                    </a:p>
                  </a:txBody>
                  <a:tcPr/>
                </a:tc>
                <a:tc>
                  <a:txBody>
                    <a:bodyPr/>
                    <a:lstStyle/>
                    <a:p>
                      <a:pPr algn="r" rtl="1"/>
                      <a:r>
                        <a:rPr lang="ar-SA" sz="1000" b="1" dirty="0">
                          <a:cs typeface="+mj-cs"/>
                        </a:rPr>
                        <a:t>ب - </a:t>
                      </a:r>
                      <a:r>
                        <a:rPr lang="en-GB" sz="1000" b="1" dirty="0">
                          <a:cs typeface="+mj-cs"/>
                        </a:rPr>
                        <a:t> 1.2</a:t>
                      </a:r>
                      <a:r>
                        <a:rPr lang="ar-JO" sz="1000" b="1" dirty="0">
                          <a:cs typeface="+mj-cs"/>
                        </a:rPr>
                        <a:t>إجمالي استهلاك الطاقة الحرارية النهائية للبناء</a:t>
                      </a:r>
                      <a:r>
                        <a:rPr lang="en-US" sz="1000" b="1" dirty="0">
                          <a:cs typeface="+mj-cs"/>
                        </a:rPr>
                        <a:t> </a:t>
                      </a:r>
                      <a:r>
                        <a:rPr lang="ar-JO" sz="1000" b="1" dirty="0">
                          <a:cs typeface="+mj-cs"/>
                        </a:rPr>
                        <a:t>عمليات</a:t>
                      </a:r>
                      <a:endParaRPr lang="fr-FR" sz="1000" b="1" dirty="0">
                        <a:cs typeface="+mj-cs"/>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69178387"/>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41098" y="118955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35140" y="117803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38</a:t>
            </a:fld>
            <a:endParaRPr lang="it-IT" altLang="it-IT" sz="816" dirty="0">
              <a:solidFill>
                <a:schemeClr val="bg1"/>
              </a:solidFill>
              <a:latin typeface="din"/>
            </a:endParaRPr>
          </a:p>
        </p:txBody>
      </p:sp>
      <p:sp>
        <p:nvSpPr>
          <p:cNvPr id="22" name="Ovale 21">
            <a:extLst>
              <a:ext uri="{FF2B5EF4-FFF2-40B4-BE49-F238E27FC236}">
                <a16:creationId xmlns:a16="http://schemas.microsoft.com/office/drawing/2014/main" id="{00513AA0-6EF8-82D6-470D-B926244009CC}"/>
              </a:ext>
            </a:extLst>
          </p:cNvPr>
          <p:cNvSpPr/>
          <p:nvPr/>
        </p:nvSpPr>
        <p:spPr>
          <a:xfrm>
            <a:off x="8229222" y="79972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Obiettivo con riempimento a tinta unita">
            <a:extLst>
              <a:ext uri="{FF2B5EF4-FFF2-40B4-BE49-F238E27FC236}">
                <a16:creationId xmlns:a16="http://schemas.microsoft.com/office/drawing/2014/main" id="{02EF0108-E0F7-9CFF-3EC1-1E63AA6E311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80779" y="831742"/>
            <a:ext cx="457176" cy="457176"/>
          </a:xfrm>
          <a:prstGeom prst="rect">
            <a:avLst/>
          </a:prstGeom>
        </p:spPr>
      </p:pic>
      <p:sp>
        <p:nvSpPr>
          <p:cNvPr id="4" name="CasellaDiTesto 3">
            <a:extLst>
              <a:ext uri="{FF2B5EF4-FFF2-40B4-BE49-F238E27FC236}">
                <a16:creationId xmlns:a16="http://schemas.microsoft.com/office/drawing/2014/main" id="{3B1BD2A9-20AB-1198-1902-C3842B72B166}"/>
              </a:ext>
            </a:extLst>
          </p:cNvPr>
          <p:cNvSpPr txBox="1"/>
          <p:nvPr/>
        </p:nvSpPr>
        <p:spPr>
          <a:xfrm>
            <a:off x="-60393" y="1365128"/>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4.2</a:t>
            </a:r>
            <a:r>
              <a:rPr lang="ar-JO" sz="1633" dirty="0">
                <a:solidFill>
                  <a:srgbClr val="264D9F"/>
                </a:solidFill>
                <a:ea typeface="Times New Roman" panose="02020603050405020304" pitchFamily="18" charset="0"/>
                <a:cs typeface="Calibri" panose="020F0502020204030204" pitchFamily="34" charset="0"/>
              </a:rPr>
              <a:t> القيود والقيود</a:t>
            </a:r>
            <a:endParaRPr lang="en-US" sz="1633" dirty="0">
              <a:solidFill>
                <a:srgbClr val="264D9F"/>
              </a:solidFill>
              <a:ea typeface="Times New Roman" panose="02020603050405020304" pitchFamily="18" charset="0"/>
              <a:cs typeface="Calibri" panose="020F0502020204030204" pitchFamily="34" charset="0"/>
            </a:endParaRPr>
          </a:p>
        </p:txBody>
      </p:sp>
      <p:sp>
        <p:nvSpPr>
          <p:cNvPr id="5" name="CasellaDiTesto 4">
            <a:extLst>
              <a:ext uri="{FF2B5EF4-FFF2-40B4-BE49-F238E27FC236}">
                <a16:creationId xmlns:a16="http://schemas.microsoft.com/office/drawing/2014/main" id="{53808067-899F-A33F-DB39-C345A38FFFA6}"/>
              </a:ext>
            </a:extLst>
          </p:cNvPr>
          <p:cNvSpPr txBox="1"/>
          <p:nvPr/>
        </p:nvSpPr>
        <p:spPr>
          <a:xfrm>
            <a:off x="456481" y="1879817"/>
            <a:ext cx="8126837" cy="4364272"/>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يمكن تحديد القيود الرئيسية التي تحدث في مشاريع تعديل الاستدامة في المناطق والمباني وتنظيمها في الفئات التالية:</a:t>
            </a:r>
            <a:endParaRPr lang="en-US" sz="1633" b="1" dirty="0">
              <a:solidFill>
                <a:schemeClr val="bg2">
                  <a:lumMod val="50000"/>
                </a:schemeClr>
              </a:solidFill>
            </a:endParaRPr>
          </a:p>
          <a:p>
            <a:pPr algn="just" rtl="1">
              <a:lnSpc>
                <a:spcPct val="200000"/>
              </a:lnSpc>
            </a:pPr>
            <a:r>
              <a:rPr lang="ar-JO" sz="1633" b="1" dirty="0">
                <a:solidFill>
                  <a:schemeClr val="bg2">
                    <a:lumMod val="50000"/>
                  </a:schemeClr>
                </a:solidFill>
              </a:rPr>
              <a:t>القيود القانونية (مثل قوانين البناء وحماية التراث الثقافي)ا</a:t>
            </a:r>
            <a:endParaRPr lang="en-US" sz="1633" b="1" dirty="0">
              <a:solidFill>
                <a:schemeClr val="bg2">
                  <a:lumMod val="50000"/>
                </a:schemeClr>
              </a:solidFill>
            </a:endParaRPr>
          </a:p>
          <a:p>
            <a:pPr marL="285750" indent="-285750" algn="just" rtl="1">
              <a:lnSpc>
                <a:spcPct val="200000"/>
              </a:lnSpc>
              <a:buFont typeface="Wingdings" panose="05000000000000000000" pitchFamily="2" charset="2"/>
              <a:buChar char="§"/>
            </a:pPr>
            <a:r>
              <a:rPr lang="ar-SA" sz="1633" b="1" dirty="0">
                <a:solidFill>
                  <a:schemeClr val="bg2">
                    <a:lumMod val="50000"/>
                  </a:schemeClr>
                </a:solidFill>
              </a:rPr>
              <a:t>ا</a:t>
            </a:r>
            <a:r>
              <a:rPr lang="ar-JO" sz="1633" b="1" dirty="0">
                <a:solidFill>
                  <a:schemeClr val="bg2">
                    <a:lumMod val="50000"/>
                  </a:schemeClr>
                </a:solidFill>
              </a:rPr>
              <a:t>لقيود الفنية (مثل الهندسة المعمارية والأنظمة)</a:t>
            </a:r>
            <a:endParaRPr lang="en-US" sz="1633" b="1" dirty="0">
              <a:solidFill>
                <a:schemeClr val="bg2">
                  <a:lumMod val="50000"/>
                </a:schemeClr>
              </a:solidFill>
            </a:endParaRPr>
          </a:p>
          <a:p>
            <a:pPr marL="285750" indent="-285750" algn="just" rtl="1">
              <a:lnSpc>
                <a:spcPct val="200000"/>
              </a:lnSpc>
              <a:buFont typeface="Wingdings" panose="05000000000000000000" pitchFamily="2" charset="2"/>
              <a:buChar char="§"/>
            </a:pPr>
            <a:r>
              <a:rPr lang="ar-JO" sz="1633" b="1" dirty="0">
                <a:solidFill>
                  <a:schemeClr val="bg2">
                    <a:lumMod val="50000"/>
                  </a:schemeClr>
                </a:solidFill>
              </a:rPr>
              <a:t>القيود المالية (مثل تكلفة الاستثمار والعائد على الاستثمار)</a:t>
            </a:r>
            <a:endParaRPr lang="en-US" sz="1633" b="1" dirty="0">
              <a:solidFill>
                <a:schemeClr val="bg2">
                  <a:lumMod val="50000"/>
                </a:schemeClr>
              </a:solidFill>
            </a:endParaRPr>
          </a:p>
          <a:p>
            <a:pPr marL="285750" indent="-285750" algn="just" rtl="1">
              <a:lnSpc>
                <a:spcPct val="200000"/>
              </a:lnSpc>
              <a:buFont typeface="Wingdings" panose="05000000000000000000" pitchFamily="2" charset="2"/>
              <a:buChar char="§"/>
            </a:pPr>
            <a:r>
              <a:rPr lang="ar-JO" sz="1633" b="1" dirty="0">
                <a:solidFill>
                  <a:schemeClr val="bg2">
                    <a:lumMod val="50000"/>
                  </a:schemeClr>
                </a:solidFill>
              </a:rPr>
              <a:t>القيود البيئية (مثل الظروف المناخية ، التشكل الحضري)</a:t>
            </a:r>
            <a:endParaRPr lang="en-US" sz="1633" b="1" dirty="0">
              <a:solidFill>
                <a:schemeClr val="bg2">
                  <a:lumMod val="50000"/>
                </a:schemeClr>
              </a:solidFill>
            </a:endParaRPr>
          </a:p>
          <a:p>
            <a:pPr marL="285750" indent="-285750" algn="just" rtl="1">
              <a:lnSpc>
                <a:spcPct val="200000"/>
              </a:lnSpc>
              <a:buFont typeface="Wingdings" panose="05000000000000000000" pitchFamily="2" charset="2"/>
              <a:buChar char="§"/>
            </a:pPr>
            <a:r>
              <a:rPr lang="ar-JO" sz="1633" b="1" dirty="0">
                <a:solidFill>
                  <a:schemeClr val="bg2">
                    <a:lumMod val="50000"/>
                  </a:schemeClr>
                </a:solidFill>
              </a:rPr>
              <a:t>القيود القائمة على أصحاب المصلحة</a:t>
            </a:r>
            <a:endParaRPr lang="en-US" sz="1633" b="1" dirty="0">
              <a:solidFill>
                <a:schemeClr val="bg2">
                  <a:lumMod val="50000"/>
                </a:schemeClr>
              </a:solidFill>
            </a:endParaRPr>
          </a:p>
          <a:p>
            <a:pPr algn="just" rtl="1">
              <a:lnSpc>
                <a:spcPct val="250000"/>
              </a:lnSpc>
            </a:pPr>
            <a:r>
              <a:rPr lang="en-US" sz="1633" b="1" dirty="0">
                <a:solidFill>
                  <a:schemeClr val="bg2">
                    <a:lumMod val="50000"/>
                  </a:schemeClr>
                </a:solidFill>
              </a:rPr>
              <a:t> </a:t>
            </a:r>
            <a:r>
              <a:rPr lang="ar-JO" sz="1633" b="1" dirty="0">
                <a:solidFill>
                  <a:schemeClr val="bg2">
                    <a:lumMod val="50000"/>
                  </a:schemeClr>
                </a:solidFill>
              </a:rPr>
              <a:t>في هذه المرحلة ، يجب على </a:t>
            </a:r>
            <a:r>
              <a:rPr lang="en-US" sz="1633" b="1" dirty="0">
                <a:solidFill>
                  <a:schemeClr val="bg2">
                    <a:lumMod val="50000"/>
                  </a:schemeClr>
                </a:solidFill>
              </a:rPr>
              <a:t>SMC WG </a:t>
            </a:r>
            <a:r>
              <a:rPr lang="ar-JO" sz="1633" b="1" dirty="0">
                <a:solidFill>
                  <a:schemeClr val="bg2">
                    <a:lumMod val="50000"/>
                  </a:schemeClr>
                </a:solidFill>
              </a:rPr>
              <a:t>تحديد القيود الحالية وطبيعتها للمضي قدمًا في الخطوات التالية في عملية صنع القرار.</a:t>
            </a:r>
            <a:endParaRPr lang="en-US" sz="1633" dirty="0">
              <a:solidFill>
                <a:schemeClr val="bg2">
                  <a:lumMod val="50000"/>
                </a:schemeClr>
              </a:solidFill>
            </a:endParaRPr>
          </a:p>
        </p:txBody>
      </p:sp>
      <p:grpSp>
        <p:nvGrpSpPr>
          <p:cNvPr id="9" name="Groupe 8"/>
          <p:cNvGrpSpPr/>
          <p:nvPr/>
        </p:nvGrpSpPr>
        <p:grpSpPr>
          <a:xfrm>
            <a:off x="225210" y="886659"/>
            <a:ext cx="1363020" cy="740408"/>
            <a:chOff x="7500181" y="925088"/>
            <a:chExt cx="1363020" cy="740408"/>
          </a:xfrm>
        </p:grpSpPr>
        <p:sp>
          <p:nvSpPr>
            <p:cNvPr id="2" name="Ovale 1">
              <a:extLst>
                <a:ext uri="{FF2B5EF4-FFF2-40B4-BE49-F238E27FC236}">
                  <a16:creationId xmlns:a16="http://schemas.microsoft.com/office/drawing/2014/main" id="{0508F715-6DE5-5B82-384E-BF0F01244641}"/>
                </a:ext>
              </a:extLst>
            </p:cNvPr>
            <p:cNvSpPr/>
            <p:nvPr/>
          </p:nvSpPr>
          <p:spPr>
            <a:xfrm>
              <a:off x="7618732" y="103585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 name="Elemento grafico 2" descr="Ricerca cartelle con riempimento a tinta unita">
              <a:extLst>
                <a:ext uri="{FF2B5EF4-FFF2-40B4-BE49-F238E27FC236}">
                  <a16:creationId xmlns:a16="http://schemas.microsoft.com/office/drawing/2014/main" id="{4EB56EBE-5974-FF5A-0437-C7413C718BA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65837" y="1081100"/>
              <a:ext cx="481441" cy="481441"/>
            </a:xfrm>
            <a:prstGeom prst="rect">
              <a:avLst/>
            </a:prstGeom>
          </p:spPr>
        </p:pic>
        <p:pic>
          <p:nvPicPr>
            <p:cNvPr id="7" name="Immagine 6">
              <a:extLst>
                <a:ext uri="{FF2B5EF4-FFF2-40B4-BE49-F238E27FC236}">
                  <a16:creationId xmlns:a16="http://schemas.microsoft.com/office/drawing/2014/main" id="{B1BED161-528D-C073-6B5D-EBA8786DE2A9}"/>
                </a:ext>
              </a:extLst>
            </p:cNvPr>
            <p:cNvPicPr>
              <a:picLocks noChangeAspect="1"/>
            </p:cNvPicPr>
            <p:nvPr/>
          </p:nvPicPr>
          <p:blipFill rotWithShape="1">
            <a:blip r:embed="rId7"/>
            <a:srcRect b="71569"/>
            <a:stretch/>
          </p:blipFill>
          <p:spPr>
            <a:xfrm>
              <a:off x="8270899" y="1016126"/>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93445189-5ED8-BABF-CFBA-4BEE701C4EC9}"/>
                </a:ext>
              </a:extLst>
            </p:cNvPr>
            <p:cNvSpPr/>
            <p:nvPr/>
          </p:nvSpPr>
          <p:spPr bwMode="auto">
            <a:xfrm>
              <a:off x="7500181" y="92508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2" name="Immagine 11">
              <a:extLst>
                <a:ext uri="{FF2B5EF4-FFF2-40B4-BE49-F238E27FC236}">
                  <a16:creationId xmlns:a16="http://schemas.microsoft.com/office/drawing/2014/main" id="{54B35F7A-3EC4-9FEB-3108-4E999C14E7C7}"/>
                </a:ext>
              </a:extLst>
            </p:cNvPr>
            <p:cNvPicPr>
              <a:picLocks noChangeAspect="1"/>
            </p:cNvPicPr>
            <p:nvPr/>
          </p:nvPicPr>
          <p:blipFill>
            <a:blip r:embed="rId8"/>
            <a:stretch>
              <a:fillRect/>
            </a:stretch>
          </p:blipFill>
          <p:spPr>
            <a:xfrm>
              <a:off x="8276027" y="1155449"/>
              <a:ext cx="433493" cy="187632"/>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6" name="CasellaDiTesto 24">
            <a:extLst>
              <a:ext uri="{FF2B5EF4-FFF2-40B4-BE49-F238E27FC236}">
                <a16:creationId xmlns:a16="http://schemas.microsoft.com/office/drawing/2014/main" id="{428201F7-7479-C631-09DC-E58FFC12461D}"/>
              </a:ext>
            </a:extLst>
          </p:cNvPr>
          <p:cNvSpPr txBox="1"/>
          <p:nvPr/>
        </p:nvSpPr>
        <p:spPr>
          <a:xfrm>
            <a:off x="6088891" y="936230"/>
            <a:ext cx="2049992"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a:t>
            </a:r>
            <a:r>
              <a:rPr lang="ar-JO" sz="1633" dirty="0">
                <a:solidFill>
                  <a:srgbClr val="264D9F"/>
                </a:solidFill>
                <a:ea typeface="Times New Roman" panose="02020603050405020304" pitchFamily="18" charset="0"/>
                <a:cs typeface="Calibri" panose="020F0502020204030204" pitchFamily="34" charset="0"/>
              </a:rPr>
              <a:t>. تعريف استراتيجي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27" name="CasellaDiTesto 17">
            <a:extLst>
              <a:ext uri="{FF2B5EF4-FFF2-40B4-BE49-F238E27FC236}">
                <a16:creationId xmlns:a16="http://schemas.microsoft.com/office/drawing/2014/main" id="{2520915D-8F2E-480A-9EB1-133ED10B56F8}"/>
              </a:ext>
            </a:extLst>
          </p:cNvPr>
          <p:cNvSpPr txBox="1"/>
          <p:nvPr/>
        </p:nvSpPr>
        <p:spPr>
          <a:xfrm>
            <a:off x="3191608" y="129809"/>
            <a:ext cx="3265282" cy="477631"/>
          </a:xfrm>
          <a:prstGeom prst="rect">
            <a:avLst/>
          </a:prstGeom>
          <a:noFill/>
        </p:spPr>
        <p:txBody>
          <a:bodyPr wrap="square">
            <a:spAutoFit/>
          </a:bodyPr>
          <a:lstStyle/>
          <a:p>
            <a:pPr marL="244804" algn="r" rtl="1">
              <a:lnSpc>
                <a:spcPct val="115000"/>
              </a:lnSpc>
            </a:pPr>
            <a:r>
              <a:rPr lang="ar-JO" sz="2177" b="1" dirty="0"/>
              <a:t>مرحلة التعريف الاستراتيجي</a:t>
            </a:r>
            <a:endParaRPr lang="en-GB" sz="2177" b="1" dirty="0"/>
          </a:p>
        </p:txBody>
      </p:sp>
    </p:spTree>
    <p:extLst>
      <p:ext uri="{BB962C8B-B14F-4D97-AF65-F5344CB8AC3E}">
        <p14:creationId xmlns:p14="http://schemas.microsoft.com/office/powerpoint/2010/main" val="2785832815"/>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59818" y="1148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53860" y="1137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99839" y="5400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39</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430552" y="2152919"/>
            <a:ext cx="5381378" cy="3107774"/>
          </a:xfrm>
          <a:prstGeom prst="rect">
            <a:avLst/>
          </a:prstGeom>
          <a:noFill/>
        </p:spPr>
        <p:txBody>
          <a:bodyPr wrap="square">
            <a:spAutoFit/>
          </a:bodyPr>
          <a:lstStyle/>
          <a:p>
            <a:pPr algn="just" rtl="1">
              <a:lnSpc>
                <a:spcPct val="200000"/>
              </a:lnSpc>
            </a:pPr>
            <a:r>
              <a:rPr lang="ar-JO" sz="1633" dirty="0">
                <a:solidFill>
                  <a:schemeClr val="bg2">
                    <a:lumMod val="50000"/>
                  </a:schemeClr>
                </a:solidFill>
              </a:rPr>
              <a:t>في نتائج مرحلة التشخيص ، حدد أهدافًا ذات مغزى لمشروع التعديل التحديثي وحدد القيود / القيود الرئيسية التي قد تحد من تصميم التعديل التحديثي.</a:t>
            </a:r>
            <a:endParaRPr lang="en-US" sz="1633" dirty="0">
              <a:solidFill>
                <a:schemeClr val="bg2">
                  <a:lumMod val="50000"/>
                </a:schemeClr>
              </a:solidFill>
            </a:endParaRPr>
          </a:p>
          <a:p>
            <a:pPr algn="just" rtl="1">
              <a:lnSpc>
                <a:spcPct val="200000"/>
              </a:lnSpc>
            </a:pPr>
            <a:r>
              <a:rPr lang="en-US" sz="1633" dirty="0">
                <a:solidFill>
                  <a:schemeClr val="bg2">
                    <a:lumMod val="50000"/>
                  </a:schemeClr>
                </a:solidFill>
              </a:rPr>
              <a:t> </a:t>
            </a:r>
            <a:r>
              <a:rPr lang="ar-JO" sz="1633" dirty="0">
                <a:solidFill>
                  <a:schemeClr val="bg2">
                    <a:lumMod val="50000"/>
                  </a:schemeClr>
                </a:solidFill>
              </a:rPr>
              <a:t>يأخذ أصحاب المصلحة مركز الصدارة حيث يتم هنا تحديد الشروط الإطارية لتصميم وخطط التعديل التحديثي بناءً على نتائج مرحلة التشخيص. يجب القيام بذلك بالاشتراك مع أصحاب المصلحة.</a:t>
            </a:r>
            <a:r>
              <a:rPr lang="en-US" sz="1633" dirty="0">
                <a:solidFill>
                  <a:schemeClr val="bg2">
                    <a:lumMod val="50000"/>
                  </a:schemeClr>
                </a:solidFill>
              </a:rPr>
              <a:t> </a:t>
            </a:r>
            <a:r>
              <a:rPr lang="ar-JO" sz="1633" dirty="0">
                <a:solidFill>
                  <a:schemeClr val="bg2">
                    <a:lumMod val="50000"/>
                  </a:schemeClr>
                </a:solidFill>
              </a:rPr>
              <a:t>يجب تنظيم ورشة عمل </a:t>
            </a:r>
            <a:r>
              <a:rPr lang="en-US" sz="1633" dirty="0">
                <a:solidFill>
                  <a:schemeClr val="bg2">
                    <a:lumMod val="50000"/>
                  </a:schemeClr>
                </a:solidFill>
              </a:rPr>
              <a:t>PGS </a:t>
            </a:r>
            <a:r>
              <a:rPr lang="ar-JO" sz="1633" dirty="0">
                <a:solidFill>
                  <a:schemeClr val="bg2">
                    <a:lumMod val="50000"/>
                  </a:schemeClr>
                </a:solidFill>
              </a:rPr>
              <a:t>للتحقق من صحة أهداف الاستدامة للمنطقة الحضرية والمباني العامة</a:t>
            </a:r>
            <a:endParaRPr lang="en-US" sz="1633" dirty="0">
              <a:solidFill>
                <a:schemeClr val="bg2">
                  <a:lumMod val="50000"/>
                </a:schemeClr>
              </a:solidFill>
            </a:endParaRPr>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5713985" y="916419"/>
            <a:ext cx="2585687"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a:t>
            </a:r>
            <a:r>
              <a:rPr lang="ar-JO" sz="1633" dirty="0">
                <a:solidFill>
                  <a:srgbClr val="264D9F"/>
                </a:solidFill>
                <a:ea typeface="Times New Roman" panose="02020603050405020304" pitchFamily="18" charset="0"/>
                <a:cs typeface="Calibri" panose="020F0502020204030204" pitchFamily="34" charset="0"/>
              </a:rPr>
              <a:t>. تعريف استراتيجي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22" name="Ovale 21">
            <a:extLst>
              <a:ext uri="{FF2B5EF4-FFF2-40B4-BE49-F238E27FC236}">
                <a16:creationId xmlns:a16="http://schemas.microsoft.com/office/drawing/2014/main" id="{00513AA0-6EF8-82D6-470D-B926244009CC}"/>
              </a:ext>
            </a:extLst>
          </p:cNvPr>
          <p:cNvSpPr/>
          <p:nvPr/>
        </p:nvSpPr>
        <p:spPr>
          <a:xfrm>
            <a:off x="8168967" y="841875"/>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Obiettivo con riempimento a tinta unita">
            <a:extLst>
              <a:ext uri="{FF2B5EF4-FFF2-40B4-BE49-F238E27FC236}">
                <a16:creationId xmlns:a16="http://schemas.microsoft.com/office/drawing/2014/main" id="{02EF0108-E0F7-9CFF-3EC1-1E63AA6E311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0523" y="880100"/>
            <a:ext cx="457176" cy="457176"/>
          </a:xfrm>
          <a:prstGeom prst="rect">
            <a:avLst/>
          </a:prstGeom>
        </p:spPr>
      </p:pic>
      <p:sp>
        <p:nvSpPr>
          <p:cNvPr id="10" name="CasellaDiTesto 9">
            <a:extLst>
              <a:ext uri="{FF2B5EF4-FFF2-40B4-BE49-F238E27FC236}">
                <a16:creationId xmlns:a16="http://schemas.microsoft.com/office/drawing/2014/main" id="{6CF1F4E0-8C17-4FCA-2D35-B4E05BBFCF33}"/>
              </a:ext>
            </a:extLst>
          </p:cNvPr>
          <p:cNvSpPr txBox="1"/>
          <p:nvPr/>
        </p:nvSpPr>
        <p:spPr>
          <a:xfrm>
            <a:off x="902864" y="1596893"/>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4.3</a:t>
            </a:r>
            <a:r>
              <a:rPr lang="ar-JO" sz="1633" dirty="0">
                <a:solidFill>
                  <a:srgbClr val="264D9F"/>
                </a:solidFill>
                <a:ea typeface="Times New Roman" panose="02020603050405020304" pitchFamily="18" charset="0"/>
                <a:cs typeface="Calibri" panose="020F0502020204030204" pitchFamily="34" charset="0"/>
              </a:rPr>
              <a:t> الأساليب التشاركية في مرحلة التعريف الاستراتيجي</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8" name="Groupe 7"/>
          <p:cNvGrpSpPr/>
          <p:nvPr/>
        </p:nvGrpSpPr>
        <p:grpSpPr>
          <a:xfrm>
            <a:off x="255767" y="769330"/>
            <a:ext cx="1363020" cy="740408"/>
            <a:chOff x="7418901" y="884448"/>
            <a:chExt cx="1363020" cy="740408"/>
          </a:xfrm>
        </p:grpSpPr>
        <p:sp>
          <p:nvSpPr>
            <p:cNvPr id="4" name="Ovale 3">
              <a:extLst>
                <a:ext uri="{FF2B5EF4-FFF2-40B4-BE49-F238E27FC236}">
                  <a16:creationId xmlns:a16="http://schemas.microsoft.com/office/drawing/2014/main" id="{F45A43FB-E596-5EE3-02D5-2E3A5C93F5B6}"/>
                </a:ext>
              </a:extLst>
            </p:cNvPr>
            <p:cNvSpPr/>
            <p:nvPr/>
          </p:nvSpPr>
          <p:spPr>
            <a:xfrm>
              <a:off x="7537452" y="995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BE934F72-F377-2250-138A-8CA44CB9341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584557" y="1040460"/>
              <a:ext cx="481441" cy="481441"/>
            </a:xfrm>
            <a:prstGeom prst="rect">
              <a:avLst/>
            </a:prstGeom>
          </p:spPr>
        </p:pic>
        <p:pic>
          <p:nvPicPr>
            <p:cNvPr id="11" name="Immagine 10">
              <a:extLst>
                <a:ext uri="{FF2B5EF4-FFF2-40B4-BE49-F238E27FC236}">
                  <a16:creationId xmlns:a16="http://schemas.microsoft.com/office/drawing/2014/main" id="{CAE49D31-6871-4F35-3BDE-382AB5216622}"/>
                </a:ext>
              </a:extLst>
            </p:cNvPr>
            <p:cNvPicPr>
              <a:picLocks noChangeAspect="1"/>
            </p:cNvPicPr>
            <p:nvPr/>
          </p:nvPicPr>
          <p:blipFill rotWithShape="1">
            <a:blip r:embed="rId7"/>
            <a:srcRect b="71569"/>
            <a:stretch/>
          </p:blipFill>
          <p:spPr>
            <a:xfrm>
              <a:off x="8189619" y="975486"/>
              <a:ext cx="438621" cy="149961"/>
            </a:xfrm>
            <a:prstGeom prst="rect">
              <a:avLst/>
            </a:prstGeom>
            <a:ln>
              <a:solidFill>
                <a:schemeClr val="bg2">
                  <a:lumMod val="60000"/>
                  <a:lumOff val="40000"/>
                </a:schemeClr>
              </a:solidFill>
            </a:ln>
          </p:spPr>
        </p:pic>
        <p:sp>
          <p:nvSpPr>
            <p:cNvPr id="12" name="Rettangolo 11">
              <a:extLst>
                <a:ext uri="{FF2B5EF4-FFF2-40B4-BE49-F238E27FC236}">
                  <a16:creationId xmlns:a16="http://schemas.microsoft.com/office/drawing/2014/main" id="{4B2B75A3-3905-6099-E985-DFB3E6CCC0F7}"/>
                </a:ext>
              </a:extLst>
            </p:cNvPr>
            <p:cNvSpPr/>
            <p:nvPr/>
          </p:nvSpPr>
          <p:spPr bwMode="auto">
            <a:xfrm>
              <a:off x="7418901" y="884448"/>
              <a:ext cx="1363020" cy="740408"/>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5" name="Immagine 14">
              <a:extLst>
                <a:ext uri="{FF2B5EF4-FFF2-40B4-BE49-F238E27FC236}">
                  <a16:creationId xmlns:a16="http://schemas.microsoft.com/office/drawing/2014/main" id="{5981E3BA-62C8-B826-D17F-A58C29B4FA77}"/>
                </a:ext>
              </a:extLst>
            </p:cNvPr>
            <p:cNvPicPr>
              <a:picLocks noChangeAspect="1"/>
            </p:cNvPicPr>
            <p:nvPr/>
          </p:nvPicPr>
          <p:blipFill>
            <a:blip r:embed="rId8"/>
            <a:stretch>
              <a:fillRect/>
            </a:stretch>
          </p:blipFill>
          <p:spPr>
            <a:xfrm>
              <a:off x="8192302" y="1104999"/>
              <a:ext cx="449884" cy="149961"/>
            </a:xfrm>
            <a:prstGeom prst="rect">
              <a:avLst/>
            </a:prstGeom>
          </p:spPr>
        </p:pic>
      </p:gr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8" name="CasellaDiTesto 17">
            <a:extLst>
              <a:ext uri="{FF2B5EF4-FFF2-40B4-BE49-F238E27FC236}">
                <a16:creationId xmlns:a16="http://schemas.microsoft.com/office/drawing/2014/main" id="{2520915D-8F2E-480A-9EB1-133ED10B56F8}"/>
              </a:ext>
            </a:extLst>
          </p:cNvPr>
          <p:cNvSpPr txBox="1"/>
          <p:nvPr/>
        </p:nvSpPr>
        <p:spPr>
          <a:xfrm>
            <a:off x="3020638" y="106296"/>
            <a:ext cx="3265282" cy="477631"/>
          </a:xfrm>
          <a:prstGeom prst="rect">
            <a:avLst/>
          </a:prstGeom>
          <a:noFill/>
        </p:spPr>
        <p:txBody>
          <a:bodyPr wrap="square">
            <a:spAutoFit/>
          </a:bodyPr>
          <a:lstStyle/>
          <a:p>
            <a:pPr marL="244804" algn="r" rtl="1">
              <a:lnSpc>
                <a:spcPct val="115000"/>
              </a:lnSpc>
            </a:pPr>
            <a:r>
              <a:rPr lang="ar-JO" sz="2177" b="1" dirty="0"/>
              <a:t>مرحلة التعريف الاستراتيجي</a:t>
            </a:r>
            <a:endParaRPr lang="en-GB" sz="2177" b="1" dirty="0"/>
          </a:p>
        </p:txBody>
      </p:sp>
      <p:cxnSp>
        <p:nvCxnSpPr>
          <p:cNvPr id="16" name="Connecteur droit 15"/>
          <p:cNvCxnSpPr/>
          <p:nvPr/>
        </p:nvCxnSpPr>
        <p:spPr>
          <a:xfrm flipH="1">
            <a:off x="3112478" y="2631271"/>
            <a:ext cx="12912" cy="2181222"/>
          </a:xfrm>
          <a:prstGeom prst="line">
            <a:avLst/>
          </a:prstGeom>
          <a:ln w="57150"/>
        </p:spPr>
        <p:style>
          <a:lnRef idx="1">
            <a:schemeClr val="accent3"/>
          </a:lnRef>
          <a:fillRef idx="0">
            <a:schemeClr val="accent3"/>
          </a:fillRef>
          <a:effectRef idx="0">
            <a:schemeClr val="accent3"/>
          </a:effectRef>
          <a:fontRef idx="minor">
            <a:schemeClr val="tx1"/>
          </a:fontRef>
        </p:style>
      </p:cxnSp>
      <p:grpSp>
        <p:nvGrpSpPr>
          <p:cNvPr id="36" name="Groupe 35"/>
          <p:cNvGrpSpPr/>
          <p:nvPr/>
        </p:nvGrpSpPr>
        <p:grpSpPr>
          <a:xfrm>
            <a:off x="314241" y="2088846"/>
            <a:ext cx="2831922" cy="2877066"/>
            <a:chOff x="314241" y="2088846"/>
            <a:chExt cx="2831922" cy="2877066"/>
          </a:xfrm>
        </p:grpSpPr>
        <p:sp>
          <p:nvSpPr>
            <p:cNvPr id="9" name="Rectangle à coins arrondis 8"/>
            <p:cNvSpPr/>
            <p:nvPr/>
          </p:nvSpPr>
          <p:spPr>
            <a:xfrm>
              <a:off x="589627" y="2088846"/>
              <a:ext cx="2556536" cy="53613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lumMod val="95000"/>
                      <a:lumOff val="5000"/>
                    </a:schemeClr>
                  </a:solidFill>
                </a:rPr>
                <a:t>-4- </a:t>
              </a:r>
              <a:r>
                <a:rPr lang="ar-JO" dirty="0">
                  <a:solidFill>
                    <a:schemeClr val="tx1">
                      <a:lumMod val="95000"/>
                      <a:lumOff val="5000"/>
                    </a:schemeClr>
                  </a:solidFill>
                </a:rPr>
                <a:t>التعريف الاستراتيجي</a:t>
              </a:r>
              <a:endParaRPr lang="fr-FR" dirty="0">
                <a:solidFill>
                  <a:schemeClr val="tx1">
                    <a:lumMod val="95000"/>
                    <a:lumOff val="5000"/>
                  </a:schemeClr>
                </a:solidFill>
              </a:endParaRPr>
            </a:p>
          </p:txBody>
        </p:sp>
        <p:sp>
          <p:nvSpPr>
            <p:cNvPr id="27" name="Rectangle à coins arrondis 26"/>
            <p:cNvSpPr/>
            <p:nvPr/>
          </p:nvSpPr>
          <p:spPr>
            <a:xfrm>
              <a:off x="347205" y="2893048"/>
              <a:ext cx="2556536" cy="53613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lumMod val="95000"/>
                      <a:lumOff val="5000"/>
                    </a:schemeClr>
                  </a:solidFill>
                </a:rPr>
                <a:t>-4-1</a:t>
              </a:r>
              <a:r>
                <a:rPr lang="ar-JO" dirty="0">
                  <a:solidFill>
                    <a:schemeClr val="tx1">
                      <a:lumMod val="95000"/>
                      <a:lumOff val="5000"/>
                    </a:schemeClr>
                  </a:solidFill>
                </a:rPr>
                <a:t>هدف الاستدامة</a:t>
              </a:r>
              <a:endParaRPr lang="fr-FR" dirty="0">
                <a:solidFill>
                  <a:schemeClr val="tx1">
                    <a:lumMod val="95000"/>
                    <a:lumOff val="5000"/>
                  </a:schemeClr>
                </a:solidFill>
              </a:endParaRPr>
            </a:p>
          </p:txBody>
        </p:sp>
        <p:sp>
          <p:nvSpPr>
            <p:cNvPr id="29" name="Rectangle à coins arrondis 28"/>
            <p:cNvSpPr/>
            <p:nvPr/>
          </p:nvSpPr>
          <p:spPr>
            <a:xfrm>
              <a:off x="314241" y="3642767"/>
              <a:ext cx="2556536" cy="53613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lumMod val="95000"/>
                      <a:lumOff val="5000"/>
                    </a:schemeClr>
                  </a:solidFill>
                </a:rPr>
                <a:t> 2.4</a:t>
              </a:r>
              <a:r>
                <a:rPr lang="ar-JO" dirty="0">
                  <a:solidFill>
                    <a:schemeClr val="tx1">
                      <a:lumMod val="95000"/>
                      <a:lumOff val="5000"/>
                    </a:schemeClr>
                  </a:solidFill>
                </a:rPr>
                <a:t>القيد والتقييد</a:t>
              </a:r>
              <a:endParaRPr lang="fr-FR" dirty="0">
                <a:solidFill>
                  <a:schemeClr val="tx1">
                    <a:lumMod val="95000"/>
                    <a:lumOff val="5000"/>
                  </a:schemeClr>
                </a:solidFill>
              </a:endParaRPr>
            </a:p>
          </p:txBody>
        </p:sp>
        <p:sp>
          <p:nvSpPr>
            <p:cNvPr id="30" name="Rectangle à coins arrondis 29"/>
            <p:cNvSpPr/>
            <p:nvPr/>
          </p:nvSpPr>
          <p:spPr>
            <a:xfrm>
              <a:off x="314241" y="4429777"/>
              <a:ext cx="2556536" cy="53613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600" dirty="0">
                  <a:solidFill>
                    <a:schemeClr val="tx1">
                      <a:lumMod val="95000"/>
                      <a:lumOff val="5000"/>
                    </a:schemeClr>
                  </a:solidFill>
                </a:rPr>
                <a:t>3.4 </a:t>
              </a:r>
              <a:r>
                <a:rPr lang="ar-JO" sz="1600" dirty="0">
                  <a:solidFill>
                    <a:schemeClr val="tx1">
                      <a:lumMod val="95000"/>
                      <a:lumOff val="5000"/>
                    </a:schemeClr>
                  </a:solidFill>
                </a:rPr>
                <a:t>الأساليب التشاركية في مرحلة التعريف الاستراتيجي</a:t>
              </a:r>
              <a:endParaRPr lang="fr-FR" sz="1600" dirty="0">
                <a:solidFill>
                  <a:schemeClr val="tx1">
                    <a:lumMod val="95000"/>
                    <a:lumOff val="5000"/>
                  </a:schemeClr>
                </a:solidFill>
              </a:endParaRPr>
            </a:p>
          </p:txBody>
        </p:sp>
        <p:cxnSp>
          <p:nvCxnSpPr>
            <p:cNvPr id="33" name="Connecteur droit 32"/>
            <p:cNvCxnSpPr>
              <a:stCxn id="27" idx="3"/>
            </p:cNvCxnSpPr>
            <p:nvPr/>
          </p:nvCxnSpPr>
          <p:spPr>
            <a:xfrm flipV="1">
              <a:off x="2903741" y="3156438"/>
              <a:ext cx="221649" cy="4678"/>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8" name="Connecteur droit 37"/>
            <p:cNvCxnSpPr/>
            <p:nvPr/>
          </p:nvCxnSpPr>
          <p:spPr>
            <a:xfrm flipV="1">
              <a:off x="2877662" y="3950736"/>
              <a:ext cx="221649" cy="4678"/>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9" name="Connecteur droit 38"/>
            <p:cNvCxnSpPr/>
            <p:nvPr/>
          </p:nvCxnSpPr>
          <p:spPr>
            <a:xfrm flipV="1">
              <a:off x="2897285" y="4786707"/>
              <a:ext cx="221649" cy="4678"/>
            </a:xfrm>
            <a:prstGeom prst="line">
              <a:avLst/>
            </a:prstGeom>
            <a:ln w="38100"/>
          </p:spPr>
          <p:style>
            <a:lnRef idx="1">
              <a:schemeClr val="accent3"/>
            </a:lnRef>
            <a:fillRef idx="0">
              <a:schemeClr val="accent3"/>
            </a:fillRef>
            <a:effectRef idx="0">
              <a:schemeClr val="accent3"/>
            </a:effectRef>
            <a:fontRef idx="minor">
              <a:schemeClr val="tx1"/>
            </a:fontRef>
          </p:style>
        </p:cxnSp>
      </p:grpSp>
    </p:spTree>
    <p:extLst>
      <p:ext uri="{BB962C8B-B14F-4D97-AF65-F5344CB8AC3E}">
        <p14:creationId xmlns:p14="http://schemas.microsoft.com/office/powerpoint/2010/main" val="112484483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38164" y="149550"/>
            <a:ext cx="5267672" cy="454996"/>
          </a:xfrm>
          <a:prstGeom prst="rect">
            <a:avLst/>
          </a:prstGeom>
          <a:noFill/>
        </p:spPr>
        <p:txBody>
          <a:bodyPr wrap="square">
            <a:spAutoFit/>
          </a:bodyPr>
          <a:lstStyle/>
          <a:p>
            <a:pPr marL="244804" algn="ctr">
              <a:lnSpc>
                <a:spcPct val="115000"/>
              </a:lnSpc>
            </a:pPr>
            <a:r>
              <a:rPr lang="ar-JO" sz="2177" b="1" dirty="0"/>
              <a:t>مرحلة البدء</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a:t>
            </a:fld>
            <a:endParaRPr lang="it-IT" altLang="it-IT" sz="816" dirty="0">
              <a:solidFill>
                <a:schemeClr val="bg1"/>
              </a:solidFill>
              <a:latin typeface="din"/>
            </a:endParaRPr>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6537742" y="1097408"/>
            <a:ext cx="1171095" cy="381323"/>
          </a:xfrm>
          <a:prstGeom prst="rect">
            <a:avLst/>
          </a:prstGeom>
          <a:noFill/>
        </p:spPr>
        <p:txBody>
          <a:bodyPr wrap="square">
            <a:spAutoFit/>
          </a:bodyPr>
          <a:lstStyle/>
          <a:p>
            <a:pPr marL="244804">
              <a:lnSpc>
                <a:spcPct val="115000"/>
              </a:lnSpc>
            </a:pPr>
            <a:r>
              <a:rPr lang="ar-JO" sz="1633" dirty="0">
                <a:solidFill>
                  <a:srgbClr val="264D9F"/>
                </a:solidFill>
                <a:ea typeface="Times New Roman" panose="02020603050405020304" pitchFamily="18" charset="0"/>
                <a:cs typeface="Calibri" panose="020F0502020204030204" pitchFamily="34" charset="0"/>
              </a:rPr>
              <a:t>. 1. البدء</a:t>
            </a:r>
          </a:p>
        </p:txBody>
      </p:sp>
      <p:sp>
        <p:nvSpPr>
          <p:cNvPr id="22" name="Ovale 21">
            <a:extLst>
              <a:ext uri="{FF2B5EF4-FFF2-40B4-BE49-F238E27FC236}">
                <a16:creationId xmlns:a16="http://schemas.microsoft.com/office/drawing/2014/main" id="{00513AA0-6EF8-82D6-470D-B926244009CC}"/>
              </a:ext>
            </a:extLst>
          </p:cNvPr>
          <p:cNvSpPr/>
          <p:nvPr/>
        </p:nvSpPr>
        <p:spPr>
          <a:xfrm>
            <a:off x="7780747" y="994620"/>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7" name="Elemento grafico 26" descr="Play con riempimento a tinta unita">
            <a:extLst>
              <a:ext uri="{FF2B5EF4-FFF2-40B4-BE49-F238E27FC236}">
                <a16:creationId xmlns:a16="http://schemas.microsoft.com/office/drawing/2014/main" id="{BA9D1F96-D24F-EDE1-5E00-1EC6EC7A8DD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35154" y="994620"/>
            <a:ext cx="560289" cy="560289"/>
          </a:xfrm>
          <a:prstGeom prst="rect">
            <a:avLst/>
          </a:prstGeom>
        </p:spPr>
      </p:pic>
      <p:sp>
        <p:nvSpPr>
          <p:cNvPr id="10" name="Rectangle 9"/>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1" name="Groupe 10"/>
          <p:cNvGrpSpPr/>
          <p:nvPr/>
        </p:nvGrpSpPr>
        <p:grpSpPr>
          <a:xfrm>
            <a:off x="1397977" y="6125705"/>
            <a:ext cx="5990290" cy="690395"/>
            <a:chOff x="1397977" y="6125705"/>
            <a:chExt cx="5990290" cy="690395"/>
          </a:xfrm>
        </p:grpSpPr>
        <p:sp>
          <p:nvSpPr>
            <p:cNvPr id="12" name="Rectangle 11"/>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3" name="Groupe 12"/>
            <p:cNvGrpSpPr/>
            <p:nvPr/>
          </p:nvGrpSpPr>
          <p:grpSpPr>
            <a:xfrm>
              <a:off x="1397977" y="6156450"/>
              <a:ext cx="5990290" cy="659650"/>
              <a:chOff x="1397977" y="6156450"/>
              <a:chExt cx="5990290" cy="659650"/>
            </a:xfrm>
          </p:grpSpPr>
          <p:sp>
            <p:nvSpPr>
              <p:cNvPr id="14" name="Rectangle 13"/>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5" name="Rectangle 14"/>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pic>
        <p:nvPicPr>
          <p:cNvPr id="4" name="Image 3"/>
          <p:cNvPicPr>
            <a:picLocks noChangeAspect="1"/>
          </p:cNvPicPr>
          <p:nvPr/>
        </p:nvPicPr>
        <p:blipFill>
          <a:blip r:embed="rId5"/>
          <a:stretch>
            <a:fillRect/>
          </a:stretch>
        </p:blipFill>
        <p:spPr>
          <a:xfrm>
            <a:off x="94770" y="1860419"/>
            <a:ext cx="8954459" cy="2757555"/>
          </a:xfrm>
          <a:prstGeom prst="rect">
            <a:avLst/>
          </a:prstGeom>
        </p:spPr>
      </p:pic>
    </p:spTree>
    <p:extLst>
      <p:ext uri="{BB962C8B-B14F-4D97-AF65-F5344CB8AC3E}">
        <p14:creationId xmlns:p14="http://schemas.microsoft.com/office/powerpoint/2010/main" val="1645384182"/>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40</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500361" y="1593496"/>
            <a:ext cx="5435520" cy="4543552"/>
          </a:xfrm>
          <a:prstGeom prst="rect">
            <a:avLst/>
          </a:prstGeom>
          <a:noFill/>
        </p:spPr>
        <p:txBody>
          <a:bodyPr wrap="square">
            <a:spAutoFit/>
          </a:bodyPr>
          <a:lstStyle/>
          <a:p>
            <a:pPr algn="just" rtl="1">
              <a:lnSpc>
                <a:spcPct val="200000"/>
              </a:lnSpc>
            </a:pPr>
            <a:r>
              <a:rPr lang="ar-JO" sz="1633" dirty="0">
                <a:solidFill>
                  <a:schemeClr val="bg2">
                    <a:lumMod val="50000"/>
                  </a:schemeClr>
                </a:solidFill>
              </a:rPr>
              <a:t>بمجرد وضع رؤية لمستقبل المنطقة الحضرية وتحديد أهداف الاستدامة التي ستقود الجهود لتحقيق هذه الرؤية ، يمكن البدء في وضع خطة لجعل هذه الرؤية حقيقة واقعة.</a:t>
            </a:r>
            <a:r>
              <a:rPr lang="en-US" sz="1633" dirty="0">
                <a:solidFill>
                  <a:schemeClr val="bg2">
                    <a:lumMod val="50000"/>
                  </a:schemeClr>
                </a:solidFill>
              </a:rPr>
              <a:t> </a:t>
            </a:r>
          </a:p>
          <a:p>
            <a:pPr algn="just" rtl="1">
              <a:lnSpc>
                <a:spcPct val="200000"/>
              </a:lnSpc>
            </a:pPr>
            <a:r>
              <a:rPr lang="ar-JO" sz="1633" dirty="0">
                <a:solidFill>
                  <a:schemeClr val="bg2">
                    <a:lumMod val="50000"/>
                  </a:schemeClr>
                </a:solidFill>
              </a:rPr>
              <a:t>في هذه المرحلة ، يقوم </a:t>
            </a:r>
            <a:r>
              <a:rPr lang="en-US" sz="1633" dirty="0">
                <a:solidFill>
                  <a:schemeClr val="bg2">
                    <a:lumMod val="50000"/>
                  </a:schemeClr>
                </a:solidFill>
              </a:rPr>
              <a:t>SMC WG </a:t>
            </a:r>
            <a:r>
              <a:rPr lang="ar-JO" sz="1633" dirty="0">
                <a:solidFill>
                  <a:schemeClr val="bg2">
                    <a:lumMod val="50000"/>
                  </a:schemeClr>
                </a:solidFill>
              </a:rPr>
              <a:t>بتطوير سيناريوهات التعديل التحديثي البديلة الممكنة للمنطقة الحضرية والمباني التي تحقق أهداف الاستدامة المحددة في مرحلة التعريف الاستراتيجي.</a:t>
            </a:r>
            <a:endParaRPr lang="en-US" sz="1633" dirty="0">
              <a:solidFill>
                <a:schemeClr val="bg2">
                  <a:lumMod val="50000"/>
                </a:schemeClr>
              </a:solidFill>
            </a:endParaRPr>
          </a:p>
          <a:p>
            <a:pPr algn="just" rtl="1">
              <a:lnSpc>
                <a:spcPct val="200000"/>
              </a:lnSpc>
            </a:pPr>
            <a:r>
              <a:rPr lang="ar-JO" sz="1633" dirty="0">
                <a:solidFill>
                  <a:schemeClr val="bg2">
                    <a:lumMod val="50000"/>
                  </a:schemeClr>
                </a:solidFill>
              </a:rPr>
              <a:t>قد يتوصل الفريق إلى عدد من السيناريوهات المختلفة ، وكلها تحقق أهداف الاستدامة. لذلك ، سيتم بعد ذلك تقييم جميع السيناريوهات الصحيحة في المرحلة التالية لاختيار السيناريو الأمثل.</a:t>
            </a:r>
            <a:endParaRPr lang="en-US" sz="1633" b="1" dirty="0">
              <a:solidFill>
                <a:schemeClr val="bg2">
                  <a:lumMod val="50000"/>
                </a:schemeClr>
              </a:solidFill>
            </a:endParaRPr>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5715000" y="978823"/>
            <a:ext cx="2433274"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ريتروفيت</a:t>
            </a:r>
            <a:endParaRPr lang="en-US" sz="1633" dirty="0">
              <a:solidFill>
                <a:srgbClr val="264D9F"/>
              </a:solidFill>
              <a:ea typeface="Times New Roman" panose="02020603050405020304" pitchFamily="18" charset="0"/>
              <a:cs typeface="Calibri" panose="020F0502020204030204" pitchFamily="34" charset="0"/>
            </a:endParaRPr>
          </a:p>
        </p:txBody>
      </p:sp>
      <p:sp>
        <p:nvSpPr>
          <p:cNvPr id="22" name="Ovale 21">
            <a:extLst>
              <a:ext uri="{FF2B5EF4-FFF2-40B4-BE49-F238E27FC236}">
                <a16:creationId xmlns:a16="http://schemas.microsoft.com/office/drawing/2014/main" id="{00513AA0-6EF8-82D6-470D-B926244009CC}"/>
              </a:ext>
            </a:extLst>
          </p:cNvPr>
          <p:cNvSpPr/>
          <p:nvPr/>
        </p:nvSpPr>
        <p:spPr>
          <a:xfrm>
            <a:off x="8167404" y="990229"/>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05664" y="1028489"/>
            <a:ext cx="483767" cy="483767"/>
          </a:xfrm>
          <a:prstGeom prst="rect">
            <a:avLst/>
          </a:prstGeom>
        </p:spPr>
      </p:pic>
      <p:sp>
        <p:nvSpPr>
          <p:cNvPr id="11" name="Rectangle 1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2" name="Groupe 11"/>
          <p:cNvGrpSpPr/>
          <p:nvPr/>
        </p:nvGrpSpPr>
        <p:grpSpPr>
          <a:xfrm>
            <a:off x="1397977" y="6125705"/>
            <a:ext cx="4433061" cy="430823"/>
            <a:chOff x="1397977" y="6125705"/>
            <a:chExt cx="4433061" cy="430823"/>
          </a:xfrm>
        </p:grpSpPr>
        <p:sp>
          <p:nvSpPr>
            <p:cNvPr id="13" name="Rectangle 12"/>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sp>
          <p:nvSpPr>
            <p:cNvPr id="16" name="Rectangle 1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sp>
        <p:nvSpPr>
          <p:cNvPr id="15" name="CasellaDiTesto 17">
            <a:extLst>
              <a:ext uri="{FF2B5EF4-FFF2-40B4-BE49-F238E27FC236}">
                <a16:creationId xmlns:a16="http://schemas.microsoft.com/office/drawing/2014/main" id="{2520915D-8F2E-480A-9EB1-133ED10B56F8}"/>
              </a:ext>
            </a:extLst>
          </p:cNvPr>
          <p:cNvSpPr txBox="1"/>
          <p:nvPr/>
        </p:nvSpPr>
        <p:spPr>
          <a:xfrm>
            <a:off x="3051218" y="7349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sp>
        <p:nvSpPr>
          <p:cNvPr id="3" name="Rectangle à coins arrondis 2"/>
          <p:cNvSpPr/>
          <p:nvPr/>
        </p:nvSpPr>
        <p:spPr>
          <a:xfrm>
            <a:off x="706066" y="1822635"/>
            <a:ext cx="2242423" cy="446222"/>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sz="1400" b="1" dirty="0">
                <a:solidFill>
                  <a:schemeClr val="tx1">
                    <a:lumMod val="95000"/>
                    <a:lumOff val="5000"/>
                  </a:schemeClr>
                </a:solidFill>
              </a:rPr>
              <a:t>-5 -</a:t>
            </a:r>
            <a:r>
              <a:rPr lang="ar-JO" sz="1400" b="1" dirty="0">
                <a:solidFill>
                  <a:schemeClr val="tx1">
                    <a:lumMod val="95000"/>
                    <a:lumOff val="5000"/>
                  </a:schemeClr>
                </a:solidFill>
              </a:rPr>
              <a:t>سيناريوهات التعديل التحديثي</a:t>
            </a:r>
            <a:endParaRPr lang="fr-FR" sz="1400" b="1" dirty="0">
              <a:solidFill>
                <a:schemeClr val="tx1">
                  <a:lumMod val="95000"/>
                  <a:lumOff val="5000"/>
                </a:schemeClr>
              </a:solidFill>
            </a:endParaRPr>
          </a:p>
        </p:txBody>
      </p:sp>
      <p:sp>
        <p:nvSpPr>
          <p:cNvPr id="17" name="Rectangle à coins arrondis 16"/>
          <p:cNvSpPr/>
          <p:nvPr/>
        </p:nvSpPr>
        <p:spPr>
          <a:xfrm>
            <a:off x="334109" y="2524701"/>
            <a:ext cx="2438936" cy="446222"/>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sz="1400" b="1" dirty="0">
                <a:solidFill>
                  <a:schemeClr val="tx1">
                    <a:lumMod val="95000"/>
                    <a:lumOff val="5000"/>
                  </a:schemeClr>
                </a:solidFill>
              </a:rPr>
              <a:t>-1-5-</a:t>
            </a:r>
            <a:r>
              <a:rPr lang="ar-JO" sz="1400" b="1" dirty="0">
                <a:solidFill>
                  <a:schemeClr val="tx1">
                    <a:lumMod val="95000"/>
                    <a:lumOff val="5000"/>
                  </a:schemeClr>
                </a:solidFill>
              </a:rPr>
              <a:t>تطوير سيناريوهات التعديل التحديثي</a:t>
            </a:r>
            <a:endParaRPr lang="fr-FR" sz="1400" b="1" dirty="0">
              <a:solidFill>
                <a:schemeClr val="tx1">
                  <a:lumMod val="95000"/>
                  <a:lumOff val="5000"/>
                </a:schemeClr>
              </a:solidFill>
            </a:endParaRPr>
          </a:p>
        </p:txBody>
      </p:sp>
      <p:sp>
        <p:nvSpPr>
          <p:cNvPr id="18" name="Rectangle à coins arrondis 17"/>
          <p:cNvSpPr/>
          <p:nvPr/>
        </p:nvSpPr>
        <p:spPr>
          <a:xfrm>
            <a:off x="456481" y="3256258"/>
            <a:ext cx="2242423" cy="446222"/>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lumMod val="95000"/>
                    <a:lumOff val="5000"/>
                  </a:schemeClr>
                </a:solidFill>
              </a:rPr>
              <a:t> </a:t>
            </a:r>
            <a:r>
              <a:rPr lang="en-US" sz="1400" b="1" dirty="0">
                <a:solidFill>
                  <a:schemeClr val="tx1">
                    <a:lumMod val="95000"/>
                    <a:lumOff val="5000"/>
                  </a:schemeClr>
                </a:solidFill>
              </a:rPr>
              <a:t>2.5</a:t>
            </a:r>
            <a:r>
              <a:rPr lang="ar-JO" sz="1400" b="1" dirty="0">
                <a:solidFill>
                  <a:schemeClr val="tx1">
                    <a:lumMod val="95000"/>
                    <a:lumOff val="5000"/>
                  </a:schemeClr>
                </a:solidFill>
              </a:rPr>
              <a:t>آليات</a:t>
            </a:r>
            <a:r>
              <a:rPr lang="ar-JO" sz="1400" b="1" dirty="0"/>
              <a:t> </a:t>
            </a:r>
            <a:r>
              <a:rPr lang="ar-JO" sz="1400" b="1" dirty="0">
                <a:solidFill>
                  <a:schemeClr val="tx1">
                    <a:lumMod val="95000"/>
                    <a:lumOff val="5000"/>
                  </a:schemeClr>
                </a:solidFill>
              </a:rPr>
              <a:t>التمويل</a:t>
            </a:r>
            <a:endParaRPr lang="fr-FR" sz="1400" b="1" dirty="0">
              <a:solidFill>
                <a:schemeClr val="tx1">
                  <a:lumMod val="95000"/>
                  <a:lumOff val="5000"/>
                </a:schemeClr>
              </a:solidFill>
            </a:endParaRPr>
          </a:p>
        </p:txBody>
      </p:sp>
      <p:sp>
        <p:nvSpPr>
          <p:cNvPr id="19" name="Rectangle à coins arrondis 18"/>
          <p:cNvSpPr/>
          <p:nvPr/>
        </p:nvSpPr>
        <p:spPr>
          <a:xfrm>
            <a:off x="262204" y="4119211"/>
            <a:ext cx="2461554" cy="570053"/>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en-US" sz="1200" b="1" dirty="0">
                <a:solidFill>
                  <a:schemeClr val="tx1">
                    <a:lumMod val="95000"/>
                    <a:lumOff val="5000"/>
                  </a:schemeClr>
                </a:solidFill>
              </a:rPr>
              <a:t>.3.5  </a:t>
            </a:r>
            <a:r>
              <a:rPr lang="ar-JO" sz="1200" b="1" dirty="0">
                <a:solidFill>
                  <a:schemeClr val="tx1">
                    <a:lumMod val="95000"/>
                    <a:lumOff val="5000"/>
                  </a:schemeClr>
                </a:solidFill>
              </a:rPr>
              <a:t>الأساليب التشاركية في تطوير سيناريوهات التعديل التحديثي</a:t>
            </a:r>
            <a:endParaRPr lang="fr-FR" sz="1200" b="1" dirty="0">
              <a:solidFill>
                <a:schemeClr val="tx1">
                  <a:lumMod val="95000"/>
                  <a:lumOff val="5000"/>
                </a:schemeClr>
              </a:solidFill>
            </a:endParaRPr>
          </a:p>
        </p:txBody>
      </p:sp>
      <p:cxnSp>
        <p:nvCxnSpPr>
          <p:cNvPr id="7" name="Connecteur droit 6"/>
          <p:cNvCxnSpPr/>
          <p:nvPr/>
        </p:nvCxnSpPr>
        <p:spPr>
          <a:xfrm>
            <a:off x="2906049" y="2268857"/>
            <a:ext cx="20555" cy="226590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 name="Connecteur droit 8"/>
          <p:cNvCxnSpPr>
            <a:endCxn id="18" idx="3"/>
          </p:cNvCxnSpPr>
          <p:nvPr/>
        </p:nvCxnSpPr>
        <p:spPr>
          <a:xfrm flipH="1">
            <a:off x="2698904" y="3479369"/>
            <a:ext cx="23342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flipH="1">
            <a:off x="2773045" y="2747812"/>
            <a:ext cx="15928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flipH="1">
            <a:off x="2646594" y="4517315"/>
            <a:ext cx="301895" cy="59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2911096"/>
      </p:ext>
    </p:extLst>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740633"/>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729113"/>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41</a:t>
            </a:fld>
            <a:endParaRPr lang="it-IT" altLang="it-IT" sz="816" dirty="0">
              <a:solidFill>
                <a:schemeClr val="bg1"/>
              </a:solidFill>
              <a:latin typeface="din"/>
            </a:endParaRPr>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265088" y="987686"/>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22" name="Ovale 21">
            <a:extLst>
              <a:ext uri="{FF2B5EF4-FFF2-40B4-BE49-F238E27FC236}">
                <a16:creationId xmlns:a16="http://schemas.microsoft.com/office/drawing/2014/main" id="{00513AA0-6EF8-82D6-470D-B926244009CC}"/>
              </a:ext>
            </a:extLst>
          </p:cNvPr>
          <p:cNvSpPr/>
          <p:nvPr/>
        </p:nvSpPr>
        <p:spPr>
          <a:xfrm>
            <a:off x="8111783" y="89467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45305" y="869196"/>
            <a:ext cx="493243" cy="483767"/>
          </a:xfrm>
          <a:prstGeom prst="rect">
            <a:avLst/>
          </a:prstGeom>
        </p:spPr>
      </p:pic>
      <p:grpSp>
        <p:nvGrpSpPr>
          <p:cNvPr id="11" name="Groupe 10"/>
          <p:cNvGrpSpPr/>
          <p:nvPr/>
        </p:nvGrpSpPr>
        <p:grpSpPr>
          <a:xfrm>
            <a:off x="1397977" y="6125705"/>
            <a:ext cx="5990290" cy="690395"/>
            <a:chOff x="1397977" y="6125705"/>
            <a:chExt cx="5990290" cy="690395"/>
          </a:xfrm>
        </p:grpSpPr>
        <p:sp>
          <p:nvSpPr>
            <p:cNvPr id="12" name="Rectangle 11"/>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3" name="Groupe 12"/>
            <p:cNvGrpSpPr/>
            <p:nvPr/>
          </p:nvGrpSpPr>
          <p:grpSpPr>
            <a:xfrm>
              <a:off x="1397977" y="6156450"/>
              <a:ext cx="5990290" cy="659650"/>
              <a:chOff x="1397977" y="6156450"/>
              <a:chExt cx="5990290" cy="659650"/>
            </a:xfrm>
          </p:grpSpPr>
          <p:sp>
            <p:nvSpPr>
              <p:cNvPr id="14" name="Rectangle 13"/>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5" name="Rectangle 14"/>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7" name="CasellaDiTesto 17">
            <a:extLst>
              <a:ext uri="{FF2B5EF4-FFF2-40B4-BE49-F238E27FC236}">
                <a16:creationId xmlns:a16="http://schemas.microsoft.com/office/drawing/2014/main" id="{2520915D-8F2E-480A-9EB1-133ED10B56F8}"/>
              </a:ext>
            </a:extLst>
          </p:cNvPr>
          <p:cNvSpPr txBox="1"/>
          <p:nvPr/>
        </p:nvSpPr>
        <p:spPr>
          <a:xfrm>
            <a:off x="2673148" y="15508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graphicFrame>
        <p:nvGraphicFramePr>
          <p:cNvPr id="2" name="Tableau 1"/>
          <p:cNvGraphicFramePr>
            <a:graphicFrameLocks noGrp="1"/>
          </p:cNvGraphicFramePr>
          <p:nvPr>
            <p:extLst>
              <p:ext uri="{D42A27DB-BD31-4B8C-83A1-F6EECF244321}">
                <p14:modId xmlns:p14="http://schemas.microsoft.com/office/powerpoint/2010/main" val="4096114772"/>
              </p:ext>
            </p:extLst>
          </p:nvPr>
        </p:nvGraphicFramePr>
        <p:xfrm>
          <a:off x="385269" y="1744777"/>
          <a:ext cx="8373461" cy="3195902"/>
        </p:xfrm>
        <a:graphic>
          <a:graphicData uri="http://schemas.openxmlformats.org/drawingml/2006/table">
            <a:tbl>
              <a:tblPr firstRow="1" firstCol="1" bandRow="1">
                <a:tableStyleId>{5940675A-B579-460E-94D1-54222C63F5DA}</a:tableStyleId>
              </a:tblPr>
              <a:tblGrid>
                <a:gridCol w="1278635">
                  <a:extLst>
                    <a:ext uri="{9D8B030D-6E8A-4147-A177-3AD203B41FA5}">
                      <a16:colId xmlns:a16="http://schemas.microsoft.com/office/drawing/2014/main" val="20000"/>
                    </a:ext>
                  </a:extLst>
                </a:gridCol>
                <a:gridCol w="1235408">
                  <a:extLst>
                    <a:ext uri="{9D8B030D-6E8A-4147-A177-3AD203B41FA5}">
                      <a16:colId xmlns:a16="http://schemas.microsoft.com/office/drawing/2014/main" val="20001"/>
                    </a:ext>
                  </a:extLst>
                </a:gridCol>
                <a:gridCol w="2012237">
                  <a:extLst>
                    <a:ext uri="{9D8B030D-6E8A-4147-A177-3AD203B41FA5}">
                      <a16:colId xmlns:a16="http://schemas.microsoft.com/office/drawing/2014/main" val="20002"/>
                    </a:ext>
                  </a:extLst>
                </a:gridCol>
                <a:gridCol w="1242926">
                  <a:extLst>
                    <a:ext uri="{9D8B030D-6E8A-4147-A177-3AD203B41FA5}">
                      <a16:colId xmlns:a16="http://schemas.microsoft.com/office/drawing/2014/main" val="20003"/>
                    </a:ext>
                  </a:extLst>
                </a:gridCol>
                <a:gridCol w="2133146">
                  <a:extLst>
                    <a:ext uri="{9D8B030D-6E8A-4147-A177-3AD203B41FA5}">
                      <a16:colId xmlns:a16="http://schemas.microsoft.com/office/drawing/2014/main" val="20004"/>
                    </a:ext>
                  </a:extLst>
                </a:gridCol>
                <a:gridCol w="471109">
                  <a:extLst>
                    <a:ext uri="{9D8B030D-6E8A-4147-A177-3AD203B41FA5}">
                      <a16:colId xmlns:a16="http://schemas.microsoft.com/office/drawing/2014/main" val="20005"/>
                    </a:ext>
                  </a:extLst>
                </a:gridCol>
              </a:tblGrid>
              <a:tr h="200606">
                <a:tc gridSpan="6">
                  <a:txBody>
                    <a:bodyPr/>
                    <a:lstStyle/>
                    <a:p>
                      <a:pPr marL="0" lvl="0" indent="0" algn="ctr" rtl="1">
                        <a:lnSpc>
                          <a:spcPct val="107000"/>
                        </a:lnSpc>
                        <a:spcAft>
                          <a:spcPts val="0"/>
                        </a:spcAft>
                        <a:buClr>
                          <a:srgbClr val="0D0D0D"/>
                        </a:buClr>
                        <a:buFontTx/>
                        <a:buNone/>
                      </a:pPr>
                      <a:r>
                        <a:rPr lang="en-US" sz="1600" b="1" dirty="0">
                          <a:effectLst/>
                        </a:rPr>
                        <a:t>5-</a:t>
                      </a:r>
                      <a:r>
                        <a:rPr lang="ar-SA" sz="1600" b="1" dirty="0">
                          <a:effectLst/>
                        </a:rPr>
                        <a:t>- سيناريو التعديل التحديثي</a:t>
                      </a:r>
                    </a:p>
                  </a:txBody>
                  <a:tcPr marL="63726" marR="63726"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510567">
                <a:tc>
                  <a:txBody>
                    <a:bodyPr/>
                    <a:lstStyle/>
                    <a:p>
                      <a:pPr algn="ctr">
                        <a:lnSpc>
                          <a:spcPct val="107000"/>
                        </a:lnSpc>
                        <a:spcAft>
                          <a:spcPts val="0"/>
                        </a:spcAft>
                      </a:pPr>
                      <a:r>
                        <a:rPr lang="ar-SA" sz="1300" dirty="0">
                          <a:effectLst/>
                        </a:rPr>
                        <a:t>السليمات الأخرى</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solidFill>
                      <a:schemeClr val="tx2">
                        <a:lumMod val="20000"/>
                        <a:lumOff val="80000"/>
                      </a:schemeClr>
                    </a:solidFill>
                  </a:tcPr>
                </a:tc>
                <a:tc>
                  <a:txBody>
                    <a:bodyPr/>
                    <a:lstStyle/>
                    <a:p>
                      <a:pPr algn="ctr" rtl="1">
                        <a:lnSpc>
                          <a:spcPct val="107000"/>
                        </a:lnSpc>
                        <a:spcAft>
                          <a:spcPts val="0"/>
                        </a:spcAft>
                      </a:pPr>
                      <a:r>
                        <a:rPr lang="ar-SA" sz="1300" dirty="0">
                          <a:effectLst/>
                        </a:rPr>
                        <a:t>المرجع / د </a:t>
                      </a:r>
                      <a:r>
                        <a:rPr lang="en-US" sz="1300" dirty="0">
                          <a:effectLst/>
                        </a:rPr>
                        <a:t>1.1.4 </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solidFill>
                      <a:schemeClr val="tx2">
                        <a:lumMod val="20000"/>
                        <a:lumOff val="80000"/>
                      </a:schemeClr>
                    </a:solidFill>
                  </a:tcPr>
                </a:tc>
                <a:tc>
                  <a:txBody>
                    <a:bodyPr/>
                    <a:lstStyle/>
                    <a:p>
                      <a:pPr algn="ctr" rtl="1">
                        <a:lnSpc>
                          <a:spcPct val="107000"/>
                        </a:lnSpc>
                        <a:spcAft>
                          <a:spcPts val="0"/>
                        </a:spcAft>
                      </a:pPr>
                      <a:r>
                        <a:rPr lang="ar-SA" sz="1300" dirty="0">
                          <a:effectLst/>
                        </a:rPr>
                        <a:t> المرجع / د 5.2.1 بروتوكول الاختبار</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solidFill>
                      <a:schemeClr val="tx2">
                        <a:lumMod val="20000"/>
                        <a:lumOff val="80000"/>
                      </a:schemeClr>
                    </a:solidFill>
                  </a:tcPr>
                </a:tc>
                <a:tc>
                  <a:txBody>
                    <a:bodyPr/>
                    <a:lstStyle/>
                    <a:p>
                      <a:pPr algn="ctr">
                        <a:lnSpc>
                          <a:spcPct val="107000"/>
                        </a:lnSpc>
                        <a:spcAft>
                          <a:spcPts val="0"/>
                        </a:spcAft>
                      </a:pPr>
                      <a:r>
                        <a:rPr lang="ar-SA" sz="1300" dirty="0">
                          <a:effectLst/>
                        </a:rPr>
                        <a:t>المسؤولية</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solidFill>
                      <a:schemeClr val="tx2">
                        <a:lumMod val="20000"/>
                        <a:lumOff val="80000"/>
                      </a:schemeClr>
                    </a:solidFill>
                  </a:tcPr>
                </a:tc>
                <a:tc>
                  <a:txBody>
                    <a:bodyPr/>
                    <a:lstStyle/>
                    <a:p>
                      <a:pPr algn="ctr">
                        <a:lnSpc>
                          <a:spcPct val="107000"/>
                        </a:lnSpc>
                        <a:spcAft>
                          <a:spcPts val="0"/>
                        </a:spcAft>
                      </a:pPr>
                      <a:r>
                        <a:rPr lang="ar-SA" sz="1300" dirty="0">
                          <a:effectLst/>
                        </a:rPr>
                        <a:t>الوصف</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solidFill>
                      <a:schemeClr val="tx2">
                        <a:lumMod val="20000"/>
                        <a:lumOff val="80000"/>
                      </a:schemeClr>
                    </a:solidFill>
                  </a:tcPr>
                </a:tc>
                <a:tc>
                  <a:txBody>
                    <a:bodyPr/>
                    <a:lstStyle/>
                    <a:p>
                      <a:pPr algn="ctr">
                        <a:lnSpc>
                          <a:spcPct val="107000"/>
                        </a:lnSpc>
                        <a:spcAft>
                          <a:spcPts val="0"/>
                        </a:spcAft>
                      </a:pPr>
                      <a:r>
                        <a:rPr lang="ar-SA" sz="1300" dirty="0">
                          <a:effectLst/>
                        </a:rPr>
                        <a:t>المهام</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solidFill>
                      <a:schemeClr val="tx2">
                        <a:lumMod val="20000"/>
                        <a:lumOff val="80000"/>
                      </a:schemeClr>
                    </a:solidFill>
                  </a:tcPr>
                </a:tc>
                <a:extLst>
                  <a:ext uri="{0D108BD9-81ED-4DB2-BD59-A6C34878D82A}">
                    <a16:rowId xmlns:a16="http://schemas.microsoft.com/office/drawing/2014/main" val="10001"/>
                  </a:ext>
                </a:extLst>
              </a:tr>
              <a:tr h="200606">
                <a:tc>
                  <a:txBody>
                    <a:bodyPr/>
                    <a:lstStyle/>
                    <a:p>
                      <a:pPr algn="l">
                        <a:lnSpc>
                          <a:spcPct val="107000"/>
                        </a:lnSpc>
                        <a:spcAft>
                          <a:spcPts val="0"/>
                        </a:spcAft>
                      </a:pPr>
                      <a:r>
                        <a:rPr lang="fr-FR" sz="1000" dirty="0">
                          <a:effectLst/>
                        </a:rPr>
                        <a:t> </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5.1</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marL="742950" lvl="1" indent="-22225" algn="ctr" rtl="1">
                        <a:lnSpc>
                          <a:spcPct val="107000"/>
                        </a:lnSpc>
                        <a:spcAft>
                          <a:spcPts val="0"/>
                        </a:spcAft>
                        <a:buFont typeface="+mj-lt"/>
                        <a:buAutoNum type="arabicPeriod"/>
                      </a:pPr>
                      <a:r>
                        <a:rPr lang="ar-SA" sz="1000" b="1" dirty="0">
                          <a:effectLst/>
                          <a:cs typeface="+mj-cs"/>
                        </a:rPr>
                        <a:t>وصف المنطقة العمرانية</a:t>
                      </a:r>
                      <a:endParaRPr lang="fr-FR" sz="1000" b="1" dirty="0">
                        <a:effectLst/>
                        <a:latin typeface="Calibri" panose="020F0502020204030204" pitchFamily="34" charset="0"/>
                        <a:ea typeface="Calibri" panose="020F0502020204030204" pitchFamily="34" charset="0"/>
                        <a:cs typeface="+mj-cs"/>
                      </a:endParaRPr>
                    </a:p>
                  </a:txBody>
                  <a:tcPr marL="63726" marR="63726" marT="0" marB="0"/>
                </a:tc>
                <a:tc>
                  <a:txBody>
                    <a:bodyPr/>
                    <a:lstStyle/>
                    <a:p>
                      <a:pPr algn="ctr" rtl="1">
                        <a:lnSpc>
                          <a:spcPct val="107000"/>
                        </a:lnSpc>
                        <a:spcAft>
                          <a:spcPts val="0"/>
                        </a:spcAft>
                      </a:pPr>
                      <a:r>
                        <a:rPr lang="ar-SA" sz="1000" dirty="0">
                          <a:effectLst/>
                        </a:rPr>
                        <a:t>فريق </a:t>
                      </a:r>
                      <a:r>
                        <a:rPr lang="fr-FR" sz="1000" dirty="0">
                          <a:effectLst/>
                        </a:rPr>
                        <a:t>SMC</a:t>
                      </a:r>
                    </a:p>
                  </a:txBody>
                  <a:tcPr marL="63726" marR="63726" marT="0" marB="0"/>
                </a:tc>
                <a:tc>
                  <a:txBody>
                    <a:bodyPr/>
                    <a:lstStyle/>
                    <a:p>
                      <a:pPr algn="r" rtl="1">
                        <a:lnSpc>
                          <a:spcPct val="107000"/>
                        </a:lnSpc>
                        <a:spcAft>
                          <a:spcPts val="0"/>
                        </a:spcAft>
                      </a:pPr>
                      <a:r>
                        <a:rPr lang="ar-SA" sz="1000" dirty="0">
                          <a:effectLst/>
                        </a:rPr>
                        <a:t>اختيار وتحسين تدخل الطاقة في المناطق الحضري</a:t>
                      </a:r>
                      <a:r>
                        <a:rPr lang="en-US" sz="1000" dirty="0">
                          <a:effectLst/>
                        </a:rPr>
                        <a:t> </a:t>
                      </a:r>
                      <a:r>
                        <a:rPr lang="ar-SA" sz="1000" dirty="0">
                          <a:effectLst/>
                        </a:rPr>
                        <a:t>حجم</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rPr>
                        <a:t>36</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extLst>
                  <a:ext uri="{0D108BD9-81ED-4DB2-BD59-A6C34878D82A}">
                    <a16:rowId xmlns:a16="http://schemas.microsoft.com/office/drawing/2014/main" val="10002"/>
                  </a:ext>
                </a:extLst>
              </a:tr>
              <a:tr h="200606">
                <a:tc>
                  <a:txBody>
                    <a:bodyPr/>
                    <a:lstStyle/>
                    <a:p>
                      <a:pPr algn="l">
                        <a:lnSpc>
                          <a:spcPct val="107000"/>
                        </a:lnSpc>
                        <a:spcAft>
                          <a:spcPts val="0"/>
                        </a:spcAft>
                      </a:pPr>
                      <a:r>
                        <a:rPr lang="fr-FR" sz="1000">
                          <a:effectLst/>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5.1</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ar-SA" sz="1000" b="1">
                          <a:effectLst/>
                          <a:cs typeface="+mj-cs"/>
                        </a:rPr>
                        <a:t>1.1-وصف المنطقة العمرانية</a:t>
                      </a:r>
                      <a:endParaRPr lang="fr-FR" sz="1000" b="1">
                        <a:effectLst/>
                        <a:latin typeface="Calibri" panose="020F0502020204030204" pitchFamily="34" charset="0"/>
                        <a:ea typeface="Calibri" panose="020F0502020204030204" pitchFamily="34" charset="0"/>
                        <a:cs typeface="+mj-cs"/>
                      </a:endParaRPr>
                    </a:p>
                  </a:txBody>
                  <a:tcPr marL="63726" marR="63726" marT="0" marB="0"/>
                </a:tc>
                <a:tc>
                  <a:txBody>
                    <a:bodyPr/>
                    <a:lstStyle/>
                    <a:p>
                      <a:pPr algn="ctr" rtl="1">
                        <a:lnSpc>
                          <a:spcPct val="107000"/>
                        </a:lnSpc>
                        <a:spcAft>
                          <a:spcPts val="0"/>
                        </a:spcAft>
                      </a:pPr>
                      <a:r>
                        <a:rPr lang="ar-SA" sz="1000" dirty="0">
                          <a:effectLst/>
                        </a:rPr>
                        <a:t>فريق </a:t>
                      </a:r>
                      <a:r>
                        <a:rPr lang="fr-FR" sz="1000" dirty="0">
                          <a:effectLst/>
                        </a:rPr>
                        <a:t>SMC</a:t>
                      </a:r>
                    </a:p>
                  </a:txBody>
                  <a:tcPr marL="63726" marR="63726" marT="0" marB="0"/>
                </a:tc>
                <a:tc>
                  <a:txBody>
                    <a:bodyPr/>
                    <a:lstStyle/>
                    <a:p>
                      <a:pPr algn="r" rtl="1">
                        <a:lnSpc>
                          <a:spcPct val="107000"/>
                        </a:lnSpc>
                        <a:spcAft>
                          <a:spcPts val="0"/>
                        </a:spcAft>
                      </a:pPr>
                      <a:r>
                        <a:rPr lang="ar-SA" sz="1000" dirty="0">
                          <a:effectLst/>
                        </a:rPr>
                        <a:t>اختيار وتحسين المواد غير المتعلقة بالطاقة</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rPr>
                        <a:t>37</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extLst>
                  <a:ext uri="{0D108BD9-81ED-4DB2-BD59-A6C34878D82A}">
                    <a16:rowId xmlns:a16="http://schemas.microsoft.com/office/drawing/2014/main" val="10003"/>
                  </a:ext>
                </a:extLst>
              </a:tr>
              <a:tr h="200606">
                <a:tc>
                  <a:txBody>
                    <a:bodyPr/>
                    <a:lstStyle/>
                    <a:p>
                      <a:pPr algn="l">
                        <a:lnSpc>
                          <a:spcPct val="107000"/>
                        </a:lnSpc>
                        <a:spcAft>
                          <a:spcPts val="0"/>
                        </a:spcAft>
                      </a:pPr>
                      <a:r>
                        <a:rPr lang="fr-FR" sz="1000">
                          <a:effectLst/>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5.2</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ar-SA" sz="1000" b="1">
                          <a:effectLst/>
                          <a:cs typeface="+mj-cs"/>
                        </a:rPr>
                        <a:t>2.1</a:t>
                      </a:r>
                      <a:r>
                        <a:rPr lang="fr-FR" sz="1000" b="1">
                          <a:effectLst/>
                          <a:cs typeface="+mj-cs"/>
                        </a:rPr>
                        <a:t>-</a:t>
                      </a:r>
                      <a:r>
                        <a:rPr lang="ar-SA" sz="1000" b="1">
                          <a:effectLst/>
                          <a:cs typeface="+mj-cs"/>
                        </a:rPr>
                        <a:t>وصف المبنى</a:t>
                      </a:r>
                      <a:endParaRPr lang="fr-FR" sz="1000" b="1">
                        <a:effectLst/>
                        <a:latin typeface="Calibri" panose="020F0502020204030204" pitchFamily="34" charset="0"/>
                        <a:ea typeface="Calibri" panose="020F0502020204030204" pitchFamily="34" charset="0"/>
                        <a:cs typeface="+mj-cs"/>
                      </a:endParaRPr>
                    </a:p>
                  </a:txBody>
                  <a:tcPr marL="63726" marR="63726" marT="0" marB="0"/>
                </a:tc>
                <a:tc>
                  <a:txBody>
                    <a:bodyPr/>
                    <a:lstStyle/>
                    <a:p>
                      <a:pPr algn="ctr" rtl="1">
                        <a:lnSpc>
                          <a:spcPct val="107000"/>
                        </a:lnSpc>
                        <a:spcAft>
                          <a:spcPts val="0"/>
                        </a:spcAft>
                      </a:pPr>
                      <a:r>
                        <a:rPr lang="ar-SA" sz="1000" dirty="0">
                          <a:effectLst/>
                        </a:rPr>
                        <a:t>فريق </a:t>
                      </a:r>
                      <a:r>
                        <a:rPr lang="fr-FR" sz="1000" dirty="0">
                          <a:effectLst/>
                        </a:rPr>
                        <a:t>SMC</a:t>
                      </a:r>
                    </a:p>
                    <a:p>
                      <a:pPr algn="ctr" rtl="1">
                        <a:lnSpc>
                          <a:spcPct val="107000"/>
                        </a:lnSpc>
                        <a:spcAft>
                          <a:spcPts val="0"/>
                        </a:spcAft>
                      </a:pPr>
                      <a:r>
                        <a:rPr lang="ar-SA" sz="1000" dirty="0">
                          <a:effectLst/>
                        </a:rPr>
                        <a:t>بلدية</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r" rtl="1">
                        <a:lnSpc>
                          <a:spcPct val="107000"/>
                        </a:lnSpc>
                        <a:spcAft>
                          <a:spcPts val="0"/>
                        </a:spcAft>
                      </a:pPr>
                      <a:r>
                        <a:rPr lang="ar-SA" sz="1000" dirty="0">
                          <a:effectLst/>
                        </a:rPr>
                        <a:t>تحديد نماذج الأعمال وخطط التمويل في</a:t>
                      </a:r>
                      <a:r>
                        <a:rPr lang="en-US" sz="1000" dirty="0">
                          <a:effectLst/>
                        </a:rPr>
                        <a:t> </a:t>
                      </a:r>
                      <a:r>
                        <a:rPr lang="ar-SA" sz="1000" dirty="0">
                          <a:effectLst/>
                        </a:rPr>
                        <a:t>النطاق الحضري</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rPr>
                        <a:t>38</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extLst>
                  <a:ext uri="{0D108BD9-81ED-4DB2-BD59-A6C34878D82A}">
                    <a16:rowId xmlns:a16="http://schemas.microsoft.com/office/drawing/2014/main" val="10004"/>
                  </a:ext>
                </a:extLst>
              </a:tr>
              <a:tr h="200606">
                <a:tc>
                  <a:txBody>
                    <a:bodyPr/>
                    <a:lstStyle/>
                    <a:p>
                      <a:pPr algn="l">
                        <a:lnSpc>
                          <a:spcPct val="107000"/>
                        </a:lnSpc>
                        <a:spcAft>
                          <a:spcPts val="0"/>
                        </a:spcAft>
                      </a:pPr>
                      <a:r>
                        <a:rPr lang="fr-FR" sz="1000">
                          <a:effectLst/>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5.1</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ar-SA" sz="1000" b="1" dirty="0">
                          <a:effectLst/>
                          <a:cs typeface="+mj-cs"/>
                        </a:rPr>
                        <a:t> 4.1فريق</a:t>
                      </a:r>
                      <a:r>
                        <a:rPr lang="fr-FR" sz="1000" b="1" dirty="0">
                          <a:effectLst/>
                          <a:cs typeface="+mj-cs"/>
                        </a:rPr>
                        <a:t> SMC</a:t>
                      </a:r>
                      <a:endParaRPr lang="fr-FR" sz="1000" b="1" dirty="0">
                        <a:effectLst/>
                        <a:latin typeface="Calibri" panose="020F0502020204030204" pitchFamily="34" charset="0"/>
                        <a:ea typeface="Calibri" panose="020F0502020204030204" pitchFamily="34" charset="0"/>
                        <a:cs typeface="+mj-cs"/>
                      </a:endParaRPr>
                    </a:p>
                  </a:txBody>
                  <a:tcPr marL="63726" marR="63726" marT="0" marB="0"/>
                </a:tc>
                <a:tc>
                  <a:txBody>
                    <a:bodyPr/>
                    <a:lstStyle/>
                    <a:p>
                      <a:pPr algn="ctr" rtl="1">
                        <a:lnSpc>
                          <a:spcPct val="107000"/>
                        </a:lnSpc>
                        <a:spcAft>
                          <a:spcPts val="0"/>
                        </a:spcAft>
                      </a:pPr>
                      <a:r>
                        <a:rPr lang="ar-SA" sz="1000" dirty="0">
                          <a:effectLst/>
                        </a:rPr>
                        <a:t>فريق</a:t>
                      </a:r>
                      <a:r>
                        <a:rPr lang="fr-FR" sz="1000" dirty="0">
                          <a:effectLst/>
                        </a:rPr>
                        <a:t> SMC</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r" rtl="1">
                        <a:lnSpc>
                          <a:spcPct val="107000"/>
                        </a:lnSpc>
                        <a:spcAft>
                          <a:spcPts val="0"/>
                        </a:spcAft>
                      </a:pPr>
                      <a:r>
                        <a:rPr lang="ar-SA" sz="1000" dirty="0">
                          <a:effectLst/>
                        </a:rPr>
                        <a:t>اختيار وتحسين تدخل الطاقة في</a:t>
                      </a:r>
                      <a:r>
                        <a:rPr lang="en-US" sz="1000" dirty="0">
                          <a:effectLst/>
                        </a:rPr>
                        <a:t> </a:t>
                      </a:r>
                      <a:r>
                        <a:rPr lang="ar-SA" sz="1000" dirty="0">
                          <a:effectLst/>
                        </a:rPr>
                        <a:t>مقياس البناء</a:t>
                      </a:r>
                      <a:r>
                        <a:rPr lang="fr-FR" sz="1000" dirty="0">
                          <a:effectLst/>
                        </a:rPr>
                        <a:t> </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rPr>
                        <a:t>39</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solidFill>
                      <a:schemeClr val="accent3">
                        <a:lumMod val="75000"/>
                      </a:schemeClr>
                    </a:solidFill>
                  </a:tcPr>
                </a:tc>
                <a:extLst>
                  <a:ext uri="{0D108BD9-81ED-4DB2-BD59-A6C34878D82A}">
                    <a16:rowId xmlns:a16="http://schemas.microsoft.com/office/drawing/2014/main" val="10005"/>
                  </a:ext>
                </a:extLst>
              </a:tr>
              <a:tr h="401211">
                <a:tc>
                  <a:txBody>
                    <a:bodyPr/>
                    <a:lstStyle/>
                    <a:p>
                      <a:pPr algn="l">
                        <a:lnSpc>
                          <a:spcPct val="107000"/>
                        </a:lnSpc>
                        <a:spcAft>
                          <a:spcPts val="0"/>
                        </a:spcAft>
                      </a:pPr>
                      <a:r>
                        <a:rPr lang="fr-FR" sz="1000">
                          <a:effectLst/>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5.1</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ar-SA" sz="1000" b="1">
                          <a:effectLst/>
                          <a:cs typeface="+mj-cs"/>
                        </a:rPr>
                        <a:t>1.  2-وصف المبنى</a:t>
                      </a:r>
                      <a:endParaRPr lang="fr-FR" sz="1000" b="1">
                        <a:effectLst/>
                        <a:latin typeface="Calibri" panose="020F0502020204030204" pitchFamily="34" charset="0"/>
                        <a:ea typeface="Calibri" panose="020F0502020204030204" pitchFamily="34" charset="0"/>
                        <a:cs typeface="+mj-cs"/>
                      </a:endParaRPr>
                    </a:p>
                  </a:txBody>
                  <a:tcPr marL="63726" marR="63726" marT="0" marB="0"/>
                </a:tc>
                <a:tc>
                  <a:txBody>
                    <a:bodyPr/>
                    <a:lstStyle/>
                    <a:p>
                      <a:pPr algn="ctr" rtl="1">
                        <a:lnSpc>
                          <a:spcPct val="107000"/>
                        </a:lnSpc>
                        <a:spcAft>
                          <a:spcPts val="0"/>
                        </a:spcAft>
                      </a:pPr>
                      <a:r>
                        <a:rPr lang="ar-SA" sz="1000" dirty="0">
                          <a:effectLst/>
                        </a:rPr>
                        <a:t>فريق</a:t>
                      </a:r>
                      <a:r>
                        <a:rPr lang="fr-FR" sz="1000" dirty="0">
                          <a:effectLst/>
                        </a:rPr>
                        <a:t> SMC</a:t>
                      </a:r>
                    </a:p>
                    <a:p>
                      <a:pPr algn="ctr" rtl="1">
                        <a:lnSpc>
                          <a:spcPct val="107000"/>
                        </a:lnSpc>
                        <a:spcAft>
                          <a:spcPts val="0"/>
                        </a:spcAft>
                      </a:pPr>
                      <a:r>
                        <a:rPr lang="fr-FR" sz="1000" dirty="0">
                          <a:effectLst/>
                        </a:rPr>
                        <a:t> </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r" rtl="1">
                        <a:lnSpc>
                          <a:spcPct val="107000"/>
                        </a:lnSpc>
                        <a:spcAft>
                          <a:spcPts val="0"/>
                        </a:spcAft>
                      </a:pPr>
                      <a:r>
                        <a:rPr lang="ar-SA" sz="1000" dirty="0">
                          <a:effectLst/>
                        </a:rPr>
                        <a:t>اختيار وتحسين المواد غير المتعلقة بالطاقة</a:t>
                      </a:r>
                      <a:r>
                        <a:rPr lang="en-US" sz="1000" dirty="0">
                          <a:effectLst/>
                        </a:rPr>
                        <a:t> </a:t>
                      </a:r>
                      <a:r>
                        <a:rPr lang="ar-SA" sz="1000" dirty="0">
                          <a:effectLst/>
                        </a:rPr>
                        <a:t>التدخلات على نطاق المبنى</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rPr>
                        <a:t>40</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solidFill>
                      <a:schemeClr val="accent3">
                        <a:lumMod val="75000"/>
                      </a:schemeClr>
                    </a:solidFill>
                  </a:tcPr>
                </a:tc>
                <a:extLst>
                  <a:ext uri="{0D108BD9-81ED-4DB2-BD59-A6C34878D82A}">
                    <a16:rowId xmlns:a16="http://schemas.microsoft.com/office/drawing/2014/main" val="10006"/>
                  </a:ext>
                </a:extLst>
              </a:tr>
              <a:tr h="215758">
                <a:tc>
                  <a:txBody>
                    <a:bodyPr/>
                    <a:lstStyle/>
                    <a:p>
                      <a:pPr algn="l">
                        <a:lnSpc>
                          <a:spcPct val="107000"/>
                        </a:lnSpc>
                        <a:spcAft>
                          <a:spcPts val="0"/>
                        </a:spcAft>
                      </a:pPr>
                      <a:r>
                        <a:rPr lang="fr-FR" sz="1000">
                          <a:effectLst/>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5.2</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ar-SA" sz="1000" b="1">
                          <a:effectLst/>
                          <a:cs typeface="+mj-cs"/>
                        </a:rPr>
                        <a:t>2.1 صف المبنى</a:t>
                      </a:r>
                      <a:endParaRPr lang="fr-FR" sz="1000" b="1">
                        <a:effectLst/>
                        <a:latin typeface="Calibri" panose="020F0502020204030204" pitchFamily="34" charset="0"/>
                        <a:ea typeface="Calibri" panose="020F0502020204030204" pitchFamily="34" charset="0"/>
                        <a:cs typeface="+mj-cs"/>
                      </a:endParaRPr>
                    </a:p>
                  </a:txBody>
                  <a:tcPr marL="63726" marR="63726" marT="0" marB="0"/>
                </a:tc>
                <a:tc>
                  <a:txBody>
                    <a:bodyPr/>
                    <a:lstStyle/>
                    <a:p>
                      <a:pPr algn="ctr" rtl="1">
                        <a:lnSpc>
                          <a:spcPct val="107000"/>
                        </a:lnSpc>
                        <a:spcAft>
                          <a:spcPts val="0"/>
                        </a:spcAft>
                      </a:pPr>
                      <a:r>
                        <a:rPr lang="ar-SA" sz="1000" dirty="0">
                          <a:effectLst/>
                        </a:rPr>
                        <a:t>فريق</a:t>
                      </a:r>
                      <a:r>
                        <a:rPr lang="fr-FR" sz="1000" dirty="0">
                          <a:effectLst/>
                        </a:rPr>
                        <a:t> SMC</a:t>
                      </a:r>
                      <a:r>
                        <a:rPr lang="ar-SA" sz="1000" dirty="0">
                          <a:effectLst/>
                        </a:rPr>
                        <a:t>- بلدية </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r" rtl="1">
                        <a:lnSpc>
                          <a:spcPct val="107000"/>
                        </a:lnSpc>
                        <a:spcAft>
                          <a:spcPts val="0"/>
                        </a:spcAft>
                      </a:pPr>
                      <a:r>
                        <a:rPr lang="ar-SA" sz="1000" dirty="0">
                          <a:effectLst/>
                        </a:rPr>
                        <a:t>تحديد نماذج الأعمال وخطط التمويل في</a:t>
                      </a:r>
                      <a:r>
                        <a:rPr lang="en-US" sz="1000" dirty="0">
                          <a:effectLst/>
                        </a:rPr>
                        <a:t> </a:t>
                      </a:r>
                      <a:r>
                        <a:rPr lang="ar-SA" sz="1000" dirty="0">
                          <a:effectLst/>
                        </a:rPr>
                        <a:t>مقياس البناء</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rPr>
                        <a:t>41</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solidFill>
                      <a:schemeClr val="accent3">
                        <a:lumMod val="75000"/>
                      </a:schemeClr>
                    </a:solidFill>
                  </a:tcPr>
                </a:tc>
                <a:extLst>
                  <a:ext uri="{0D108BD9-81ED-4DB2-BD59-A6C34878D82A}">
                    <a16:rowId xmlns:a16="http://schemas.microsoft.com/office/drawing/2014/main" val="10007"/>
                  </a:ext>
                </a:extLst>
              </a:tr>
              <a:tr h="200606">
                <a:tc>
                  <a:txBody>
                    <a:bodyPr/>
                    <a:lstStyle/>
                    <a:p>
                      <a:pPr algn="r" rtl="1">
                        <a:lnSpc>
                          <a:spcPct val="107000"/>
                        </a:lnSpc>
                        <a:spcAft>
                          <a:spcPts val="0"/>
                        </a:spcAft>
                      </a:pPr>
                      <a:r>
                        <a:rPr lang="ar-SA" sz="1200" b="1" dirty="0">
                          <a:effectLst/>
                          <a:latin typeface="Calibri" panose="020F0502020204030204" pitchFamily="34" charset="0"/>
                          <a:ea typeface="Calibri" panose="020F0502020204030204" pitchFamily="34" charset="0"/>
                          <a:cs typeface="Arial" panose="020B0604020202020204" pitchFamily="34" charset="0"/>
                        </a:rPr>
                        <a:t>د </a:t>
                      </a:r>
                      <a:r>
                        <a:rPr lang="en-US" sz="1200" b="1" dirty="0">
                          <a:effectLst/>
                          <a:latin typeface="Calibri" panose="020F0502020204030204" pitchFamily="34" charset="0"/>
                          <a:ea typeface="Calibri" panose="020F0502020204030204" pitchFamily="34" charset="0"/>
                          <a:cs typeface="Arial" panose="020B0604020202020204" pitchFamily="34" charset="0"/>
                        </a:rPr>
                        <a:t>  2.2.4 </a:t>
                      </a:r>
                      <a:r>
                        <a:rPr lang="ar-SA" sz="1200" b="1" dirty="0">
                          <a:effectLst/>
                          <a:latin typeface="Calibri" panose="020F0502020204030204" pitchFamily="34" charset="0"/>
                          <a:ea typeface="Calibri" panose="020F0502020204030204" pitchFamily="34" charset="0"/>
                          <a:cs typeface="Arial" panose="020B0604020202020204" pitchFamily="34" charset="0"/>
                        </a:rPr>
                        <a:t>د</a:t>
                      </a:r>
                      <a:r>
                        <a:rPr lang="en-US" sz="1200" b="1" dirty="0">
                          <a:effectLst/>
                          <a:latin typeface="Calibri" panose="020F0502020204030204" pitchFamily="34" charset="0"/>
                          <a:ea typeface="Calibri" panose="020F0502020204030204" pitchFamily="34" charset="0"/>
                          <a:cs typeface="Arial" panose="020B0604020202020204" pitchFamily="34" charset="0"/>
                        </a:rPr>
                        <a:t>    -1.2.4 </a:t>
                      </a:r>
                      <a:endParaRPr lang="fr-FR" sz="12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5.3</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ar-SA" sz="1000" b="1">
                          <a:effectLst/>
                          <a:cs typeface="+mj-cs"/>
                        </a:rPr>
                        <a:t>3.1-البيانات المناخية</a:t>
                      </a:r>
                      <a:endParaRPr lang="fr-FR" sz="1000" b="1">
                        <a:effectLst/>
                        <a:latin typeface="Calibri" panose="020F0502020204030204" pitchFamily="34" charset="0"/>
                        <a:ea typeface="Calibri" panose="020F0502020204030204" pitchFamily="34" charset="0"/>
                        <a:cs typeface="+mj-cs"/>
                      </a:endParaRPr>
                    </a:p>
                  </a:txBody>
                  <a:tcPr marL="63726" marR="63726" marT="0" marB="0"/>
                </a:tc>
                <a:tc>
                  <a:txBody>
                    <a:bodyPr/>
                    <a:lstStyle/>
                    <a:p>
                      <a:pPr algn="ctr" rtl="1">
                        <a:lnSpc>
                          <a:spcPct val="107000"/>
                        </a:lnSpc>
                        <a:spcAft>
                          <a:spcPts val="0"/>
                        </a:spcAft>
                      </a:pPr>
                      <a:r>
                        <a:rPr lang="ar-SA" sz="1000" dirty="0">
                          <a:effectLst/>
                        </a:rPr>
                        <a:t>فريق</a:t>
                      </a:r>
                      <a:r>
                        <a:rPr lang="fr-FR" sz="1000" dirty="0">
                          <a:effectLst/>
                        </a:rPr>
                        <a:t> </a:t>
                      </a:r>
                      <a:r>
                        <a:rPr lang="ar-SA" sz="1000" dirty="0">
                          <a:effectLst/>
                        </a:rPr>
                        <a:t>– </a:t>
                      </a:r>
                      <a:r>
                        <a:rPr lang="fr-FR" sz="1000" dirty="0">
                          <a:effectLst/>
                        </a:rPr>
                        <a:t>SMC</a:t>
                      </a:r>
                      <a:r>
                        <a:rPr lang="ar-SA" sz="1000" dirty="0">
                          <a:effectLst/>
                        </a:rPr>
                        <a:t> - بلج</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r" rtl="1">
                        <a:lnSpc>
                          <a:spcPct val="107000"/>
                        </a:lnSpc>
                        <a:spcAft>
                          <a:spcPts val="0"/>
                        </a:spcAft>
                      </a:pPr>
                      <a:r>
                        <a:rPr lang="ar-SA" sz="1000" dirty="0">
                          <a:effectLst/>
                        </a:rPr>
                        <a:t>ورشة عمل </a:t>
                      </a:r>
                      <a:r>
                        <a:rPr lang="fr-FR" sz="1000" dirty="0">
                          <a:effectLst/>
                        </a:rPr>
                        <a:t>PGS</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rPr>
                        <a:t>42</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extLst>
                  <a:ext uri="{0D108BD9-81ED-4DB2-BD59-A6C34878D82A}">
                    <a16:rowId xmlns:a16="http://schemas.microsoft.com/office/drawing/2014/main" val="10008"/>
                  </a:ext>
                </a:extLst>
              </a:tr>
              <a:tr h="200606">
                <a:tc>
                  <a:txBody>
                    <a:bodyPr/>
                    <a:lstStyle/>
                    <a:p>
                      <a:pPr algn="l">
                        <a:lnSpc>
                          <a:spcPct val="107000"/>
                        </a:lnSpc>
                        <a:spcAft>
                          <a:spcPts val="0"/>
                        </a:spcAft>
                      </a:pPr>
                      <a:r>
                        <a:rPr lang="fr-FR" sz="1000">
                          <a:effectLst/>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ar-SA" sz="1000" b="1" dirty="0">
                          <a:effectLst/>
                          <a:cs typeface="+mj-cs"/>
                        </a:rPr>
                        <a:t>5.1 أصحاب المصلحة</a:t>
                      </a:r>
                      <a:endParaRPr lang="fr-FR" sz="1000" b="1" dirty="0">
                        <a:effectLst/>
                        <a:latin typeface="Calibri" panose="020F0502020204030204" pitchFamily="34" charset="0"/>
                        <a:ea typeface="Calibri" panose="020F0502020204030204" pitchFamily="34" charset="0"/>
                        <a:cs typeface="+mj-cs"/>
                      </a:endParaRPr>
                    </a:p>
                  </a:txBody>
                  <a:tcPr marL="63726" marR="63726" marT="0" marB="0"/>
                </a:tc>
                <a:tc>
                  <a:txBody>
                    <a:bodyPr/>
                    <a:lstStyle/>
                    <a:p>
                      <a:pPr algn="ctr" rtl="1">
                        <a:lnSpc>
                          <a:spcPct val="107000"/>
                        </a:lnSpc>
                        <a:spcAft>
                          <a:spcPts val="0"/>
                        </a:spcAft>
                      </a:pPr>
                      <a:r>
                        <a:rPr lang="ar-JO" sz="1000" dirty="0">
                          <a:effectLst/>
                        </a:rPr>
                        <a:t>فريق </a:t>
                      </a:r>
                      <a:r>
                        <a:rPr lang="fr-FR" sz="1000" dirty="0">
                          <a:effectLst/>
                        </a:rPr>
                        <a:t>SMC</a:t>
                      </a:r>
                    </a:p>
                    <a:p>
                      <a:pPr algn="ctr" rtl="1">
                        <a:lnSpc>
                          <a:spcPct val="107000"/>
                        </a:lnSpc>
                        <a:spcAft>
                          <a:spcPts val="0"/>
                        </a:spcAft>
                      </a:pP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r" rtl="1">
                        <a:lnSpc>
                          <a:spcPct val="107000"/>
                        </a:lnSpc>
                        <a:spcAft>
                          <a:spcPts val="0"/>
                        </a:spcAft>
                      </a:pPr>
                      <a:r>
                        <a:rPr lang="ar-SA" sz="1000" dirty="0">
                          <a:effectLst/>
                        </a:rPr>
                        <a:t>الانتهاء من مرحلة التعديل التحديثي للسيناريوهات: النسخة النهائية</a:t>
                      </a:r>
                      <a:r>
                        <a:rPr lang="en-US" sz="1000" dirty="0">
                          <a:effectLst/>
                        </a:rPr>
                        <a:t> </a:t>
                      </a:r>
                      <a:r>
                        <a:rPr lang="ar-SA" sz="1000" dirty="0">
                          <a:effectLst/>
                        </a:rPr>
                        <a:t>من القسم </a:t>
                      </a:r>
                      <a:r>
                        <a:rPr lang="en-US" sz="1000" dirty="0">
                          <a:effectLst/>
                        </a:rPr>
                        <a:t>5</a:t>
                      </a:r>
                      <a:r>
                        <a:rPr lang="ar-SA" sz="1000" dirty="0">
                          <a:effectLst/>
                        </a:rPr>
                        <a:t> من بروتوكول الاختبار</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tc>
                  <a:txBody>
                    <a:bodyPr/>
                    <a:lstStyle/>
                    <a:p>
                      <a:pPr algn="ctr" rtl="1">
                        <a:lnSpc>
                          <a:spcPct val="107000"/>
                        </a:lnSpc>
                        <a:spcAft>
                          <a:spcPts val="0"/>
                        </a:spcAft>
                      </a:pPr>
                      <a:r>
                        <a:rPr lang="en-US" sz="1000" dirty="0">
                          <a:effectLst/>
                        </a:rPr>
                        <a:t>43</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487772359"/>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827738" y="116923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821780" y="115771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42</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43618" y="2335593"/>
            <a:ext cx="8060462" cy="3067506"/>
          </a:xfrm>
          <a:prstGeom prst="rect">
            <a:avLst/>
          </a:prstGeom>
          <a:noFill/>
        </p:spPr>
        <p:txBody>
          <a:bodyPr wrap="square">
            <a:spAutoFit/>
          </a:bodyPr>
          <a:lstStyle/>
          <a:p>
            <a:pPr algn="just" rtl="1">
              <a:lnSpc>
                <a:spcPct val="150000"/>
              </a:lnSpc>
            </a:pPr>
            <a:r>
              <a:rPr lang="ar-JO" sz="1633" b="1" dirty="0">
                <a:solidFill>
                  <a:schemeClr val="bg2">
                    <a:lumMod val="50000"/>
                  </a:schemeClr>
                </a:solidFill>
              </a:rPr>
              <a:t>يمكن تعريف السيناريو على أنه حزمة من تدخلات التعديل التحديثي.</a:t>
            </a:r>
            <a:r>
              <a:rPr lang="en-US" sz="1633" b="1" dirty="0">
                <a:solidFill>
                  <a:schemeClr val="bg2">
                    <a:lumMod val="50000"/>
                  </a:schemeClr>
                </a:solidFill>
              </a:rPr>
              <a:t> </a:t>
            </a:r>
            <a:r>
              <a:rPr lang="ar-JO" sz="1633" b="1" dirty="0">
                <a:solidFill>
                  <a:schemeClr val="bg2">
                    <a:lumMod val="50000"/>
                  </a:schemeClr>
                </a:solidFill>
              </a:rPr>
              <a:t>قد تشمل التدخلات تغييرات على أصل مادي ، مثل تطوير جديد أو حل تقني أو هيكل مبني آخر. يمكن أن تشمل أيضًا تدخلًا ناعمًا ، مثل عملية أو سياسة تبني المعرفة أو تمكّن المهارات والقيادة. يجب أن تعزز التدخلات نهجًا شاملاً ومترابطًا للوظائف الحضرية وأن تنظر في المنطقة الحضرية كنظام ، ويجب أن تهدف إلى سد الصوامع من خلال عملية شاملة تعترف بالتبعية المشتركة والاعتماد المتبادل.</a:t>
            </a:r>
            <a:endParaRPr lang="en-US" sz="1633" b="1" dirty="0">
              <a:solidFill>
                <a:schemeClr val="bg2">
                  <a:lumMod val="50000"/>
                </a:schemeClr>
              </a:solidFill>
            </a:endParaRPr>
          </a:p>
          <a:p>
            <a:pPr algn="just" rtl="1">
              <a:lnSpc>
                <a:spcPct val="150000"/>
              </a:lnSpc>
            </a:pPr>
            <a:r>
              <a:rPr lang="en-US" sz="1633" b="1" dirty="0">
                <a:solidFill>
                  <a:schemeClr val="bg2">
                    <a:lumMod val="50000"/>
                  </a:schemeClr>
                </a:solidFill>
              </a:rPr>
              <a:t> </a:t>
            </a:r>
            <a:r>
              <a:rPr lang="ar-JO" sz="1633" b="1" dirty="0">
                <a:solidFill>
                  <a:schemeClr val="bg2">
                    <a:lumMod val="50000"/>
                  </a:schemeClr>
                </a:solidFill>
              </a:rPr>
              <a:t>يمكن أن يساعد هذا النهج المتكامل على ظهور أفكار جديدة ويجمع فرصًا جديدة للابتكار عبر القطاعات. يمكن أن يزيد التآزر إلى أقصى حد ، ويعزز الاستخدام الفعال للموارد ، ويقضي على طول العمر من خلال ضمان مشاركة أصحاب المصلحة والمالكين المشتركين واستثمارهم في التنفيذ الناجح للجهود.</a:t>
            </a:r>
            <a:endParaRPr lang="en-US" sz="1633" b="1" dirty="0">
              <a:solidFill>
                <a:schemeClr val="bg2">
                  <a:lumMod val="50000"/>
                </a:schemeClr>
              </a:solidFill>
            </a:endParaRPr>
          </a:p>
        </p:txBody>
      </p:sp>
      <p:sp>
        <p:nvSpPr>
          <p:cNvPr id="22" name="Ovale 21">
            <a:extLst>
              <a:ext uri="{FF2B5EF4-FFF2-40B4-BE49-F238E27FC236}">
                <a16:creationId xmlns:a16="http://schemas.microsoft.com/office/drawing/2014/main" id="{00513AA0-6EF8-82D6-470D-B926244009CC}"/>
              </a:ext>
            </a:extLst>
          </p:cNvPr>
          <p:cNvSpPr/>
          <p:nvPr/>
        </p:nvSpPr>
        <p:spPr>
          <a:xfrm>
            <a:off x="8259909" y="841680"/>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98169" y="852315"/>
            <a:ext cx="483767" cy="483767"/>
          </a:xfrm>
          <a:prstGeom prst="rect">
            <a:avLst/>
          </a:prstGeom>
        </p:spPr>
      </p:pic>
      <p:sp>
        <p:nvSpPr>
          <p:cNvPr id="3" name="CasellaDiTesto 2">
            <a:extLst>
              <a:ext uri="{FF2B5EF4-FFF2-40B4-BE49-F238E27FC236}">
                <a16:creationId xmlns:a16="http://schemas.microsoft.com/office/drawing/2014/main" id="{F6DEFB1B-D3E6-F3AC-386E-170259F4196B}"/>
              </a:ext>
            </a:extLst>
          </p:cNvPr>
          <p:cNvSpPr txBox="1"/>
          <p:nvPr/>
        </p:nvSpPr>
        <p:spPr>
          <a:xfrm>
            <a:off x="4207900" y="1362854"/>
            <a:ext cx="4060564"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5.1</a:t>
            </a:r>
            <a:r>
              <a:rPr lang="ar-JO" sz="1633" dirty="0">
                <a:solidFill>
                  <a:srgbClr val="264D9F"/>
                </a:solidFill>
                <a:ea typeface="Times New Roman" panose="02020603050405020304" pitchFamily="18" charset="0"/>
                <a:cs typeface="Calibri" panose="020F0502020204030204" pitchFamily="34" charset="0"/>
              </a:rPr>
              <a:t> تطوير سيناريوهات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10" name="Groupe 9"/>
          <p:cNvGrpSpPr/>
          <p:nvPr/>
        </p:nvGrpSpPr>
        <p:grpSpPr>
          <a:xfrm>
            <a:off x="343618" y="886069"/>
            <a:ext cx="1404631" cy="901943"/>
            <a:chOff x="7245210" y="904768"/>
            <a:chExt cx="1404631" cy="901943"/>
          </a:xfrm>
        </p:grpSpPr>
        <p:sp>
          <p:nvSpPr>
            <p:cNvPr id="5" name="Ovale 4">
              <a:extLst>
                <a:ext uri="{FF2B5EF4-FFF2-40B4-BE49-F238E27FC236}">
                  <a16:creationId xmlns:a16="http://schemas.microsoft.com/office/drawing/2014/main" id="{B367F557-EA9B-FB88-2FDF-5A5AC8948400}"/>
                </a:ext>
              </a:extLst>
            </p:cNvPr>
            <p:cNvSpPr/>
            <p:nvPr/>
          </p:nvSpPr>
          <p:spPr>
            <a:xfrm>
              <a:off x="7388268" y="1015538"/>
              <a:ext cx="577394"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9EB6CCC5-18CC-0F6F-CB01-26EF5FC999B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37779" y="1060780"/>
              <a:ext cx="496139" cy="481441"/>
            </a:xfrm>
            <a:prstGeom prst="rect">
              <a:avLst/>
            </a:prstGeom>
          </p:spPr>
        </p:pic>
        <p:pic>
          <p:nvPicPr>
            <p:cNvPr id="8" name="Immagine 7">
              <a:extLst>
                <a:ext uri="{FF2B5EF4-FFF2-40B4-BE49-F238E27FC236}">
                  <a16:creationId xmlns:a16="http://schemas.microsoft.com/office/drawing/2014/main" id="{196C41BB-63FE-F5CE-4B24-FF5277926680}"/>
                </a:ext>
              </a:extLst>
            </p:cNvPr>
            <p:cNvPicPr>
              <a:picLocks noChangeAspect="1"/>
            </p:cNvPicPr>
            <p:nvPr/>
          </p:nvPicPr>
          <p:blipFill rotWithShape="1">
            <a:blip r:embed="rId7"/>
            <a:srcRect b="71569"/>
            <a:stretch/>
          </p:blipFill>
          <p:spPr>
            <a:xfrm>
              <a:off x="8044149" y="946039"/>
              <a:ext cx="452012" cy="149961"/>
            </a:xfrm>
            <a:prstGeom prst="rect">
              <a:avLst/>
            </a:prstGeom>
            <a:ln>
              <a:solidFill>
                <a:schemeClr val="bg2">
                  <a:lumMod val="60000"/>
                  <a:lumOff val="40000"/>
                </a:schemeClr>
              </a:solidFill>
            </a:ln>
          </p:spPr>
        </p:pic>
        <p:sp>
          <p:nvSpPr>
            <p:cNvPr id="9" name="Rettangolo 8">
              <a:extLst>
                <a:ext uri="{FF2B5EF4-FFF2-40B4-BE49-F238E27FC236}">
                  <a16:creationId xmlns:a16="http://schemas.microsoft.com/office/drawing/2014/main" id="{1BD0C017-C463-C17D-E5FB-F78F5AA56536}"/>
                </a:ext>
              </a:extLst>
            </p:cNvPr>
            <p:cNvSpPr/>
            <p:nvPr/>
          </p:nvSpPr>
          <p:spPr bwMode="auto">
            <a:xfrm>
              <a:off x="7245210" y="904768"/>
              <a:ext cx="1404631"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2" name="Immagine 11">
              <a:extLst>
                <a:ext uri="{FF2B5EF4-FFF2-40B4-BE49-F238E27FC236}">
                  <a16:creationId xmlns:a16="http://schemas.microsoft.com/office/drawing/2014/main" id="{84AAEC0B-322E-992E-5DE1-7FA0B5969322}"/>
                </a:ext>
              </a:extLst>
            </p:cNvPr>
            <p:cNvPicPr>
              <a:picLocks noChangeAspect="1"/>
            </p:cNvPicPr>
            <p:nvPr/>
          </p:nvPicPr>
          <p:blipFill>
            <a:blip r:embed="rId8"/>
            <a:stretch>
              <a:fillRect/>
            </a:stretch>
          </p:blipFill>
          <p:spPr>
            <a:xfrm>
              <a:off x="8061244" y="1080594"/>
              <a:ext cx="434916" cy="333704"/>
            </a:xfrm>
            <a:prstGeom prst="rect">
              <a:avLst/>
            </a:prstGeom>
          </p:spPr>
        </p:pic>
        <p:pic>
          <p:nvPicPr>
            <p:cNvPr id="14" name="Immagine 13">
              <a:extLst>
                <a:ext uri="{FF2B5EF4-FFF2-40B4-BE49-F238E27FC236}">
                  <a16:creationId xmlns:a16="http://schemas.microsoft.com/office/drawing/2014/main" id="{AD1F0D0E-D574-AFFC-7AA7-B3477A2019E4}"/>
                </a:ext>
              </a:extLst>
            </p:cNvPr>
            <p:cNvPicPr>
              <a:picLocks noChangeAspect="1"/>
            </p:cNvPicPr>
            <p:nvPr/>
          </p:nvPicPr>
          <p:blipFill>
            <a:blip r:embed="rId9"/>
            <a:stretch>
              <a:fillRect/>
            </a:stretch>
          </p:blipFill>
          <p:spPr>
            <a:xfrm>
              <a:off x="8071311" y="1402219"/>
              <a:ext cx="424850" cy="325981"/>
            </a:xfrm>
            <a:prstGeom prst="rect">
              <a:avLst/>
            </a:prstGeom>
          </p:spPr>
        </p:pic>
      </p:gr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8" name="CasellaDiTesto 17">
            <a:extLst>
              <a:ext uri="{FF2B5EF4-FFF2-40B4-BE49-F238E27FC236}">
                <a16:creationId xmlns:a16="http://schemas.microsoft.com/office/drawing/2014/main" id="{2520915D-8F2E-480A-9EB1-133ED10B56F8}"/>
              </a:ext>
            </a:extLst>
          </p:cNvPr>
          <p:cNvSpPr txBox="1"/>
          <p:nvPr/>
        </p:nvSpPr>
        <p:spPr>
          <a:xfrm>
            <a:off x="2673148" y="15508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sp>
        <p:nvSpPr>
          <p:cNvPr id="29" name="CasellaDiTesto 24">
            <a:extLst>
              <a:ext uri="{FF2B5EF4-FFF2-40B4-BE49-F238E27FC236}">
                <a16:creationId xmlns:a16="http://schemas.microsoft.com/office/drawing/2014/main" id="{428201F7-7479-C631-09DC-E58FFC12461D}"/>
              </a:ext>
            </a:extLst>
          </p:cNvPr>
          <p:cNvSpPr txBox="1"/>
          <p:nvPr/>
        </p:nvSpPr>
        <p:spPr>
          <a:xfrm>
            <a:off x="5709173" y="926464"/>
            <a:ext cx="2433274"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ريتروفيت</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826659992"/>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41098" y="116923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35140" y="115771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43</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622137" y="2143647"/>
            <a:ext cx="8060462" cy="3610347"/>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لتحقيق أهداف الأداء ، من الممكن تطوير سيناريوهات بديلة.</a:t>
            </a:r>
            <a:r>
              <a:rPr lang="en-US" sz="1633" b="1" dirty="0">
                <a:solidFill>
                  <a:schemeClr val="bg2">
                    <a:lumMod val="50000"/>
                  </a:schemeClr>
                </a:solidFill>
              </a:rPr>
              <a:t> </a:t>
            </a:r>
            <a:r>
              <a:rPr lang="ar-JO" sz="1633" b="1" dirty="0">
                <a:solidFill>
                  <a:schemeClr val="bg2">
                    <a:lumMod val="50000"/>
                  </a:schemeClr>
                </a:solidFill>
              </a:rPr>
              <a:t>في هذه المرحلة ، ستقوم مجموعة عمل </a:t>
            </a:r>
            <a:r>
              <a:rPr lang="en-US" sz="1633" b="1" dirty="0">
                <a:solidFill>
                  <a:schemeClr val="bg2">
                    <a:lumMod val="50000"/>
                  </a:schemeClr>
                </a:solidFill>
              </a:rPr>
              <a:t>SMC ، </a:t>
            </a:r>
            <a:r>
              <a:rPr lang="ar-JO" sz="1633" b="1" dirty="0">
                <a:solidFill>
                  <a:schemeClr val="bg2">
                    <a:lumMod val="50000"/>
                  </a:schemeClr>
                </a:solidFill>
              </a:rPr>
              <a:t>بالتعاون مع أصحاب المصلحة ، بتطوير سيناريوهات بديلة لإعادة التحديث لكل من المنطقة الحضرية والمباني. من المهم أن تفرق السيناريوهات بشكل كبير فيما بينها</a:t>
            </a:r>
            <a:r>
              <a:rPr lang="en-US" sz="1633" b="1" dirty="0">
                <a:solidFill>
                  <a:schemeClr val="bg2">
                    <a:lumMod val="50000"/>
                  </a:schemeClr>
                </a:solidFill>
              </a:rPr>
              <a:t> </a:t>
            </a:r>
            <a:r>
              <a:rPr lang="ar-JO" sz="1633" b="1" dirty="0">
                <a:solidFill>
                  <a:schemeClr val="bg2">
                    <a:lumMod val="50000"/>
                  </a:schemeClr>
                </a:solidFill>
              </a:rPr>
              <a:t>.كل سيناريو عبارة عن حزمة من الحلول المختلفة لتحسين استدامة المنطقة الحضرية ككل ، مع الأخذ في الاعتبار جميع المباني كنظام عالمي متصل.</a:t>
            </a:r>
            <a:r>
              <a:rPr lang="en-US" sz="1633" b="1" dirty="0">
                <a:solidFill>
                  <a:schemeClr val="bg2">
                    <a:lumMod val="50000"/>
                  </a:schemeClr>
                </a:solidFill>
              </a:rPr>
              <a:t> </a:t>
            </a:r>
            <a:r>
              <a:rPr lang="ar-JO" sz="1633" b="1" dirty="0">
                <a:solidFill>
                  <a:schemeClr val="bg2">
                    <a:lumMod val="50000"/>
                  </a:schemeClr>
                </a:solidFill>
              </a:rPr>
              <a:t>يتكون سيناريو التعديل التحديثي من مجموعة متنوعة من التدخلات الفردية في مجالات </a:t>
            </a:r>
            <a:r>
              <a:rPr lang="ar-JO" sz="1633" b="1" dirty="0" err="1">
                <a:solidFill>
                  <a:schemeClr val="bg2">
                    <a:lumMod val="50000"/>
                  </a:schemeClr>
                </a:solidFill>
              </a:rPr>
              <a:t>مواضيعية</a:t>
            </a:r>
            <a:r>
              <a:rPr lang="ar-JO" sz="1633" b="1" dirty="0">
                <a:solidFill>
                  <a:schemeClr val="bg2">
                    <a:lumMod val="50000"/>
                  </a:schemeClr>
                </a:solidFill>
              </a:rPr>
              <a:t> مختلفة. المجالات الرئيسية من بين مجالات أخرى هي الطاقة ، والمياه ، واستخدام الأراضي ، واستهلاك الموارد ، وتخفيف آثار المناخ والتكيف معه ، والتنقل ، والصحة ، والظروف الاجتماعية والثقافية.</a:t>
            </a:r>
            <a:endParaRPr lang="en-US" sz="1633" dirty="0">
              <a:solidFill>
                <a:schemeClr val="bg2">
                  <a:lumMod val="50000"/>
                </a:schemeClr>
              </a:solidFill>
            </a:endParaRPr>
          </a:p>
        </p:txBody>
      </p:sp>
      <p:sp>
        <p:nvSpPr>
          <p:cNvPr id="22" name="Ovale 21">
            <a:extLst>
              <a:ext uri="{FF2B5EF4-FFF2-40B4-BE49-F238E27FC236}">
                <a16:creationId xmlns:a16="http://schemas.microsoft.com/office/drawing/2014/main" id="{00513AA0-6EF8-82D6-470D-B926244009CC}"/>
              </a:ext>
            </a:extLst>
          </p:cNvPr>
          <p:cNvSpPr/>
          <p:nvPr/>
        </p:nvSpPr>
        <p:spPr>
          <a:xfrm>
            <a:off x="8223870" y="90622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00392" y="927354"/>
            <a:ext cx="483767" cy="483767"/>
          </a:xfrm>
          <a:prstGeom prst="rect">
            <a:avLst/>
          </a:prstGeom>
        </p:spPr>
      </p:pic>
      <p:grpSp>
        <p:nvGrpSpPr>
          <p:cNvPr id="11" name="Groupe 10"/>
          <p:cNvGrpSpPr/>
          <p:nvPr/>
        </p:nvGrpSpPr>
        <p:grpSpPr>
          <a:xfrm>
            <a:off x="456481" y="806069"/>
            <a:ext cx="1363020" cy="901943"/>
            <a:chOff x="7500181" y="904768"/>
            <a:chExt cx="1363020" cy="901943"/>
          </a:xfrm>
        </p:grpSpPr>
        <p:sp>
          <p:nvSpPr>
            <p:cNvPr id="4" name="Ovale 3">
              <a:extLst>
                <a:ext uri="{FF2B5EF4-FFF2-40B4-BE49-F238E27FC236}">
                  <a16:creationId xmlns:a16="http://schemas.microsoft.com/office/drawing/2014/main" id="{538C2843-70AB-1185-B7F8-2BC65BBD057C}"/>
                </a:ext>
              </a:extLst>
            </p:cNvPr>
            <p:cNvSpPr/>
            <p:nvPr/>
          </p:nvSpPr>
          <p:spPr>
            <a:xfrm>
              <a:off x="7618732" y="101553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E25DAF17-BDD8-4000-8428-48E88863CC5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65837" y="1060780"/>
              <a:ext cx="481441" cy="481441"/>
            </a:xfrm>
            <a:prstGeom prst="rect">
              <a:avLst/>
            </a:prstGeom>
          </p:spPr>
        </p:pic>
        <p:pic>
          <p:nvPicPr>
            <p:cNvPr id="7" name="Immagine 6">
              <a:extLst>
                <a:ext uri="{FF2B5EF4-FFF2-40B4-BE49-F238E27FC236}">
                  <a16:creationId xmlns:a16="http://schemas.microsoft.com/office/drawing/2014/main" id="{0D170073-5117-EA2D-184A-A83FB777C28A}"/>
                </a:ext>
              </a:extLst>
            </p:cNvPr>
            <p:cNvPicPr>
              <a:picLocks noChangeAspect="1"/>
            </p:cNvPicPr>
            <p:nvPr/>
          </p:nvPicPr>
          <p:blipFill rotWithShape="1">
            <a:blip r:embed="rId7"/>
            <a:srcRect b="71569"/>
            <a:stretch/>
          </p:blipFill>
          <p:spPr>
            <a:xfrm>
              <a:off x="8270899" y="946039"/>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68153E03-F3CE-9734-4DEE-A6D707D5B03E}"/>
                </a:ext>
              </a:extLst>
            </p:cNvPr>
            <p:cNvSpPr/>
            <p:nvPr/>
          </p:nvSpPr>
          <p:spPr bwMode="auto">
            <a:xfrm>
              <a:off x="7500181" y="904768"/>
              <a:ext cx="1363020"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1CADE608-6893-B7AC-7E97-0FD0880ABDC3}"/>
                </a:ext>
              </a:extLst>
            </p:cNvPr>
            <p:cNvPicPr>
              <a:picLocks noChangeAspect="1"/>
            </p:cNvPicPr>
            <p:nvPr/>
          </p:nvPicPr>
          <p:blipFill>
            <a:blip r:embed="rId8"/>
            <a:stretch>
              <a:fillRect/>
            </a:stretch>
          </p:blipFill>
          <p:spPr>
            <a:xfrm>
              <a:off x="8287488" y="1080594"/>
              <a:ext cx="422032" cy="333704"/>
            </a:xfrm>
            <a:prstGeom prst="rect">
              <a:avLst/>
            </a:prstGeom>
          </p:spPr>
        </p:pic>
        <p:pic>
          <p:nvPicPr>
            <p:cNvPr id="10" name="Immagine 9">
              <a:extLst>
                <a:ext uri="{FF2B5EF4-FFF2-40B4-BE49-F238E27FC236}">
                  <a16:creationId xmlns:a16="http://schemas.microsoft.com/office/drawing/2014/main" id="{ED4E79AC-71E4-C11A-42F5-0AF422609195}"/>
                </a:ext>
              </a:extLst>
            </p:cNvPr>
            <p:cNvPicPr>
              <a:picLocks noChangeAspect="1"/>
            </p:cNvPicPr>
            <p:nvPr/>
          </p:nvPicPr>
          <p:blipFill>
            <a:blip r:embed="rId9"/>
            <a:stretch>
              <a:fillRect/>
            </a:stretch>
          </p:blipFill>
          <p:spPr>
            <a:xfrm>
              <a:off x="8297257" y="1402219"/>
              <a:ext cx="412264" cy="325981"/>
            </a:xfrm>
            <a:prstGeom prst="rect">
              <a:avLst/>
            </a:prstGeom>
          </p:spPr>
        </p:pic>
      </p:grpSp>
      <p:sp>
        <p:nvSpPr>
          <p:cNvPr id="17" name="Rectangle 16"/>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9" name="Groupe 18"/>
          <p:cNvGrpSpPr/>
          <p:nvPr/>
        </p:nvGrpSpPr>
        <p:grpSpPr>
          <a:xfrm>
            <a:off x="1503484" y="6125705"/>
            <a:ext cx="5884783" cy="690395"/>
            <a:chOff x="1503484" y="6125705"/>
            <a:chExt cx="5884783"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503484" y="6125705"/>
              <a:ext cx="5884783" cy="690395"/>
              <a:chOff x="1503484" y="6125705"/>
              <a:chExt cx="5884783" cy="690395"/>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p:cNvSpPr/>
              <p:nvPr/>
            </p:nvSpPr>
            <p:spPr>
              <a:xfrm>
                <a:off x="1503484" y="6125705"/>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7" name="CasellaDiTesto 17">
            <a:extLst>
              <a:ext uri="{FF2B5EF4-FFF2-40B4-BE49-F238E27FC236}">
                <a16:creationId xmlns:a16="http://schemas.microsoft.com/office/drawing/2014/main" id="{2520915D-8F2E-480A-9EB1-133ED10B56F8}"/>
              </a:ext>
            </a:extLst>
          </p:cNvPr>
          <p:cNvSpPr txBox="1"/>
          <p:nvPr/>
        </p:nvSpPr>
        <p:spPr>
          <a:xfrm>
            <a:off x="2673148" y="15508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sp>
        <p:nvSpPr>
          <p:cNvPr id="28" name="CasellaDiTesto 24">
            <a:extLst>
              <a:ext uri="{FF2B5EF4-FFF2-40B4-BE49-F238E27FC236}">
                <a16:creationId xmlns:a16="http://schemas.microsoft.com/office/drawing/2014/main" id="{428201F7-7479-C631-09DC-E58FFC12461D}"/>
              </a:ext>
            </a:extLst>
          </p:cNvPr>
          <p:cNvSpPr txBox="1"/>
          <p:nvPr/>
        </p:nvSpPr>
        <p:spPr>
          <a:xfrm>
            <a:off x="5636915" y="978575"/>
            <a:ext cx="2433274"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ريتروفيت</a:t>
            </a:r>
            <a:endParaRPr lang="en-US" sz="1633" dirty="0">
              <a:solidFill>
                <a:srgbClr val="264D9F"/>
              </a:solidFill>
              <a:ea typeface="Times New Roman" panose="02020603050405020304" pitchFamily="18" charset="0"/>
              <a:cs typeface="Calibri" panose="020F0502020204030204" pitchFamily="34" charset="0"/>
            </a:endParaRPr>
          </a:p>
        </p:txBody>
      </p:sp>
      <p:sp>
        <p:nvSpPr>
          <p:cNvPr id="29" name="CasellaDiTesto 2">
            <a:extLst>
              <a:ext uri="{FF2B5EF4-FFF2-40B4-BE49-F238E27FC236}">
                <a16:creationId xmlns:a16="http://schemas.microsoft.com/office/drawing/2014/main" id="{F6DEFB1B-D3E6-F3AC-386E-170259F4196B}"/>
              </a:ext>
            </a:extLst>
          </p:cNvPr>
          <p:cNvSpPr txBox="1"/>
          <p:nvPr/>
        </p:nvSpPr>
        <p:spPr>
          <a:xfrm>
            <a:off x="4207900" y="1362854"/>
            <a:ext cx="4060564"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5.1</a:t>
            </a:r>
            <a:r>
              <a:rPr lang="ar-JO" sz="1633" dirty="0">
                <a:solidFill>
                  <a:srgbClr val="264D9F"/>
                </a:solidFill>
                <a:ea typeface="Times New Roman" panose="02020603050405020304" pitchFamily="18" charset="0"/>
                <a:cs typeface="Calibri" panose="020F0502020204030204" pitchFamily="34" charset="0"/>
              </a:rPr>
              <a:t> تطوير سيناريوهات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045888008"/>
      </p:ext>
    </p:extLst>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9226" y="1176601"/>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209999" y="539047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44</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65537" y="1918637"/>
            <a:ext cx="8060462" cy="1097480"/>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النهج المقترح هو اعتبار الطاقة مجال الأولوية</a:t>
            </a:r>
            <a:r>
              <a:rPr lang="en-US" sz="1633" b="1" dirty="0">
                <a:solidFill>
                  <a:schemeClr val="bg2">
                    <a:lumMod val="50000"/>
                  </a:schemeClr>
                </a:solidFill>
              </a:rPr>
              <a:t> </a:t>
            </a:r>
            <a:r>
              <a:rPr lang="ar-JO" sz="1633" b="1" dirty="0">
                <a:solidFill>
                  <a:schemeClr val="bg2">
                    <a:lumMod val="50000"/>
                  </a:schemeClr>
                </a:solidFill>
              </a:rPr>
              <a:t>.</a:t>
            </a:r>
            <a:r>
              <a:rPr lang="en-US" sz="1633" b="1" dirty="0">
                <a:solidFill>
                  <a:schemeClr val="bg2">
                    <a:lumMod val="50000"/>
                  </a:schemeClr>
                </a:solidFill>
              </a:rPr>
              <a:t> </a:t>
            </a:r>
            <a:r>
              <a:rPr lang="ar-JO" sz="1633" b="1" dirty="0">
                <a:solidFill>
                  <a:schemeClr val="bg2">
                    <a:lumMod val="50000"/>
                  </a:schemeClr>
                </a:solidFill>
              </a:rPr>
              <a:t>تؤثر تدخلات التجديد الحضري في مجال تعديل الطاقة على المجالات المواضيعية الأخرى.</a:t>
            </a:r>
            <a:endParaRPr lang="en-US" sz="1633" b="1" dirty="0">
              <a:solidFill>
                <a:schemeClr val="bg2">
                  <a:lumMod val="50000"/>
                </a:schemeClr>
              </a:solidFill>
            </a:endParaRPr>
          </a:p>
        </p:txBody>
      </p:sp>
      <p:sp>
        <p:nvSpPr>
          <p:cNvPr id="22" name="Ovale 21">
            <a:extLst>
              <a:ext uri="{FF2B5EF4-FFF2-40B4-BE49-F238E27FC236}">
                <a16:creationId xmlns:a16="http://schemas.microsoft.com/office/drawing/2014/main" id="{00513AA0-6EF8-82D6-470D-B926244009CC}"/>
              </a:ext>
            </a:extLst>
          </p:cNvPr>
          <p:cNvSpPr/>
          <p:nvPr/>
        </p:nvSpPr>
        <p:spPr>
          <a:xfrm>
            <a:off x="8245855" y="806514"/>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45855" y="806514"/>
            <a:ext cx="483767" cy="483767"/>
          </a:xfrm>
          <a:prstGeom prst="rect">
            <a:avLst/>
          </a:prstGeom>
        </p:spPr>
      </p:pic>
      <p:sp>
        <p:nvSpPr>
          <p:cNvPr id="3" name="CasellaDiTesto 2">
            <a:extLst>
              <a:ext uri="{FF2B5EF4-FFF2-40B4-BE49-F238E27FC236}">
                <a16:creationId xmlns:a16="http://schemas.microsoft.com/office/drawing/2014/main" id="{F6DEFB1B-D3E6-F3AC-386E-170259F4196B}"/>
              </a:ext>
            </a:extLst>
          </p:cNvPr>
          <p:cNvSpPr txBox="1"/>
          <p:nvPr/>
        </p:nvSpPr>
        <p:spPr>
          <a:xfrm>
            <a:off x="5130673" y="1271197"/>
            <a:ext cx="3357065"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5.1</a:t>
            </a:r>
            <a:r>
              <a:rPr lang="ar-JO" sz="1633" dirty="0">
                <a:solidFill>
                  <a:srgbClr val="264D9F"/>
                </a:solidFill>
                <a:ea typeface="Times New Roman" panose="02020603050405020304" pitchFamily="18" charset="0"/>
                <a:cs typeface="Calibri" panose="020F0502020204030204" pitchFamily="34" charset="0"/>
              </a:rPr>
              <a:t> تطوير سيناريوهات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8" name="CasellaDiTesto 7">
            <a:extLst>
              <a:ext uri="{FF2B5EF4-FFF2-40B4-BE49-F238E27FC236}">
                <a16:creationId xmlns:a16="http://schemas.microsoft.com/office/drawing/2014/main" id="{88B1C45D-4D8B-2A0D-4E83-4E98CB67BDBC}"/>
              </a:ext>
            </a:extLst>
          </p:cNvPr>
          <p:cNvSpPr txBox="1"/>
          <p:nvPr/>
        </p:nvSpPr>
        <p:spPr>
          <a:xfrm>
            <a:off x="665803" y="2933019"/>
            <a:ext cx="2964489" cy="1528111"/>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تدخلات الطاقة هي نقطة البداية في إعداد السيناريو</a:t>
            </a:r>
            <a:r>
              <a:rPr lang="en-US" sz="1633" b="1" dirty="0">
                <a:solidFill>
                  <a:schemeClr val="bg2">
                    <a:lumMod val="50000"/>
                  </a:schemeClr>
                </a:solidFill>
              </a:rPr>
              <a:t> </a:t>
            </a:r>
            <a:r>
              <a:rPr lang="ar-JO" sz="1633" b="1" dirty="0">
                <a:solidFill>
                  <a:schemeClr val="bg2">
                    <a:lumMod val="50000"/>
                  </a:schemeClr>
                </a:solidFill>
              </a:rPr>
              <a:t>.سيتم بعد ذلك إضافة جميع التدخلات غير النشطة</a:t>
            </a:r>
            <a:r>
              <a:rPr lang="en-US" sz="1633" b="1" dirty="0">
                <a:solidFill>
                  <a:schemeClr val="bg2">
                    <a:lumMod val="50000"/>
                  </a:schemeClr>
                </a:solidFill>
              </a:rPr>
              <a:t>.</a:t>
            </a:r>
            <a:endParaRPr lang="it-IT" sz="1633" b="1" dirty="0"/>
          </a:p>
        </p:txBody>
      </p:sp>
      <p:grpSp>
        <p:nvGrpSpPr>
          <p:cNvPr id="13" name="Groupe 12"/>
          <p:cNvGrpSpPr/>
          <p:nvPr/>
        </p:nvGrpSpPr>
        <p:grpSpPr>
          <a:xfrm>
            <a:off x="259427" y="842584"/>
            <a:ext cx="1363020" cy="901943"/>
            <a:chOff x="7408741" y="874288"/>
            <a:chExt cx="1363020" cy="901943"/>
          </a:xfrm>
        </p:grpSpPr>
        <p:sp>
          <p:nvSpPr>
            <p:cNvPr id="4" name="Ovale 3">
              <a:extLst>
                <a:ext uri="{FF2B5EF4-FFF2-40B4-BE49-F238E27FC236}">
                  <a16:creationId xmlns:a16="http://schemas.microsoft.com/office/drawing/2014/main" id="{CD3EE551-7589-743C-5E44-09BD6709339D}"/>
                </a:ext>
              </a:extLst>
            </p:cNvPr>
            <p:cNvSpPr/>
            <p:nvPr/>
          </p:nvSpPr>
          <p:spPr>
            <a:xfrm>
              <a:off x="7527292" y="98505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760B3917-3688-26C5-EC12-535A1FCABAC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574397" y="1030300"/>
              <a:ext cx="481441" cy="481441"/>
            </a:xfrm>
            <a:prstGeom prst="rect">
              <a:avLst/>
            </a:prstGeom>
          </p:spPr>
        </p:pic>
        <p:pic>
          <p:nvPicPr>
            <p:cNvPr id="9" name="Immagine 8">
              <a:extLst>
                <a:ext uri="{FF2B5EF4-FFF2-40B4-BE49-F238E27FC236}">
                  <a16:creationId xmlns:a16="http://schemas.microsoft.com/office/drawing/2014/main" id="{25076EEE-CC9A-A26D-DC0D-9F8B2D1DC41E}"/>
                </a:ext>
              </a:extLst>
            </p:cNvPr>
            <p:cNvPicPr>
              <a:picLocks noChangeAspect="1"/>
            </p:cNvPicPr>
            <p:nvPr/>
          </p:nvPicPr>
          <p:blipFill rotWithShape="1">
            <a:blip r:embed="rId7"/>
            <a:srcRect b="71569"/>
            <a:stretch/>
          </p:blipFill>
          <p:spPr>
            <a:xfrm>
              <a:off x="8179459" y="915559"/>
              <a:ext cx="438621" cy="149961"/>
            </a:xfrm>
            <a:prstGeom prst="rect">
              <a:avLst/>
            </a:prstGeom>
            <a:ln>
              <a:solidFill>
                <a:schemeClr val="bg2">
                  <a:lumMod val="60000"/>
                  <a:lumOff val="40000"/>
                </a:schemeClr>
              </a:solidFill>
            </a:ln>
          </p:spPr>
        </p:pic>
        <p:sp>
          <p:nvSpPr>
            <p:cNvPr id="10" name="Rettangolo 9">
              <a:extLst>
                <a:ext uri="{FF2B5EF4-FFF2-40B4-BE49-F238E27FC236}">
                  <a16:creationId xmlns:a16="http://schemas.microsoft.com/office/drawing/2014/main" id="{5B456C35-6433-03BD-7A2D-5C36DE1BBB23}"/>
                </a:ext>
              </a:extLst>
            </p:cNvPr>
            <p:cNvSpPr/>
            <p:nvPr/>
          </p:nvSpPr>
          <p:spPr bwMode="auto">
            <a:xfrm>
              <a:off x="7408741" y="874288"/>
              <a:ext cx="1363020"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1" name="Immagine 10">
              <a:extLst>
                <a:ext uri="{FF2B5EF4-FFF2-40B4-BE49-F238E27FC236}">
                  <a16:creationId xmlns:a16="http://schemas.microsoft.com/office/drawing/2014/main" id="{84FFBEA3-B9AE-0B1C-B887-06ECA2A39F9E}"/>
                </a:ext>
              </a:extLst>
            </p:cNvPr>
            <p:cNvPicPr>
              <a:picLocks noChangeAspect="1"/>
            </p:cNvPicPr>
            <p:nvPr/>
          </p:nvPicPr>
          <p:blipFill>
            <a:blip r:embed="rId8"/>
            <a:stretch>
              <a:fillRect/>
            </a:stretch>
          </p:blipFill>
          <p:spPr>
            <a:xfrm>
              <a:off x="8196048" y="1050114"/>
              <a:ext cx="422032" cy="333704"/>
            </a:xfrm>
            <a:prstGeom prst="rect">
              <a:avLst/>
            </a:prstGeom>
          </p:spPr>
        </p:pic>
        <p:pic>
          <p:nvPicPr>
            <p:cNvPr id="12" name="Immagine 11">
              <a:extLst>
                <a:ext uri="{FF2B5EF4-FFF2-40B4-BE49-F238E27FC236}">
                  <a16:creationId xmlns:a16="http://schemas.microsoft.com/office/drawing/2014/main" id="{22E3D12F-8DA6-EB0F-C64D-320D5D8F5937}"/>
                </a:ext>
              </a:extLst>
            </p:cNvPr>
            <p:cNvPicPr>
              <a:picLocks noChangeAspect="1"/>
            </p:cNvPicPr>
            <p:nvPr/>
          </p:nvPicPr>
          <p:blipFill>
            <a:blip r:embed="rId9"/>
            <a:stretch>
              <a:fillRect/>
            </a:stretch>
          </p:blipFill>
          <p:spPr>
            <a:xfrm>
              <a:off x="8205817" y="1371739"/>
              <a:ext cx="412264" cy="325981"/>
            </a:xfrm>
            <a:prstGeom prst="rect">
              <a:avLst/>
            </a:prstGeom>
          </p:spPr>
        </p:pic>
      </p:grpSp>
      <p:sp>
        <p:nvSpPr>
          <p:cNvPr id="19" name="Rectangle 18"/>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20" name="Groupe 19"/>
          <p:cNvGrpSpPr/>
          <p:nvPr/>
        </p:nvGrpSpPr>
        <p:grpSpPr>
          <a:xfrm>
            <a:off x="1397977" y="6125705"/>
            <a:ext cx="5990290" cy="690395"/>
            <a:chOff x="1397977" y="6125705"/>
            <a:chExt cx="5990290" cy="690395"/>
          </a:xfrm>
        </p:grpSpPr>
        <p:sp>
          <p:nvSpPr>
            <p:cNvPr id="21" name="Rectangle 20"/>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3" name="Groupe 22"/>
            <p:cNvGrpSpPr/>
            <p:nvPr/>
          </p:nvGrpSpPr>
          <p:grpSpPr>
            <a:xfrm>
              <a:off x="1397977" y="6156450"/>
              <a:ext cx="5990290" cy="659650"/>
              <a:chOff x="1397977" y="6156450"/>
              <a:chExt cx="5990290" cy="659650"/>
            </a:xfrm>
          </p:grpSpPr>
          <p:sp>
            <p:nvSpPr>
              <p:cNvPr id="26" name="Rectangle 2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7" name="Rectangle 26"/>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9" name="CasellaDiTesto 17">
            <a:extLst>
              <a:ext uri="{FF2B5EF4-FFF2-40B4-BE49-F238E27FC236}">
                <a16:creationId xmlns:a16="http://schemas.microsoft.com/office/drawing/2014/main" id="{2520915D-8F2E-480A-9EB1-133ED10B56F8}"/>
              </a:ext>
            </a:extLst>
          </p:cNvPr>
          <p:cNvSpPr txBox="1"/>
          <p:nvPr/>
        </p:nvSpPr>
        <p:spPr>
          <a:xfrm>
            <a:off x="2673148" y="15508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sp>
        <p:nvSpPr>
          <p:cNvPr id="30" name="CasellaDiTesto 24">
            <a:extLst>
              <a:ext uri="{FF2B5EF4-FFF2-40B4-BE49-F238E27FC236}">
                <a16:creationId xmlns:a16="http://schemas.microsoft.com/office/drawing/2014/main" id="{428201F7-7479-C631-09DC-E58FFC12461D}"/>
              </a:ext>
            </a:extLst>
          </p:cNvPr>
          <p:cNvSpPr txBox="1"/>
          <p:nvPr/>
        </p:nvSpPr>
        <p:spPr>
          <a:xfrm>
            <a:off x="5862288" y="809091"/>
            <a:ext cx="2433274"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ريتروفيت</a:t>
            </a:r>
            <a:endParaRPr lang="en-US" sz="1633" dirty="0">
              <a:solidFill>
                <a:srgbClr val="264D9F"/>
              </a:solidFill>
              <a:ea typeface="Times New Roman" panose="02020603050405020304" pitchFamily="18" charset="0"/>
              <a:cs typeface="Calibri" panose="020F0502020204030204" pitchFamily="34" charset="0"/>
            </a:endParaRPr>
          </a:p>
        </p:txBody>
      </p:sp>
      <p:pic>
        <p:nvPicPr>
          <p:cNvPr id="14" name="Image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194013" y="2833409"/>
            <a:ext cx="4596032" cy="3130729"/>
          </a:xfrm>
          <a:prstGeom prst="rect">
            <a:avLst/>
          </a:prstGeom>
        </p:spPr>
      </p:pic>
    </p:spTree>
    <p:extLst>
      <p:ext uri="{BB962C8B-B14F-4D97-AF65-F5344CB8AC3E}">
        <p14:creationId xmlns:p14="http://schemas.microsoft.com/office/powerpoint/2010/main" val="4098079003"/>
      </p:ext>
    </p:extLst>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252689"/>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241169"/>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45</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45053" y="1926956"/>
            <a:ext cx="8060462" cy="3233578"/>
          </a:xfrm>
          <a:prstGeom prst="rect">
            <a:avLst/>
          </a:prstGeom>
          <a:noFill/>
        </p:spPr>
        <p:txBody>
          <a:bodyPr wrap="square">
            <a:spAutoFit/>
          </a:bodyPr>
          <a:lstStyle/>
          <a:p>
            <a:pPr algn="r" rtl="1">
              <a:lnSpc>
                <a:spcPct val="250000"/>
              </a:lnSpc>
            </a:pPr>
            <a:r>
              <a:rPr lang="ar-JO" sz="1633" dirty="0">
                <a:solidFill>
                  <a:schemeClr val="bg2">
                    <a:lumMod val="50000"/>
                  </a:schemeClr>
                </a:solidFill>
              </a:rPr>
              <a:t>لإنشاء سيناريو التعديل التحديثي ، يجب على </a:t>
            </a:r>
            <a:r>
              <a:rPr lang="en-US" sz="1633" dirty="0">
                <a:solidFill>
                  <a:schemeClr val="bg2">
                    <a:lumMod val="50000"/>
                  </a:schemeClr>
                </a:solidFill>
              </a:rPr>
              <a:t>SMC TEAM </a:t>
            </a:r>
            <a:r>
              <a:rPr lang="ar-JO" sz="1633" dirty="0">
                <a:solidFill>
                  <a:schemeClr val="bg2">
                    <a:lumMod val="50000"/>
                  </a:schemeClr>
                </a:solidFill>
              </a:rPr>
              <a:t>المضي قدمًا وفقًا للخطوات التالية:</a:t>
            </a:r>
            <a:r>
              <a:rPr lang="en-US" sz="1633" dirty="0">
                <a:solidFill>
                  <a:schemeClr val="bg2">
                    <a:lumMod val="50000"/>
                  </a:schemeClr>
                </a:solidFill>
              </a:rPr>
              <a:t> </a:t>
            </a:r>
          </a:p>
          <a:p>
            <a:pPr algn="r" rtl="1">
              <a:lnSpc>
                <a:spcPct val="250000"/>
              </a:lnSpc>
            </a:pPr>
            <a:r>
              <a:rPr lang="ar-JO" sz="1633" dirty="0">
                <a:solidFill>
                  <a:schemeClr val="bg2">
                    <a:lumMod val="50000"/>
                  </a:schemeClr>
                </a:solidFill>
              </a:rPr>
              <a:t>أ. اختيار وتحسين تدخلات الطاقة على المستوى الحضري</a:t>
            </a:r>
            <a:endParaRPr lang="ar-SA" sz="1633" dirty="0">
              <a:solidFill>
                <a:schemeClr val="bg2">
                  <a:lumMod val="50000"/>
                </a:schemeClr>
              </a:solidFill>
            </a:endParaRPr>
          </a:p>
          <a:p>
            <a:pPr algn="r" rtl="1">
              <a:lnSpc>
                <a:spcPct val="250000"/>
              </a:lnSpc>
            </a:pPr>
            <a:r>
              <a:rPr lang="en-US" sz="1633" dirty="0">
                <a:solidFill>
                  <a:schemeClr val="bg2">
                    <a:lumMod val="50000"/>
                  </a:schemeClr>
                </a:solidFill>
              </a:rPr>
              <a:t>.</a:t>
            </a:r>
            <a:r>
              <a:rPr lang="ar-SA" sz="1633" dirty="0">
                <a:solidFill>
                  <a:schemeClr val="bg2">
                    <a:lumMod val="50000"/>
                  </a:schemeClr>
                </a:solidFill>
              </a:rPr>
              <a:t>ب . </a:t>
            </a:r>
            <a:r>
              <a:rPr lang="en-US" sz="1633" dirty="0">
                <a:solidFill>
                  <a:schemeClr val="bg2">
                    <a:lumMod val="50000"/>
                  </a:schemeClr>
                </a:solidFill>
              </a:rPr>
              <a:t> </a:t>
            </a:r>
            <a:r>
              <a:rPr lang="ar-JO" sz="1633" dirty="0">
                <a:solidFill>
                  <a:schemeClr val="bg2">
                    <a:lumMod val="50000"/>
                  </a:schemeClr>
                </a:solidFill>
              </a:rPr>
              <a:t>اختيار وتحسين تدخلات الطاقة على مستوى المبنى</a:t>
            </a:r>
            <a:endParaRPr lang="en-US" sz="1633" dirty="0">
              <a:solidFill>
                <a:schemeClr val="bg2">
                  <a:lumMod val="50000"/>
                </a:schemeClr>
              </a:solidFill>
            </a:endParaRPr>
          </a:p>
          <a:p>
            <a:pPr algn="r" rtl="1">
              <a:lnSpc>
                <a:spcPct val="250000"/>
              </a:lnSpc>
            </a:pPr>
            <a:r>
              <a:rPr lang="ar-JO" sz="1633" dirty="0">
                <a:solidFill>
                  <a:schemeClr val="bg2">
                    <a:lumMod val="50000"/>
                  </a:schemeClr>
                </a:solidFill>
              </a:rPr>
              <a:t>جيم - اختيار التدخلات غير المتعلقة بالطاقة (المياه ، والتنقل ، واستخدام الأرض ،الخدمات ، وما إلى ذلك)</a:t>
            </a:r>
            <a:endParaRPr lang="ar-SA" sz="1633" dirty="0">
              <a:solidFill>
                <a:schemeClr val="bg2">
                  <a:lumMod val="50000"/>
                </a:schemeClr>
              </a:solidFill>
            </a:endParaRPr>
          </a:p>
          <a:p>
            <a:pPr algn="r" rtl="1">
              <a:lnSpc>
                <a:spcPct val="250000"/>
              </a:lnSpc>
            </a:pPr>
            <a:r>
              <a:rPr lang="ar-JO" sz="1633" dirty="0">
                <a:solidFill>
                  <a:schemeClr val="bg2">
                    <a:lumMod val="50000"/>
                  </a:schemeClr>
                </a:solidFill>
              </a:rPr>
              <a:t>د- تحديد نماذج الأعمال وخطط التمويل</a:t>
            </a:r>
            <a:r>
              <a:rPr lang="en-US" sz="1633" dirty="0">
                <a:solidFill>
                  <a:schemeClr val="bg2">
                    <a:lumMod val="50000"/>
                  </a:schemeClr>
                </a:solidFill>
              </a:rPr>
              <a:t>E. </a:t>
            </a:r>
            <a:r>
              <a:rPr lang="ar-JO" sz="1633" dirty="0">
                <a:solidFill>
                  <a:schemeClr val="bg2">
                    <a:lumMod val="50000"/>
                  </a:schemeClr>
                </a:solidFill>
              </a:rPr>
              <a:t>التحقق من صحة السيناريو</a:t>
            </a:r>
            <a:r>
              <a:rPr lang="ar-SA" sz="1633" dirty="0">
                <a:solidFill>
                  <a:schemeClr val="bg2">
                    <a:lumMod val="50000"/>
                  </a:schemeClr>
                </a:solidFill>
              </a:rPr>
              <a:t> .</a:t>
            </a:r>
            <a:endParaRPr lang="en-US" sz="1633" dirty="0">
              <a:solidFill>
                <a:schemeClr val="bg2">
                  <a:lumMod val="50000"/>
                </a:schemeClr>
              </a:solidFill>
            </a:endParaRPr>
          </a:p>
        </p:txBody>
      </p:sp>
      <p:grpSp>
        <p:nvGrpSpPr>
          <p:cNvPr id="12" name="Groupe 11"/>
          <p:cNvGrpSpPr/>
          <p:nvPr/>
        </p:nvGrpSpPr>
        <p:grpSpPr>
          <a:xfrm>
            <a:off x="8236799" y="824415"/>
            <a:ext cx="560289" cy="560289"/>
            <a:chOff x="8236799" y="824415"/>
            <a:chExt cx="560289" cy="560289"/>
          </a:xfrm>
        </p:grpSpPr>
        <p:sp>
          <p:nvSpPr>
            <p:cNvPr id="22" name="Ovale 21">
              <a:extLst>
                <a:ext uri="{FF2B5EF4-FFF2-40B4-BE49-F238E27FC236}">
                  <a16:creationId xmlns:a16="http://schemas.microsoft.com/office/drawing/2014/main" id="{00513AA0-6EF8-82D6-470D-B926244009CC}"/>
                </a:ext>
              </a:extLst>
            </p:cNvPr>
            <p:cNvSpPr/>
            <p:nvPr/>
          </p:nvSpPr>
          <p:spPr>
            <a:xfrm>
              <a:off x="8236799" y="824415"/>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5059" y="824415"/>
              <a:ext cx="483767" cy="483767"/>
            </a:xfrm>
            <a:prstGeom prst="rect">
              <a:avLst/>
            </a:prstGeom>
          </p:spPr>
        </p:pic>
      </p:grpSp>
      <p:grpSp>
        <p:nvGrpSpPr>
          <p:cNvPr id="11" name="Groupe 10"/>
          <p:cNvGrpSpPr/>
          <p:nvPr/>
        </p:nvGrpSpPr>
        <p:grpSpPr>
          <a:xfrm>
            <a:off x="335260" y="830199"/>
            <a:ext cx="1363020" cy="901943"/>
            <a:chOff x="7399684" y="988219"/>
            <a:chExt cx="1363020" cy="901943"/>
          </a:xfrm>
        </p:grpSpPr>
        <p:sp>
          <p:nvSpPr>
            <p:cNvPr id="4" name="Ovale 3">
              <a:extLst>
                <a:ext uri="{FF2B5EF4-FFF2-40B4-BE49-F238E27FC236}">
                  <a16:creationId xmlns:a16="http://schemas.microsoft.com/office/drawing/2014/main" id="{ACE7B279-BC3E-9F5B-4147-E5CF30ADA115}"/>
                </a:ext>
              </a:extLst>
            </p:cNvPr>
            <p:cNvSpPr/>
            <p:nvPr/>
          </p:nvSpPr>
          <p:spPr>
            <a:xfrm>
              <a:off x="7518235" y="1098989"/>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15E4F44D-BA29-3DC7-BF69-A806BE18B36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565340" y="1144231"/>
              <a:ext cx="481441" cy="481441"/>
            </a:xfrm>
            <a:prstGeom prst="rect">
              <a:avLst/>
            </a:prstGeom>
          </p:spPr>
        </p:pic>
        <p:pic>
          <p:nvPicPr>
            <p:cNvPr id="7" name="Immagine 6">
              <a:extLst>
                <a:ext uri="{FF2B5EF4-FFF2-40B4-BE49-F238E27FC236}">
                  <a16:creationId xmlns:a16="http://schemas.microsoft.com/office/drawing/2014/main" id="{D8B58689-A450-08D2-D937-6BE49DF13C5D}"/>
                </a:ext>
              </a:extLst>
            </p:cNvPr>
            <p:cNvPicPr>
              <a:picLocks noChangeAspect="1"/>
            </p:cNvPicPr>
            <p:nvPr/>
          </p:nvPicPr>
          <p:blipFill rotWithShape="1">
            <a:blip r:embed="rId7"/>
            <a:srcRect b="71569"/>
            <a:stretch/>
          </p:blipFill>
          <p:spPr>
            <a:xfrm>
              <a:off x="8170402" y="1029490"/>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357BDE46-678D-3F37-AC7B-D4FE1A7FF878}"/>
                </a:ext>
              </a:extLst>
            </p:cNvPr>
            <p:cNvSpPr/>
            <p:nvPr/>
          </p:nvSpPr>
          <p:spPr bwMode="auto">
            <a:xfrm>
              <a:off x="7399684" y="988219"/>
              <a:ext cx="1363020"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6CDBD931-3327-3B4F-51FB-9A0318C2868C}"/>
                </a:ext>
              </a:extLst>
            </p:cNvPr>
            <p:cNvPicPr>
              <a:picLocks noChangeAspect="1"/>
            </p:cNvPicPr>
            <p:nvPr/>
          </p:nvPicPr>
          <p:blipFill>
            <a:blip r:embed="rId8"/>
            <a:stretch>
              <a:fillRect/>
            </a:stretch>
          </p:blipFill>
          <p:spPr>
            <a:xfrm>
              <a:off x="8186991" y="1164045"/>
              <a:ext cx="422032" cy="333704"/>
            </a:xfrm>
            <a:prstGeom prst="rect">
              <a:avLst/>
            </a:prstGeom>
          </p:spPr>
        </p:pic>
        <p:pic>
          <p:nvPicPr>
            <p:cNvPr id="10" name="Immagine 9">
              <a:extLst>
                <a:ext uri="{FF2B5EF4-FFF2-40B4-BE49-F238E27FC236}">
                  <a16:creationId xmlns:a16="http://schemas.microsoft.com/office/drawing/2014/main" id="{EDB25179-14C7-6545-3E31-30B7987333E1}"/>
                </a:ext>
              </a:extLst>
            </p:cNvPr>
            <p:cNvPicPr>
              <a:picLocks noChangeAspect="1"/>
            </p:cNvPicPr>
            <p:nvPr/>
          </p:nvPicPr>
          <p:blipFill>
            <a:blip r:embed="rId9"/>
            <a:stretch>
              <a:fillRect/>
            </a:stretch>
          </p:blipFill>
          <p:spPr>
            <a:xfrm>
              <a:off x="8196760" y="1485670"/>
              <a:ext cx="412264" cy="325981"/>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6" name="CasellaDiTesto 24">
            <a:extLst>
              <a:ext uri="{FF2B5EF4-FFF2-40B4-BE49-F238E27FC236}">
                <a16:creationId xmlns:a16="http://schemas.microsoft.com/office/drawing/2014/main" id="{428201F7-7479-C631-09DC-E58FFC12461D}"/>
              </a:ext>
            </a:extLst>
          </p:cNvPr>
          <p:cNvSpPr txBox="1"/>
          <p:nvPr/>
        </p:nvSpPr>
        <p:spPr>
          <a:xfrm>
            <a:off x="4923692" y="913897"/>
            <a:ext cx="3316154"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28" name="CasellaDiTesto 2">
            <a:extLst>
              <a:ext uri="{FF2B5EF4-FFF2-40B4-BE49-F238E27FC236}">
                <a16:creationId xmlns:a16="http://schemas.microsoft.com/office/drawing/2014/main" id="{F6DEFB1B-D3E6-F3AC-386E-170259F4196B}"/>
              </a:ext>
            </a:extLst>
          </p:cNvPr>
          <p:cNvSpPr txBox="1"/>
          <p:nvPr/>
        </p:nvSpPr>
        <p:spPr>
          <a:xfrm>
            <a:off x="5159877" y="1404456"/>
            <a:ext cx="3357065"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5.1</a:t>
            </a:r>
            <a:r>
              <a:rPr lang="ar-JO" sz="1633" dirty="0">
                <a:solidFill>
                  <a:srgbClr val="264D9F"/>
                </a:solidFill>
                <a:ea typeface="Times New Roman" panose="02020603050405020304" pitchFamily="18" charset="0"/>
                <a:cs typeface="Calibri" panose="020F0502020204030204" pitchFamily="34" charset="0"/>
              </a:rPr>
              <a:t> تطوير سيناريوهات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30" name="CasellaDiTesto 17">
            <a:extLst>
              <a:ext uri="{FF2B5EF4-FFF2-40B4-BE49-F238E27FC236}">
                <a16:creationId xmlns:a16="http://schemas.microsoft.com/office/drawing/2014/main" id="{2520915D-8F2E-480A-9EB1-133ED10B56F8}"/>
              </a:ext>
            </a:extLst>
          </p:cNvPr>
          <p:cNvSpPr txBox="1"/>
          <p:nvPr/>
        </p:nvSpPr>
        <p:spPr>
          <a:xfrm>
            <a:off x="2673148" y="15508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spTree>
    <p:extLst>
      <p:ext uri="{BB962C8B-B14F-4D97-AF65-F5344CB8AC3E}">
        <p14:creationId xmlns:p14="http://schemas.microsoft.com/office/powerpoint/2010/main" val="3472582318"/>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61418" y="122003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55460" y="120851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46</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625113" y="2190387"/>
            <a:ext cx="8060462" cy="3107774"/>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نقطة البداية في إنشاء سيناريو هي نقطة الضعف المحددة في مرحلة التشخيص. تتم دراسة التدخلات من قبل فريق </a:t>
            </a:r>
            <a:r>
              <a:rPr lang="en-US" sz="1633" b="1" dirty="0">
                <a:solidFill>
                  <a:schemeClr val="bg2">
                    <a:lumMod val="50000"/>
                  </a:schemeClr>
                </a:solidFill>
              </a:rPr>
              <a:t>   SMC </a:t>
            </a:r>
            <a:r>
              <a:rPr lang="ar-JO" sz="1633" b="1" dirty="0">
                <a:solidFill>
                  <a:schemeClr val="bg2">
                    <a:lumMod val="50000"/>
                  </a:schemeClr>
                </a:solidFill>
              </a:rPr>
              <a:t>لتحسين استدامة المنطقة والمباني الحضرية بهدف تحقيق أهداف أداء الاستدامة المحددة في مرحلة التعريف الاستراتيجي.</a:t>
            </a:r>
            <a:r>
              <a:rPr lang="en-US" sz="1633" b="1" dirty="0">
                <a:solidFill>
                  <a:schemeClr val="bg2">
                    <a:lumMod val="50000"/>
                  </a:schemeClr>
                </a:solidFill>
              </a:rPr>
              <a:t> </a:t>
            </a:r>
            <a:r>
              <a:rPr lang="ar-JO" sz="1633" b="1" dirty="0">
                <a:solidFill>
                  <a:schemeClr val="bg2">
                    <a:lumMod val="50000"/>
                  </a:schemeClr>
                </a:solidFill>
              </a:rPr>
              <a:t>تعتمد العملية على نهج تكراري يسمح بتكرار التقييم وإعادة تحديد حزمة التدابير طالما أن فريق </a:t>
            </a:r>
            <a:r>
              <a:rPr lang="en-US" sz="1633" b="1" dirty="0">
                <a:solidFill>
                  <a:schemeClr val="bg2">
                    <a:lumMod val="50000"/>
                  </a:schemeClr>
                </a:solidFill>
              </a:rPr>
              <a:t>SMC </a:t>
            </a:r>
            <a:r>
              <a:rPr lang="ar-JO" sz="1633" b="1" dirty="0">
                <a:solidFill>
                  <a:schemeClr val="bg2">
                    <a:lumMod val="50000"/>
                  </a:schemeClr>
                </a:solidFill>
              </a:rPr>
              <a:t>راضٍ عن نتائج التحسين المحققة. ستوفر كل خطوة من خطوات التكرار نتائج وسيطة عن طريق إجراء العمليات الحسابية والتقييمات باستخدام </a:t>
            </a:r>
            <a:r>
              <a:rPr lang="en-US" sz="1633" b="1" dirty="0">
                <a:solidFill>
                  <a:schemeClr val="bg2">
                    <a:lumMod val="50000"/>
                  </a:schemeClr>
                </a:solidFill>
              </a:rPr>
              <a:t> SBTool </a:t>
            </a:r>
            <a:r>
              <a:rPr lang="ar-JO" sz="1633" b="1" dirty="0">
                <a:solidFill>
                  <a:schemeClr val="bg2">
                    <a:lumMod val="50000"/>
                  </a:schemeClr>
                </a:solidFill>
              </a:rPr>
              <a:t>و </a:t>
            </a:r>
            <a:r>
              <a:rPr lang="en-US" sz="1633" b="1" dirty="0">
                <a:solidFill>
                  <a:schemeClr val="bg2">
                    <a:lumMod val="50000"/>
                  </a:schemeClr>
                </a:solidFill>
              </a:rPr>
              <a:t>SNTool . </a:t>
            </a:r>
            <a:r>
              <a:rPr lang="ar-JO" sz="1633" b="1" dirty="0">
                <a:solidFill>
                  <a:schemeClr val="bg2">
                    <a:lumMod val="50000"/>
                  </a:schemeClr>
                </a:solidFill>
              </a:rPr>
              <a:t>يسمح النهج متعدد المقاييس بالتحقق من تأثير تدخلات النطاق الحضري على المباني والعكس صحيح.</a:t>
            </a:r>
            <a:endParaRPr lang="en-US" sz="1633" dirty="0">
              <a:solidFill>
                <a:schemeClr val="bg2">
                  <a:lumMod val="50000"/>
                </a:schemeClr>
              </a:solidFill>
            </a:endParaRPr>
          </a:p>
        </p:txBody>
      </p:sp>
      <p:sp>
        <p:nvSpPr>
          <p:cNvPr id="22" name="Ovale 21">
            <a:extLst>
              <a:ext uri="{FF2B5EF4-FFF2-40B4-BE49-F238E27FC236}">
                <a16:creationId xmlns:a16="http://schemas.microsoft.com/office/drawing/2014/main" id="{00513AA0-6EF8-82D6-470D-B926244009CC}"/>
              </a:ext>
            </a:extLst>
          </p:cNvPr>
          <p:cNvSpPr/>
          <p:nvPr/>
        </p:nvSpPr>
        <p:spPr>
          <a:xfrm>
            <a:off x="8250377" y="828684"/>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88637" y="845945"/>
            <a:ext cx="483767" cy="483767"/>
          </a:xfrm>
          <a:prstGeom prst="rect">
            <a:avLst/>
          </a:prstGeom>
        </p:spPr>
      </p:pic>
      <p:sp>
        <p:nvSpPr>
          <p:cNvPr id="3" name="CasellaDiTesto 2">
            <a:extLst>
              <a:ext uri="{FF2B5EF4-FFF2-40B4-BE49-F238E27FC236}">
                <a16:creationId xmlns:a16="http://schemas.microsoft.com/office/drawing/2014/main" id="{F6DEFB1B-D3E6-F3AC-386E-170259F4196B}"/>
              </a:ext>
            </a:extLst>
          </p:cNvPr>
          <p:cNvSpPr txBox="1"/>
          <p:nvPr/>
        </p:nvSpPr>
        <p:spPr>
          <a:xfrm>
            <a:off x="403682" y="1455611"/>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5.1.1</a:t>
            </a:r>
            <a:r>
              <a:rPr lang="ar-JO" sz="1633" dirty="0">
                <a:solidFill>
                  <a:srgbClr val="264D9F"/>
                </a:solidFill>
                <a:ea typeface="Times New Roman" panose="02020603050405020304" pitchFamily="18" charset="0"/>
                <a:cs typeface="Calibri" panose="020F0502020204030204" pitchFamily="34" charset="0"/>
              </a:rPr>
              <a:t> كيفية إعداد سيناريو التعديل التحديثي: اختيار التدخلات</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11" name="Groupe 10"/>
          <p:cNvGrpSpPr/>
          <p:nvPr/>
        </p:nvGrpSpPr>
        <p:grpSpPr>
          <a:xfrm>
            <a:off x="506562" y="787413"/>
            <a:ext cx="1363020" cy="901943"/>
            <a:chOff x="7520501" y="955568"/>
            <a:chExt cx="1363020" cy="901943"/>
          </a:xfrm>
        </p:grpSpPr>
        <p:sp>
          <p:nvSpPr>
            <p:cNvPr id="4" name="Ovale 3">
              <a:extLst>
                <a:ext uri="{FF2B5EF4-FFF2-40B4-BE49-F238E27FC236}">
                  <a16:creationId xmlns:a16="http://schemas.microsoft.com/office/drawing/2014/main" id="{AD8A71D5-B9D3-3C95-5B6E-75876E4F0D09}"/>
                </a:ext>
              </a:extLst>
            </p:cNvPr>
            <p:cNvSpPr/>
            <p:nvPr/>
          </p:nvSpPr>
          <p:spPr>
            <a:xfrm>
              <a:off x="7639052" y="106633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47B67174-0151-2F01-547B-C91F1EE7573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86157" y="1111580"/>
              <a:ext cx="481441" cy="481441"/>
            </a:xfrm>
            <a:prstGeom prst="rect">
              <a:avLst/>
            </a:prstGeom>
          </p:spPr>
        </p:pic>
        <p:pic>
          <p:nvPicPr>
            <p:cNvPr id="7" name="Immagine 6">
              <a:extLst>
                <a:ext uri="{FF2B5EF4-FFF2-40B4-BE49-F238E27FC236}">
                  <a16:creationId xmlns:a16="http://schemas.microsoft.com/office/drawing/2014/main" id="{E361F2AF-4D9A-B01D-8BD3-3E1314891F7F}"/>
                </a:ext>
              </a:extLst>
            </p:cNvPr>
            <p:cNvPicPr>
              <a:picLocks noChangeAspect="1"/>
            </p:cNvPicPr>
            <p:nvPr/>
          </p:nvPicPr>
          <p:blipFill rotWithShape="1">
            <a:blip r:embed="rId7"/>
            <a:srcRect b="71569"/>
            <a:stretch/>
          </p:blipFill>
          <p:spPr>
            <a:xfrm>
              <a:off x="8291219" y="996839"/>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422FED23-A163-F53A-E9BF-EE7BF28D3AF2}"/>
                </a:ext>
              </a:extLst>
            </p:cNvPr>
            <p:cNvSpPr/>
            <p:nvPr/>
          </p:nvSpPr>
          <p:spPr bwMode="auto">
            <a:xfrm>
              <a:off x="7520501" y="955568"/>
              <a:ext cx="1363020"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DFA81AB8-A4FF-9FDE-AFFB-7B2BFDF0B7B6}"/>
                </a:ext>
              </a:extLst>
            </p:cNvPr>
            <p:cNvPicPr>
              <a:picLocks noChangeAspect="1"/>
            </p:cNvPicPr>
            <p:nvPr/>
          </p:nvPicPr>
          <p:blipFill>
            <a:blip r:embed="rId8"/>
            <a:stretch>
              <a:fillRect/>
            </a:stretch>
          </p:blipFill>
          <p:spPr>
            <a:xfrm>
              <a:off x="8307808" y="1131394"/>
              <a:ext cx="422032" cy="333704"/>
            </a:xfrm>
            <a:prstGeom prst="rect">
              <a:avLst/>
            </a:prstGeom>
          </p:spPr>
        </p:pic>
        <p:pic>
          <p:nvPicPr>
            <p:cNvPr id="10" name="Immagine 9">
              <a:extLst>
                <a:ext uri="{FF2B5EF4-FFF2-40B4-BE49-F238E27FC236}">
                  <a16:creationId xmlns:a16="http://schemas.microsoft.com/office/drawing/2014/main" id="{BB037834-80DE-EB13-7B40-872B318A92AC}"/>
                </a:ext>
              </a:extLst>
            </p:cNvPr>
            <p:cNvPicPr>
              <a:picLocks noChangeAspect="1"/>
            </p:cNvPicPr>
            <p:nvPr/>
          </p:nvPicPr>
          <p:blipFill>
            <a:blip r:embed="rId9"/>
            <a:stretch>
              <a:fillRect/>
            </a:stretch>
          </p:blipFill>
          <p:spPr>
            <a:xfrm>
              <a:off x="8317577" y="1453019"/>
              <a:ext cx="412264" cy="325981"/>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6" name="CasellaDiTesto 24">
            <a:extLst>
              <a:ext uri="{FF2B5EF4-FFF2-40B4-BE49-F238E27FC236}">
                <a16:creationId xmlns:a16="http://schemas.microsoft.com/office/drawing/2014/main" id="{428201F7-7479-C631-09DC-E58FFC12461D}"/>
              </a:ext>
            </a:extLst>
          </p:cNvPr>
          <p:cNvSpPr txBox="1"/>
          <p:nvPr/>
        </p:nvSpPr>
        <p:spPr>
          <a:xfrm>
            <a:off x="5081954" y="914182"/>
            <a:ext cx="3246407"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27" name="CasellaDiTesto 17">
            <a:extLst>
              <a:ext uri="{FF2B5EF4-FFF2-40B4-BE49-F238E27FC236}">
                <a16:creationId xmlns:a16="http://schemas.microsoft.com/office/drawing/2014/main" id="{2520915D-8F2E-480A-9EB1-133ED10B56F8}"/>
              </a:ext>
            </a:extLst>
          </p:cNvPr>
          <p:cNvSpPr txBox="1"/>
          <p:nvPr/>
        </p:nvSpPr>
        <p:spPr>
          <a:xfrm>
            <a:off x="2982705" y="153476"/>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spTree>
    <p:extLst>
      <p:ext uri="{BB962C8B-B14F-4D97-AF65-F5344CB8AC3E}">
        <p14:creationId xmlns:p14="http://schemas.microsoft.com/office/powerpoint/2010/main" val="1634666248"/>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24980" y="116787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47</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541769" y="2184033"/>
            <a:ext cx="8060462" cy="3736216"/>
          </a:xfrm>
          <a:prstGeom prst="rect">
            <a:avLst/>
          </a:prstGeom>
          <a:noFill/>
        </p:spPr>
        <p:txBody>
          <a:bodyPr wrap="square">
            <a:spAutoFit/>
          </a:bodyPr>
          <a:lstStyle/>
          <a:p>
            <a:pPr algn="just" rtl="1">
              <a:lnSpc>
                <a:spcPct val="250000"/>
              </a:lnSpc>
            </a:pPr>
            <a:r>
              <a:rPr lang="ar-JO" sz="1633" b="1" dirty="0">
                <a:solidFill>
                  <a:schemeClr val="bg2">
                    <a:lumMod val="50000"/>
                  </a:schemeClr>
                </a:solidFill>
              </a:rPr>
              <a:t>لا يمكن استخدام طريقة التحسين التلقائي لأن الحلول الحالية المتاحة ، مثل خوارزميات التحسين الجيني ، تسمح فقط بتحسين عدد محدود من الحلول ولا يمكن أن تأخذ في الاعتبار تأثيرها على المستوى الحضري وفيما يتعلق بالسياق المحلي.</a:t>
            </a:r>
            <a:r>
              <a:rPr lang="en-US" sz="1633" b="1" dirty="0">
                <a:solidFill>
                  <a:schemeClr val="bg2">
                    <a:lumMod val="50000"/>
                  </a:schemeClr>
                </a:solidFill>
              </a:rPr>
              <a:t> </a:t>
            </a:r>
            <a:r>
              <a:rPr lang="ar-JO" sz="1633" b="1" dirty="0">
                <a:solidFill>
                  <a:schemeClr val="bg2">
                    <a:lumMod val="50000"/>
                  </a:schemeClr>
                </a:solidFill>
              </a:rPr>
              <a:t>نظرًا لأن تحديد حزمة من التدخلات مهمة معقدة ، يمكن لفريق </a:t>
            </a:r>
            <a:r>
              <a:rPr lang="en-US" sz="1633" b="1" dirty="0">
                <a:solidFill>
                  <a:schemeClr val="bg2">
                    <a:lumMod val="50000"/>
                  </a:schemeClr>
                </a:solidFill>
              </a:rPr>
              <a:t>SMC </a:t>
            </a:r>
            <a:r>
              <a:rPr lang="ar-JO" sz="1633" b="1" dirty="0">
                <a:solidFill>
                  <a:schemeClr val="bg2">
                    <a:lumMod val="50000"/>
                  </a:schemeClr>
                </a:solidFill>
              </a:rPr>
              <a:t>اتباع نهج تسلسلي منظم يعتمد على ثلاث آليات مختلفة:</a:t>
            </a:r>
            <a:endParaRPr lang="en-US" sz="1633" b="1" dirty="0">
              <a:solidFill>
                <a:schemeClr val="bg2">
                  <a:lumMod val="50000"/>
                </a:schemeClr>
              </a:solidFill>
            </a:endParaRPr>
          </a:p>
          <a:p>
            <a:pPr marL="285750" indent="-285750" algn="just" rtl="1">
              <a:lnSpc>
                <a:spcPct val="150000"/>
              </a:lnSpc>
              <a:buFontTx/>
              <a:buChar char="-"/>
            </a:pPr>
            <a:r>
              <a:rPr lang="ar-JO" sz="1633" b="1" dirty="0">
                <a:solidFill>
                  <a:schemeClr val="bg2">
                    <a:lumMod val="50000"/>
                  </a:schemeClr>
                </a:solidFill>
              </a:rPr>
              <a:t>تصفية التدخلات على أساس القيود والقيود المحددة</a:t>
            </a:r>
            <a:endParaRPr lang="en-US" sz="1633" b="1" dirty="0">
              <a:solidFill>
                <a:schemeClr val="bg2">
                  <a:lumMod val="50000"/>
                </a:schemeClr>
              </a:solidFill>
            </a:endParaRPr>
          </a:p>
          <a:p>
            <a:pPr marL="285750" indent="-285750" algn="just" rtl="1">
              <a:lnSpc>
                <a:spcPct val="150000"/>
              </a:lnSpc>
              <a:buFontTx/>
              <a:buChar char="-"/>
            </a:pPr>
            <a:r>
              <a:rPr lang="ar-JO" sz="1633" b="1" dirty="0">
                <a:solidFill>
                  <a:schemeClr val="bg2">
                    <a:lumMod val="50000"/>
                  </a:schemeClr>
                </a:solidFill>
              </a:rPr>
              <a:t>- تجميع التدخلات بناءً على نتائج التشخيص (نقاط الضعف)</a:t>
            </a:r>
            <a:endParaRPr lang="en-US" sz="1633" b="1" dirty="0">
              <a:solidFill>
                <a:schemeClr val="bg2">
                  <a:lumMod val="50000"/>
                </a:schemeClr>
              </a:solidFill>
            </a:endParaRPr>
          </a:p>
          <a:p>
            <a:pPr marL="285750" indent="-285750" algn="just" rtl="1">
              <a:lnSpc>
                <a:spcPct val="150000"/>
              </a:lnSpc>
              <a:buFontTx/>
              <a:buChar char="-"/>
            </a:pPr>
            <a:r>
              <a:rPr lang="ar-JO" sz="1633" b="1" dirty="0">
                <a:solidFill>
                  <a:schemeClr val="bg2">
                    <a:lumMod val="50000"/>
                  </a:schemeClr>
                </a:solidFill>
              </a:rPr>
              <a:t>- منطق تسلسل التدخلات للتطبيق</a:t>
            </a:r>
            <a:endParaRPr lang="en-US" sz="1633" dirty="0">
              <a:solidFill>
                <a:schemeClr val="bg2">
                  <a:lumMod val="50000"/>
                </a:schemeClr>
              </a:solidFill>
            </a:endParaRPr>
          </a:p>
        </p:txBody>
      </p:sp>
      <p:grpSp>
        <p:nvGrpSpPr>
          <p:cNvPr id="11" name="Groupe 10"/>
          <p:cNvGrpSpPr/>
          <p:nvPr/>
        </p:nvGrpSpPr>
        <p:grpSpPr>
          <a:xfrm>
            <a:off x="255992" y="916091"/>
            <a:ext cx="1363020" cy="901943"/>
            <a:chOff x="7490021" y="914928"/>
            <a:chExt cx="1363020" cy="901943"/>
          </a:xfrm>
        </p:grpSpPr>
        <p:sp>
          <p:nvSpPr>
            <p:cNvPr id="4" name="Ovale 3">
              <a:extLst>
                <a:ext uri="{FF2B5EF4-FFF2-40B4-BE49-F238E27FC236}">
                  <a16:creationId xmlns:a16="http://schemas.microsoft.com/office/drawing/2014/main" id="{EB855B1B-B9C6-ACDA-BDF7-E25847BBECC0}"/>
                </a:ext>
              </a:extLst>
            </p:cNvPr>
            <p:cNvSpPr/>
            <p:nvPr/>
          </p:nvSpPr>
          <p:spPr>
            <a:xfrm>
              <a:off x="7608572" y="102569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4E461D0A-0BE4-D9FC-94D0-70C32FDA02A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55677" y="1070940"/>
              <a:ext cx="481441" cy="481441"/>
            </a:xfrm>
            <a:prstGeom prst="rect">
              <a:avLst/>
            </a:prstGeom>
          </p:spPr>
        </p:pic>
        <p:pic>
          <p:nvPicPr>
            <p:cNvPr id="7" name="Immagine 6">
              <a:extLst>
                <a:ext uri="{FF2B5EF4-FFF2-40B4-BE49-F238E27FC236}">
                  <a16:creationId xmlns:a16="http://schemas.microsoft.com/office/drawing/2014/main" id="{D57FFA3F-34E6-50CF-1F78-D87ED066B331}"/>
                </a:ext>
              </a:extLst>
            </p:cNvPr>
            <p:cNvPicPr>
              <a:picLocks noChangeAspect="1"/>
            </p:cNvPicPr>
            <p:nvPr/>
          </p:nvPicPr>
          <p:blipFill rotWithShape="1">
            <a:blip r:embed="rId5"/>
            <a:srcRect b="71569"/>
            <a:stretch/>
          </p:blipFill>
          <p:spPr>
            <a:xfrm>
              <a:off x="8260739" y="956199"/>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FC094034-6AAB-8A0C-A48E-BA9692FEC17C}"/>
                </a:ext>
              </a:extLst>
            </p:cNvPr>
            <p:cNvSpPr/>
            <p:nvPr/>
          </p:nvSpPr>
          <p:spPr bwMode="auto">
            <a:xfrm>
              <a:off x="7490021" y="914928"/>
              <a:ext cx="1363020"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861C61C8-6F98-450A-EF3D-13326E0F3813}"/>
                </a:ext>
              </a:extLst>
            </p:cNvPr>
            <p:cNvPicPr>
              <a:picLocks noChangeAspect="1"/>
            </p:cNvPicPr>
            <p:nvPr/>
          </p:nvPicPr>
          <p:blipFill>
            <a:blip r:embed="rId6"/>
            <a:stretch>
              <a:fillRect/>
            </a:stretch>
          </p:blipFill>
          <p:spPr>
            <a:xfrm>
              <a:off x="8277328" y="1090754"/>
              <a:ext cx="422032" cy="333704"/>
            </a:xfrm>
            <a:prstGeom prst="rect">
              <a:avLst/>
            </a:prstGeom>
          </p:spPr>
        </p:pic>
        <p:pic>
          <p:nvPicPr>
            <p:cNvPr id="10" name="Immagine 9">
              <a:extLst>
                <a:ext uri="{FF2B5EF4-FFF2-40B4-BE49-F238E27FC236}">
                  <a16:creationId xmlns:a16="http://schemas.microsoft.com/office/drawing/2014/main" id="{7702DF1E-4179-349B-0863-257ED0ACA9BE}"/>
                </a:ext>
              </a:extLst>
            </p:cNvPr>
            <p:cNvPicPr>
              <a:picLocks noChangeAspect="1"/>
            </p:cNvPicPr>
            <p:nvPr/>
          </p:nvPicPr>
          <p:blipFill>
            <a:blip r:embed="rId7"/>
            <a:stretch>
              <a:fillRect/>
            </a:stretch>
          </p:blipFill>
          <p:spPr>
            <a:xfrm>
              <a:off x="8287097" y="1412379"/>
              <a:ext cx="412264" cy="325981"/>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7" name="CasellaDiTesto 17">
            <a:extLst>
              <a:ext uri="{FF2B5EF4-FFF2-40B4-BE49-F238E27FC236}">
                <a16:creationId xmlns:a16="http://schemas.microsoft.com/office/drawing/2014/main" id="{2520915D-8F2E-480A-9EB1-133ED10B56F8}"/>
              </a:ext>
            </a:extLst>
          </p:cNvPr>
          <p:cNvSpPr txBox="1"/>
          <p:nvPr/>
        </p:nvSpPr>
        <p:spPr>
          <a:xfrm>
            <a:off x="2673148" y="15508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sp>
        <p:nvSpPr>
          <p:cNvPr id="29" name="CasellaDiTesto 2">
            <a:extLst>
              <a:ext uri="{FF2B5EF4-FFF2-40B4-BE49-F238E27FC236}">
                <a16:creationId xmlns:a16="http://schemas.microsoft.com/office/drawing/2014/main" id="{F6DEFB1B-D3E6-F3AC-386E-170259F4196B}"/>
              </a:ext>
            </a:extLst>
          </p:cNvPr>
          <p:cNvSpPr txBox="1"/>
          <p:nvPr/>
        </p:nvSpPr>
        <p:spPr>
          <a:xfrm>
            <a:off x="199441" y="1533730"/>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1.1.5</a:t>
            </a:r>
            <a:r>
              <a:rPr lang="ar-JO" sz="1633" dirty="0">
                <a:solidFill>
                  <a:srgbClr val="264D9F"/>
                </a:solidFill>
                <a:ea typeface="Times New Roman" panose="02020603050405020304" pitchFamily="18" charset="0"/>
                <a:cs typeface="Calibri" panose="020F0502020204030204" pitchFamily="34" charset="0"/>
              </a:rPr>
              <a:t> كيفية إعداد سيناريو التعديل التحديثي: اختيار التدخلات</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30" name="Groupe 29"/>
          <p:cNvGrpSpPr/>
          <p:nvPr/>
        </p:nvGrpSpPr>
        <p:grpSpPr>
          <a:xfrm>
            <a:off x="5090746" y="853248"/>
            <a:ext cx="3665669" cy="721082"/>
            <a:chOff x="5912374" y="853248"/>
            <a:chExt cx="2844041" cy="721082"/>
          </a:xfrm>
        </p:grpSpPr>
        <p:sp>
          <p:nvSpPr>
            <p:cNvPr id="31" name="Ovale 21">
              <a:extLst>
                <a:ext uri="{FF2B5EF4-FFF2-40B4-BE49-F238E27FC236}">
                  <a16:creationId xmlns:a16="http://schemas.microsoft.com/office/drawing/2014/main" id="{00513AA0-6EF8-82D6-470D-B926244009CC}"/>
                </a:ext>
              </a:extLst>
            </p:cNvPr>
            <p:cNvSpPr/>
            <p:nvPr/>
          </p:nvSpPr>
          <p:spPr>
            <a:xfrm>
              <a:off x="8196126" y="85324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2"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34386" y="865439"/>
              <a:ext cx="483767" cy="483767"/>
            </a:xfrm>
            <a:prstGeom prst="rect">
              <a:avLst/>
            </a:prstGeom>
          </p:spPr>
        </p:pic>
        <p:sp>
          <p:nvSpPr>
            <p:cNvPr id="33" name="CasellaDiTesto 24">
              <a:extLst>
                <a:ext uri="{FF2B5EF4-FFF2-40B4-BE49-F238E27FC236}">
                  <a16:creationId xmlns:a16="http://schemas.microsoft.com/office/drawing/2014/main" id="{428201F7-7479-C631-09DC-E58FFC12461D}"/>
                </a:ext>
              </a:extLst>
            </p:cNvPr>
            <p:cNvSpPr txBox="1"/>
            <p:nvPr/>
          </p:nvSpPr>
          <p:spPr>
            <a:xfrm>
              <a:off x="5912374" y="904018"/>
              <a:ext cx="2433274" cy="670312"/>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grpSp>
    </p:spTree>
    <p:extLst>
      <p:ext uri="{BB962C8B-B14F-4D97-AF65-F5344CB8AC3E}">
        <p14:creationId xmlns:p14="http://schemas.microsoft.com/office/powerpoint/2010/main" val="1638174417"/>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19799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186476"/>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48</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91937" y="1897187"/>
            <a:ext cx="8060462" cy="4112921"/>
          </a:xfrm>
          <a:prstGeom prst="rect">
            <a:avLst/>
          </a:prstGeom>
          <a:noFill/>
        </p:spPr>
        <p:txBody>
          <a:bodyPr wrap="square">
            <a:spAutoFit/>
          </a:bodyPr>
          <a:lstStyle/>
          <a:p>
            <a:pPr algn="just" rtl="1">
              <a:lnSpc>
                <a:spcPct val="200000"/>
              </a:lnSpc>
            </a:pPr>
            <a:r>
              <a:rPr lang="ar-JO" sz="1633" dirty="0">
                <a:solidFill>
                  <a:schemeClr val="bg2">
                    <a:lumMod val="50000"/>
                  </a:schemeClr>
                </a:solidFill>
              </a:rPr>
              <a:t>بعد إعداد السيناريو من قبل فريق </a:t>
            </a:r>
            <a:r>
              <a:rPr lang="en-US" sz="1633" dirty="0">
                <a:solidFill>
                  <a:schemeClr val="bg2">
                    <a:lumMod val="50000"/>
                  </a:schemeClr>
                </a:solidFill>
              </a:rPr>
              <a:t>SMC ، </a:t>
            </a:r>
            <a:r>
              <a:rPr lang="ar-JO" sz="1633" dirty="0">
                <a:solidFill>
                  <a:schemeClr val="bg2">
                    <a:lumMod val="50000"/>
                  </a:schemeClr>
                </a:solidFill>
              </a:rPr>
              <a:t>يجب مقارنة النتائج المحققة في النهاية مع الأهداف المحددة في التعريف الاستراتيجي.</a:t>
            </a:r>
            <a:endParaRPr lang="en-US" sz="1633" dirty="0">
              <a:solidFill>
                <a:schemeClr val="bg2">
                  <a:lumMod val="50000"/>
                </a:schemeClr>
              </a:solidFill>
            </a:endParaRPr>
          </a:p>
          <a:p>
            <a:pPr algn="just" rtl="1">
              <a:lnSpc>
                <a:spcPct val="200000"/>
              </a:lnSpc>
            </a:pPr>
            <a:r>
              <a:rPr lang="ar-JO" sz="1633" dirty="0">
                <a:solidFill>
                  <a:schemeClr val="bg2">
                    <a:lumMod val="50000"/>
                  </a:schemeClr>
                </a:solidFill>
              </a:rPr>
              <a:t>فقط إذا تم الوصول إلى جميع الأهداف ، يمكن البدء في دراسة تمويل السيناريو. إذا لم يتم الوصول إلى الأهداف ، فيجب تحسين السيناريو مرة أخرى من خلال المزيد من خطوات التكرار طالما كان ذلك ضروريًا حتى يتم الوصول إلى جميع الأهداف.</a:t>
            </a:r>
            <a:endParaRPr lang="en-US" sz="1633" dirty="0">
              <a:solidFill>
                <a:schemeClr val="bg2">
                  <a:lumMod val="50000"/>
                </a:schemeClr>
              </a:solidFill>
            </a:endParaRPr>
          </a:p>
          <a:p>
            <a:pPr algn="just" rtl="1">
              <a:lnSpc>
                <a:spcPct val="200000"/>
              </a:lnSpc>
            </a:pPr>
            <a:r>
              <a:rPr lang="ar-JO" sz="1633" dirty="0">
                <a:solidFill>
                  <a:schemeClr val="bg2">
                    <a:lumMod val="50000"/>
                  </a:schemeClr>
                </a:solidFill>
              </a:rPr>
              <a:t>بالنسبة للسيناريوهات الصحيحة ، التي وصلت إلى جميع الأهداف ، يجب تحديد التمويل من خلال النظر في نماذج الأعمال وخطط التمويل المناسبة. هذه الخطوة ضرورية لضمان تمويل السيناريو وكذلك لتحديد جميع أدوات التمويل المفيدة المتاحة مثل المنح أو القروض أو حلول التعاقد.</a:t>
            </a:r>
            <a:endParaRPr lang="en-US" sz="1633" dirty="0">
              <a:solidFill>
                <a:schemeClr val="bg2">
                  <a:lumMod val="50000"/>
                </a:schemeClr>
              </a:solidFill>
            </a:endParaRP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411865" y="1391678"/>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5.1.1</a:t>
            </a:r>
            <a:r>
              <a:rPr lang="ar-JO" sz="1633" dirty="0">
                <a:solidFill>
                  <a:srgbClr val="264D9F"/>
                </a:solidFill>
                <a:ea typeface="Times New Roman" panose="02020603050405020304" pitchFamily="18" charset="0"/>
                <a:cs typeface="Calibri" panose="020F0502020204030204" pitchFamily="34" charset="0"/>
              </a:rPr>
              <a:t> كيفية إعداد سيناريو التعديل التحديثي: اختيار التدخلات</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11" name="Groupe 10"/>
          <p:cNvGrpSpPr/>
          <p:nvPr/>
        </p:nvGrpSpPr>
        <p:grpSpPr>
          <a:xfrm>
            <a:off x="253133" y="880421"/>
            <a:ext cx="1363020" cy="901943"/>
            <a:chOff x="7399684" y="933526"/>
            <a:chExt cx="1363020" cy="901943"/>
          </a:xfrm>
        </p:grpSpPr>
        <p:sp>
          <p:nvSpPr>
            <p:cNvPr id="4" name="Ovale 3">
              <a:extLst>
                <a:ext uri="{FF2B5EF4-FFF2-40B4-BE49-F238E27FC236}">
                  <a16:creationId xmlns:a16="http://schemas.microsoft.com/office/drawing/2014/main" id="{36953831-19E6-1B2F-5441-C76E4E1DF740}"/>
                </a:ext>
              </a:extLst>
            </p:cNvPr>
            <p:cNvSpPr/>
            <p:nvPr/>
          </p:nvSpPr>
          <p:spPr>
            <a:xfrm>
              <a:off x="7518235" y="1044296"/>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746D8536-4022-8F54-37BF-956182FFC1D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65340" y="1089538"/>
              <a:ext cx="481441" cy="481441"/>
            </a:xfrm>
            <a:prstGeom prst="rect">
              <a:avLst/>
            </a:prstGeom>
          </p:spPr>
        </p:pic>
        <p:pic>
          <p:nvPicPr>
            <p:cNvPr id="7" name="Immagine 6">
              <a:extLst>
                <a:ext uri="{FF2B5EF4-FFF2-40B4-BE49-F238E27FC236}">
                  <a16:creationId xmlns:a16="http://schemas.microsoft.com/office/drawing/2014/main" id="{9BBC0984-DCCA-0C7A-E5CD-D4FC90A7B183}"/>
                </a:ext>
              </a:extLst>
            </p:cNvPr>
            <p:cNvPicPr>
              <a:picLocks noChangeAspect="1"/>
            </p:cNvPicPr>
            <p:nvPr/>
          </p:nvPicPr>
          <p:blipFill rotWithShape="1">
            <a:blip r:embed="rId5"/>
            <a:srcRect b="71569"/>
            <a:stretch/>
          </p:blipFill>
          <p:spPr>
            <a:xfrm>
              <a:off x="8170402" y="974797"/>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3170B713-017D-493E-574A-594F138DD5A0}"/>
                </a:ext>
              </a:extLst>
            </p:cNvPr>
            <p:cNvSpPr/>
            <p:nvPr/>
          </p:nvSpPr>
          <p:spPr bwMode="auto">
            <a:xfrm>
              <a:off x="7399684" y="933526"/>
              <a:ext cx="1363020"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4069342A-8353-9EBC-7532-CB53AD3B9B0E}"/>
                </a:ext>
              </a:extLst>
            </p:cNvPr>
            <p:cNvPicPr>
              <a:picLocks noChangeAspect="1"/>
            </p:cNvPicPr>
            <p:nvPr/>
          </p:nvPicPr>
          <p:blipFill>
            <a:blip r:embed="rId6"/>
            <a:stretch>
              <a:fillRect/>
            </a:stretch>
          </p:blipFill>
          <p:spPr>
            <a:xfrm>
              <a:off x="8186991" y="1109352"/>
              <a:ext cx="422032" cy="333704"/>
            </a:xfrm>
            <a:prstGeom prst="rect">
              <a:avLst/>
            </a:prstGeom>
          </p:spPr>
        </p:pic>
        <p:pic>
          <p:nvPicPr>
            <p:cNvPr id="10" name="Immagine 9">
              <a:extLst>
                <a:ext uri="{FF2B5EF4-FFF2-40B4-BE49-F238E27FC236}">
                  <a16:creationId xmlns:a16="http://schemas.microsoft.com/office/drawing/2014/main" id="{BBEB5363-0CF5-0A1B-57CC-89C0858CF90C}"/>
                </a:ext>
              </a:extLst>
            </p:cNvPr>
            <p:cNvPicPr>
              <a:picLocks noChangeAspect="1"/>
            </p:cNvPicPr>
            <p:nvPr/>
          </p:nvPicPr>
          <p:blipFill>
            <a:blip r:embed="rId7"/>
            <a:stretch>
              <a:fillRect/>
            </a:stretch>
          </p:blipFill>
          <p:spPr>
            <a:xfrm>
              <a:off x="8196760" y="1430977"/>
              <a:ext cx="412264" cy="325981"/>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7" name="CasellaDiTesto 17">
            <a:extLst>
              <a:ext uri="{FF2B5EF4-FFF2-40B4-BE49-F238E27FC236}">
                <a16:creationId xmlns:a16="http://schemas.microsoft.com/office/drawing/2014/main" id="{2520915D-8F2E-480A-9EB1-133ED10B56F8}"/>
              </a:ext>
            </a:extLst>
          </p:cNvPr>
          <p:cNvSpPr txBox="1"/>
          <p:nvPr/>
        </p:nvSpPr>
        <p:spPr>
          <a:xfrm>
            <a:off x="2673148" y="15508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grpSp>
        <p:nvGrpSpPr>
          <p:cNvPr id="28" name="Groupe 27"/>
          <p:cNvGrpSpPr/>
          <p:nvPr/>
        </p:nvGrpSpPr>
        <p:grpSpPr>
          <a:xfrm>
            <a:off x="4835769" y="853248"/>
            <a:ext cx="3920646" cy="704154"/>
            <a:chOff x="5912374" y="853248"/>
            <a:chExt cx="2844041" cy="704154"/>
          </a:xfrm>
        </p:grpSpPr>
        <p:sp>
          <p:nvSpPr>
            <p:cNvPr id="29" name="Ovale 21">
              <a:extLst>
                <a:ext uri="{FF2B5EF4-FFF2-40B4-BE49-F238E27FC236}">
                  <a16:creationId xmlns:a16="http://schemas.microsoft.com/office/drawing/2014/main" id="{00513AA0-6EF8-82D6-470D-B926244009CC}"/>
                </a:ext>
              </a:extLst>
            </p:cNvPr>
            <p:cNvSpPr/>
            <p:nvPr/>
          </p:nvSpPr>
          <p:spPr>
            <a:xfrm>
              <a:off x="8196126" y="85324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0"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34386" y="865439"/>
              <a:ext cx="483767" cy="483767"/>
            </a:xfrm>
            <a:prstGeom prst="rect">
              <a:avLst/>
            </a:prstGeom>
          </p:spPr>
        </p:pic>
        <p:sp>
          <p:nvSpPr>
            <p:cNvPr id="31" name="CasellaDiTesto 24">
              <a:extLst>
                <a:ext uri="{FF2B5EF4-FFF2-40B4-BE49-F238E27FC236}">
                  <a16:creationId xmlns:a16="http://schemas.microsoft.com/office/drawing/2014/main" id="{428201F7-7479-C631-09DC-E58FFC12461D}"/>
                </a:ext>
              </a:extLst>
            </p:cNvPr>
            <p:cNvSpPr txBox="1"/>
            <p:nvPr/>
          </p:nvSpPr>
          <p:spPr>
            <a:xfrm>
              <a:off x="5912374" y="904018"/>
              <a:ext cx="2433274" cy="653384"/>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p>
          </p:txBody>
        </p:sp>
      </p:grpSp>
    </p:spTree>
    <p:extLst>
      <p:ext uri="{BB962C8B-B14F-4D97-AF65-F5344CB8AC3E}">
        <p14:creationId xmlns:p14="http://schemas.microsoft.com/office/powerpoint/2010/main" val="2464037463"/>
      </p:ext>
    </p:extLst>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13875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12723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49</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56481" y="2118633"/>
            <a:ext cx="8060462" cy="3107774"/>
          </a:xfrm>
          <a:prstGeom prst="rect">
            <a:avLst/>
          </a:prstGeom>
          <a:noFill/>
        </p:spPr>
        <p:txBody>
          <a:bodyPr wrap="square">
            <a:spAutoFit/>
          </a:bodyPr>
          <a:lstStyle/>
          <a:p>
            <a:pPr algn="just" rtl="1">
              <a:lnSpc>
                <a:spcPct val="200000"/>
              </a:lnSpc>
            </a:pPr>
            <a:r>
              <a:rPr lang="ar-JO" sz="1633" dirty="0">
                <a:solidFill>
                  <a:schemeClr val="bg2">
                    <a:lumMod val="50000"/>
                  </a:schemeClr>
                </a:solidFill>
              </a:rPr>
              <a:t>تتمثل الخطوة الأولى في تحسين حزمة التدخل التي سيجريها فريق </a:t>
            </a:r>
            <a:r>
              <a:rPr lang="en-US" sz="1633" dirty="0">
                <a:solidFill>
                  <a:schemeClr val="bg2">
                    <a:lumMod val="50000"/>
                  </a:schemeClr>
                </a:solidFill>
              </a:rPr>
              <a:t> SMC </a:t>
            </a:r>
            <a:r>
              <a:rPr lang="ar-JO" sz="1633" dirty="0">
                <a:solidFill>
                  <a:schemeClr val="bg2">
                    <a:lumMod val="50000"/>
                  </a:schemeClr>
                </a:solidFill>
              </a:rPr>
              <a:t>في ضمان تحديد واستبعاد جميع التدخلات التي قد لا تكون مناسبة للتطبيق في المبنى أو المنطقة الحضرية.</a:t>
            </a:r>
            <a:endParaRPr lang="en-US" sz="1633" dirty="0">
              <a:solidFill>
                <a:schemeClr val="bg2">
                  <a:lumMod val="50000"/>
                </a:schemeClr>
              </a:solidFill>
            </a:endParaRPr>
          </a:p>
          <a:p>
            <a:pPr algn="just" rtl="1">
              <a:lnSpc>
                <a:spcPct val="200000"/>
              </a:lnSpc>
            </a:pPr>
            <a:r>
              <a:rPr lang="ar-JO" sz="1633" dirty="0">
                <a:solidFill>
                  <a:schemeClr val="bg2">
                    <a:lumMod val="50000"/>
                  </a:schemeClr>
                </a:solidFill>
              </a:rPr>
              <a:t>لا يمكن أن تكون التدخلات مناسبة بسبب القيود أو القيود المحددة لمفهوم تم وضعه للمباني والمنطقة الحضرية. على سبيل المثال ، إذا كانت قوانين حماية التراث الثقافي تقيد تركيب الألواح الشمسية على الأسطح ، فإن فريق </a:t>
            </a:r>
            <a:r>
              <a:rPr lang="en-US" sz="1633" dirty="0">
                <a:solidFill>
                  <a:schemeClr val="bg2">
                    <a:lumMod val="50000"/>
                  </a:schemeClr>
                </a:solidFill>
              </a:rPr>
              <a:t>SMC </a:t>
            </a:r>
            <a:r>
              <a:rPr lang="ar-JO" sz="1633" dirty="0">
                <a:solidFill>
                  <a:schemeClr val="bg2">
                    <a:lumMod val="50000"/>
                  </a:schemeClr>
                </a:solidFill>
              </a:rPr>
              <a:t>يحتاج إلى تصفية جميع التدخلات التي لا يمكن تطبيقها.</a:t>
            </a:r>
            <a:r>
              <a:rPr lang="en-US" sz="1633" dirty="0">
                <a:solidFill>
                  <a:schemeClr val="bg2">
                    <a:lumMod val="50000"/>
                  </a:schemeClr>
                </a:solidFill>
              </a:rPr>
              <a:t> </a:t>
            </a:r>
            <a:r>
              <a:rPr lang="ar-JO" sz="1633" dirty="0">
                <a:solidFill>
                  <a:schemeClr val="bg2">
                    <a:lumMod val="50000"/>
                  </a:schemeClr>
                </a:solidFill>
              </a:rPr>
              <a:t>من المهم القيام بذلك في البداية نظرًا لأن عدد التدخلات الممكنة يمكن أن يقتصر على التدخلات العملية فقط التي يمكن تنفيذها حقًا.</a:t>
            </a:r>
            <a:endParaRPr lang="en-US" sz="1633" dirty="0">
              <a:solidFill>
                <a:schemeClr val="bg2">
                  <a:lumMod val="50000"/>
                </a:schemeClr>
              </a:solidFill>
            </a:endParaRP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2954743" y="1454321"/>
            <a:ext cx="5046861"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1.1.1.5</a:t>
            </a:r>
            <a:r>
              <a:rPr lang="ar-JO" sz="1633" dirty="0">
                <a:solidFill>
                  <a:srgbClr val="264D9F"/>
                </a:solidFill>
                <a:ea typeface="Times New Roman" panose="02020603050405020304" pitchFamily="18" charset="0"/>
                <a:cs typeface="Calibri" panose="020F0502020204030204" pitchFamily="34" charset="0"/>
              </a:rPr>
              <a:t> ترشيح التدخلات على أساس القيود والقيود الموضوعة</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11" name="Groupe 10"/>
          <p:cNvGrpSpPr/>
          <p:nvPr/>
        </p:nvGrpSpPr>
        <p:grpSpPr>
          <a:xfrm>
            <a:off x="253133" y="890037"/>
            <a:ext cx="1363020" cy="901943"/>
            <a:chOff x="7399684" y="874288"/>
            <a:chExt cx="1363020" cy="901943"/>
          </a:xfrm>
        </p:grpSpPr>
        <p:sp>
          <p:nvSpPr>
            <p:cNvPr id="4" name="Ovale 3">
              <a:extLst>
                <a:ext uri="{FF2B5EF4-FFF2-40B4-BE49-F238E27FC236}">
                  <a16:creationId xmlns:a16="http://schemas.microsoft.com/office/drawing/2014/main" id="{C57424A7-5389-EDFC-99B4-D956DB47DC28}"/>
                </a:ext>
              </a:extLst>
            </p:cNvPr>
            <p:cNvSpPr/>
            <p:nvPr/>
          </p:nvSpPr>
          <p:spPr>
            <a:xfrm>
              <a:off x="7518235" y="98505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D3E792DF-2FA1-8482-3EC9-CA234619585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65340" y="1030300"/>
              <a:ext cx="481441" cy="481441"/>
            </a:xfrm>
            <a:prstGeom prst="rect">
              <a:avLst/>
            </a:prstGeom>
          </p:spPr>
        </p:pic>
        <p:pic>
          <p:nvPicPr>
            <p:cNvPr id="7" name="Immagine 6">
              <a:extLst>
                <a:ext uri="{FF2B5EF4-FFF2-40B4-BE49-F238E27FC236}">
                  <a16:creationId xmlns:a16="http://schemas.microsoft.com/office/drawing/2014/main" id="{9C0BBF8E-B757-F5A0-C469-BEF11BDF6547}"/>
                </a:ext>
              </a:extLst>
            </p:cNvPr>
            <p:cNvPicPr>
              <a:picLocks noChangeAspect="1"/>
            </p:cNvPicPr>
            <p:nvPr/>
          </p:nvPicPr>
          <p:blipFill rotWithShape="1">
            <a:blip r:embed="rId5"/>
            <a:srcRect b="71569"/>
            <a:stretch/>
          </p:blipFill>
          <p:spPr>
            <a:xfrm>
              <a:off x="8170402" y="915559"/>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140F37AA-0679-7F00-9124-B4424DA28A72}"/>
                </a:ext>
              </a:extLst>
            </p:cNvPr>
            <p:cNvSpPr/>
            <p:nvPr/>
          </p:nvSpPr>
          <p:spPr bwMode="auto">
            <a:xfrm>
              <a:off x="7399684" y="874288"/>
              <a:ext cx="1363020"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842F0A6B-52DE-9359-16C8-B883340549AC}"/>
                </a:ext>
              </a:extLst>
            </p:cNvPr>
            <p:cNvPicPr>
              <a:picLocks noChangeAspect="1"/>
            </p:cNvPicPr>
            <p:nvPr/>
          </p:nvPicPr>
          <p:blipFill>
            <a:blip r:embed="rId6"/>
            <a:stretch>
              <a:fillRect/>
            </a:stretch>
          </p:blipFill>
          <p:spPr>
            <a:xfrm>
              <a:off x="8186991" y="1050114"/>
              <a:ext cx="422032" cy="333704"/>
            </a:xfrm>
            <a:prstGeom prst="rect">
              <a:avLst/>
            </a:prstGeom>
          </p:spPr>
        </p:pic>
        <p:pic>
          <p:nvPicPr>
            <p:cNvPr id="10" name="Immagine 9">
              <a:extLst>
                <a:ext uri="{FF2B5EF4-FFF2-40B4-BE49-F238E27FC236}">
                  <a16:creationId xmlns:a16="http://schemas.microsoft.com/office/drawing/2014/main" id="{D18FE67D-8D27-5468-18B1-7605371BD023}"/>
                </a:ext>
              </a:extLst>
            </p:cNvPr>
            <p:cNvPicPr>
              <a:picLocks noChangeAspect="1"/>
            </p:cNvPicPr>
            <p:nvPr/>
          </p:nvPicPr>
          <p:blipFill>
            <a:blip r:embed="rId7"/>
            <a:stretch>
              <a:fillRect/>
            </a:stretch>
          </p:blipFill>
          <p:spPr>
            <a:xfrm>
              <a:off x="8196760" y="1371739"/>
              <a:ext cx="412264" cy="325981"/>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7" name="CasellaDiTesto 17">
            <a:extLst>
              <a:ext uri="{FF2B5EF4-FFF2-40B4-BE49-F238E27FC236}">
                <a16:creationId xmlns:a16="http://schemas.microsoft.com/office/drawing/2014/main" id="{2520915D-8F2E-480A-9EB1-133ED10B56F8}"/>
              </a:ext>
            </a:extLst>
          </p:cNvPr>
          <p:cNvSpPr txBox="1"/>
          <p:nvPr/>
        </p:nvSpPr>
        <p:spPr>
          <a:xfrm>
            <a:off x="2673148" y="15508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grpSp>
        <p:nvGrpSpPr>
          <p:cNvPr id="28" name="Groupe 27"/>
          <p:cNvGrpSpPr/>
          <p:nvPr/>
        </p:nvGrpSpPr>
        <p:grpSpPr>
          <a:xfrm>
            <a:off x="4800600" y="968802"/>
            <a:ext cx="3920646" cy="704154"/>
            <a:chOff x="5912374" y="853248"/>
            <a:chExt cx="2844041" cy="704154"/>
          </a:xfrm>
        </p:grpSpPr>
        <p:sp>
          <p:nvSpPr>
            <p:cNvPr id="29" name="Ovale 21">
              <a:extLst>
                <a:ext uri="{FF2B5EF4-FFF2-40B4-BE49-F238E27FC236}">
                  <a16:creationId xmlns:a16="http://schemas.microsoft.com/office/drawing/2014/main" id="{00513AA0-6EF8-82D6-470D-B926244009CC}"/>
                </a:ext>
              </a:extLst>
            </p:cNvPr>
            <p:cNvSpPr/>
            <p:nvPr/>
          </p:nvSpPr>
          <p:spPr>
            <a:xfrm>
              <a:off x="8196126" y="85324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0"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34386" y="865439"/>
              <a:ext cx="483767" cy="483767"/>
            </a:xfrm>
            <a:prstGeom prst="rect">
              <a:avLst/>
            </a:prstGeom>
          </p:spPr>
        </p:pic>
        <p:sp>
          <p:nvSpPr>
            <p:cNvPr id="31" name="CasellaDiTesto 24">
              <a:extLst>
                <a:ext uri="{FF2B5EF4-FFF2-40B4-BE49-F238E27FC236}">
                  <a16:creationId xmlns:a16="http://schemas.microsoft.com/office/drawing/2014/main" id="{428201F7-7479-C631-09DC-E58FFC12461D}"/>
                </a:ext>
              </a:extLst>
            </p:cNvPr>
            <p:cNvSpPr txBox="1"/>
            <p:nvPr/>
          </p:nvSpPr>
          <p:spPr>
            <a:xfrm>
              <a:off x="5912374" y="904018"/>
              <a:ext cx="2433274" cy="653384"/>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p>
          </p:txBody>
        </p:sp>
      </p:grpSp>
    </p:spTree>
    <p:extLst>
      <p:ext uri="{BB962C8B-B14F-4D97-AF65-F5344CB8AC3E}">
        <p14:creationId xmlns:p14="http://schemas.microsoft.com/office/powerpoint/2010/main" val="799910339"/>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739863" y="102034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733905" y="100882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750479" y="92232"/>
            <a:ext cx="5267672" cy="454996"/>
          </a:xfrm>
          <a:prstGeom prst="rect">
            <a:avLst/>
          </a:prstGeom>
          <a:noFill/>
        </p:spPr>
        <p:txBody>
          <a:bodyPr wrap="square">
            <a:spAutoFit/>
          </a:bodyPr>
          <a:lstStyle/>
          <a:p>
            <a:pPr marL="244804">
              <a:lnSpc>
                <a:spcPct val="115000"/>
              </a:lnSpc>
            </a:pPr>
            <a:r>
              <a:rPr lang="ar-JO" sz="2177" b="1" dirty="0"/>
              <a:t>مرحلة البدء</a:t>
            </a: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61320" y="2163123"/>
            <a:ext cx="8277445" cy="594906"/>
          </a:xfrm>
          <a:prstGeom prst="rect">
            <a:avLst/>
          </a:prstGeom>
          <a:noFill/>
        </p:spPr>
        <p:txBody>
          <a:bodyPr wrap="square">
            <a:spAutoFit/>
          </a:bodyPr>
          <a:lstStyle/>
          <a:p>
            <a:pPr algn="r" rtl="1"/>
            <a:r>
              <a:rPr lang="ar-JO" sz="1633" dirty="0">
                <a:solidFill>
                  <a:schemeClr val="bg2">
                    <a:lumMod val="50000"/>
                  </a:schemeClr>
                </a:solidFill>
              </a:rPr>
              <a:t>في هذه المرحلة ، يجب على البلدية تنفيذ الخطوات اللازمة لبدء عملية اتخاذ القرار. أولاً ، يجب على البلدية تحديد المنطقة الحضرية والمبنى (المباني) الذي سيتم تحديد مفهوم التعديل التحديثي له.</a:t>
            </a:r>
            <a:endParaRPr lang="en-US" sz="1633" dirty="0">
              <a:solidFill>
                <a:schemeClr val="bg2">
                  <a:lumMod val="50000"/>
                </a:schemeClr>
              </a:solidFill>
            </a:endParaRPr>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6323188" y="1020348"/>
            <a:ext cx="1586098" cy="381323"/>
          </a:xfrm>
          <a:prstGeom prst="rect">
            <a:avLst/>
          </a:prstGeom>
          <a:noFill/>
        </p:spPr>
        <p:txBody>
          <a:bodyPr wrap="square">
            <a:spAutoFit/>
          </a:bodyPr>
          <a:lstStyle/>
          <a:p>
            <a:pPr marL="244804">
              <a:lnSpc>
                <a:spcPct val="115000"/>
              </a:lnSpc>
            </a:pPr>
            <a:r>
              <a:rPr lang="ar-JO" sz="1633" dirty="0">
                <a:solidFill>
                  <a:srgbClr val="264D9F"/>
                </a:solidFill>
                <a:ea typeface="Times New Roman" panose="02020603050405020304" pitchFamily="18" charset="0"/>
                <a:cs typeface="Calibri" panose="020F0502020204030204" pitchFamily="34" charset="0"/>
              </a:rPr>
              <a:t>. 1. البدء</a:t>
            </a:r>
          </a:p>
        </p:txBody>
      </p:sp>
      <p:grpSp>
        <p:nvGrpSpPr>
          <p:cNvPr id="11" name="Groupe 10"/>
          <p:cNvGrpSpPr/>
          <p:nvPr/>
        </p:nvGrpSpPr>
        <p:grpSpPr>
          <a:xfrm>
            <a:off x="7896675" y="977302"/>
            <a:ext cx="622187" cy="560289"/>
            <a:chOff x="7896675" y="977302"/>
            <a:chExt cx="622187" cy="560289"/>
          </a:xfrm>
        </p:grpSpPr>
        <p:sp>
          <p:nvSpPr>
            <p:cNvPr id="22" name="Ovale 21">
              <a:extLst>
                <a:ext uri="{FF2B5EF4-FFF2-40B4-BE49-F238E27FC236}">
                  <a16:creationId xmlns:a16="http://schemas.microsoft.com/office/drawing/2014/main" id="{00513AA0-6EF8-82D6-470D-B926244009CC}"/>
                </a:ext>
              </a:extLst>
            </p:cNvPr>
            <p:cNvSpPr/>
            <p:nvPr/>
          </p:nvSpPr>
          <p:spPr>
            <a:xfrm>
              <a:off x="7958573" y="977302"/>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7" name="Elemento grafico 26" descr="Play con riempimento a tinta unita">
              <a:extLst>
                <a:ext uri="{FF2B5EF4-FFF2-40B4-BE49-F238E27FC236}">
                  <a16:creationId xmlns:a16="http://schemas.microsoft.com/office/drawing/2014/main" id="{BA9D1F96-D24F-EDE1-5E00-1EC6EC7A8DD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0800000">
              <a:off x="7896675" y="977302"/>
              <a:ext cx="560289" cy="560289"/>
            </a:xfrm>
            <a:prstGeom prst="rect">
              <a:avLst/>
            </a:prstGeom>
          </p:spPr>
        </p:pic>
      </p:grpSp>
      <p:sp>
        <p:nvSpPr>
          <p:cNvPr id="3" name="CasellaDiTesto 2">
            <a:extLst>
              <a:ext uri="{FF2B5EF4-FFF2-40B4-BE49-F238E27FC236}">
                <a16:creationId xmlns:a16="http://schemas.microsoft.com/office/drawing/2014/main" id="{6EEED47A-8200-7DC7-A891-71E07E9CEF9B}"/>
              </a:ext>
            </a:extLst>
          </p:cNvPr>
          <p:cNvSpPr txBox="1"/>
          <p:nvPr/>
        </p:nvSpPr>
        <p:spPr>
          <a:xfrm>
            <a:off x="4555742" y="1501868"/>
            <a:ext cx="3312189"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1-1</a:t>
            </a:r>
            <a:r>
              <a:rPr lang="ar-JO" sz="1633" dirty="0">
                <a:solidFill>
                  <a:srgbClr val="264D9F"/>
                </a:solidFill>
                <a:ea typeface="Times New Roman" panose="02020603050405020304" pitchFamily="18" charset="0"/>
                <a:cs typeface="Calibri" panose="020F0502020204030204" pitchFamily="34" charset="0"/>
              </a:rPr>
              <a:t> اختيار المنطقة العمرانية والمباني</a:t>
            </a:r>
            <a:endParaRPr lang="en-US" sz="1633" dirty="0">
              <a:solidFill>
                <a:srgbClr val="264D9F"/>
              </a:solidFill>
              <a:ea typeface="Times New Roman" panose="02020603050405020304" pitchFamily="18" charset="0"/>
              <a:cs typeface="Calibri" panose="020F0502020204030204" pitchFamily="34" charset="0"/>
            </a:endParaRPr>
          </a:p>
        </p:txBody>
      </p:sp>
      <p:sp>
        <p:nvSpPr>
          <p:cNvPr id="5" name="CasellaDiTesto 4">
            <a:extLst>
              <a:ext uri="{FF2B5EF4-FFF2-40B4-BE49-F238E27FC236}">
                <a16:creationId xmlns:a16="http://schemas.microsoft.com/office/drawing/2014/main" id="{75FE9161-1B77-6180-97C2-A75BAA8705D2}"/>
              </a:ext>
            </a:extLst>
          </p:cNvPr>
          <p:cNvSpPr txBox="1"/>
          <p:nvPr/>
        </p:nvSpPr>
        <p:spPr>
          <a:xfrm>
            <a:off x="361321" y="2897006"/>
            <a:ext cx="8200645" cy="1851341"/>
          </a:xfrm>
          <a:prstGeom prst="rect">
            <a:avLst/>
          </a:prstGeom>
          <a:noFill/>
        </p:spPr>
        <p:txBody>
          <a:bodyPr wrap="square">
            <a:spAutoFit/>
          </a:bodyPr>
          <a:lstStyle/>
          <a:p>
            <a:pPr algn="r" rtl="1"/>
            <a:r>
              <a:rPr lang="ar-JO" sz="1633" b="1" dirty="0">
                <a:solidFill>
                  <a:schemeClr val="bg2">
                    <a:lumMod val="50000"/>
                  </a:schemeClr>
                </a:solidFill>
              </a:rPr>
              <a:t>يجب تحديد الحدود المادية للمنطقة الحضرية بوضوح ، باستخدام واحد أو أكثر من المعايير التالية:</a:t>
            </a:r>
            <a:endParaRPr lang="en-US" sz="726" dirty="0">
              <a:solidFill>
                <a:schemeClr val="bg2">
                  <a:lumMod val="50000"/>
                </a:schemeClr>
              </a:solidFill>
            </a:endParaRPr>
          </a:p>
          <a:p>
            <a:pPr algn="just" rtl="1"/>
            <a:r>
              <a:rPr lang="ar-JO" sz="1633" dirty="0">
                <a:solidFill>
                  <a:schemeClr val="bg2">
                    <a:lumMod val="50000"/>
                  </a:schemeClr>
                </a:solidFill>
              </a:rPr>
              <a:t>• القرب الجغرافي</a:t>
            </a:r>
            <a:endParaRPr lang="en-US" sz="1633" dirty="0">
              <a:solidFill>
                <a:schemeClr val="bg2">
                  <a:lumMod val="50000"/>
                </a:schemeClr>
              </a:solidFill>
            </a:endParaRPr>
          </a:p>
          <a:p>
            <a:pPr algn="just" rtl="1"/>
            <a:r>
              <a:rPr lang="ar-JO" sz="1633" dirty="0">
                <a:solidFill>
                  <a:schemeClr val="bg2">
                    <a:lumMod val="50000"/>
                  </a:schemeClr>
                </a:solidFill>
              </a:rPr>
              <a:t>• ملكية العقار / المحتل</a:t>
            </a:r>
            <a:endParaRPr lang="en-US" sz="1633" dirty="0">
              <a:solidFill>
                <a:schemeClr val="bg2">
                  <a:lumMod val="50000"/>
                </a:schemeClr>
              </a:solidFill>
            </a:endParaRPr>
          </a:p>
          <a:p>
            <a:pPr algn="just" rtl="1"/>
            <a:r>
              <a:rPr lang="ar-JO" sz="1633" dirty="0">
                <a:solidFill>
                  <a:schemeClr val="bg2">
                    <a:lumMod val="50000"/>
                  </a:schemeClr>
                </a:solidFill>
              </a:rPr>
              <a:t>• السياق الاجتماعي والاقتصادي</a:t>
            </a:r>
            <a:endParaRPr lang="en-US" sz="1633" dirty="0">
              <a:solidFill>
                <a:schemeClr val="bg2">
                  <a:lumMod val="50000"/>
                </a:schemeClr>
              </a:solidFill>
            </a:endParaRPr>
          </a:p>
          <a:p>
            <a:pPr algn="just" rtl="1"/>
            <a:r>
              <a:rPr lang="ar-JO" sz="1633" dirty="0">
                <a:solidFill>
                  <a:schemeClr val="bg2">
                    <a:lumMod val="50000"/>
                  </a:schemeClr>
                </a:solidFill>
              </a:rPr>
              <a:t>• خطوط الحدود القانونية / الإدارية</a:t>
            </a:r>
            <a:endParaRPr lang="en-US" sz="1633" dirty="0">
              <a:solidFill>
                <a:schemeClr val="bg2">
                  <a:lumMod val="50000"/>
                </a:schemeClr>
              </a:solidFill>
            </a:endParaRPr>
          </a:p>
          <a:p>
            <a:pPr algn="just" rtl="1"/>
            <a:r>
              <a:rPr lang="ar-JO" sz="1633" dirty="0">
                <a:solidFill>
                  <a:schemeClr val="bg2">
                    <a:lumMod val="50000"/>
                  </a:schemeClr>
                </a:solidFill>
              </a:rPr>
              <a:t>• فترة البناء</a:t>
            </a:r>
            <a:endParaRPr lang="en-US" sz="1633" dirty="0">
              <a:solidFill>
                <a:schemeClr val="bg2">
                  <a:lumMod val="50000"/>
                </a:schemeClr>
              </a:solidFill>
            </a:endParaRPr>
          </a:p>
          <a:p>
            <a:pPr algn="just" rtl="1"/>
            <a:r>
              <a:rPr lang="ar-JO" sz="1633" dirty="0">
                <a:solidFill>
                  <a:schemeClr val="bg2">
                    <a:lumMod val="50000"/>
                  </a:schemeClr>
                </a:solidFill>
              </a:rPr>
              <a:t>• البنية التحتية لإمدادات الطاقة</a:t>
            </a:r>
            <a:endParaRPr lang="en-US" sz="1633" dirty="0">
              <a:solidFill>
                <a:schemeClr val="bg2">
                  <a:lumMod val="50000"/>
                </a:schemeClr>
              </a:solidFill>
            </a:endParaRPr>
          </a:p>
        </p:txBody>
      </p:sp>
      <p:pic>
        <p:nvPicPr>
          <p:cNvPr id="10" name="Immagine 9">
            <a:extLst>
              <a:ext uri="{FF2B5EF4-FFF2-40B4-BE49-F238E27FC236}">
                <a16:creationId xmlns:a16="http://schemas.microsoft.com/office/drawing/2014/main" id="{5315648F-960D-F225-470F-9A5EABBAFE78}"/>
              </a:ext>
            </a:extLst>
          </p:cNvPr>
          <p:cNvPicPr>
            <a:picLocks noChangeAspect="1"/>
          </p:cNvPicPr>
          <p:nvPr/>
        </p:nvPicPr>
        <p:blipFill>
          <a:blip r:embed="rId5"/>
          <a:stretch>
            <a:fillRect/>
          </a:stretch>
        </p:blipFill>
        <p:spPr>
          <a:xfrm>
            <a:off x="3150739" y="3720396"/>
            <a:ext cx="2277763" cy="1701257"/>
          </a:xfrm>
          <a:prstGeom prst="rect">
            <a:avLst/>
          </a:prstGeom>
        </p:spPr>
      </p:pic>
      <p:pic>
        <p:nvPicPr>
          <p:cNvPr id="12" name="Immagine 11">
            <a:extLst>
              <a:ext uri="{FF2B5EF4-FFF2-40B4-BE49-F238E27FC236}">
                <a16:creationId xmlns:a16="http://schemas.microsoft.com/office/drawing/2014/main" id="{EA39CF1E-E9E0-14D7-4272-D497534D97CC}"/>
              </a:ext>
            </a:extLst>
          </p:cNvPr>
          <p:cNvPicPr>
            <a:picLocks noChangeAspect="1"/>
          </p:cNvPicPr>
          <p:nvPr/>
        </p:nvPicPr>
        <p:blipFill>
          <a:blip r:embed="rId6"/>
          <a:stretch>
            <a:fillRect/>
          </a:stretch>
        </p:blipFill>
        <p:spPr>
          <a:xfrm>
            <a:off x="926234" y="3735769"/>
            <a:ext cx="1816320" cy="1701257"/>
          </a:xfrm>
          <a:prstGeom prst="rect">
            <a:avLst/>
          </a:prstGeom>
        </p:spPr>
      </p:pic>
      <p:grpSp>
        <p:nvGrpSpPr>
          <p:cNvPr id="7" name="Groupe 6"/>
          <p:cNvGrpSpPr/>
          <p:nvPr/>
        </p:nvGrpSpPr>
        <p:grpSpPr>
          <a:xfrm>
            <a:off x="244724" y="1020348"/>
            <a:ext cx="1363020" cy="735971"/>
            <a:chOff x="7561141" y="1138449"/>
            <a:chExt cx="1363020" cy="735971"/>
          </a:xfrm>
        </p:grpSpPr>
        <p:sp>
          <p:nvSpPr>
            <p:cNvPr id="4" name="Ovale 3">
              <a:extLst>
                <a:ext uri="{FF2B5EF4-FFF2-40B4-BE49-F238E27FC236}">
                  <a16:creationId xmlns:a16="http://schemas.microsoft.com/office/drawing/2014/main" id="{ABE76A3B-64EF-5ED3-E650-1E6D2630C70A}"/>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Ricerca cartelle con riempimento a tinta unita">
              <a:extLst>
                <a:ext uri="{FF2B5EF4-FFF2-40B4-BE49-F238E27FC236}">
                  <a16:creationId xmlns:a16="http://schemas.microsoft.com/office/drawing/2014/main" id="{EC89BCEA-0C2B-F70A-989F-80A24EABAA2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740592" y="1285752"/>
              <a:ext cx="481441" cy="481441"/>
            </a:xfrm>
            <a:prstGeom prst="rect">
              <a:avLst/>
            </a:prstGeom>
          </p:spPr>
        </p:pic>
        <p:pic>
          <p:nvPicPr>
            <p:cNvPr id="8" name="Immagine 7">
              <a:extLst>
                <a:ext uri="{FF2B5EF4-FFF2-40B4-BE49-F238E27FC236}">
                  <a16:creationId xmlns:a16="http://schemas.microsoft.com/office/drawing/2014/main" id="{0A2A7263-209D-9D87-7CAA-5AAD2510F59B}"/>
                </a:ext>
              </a:extLst>
            </p:cNvPr>
            <p:cNvPicPr>
              <a:picLocks noChangeAspect="1"/>
            </p:cNvPicPr>
            <p:nvPr/>
          </p:nvPicPr>
          <p:blipFill>
            <a:blip r:embed="rId9"/>
            <a:stretch>
              <a:fillRect/>
            </a:stretch>
          </p:blipFill>
          <p:spPr>
            <a:xfrm>
              <a:off x="8316755" y="1232102"/>
              <a:ext cx="465925" cy="560289"/>
            </a:xfrm>
            <a:prstGeom prst="rect">
              <a:avLst/>
            </a:prstGeom>
            <a:ln>
              <a:solidFill>
                <a:schemeClr val="bg2">
                  <a:lumMod val="60000"/>
                  <a:lumOff val="40000"/>
                </a:schemeClr>
              </a:solidFill>
            </a:ln>
          </p:spPr>
        </p:pic>
        <p:sp>
          <p:nvSpPr>
            <p:cNvPr id="9" name="Rettangolo 8">
              <a:extLst>
                <a:ext uri="{FF2B5EF4-FFF2-40B4-BE49-F238E27FC236}">
                  <a16:creationId xmlns:a16="http://schemas.microsoft.com/office/drawing/2014/main" id="{6A599683-5801-DC6E-9148-2D753FA02268}"/>
                </a:ext>
              </a:extLst>
            </p:cNvPr>
            <p:cNvSpPr/>
            <p:nvPr/>
          </p:nvSpPr>
          <p:spPr bwMode="auto">
            <a:xfrm>
              <a:off x="7561141" y="1138449"/>
              <a:ext cx="1363020" cy="735971"/>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grpSp>
      <p:sp>
        <p:nvSpPr>
          <p:cNvPr id="17" name="Rectangle 16"/>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4" name="Rectangle 23"/>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Tree>
    <p:extLst>
      <p:ext uri="{BB962C8B-B14F-4D97-AF65-F5344CB8AC3E}">
        <p14:creationId xmlns:p14="http://schemas.microsoft.com/office/powerpoint/2010/main" val="3769105164"/>
      </p:ext>
    </p:extLst>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199709"/>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188189"/>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50</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01426" y="2410005"/>
            <a:ext cx="8060462" cy="2501967"/>
          </a:xfrm>
          <a:prstGeom prst="rect">
            <a:avLst/>
          </a:prstGeom>
          <a:noFill/>
        </p:spPr>
        <p:txBody>
          <a:bodyPr wrap="square">
            <a:spAutoFit/>
          </a:bodyPr>
          <a:lstStyle/>
          <a:p>
            <a:pPr algn="r" rtl="1">
              <a:lnSpc>
                <a:spcPct val="250000"/>
              </a:lnSpc>
            </a:pPr>
            <a:r>
              <a:rPr lang="ar-JO" sz="1633" dirty="0">
                <a:solidFill>
                  <a:schemeClr val="bg2">
                    <a:lumMod val="50000"/>
                  </a:schemeClr>
                </a:solidFill>
              </a:rPr>
              <a:t>لعملية الثانية التي سيجريها فريق </a:t>
            </a:r>
            <a:r>
              <a:rPr lang="en-US" sz="1633" dirty="0">
                <a:solidFill>
                  <a:schemeClr val="bg2">
                    <a:lumMod val="50000"/>
                  </a:schemeClr>
                </a:solidFill>
              </a:rPr>
              <a:t>SMC </a:t>
            </a:r>
            <a:r>
              <a:rPr lang="ar-JO" sz="1633" dirty="0">
                <a:solidFill>
                  <a:schemeClr val="bg2">
                    <a:lumMod val="50000"/>
                  </a:schemeClr>
                </a:solidFill>
              </a:rPr>
              <a:t>في تحسين حزمة التدخل هي الاستفادة من النتائج في مرحلة التشخيص.</a:t>
            </a:r>
            <a:endParaRPr lang="en-US" sz="1633" dirty="0">
              <a:solidFill>
                <a:schemeClr val="bg2">
                  <a:lumMod val="50000"/>
                </a:schemeClr>
              </a:solidFill>
            </a:endParaRPr>
          </a:p>
          <a:p>
            <a:pPr algn="r" rtl="1">
              <a:lnSpc>
                <a:spcPct val="250000"/>
              </a:lnSpc>
            </a:pPr>
            <a:r>
              <a:rPr lang="ar-JO" sz="1633" dirty="0">
                <a:solidFill>
                  <a:schemeClr val="bg2">
                    <a:lumMod val="50000"/>
                  </a:schemeClr>
                </a:solidFill>
              </a:rPr>
              <a:t>تقدم مرحلة التشخيص ملخصًا للنتيجة في شكل قائمة شاملة بنقاط الضعف المحددة. استنادًا إلى نقاط الضعف التي تم تحديدها ، يمكن لفريق </a:t>
            </a:r>
            <a:r>
              <a:rPr lang="en-US" sz="1633" dirty="0">
                <a:solidFill>
                  <a:schemeClr val="bg2">
                    <a:lumMod val="50000"/>
                  </a:schemeClr>
                </a:solidFill>
              </a:rPr>
              <a:t>SMC </a:t>
            </a:r>
            <a:r>
              <a:rPr lang="ar-JO" sz="1633" dirty="0">
                <a:solidFill>
                  <a:schemeClr val="bg2">
                    <a:lumMod val="50000"/>
                  </a:schemeClr>
                </a:solidFill>
              </a:rPr>
              <a:t>تقييم إمكانية التحسينات وبالتالي تحديد أكثر تدخلات التعديل التحديثي فائدة.</a:t>
            </a:r>
            <a:r>
              <a:rPr lang="en-US" sz="1633" dirty="0">
                <a:solidFill>
                  <a:schemeClr val="bg2">
                    <a:lumMod val="50000"/>
                  </a:schemeClr>
                </a:solidFill>
              </a:rPr>
              <a:t> </a:t>
            </a:r>
            <a:r>
              <a:rPr lang="ar-JO" sz="1633" dirty="0">
                <a:solidFill>
                  <a:schemeClr val="bg2">
                    <a:lumMod val="50000"/>
                  </a:schemeClr>
                </a:solidFill>
              </a:rPr>
              <a:t>لذلك ، فإن نتائج التشخيص توجه فريق </a:t>
            </a:r>
            <a:r>
              <a:rPr lang="en-US" sz="1633" dirty="0">
                <a:solidFill>
                  <a:schemeClr val="bg2">
                    <a:lumMod val="50000"/>
                  </a:schemeClr>
                </a:solidFill>
              </a:rPr>
              <a:t>SMC </a:t>
            </a:r>
            <a:r>
              <a:rPr lang="ar-JO" sz="1633" dirty="0">
                <a:solidFill>
                  <a:schemeClr val="bg2">
                    <a:lumMod val="50000"/>
                  </a:schemeClr>
                </a:solidFill>
              </a:rPr>
              <a:t>في اختيار حلول التعديل التحديثي الأكثر فاعلية.</a:t>
            </a:r>
            <a:endParaRPr lang="en-US" sz="1633" dirty="0">
              <a:solidFill>
                <a:schemeClr val="bg2">
                  <a:lumMod val="50000"/>
                </a:schemeClr>
              </a:solidFill>
            </a:endParaRP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28146" y="1532983"/>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2.1.1.5</a:t>
            </a:r>
            <a:r>
              <a:rPr lang="ar-JO" sz="1633" dirty="0">
                <a:solidFill>
                  <a:srgbClr val="264D9F"/>
                </a:solidFill>
                <a:ea typeface="Times New Roman" panose="02020603050405020304" pitchFamily="18" charset="0"/>
                <a:cs typeface="Calibri" panose="020F0502020204030204" pitchFamily="34" charset="0"/>
              </a:rPr>
              <a:t> تجميع التدخلات بناءً على نتائج التشخيص</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11" name="Groupe 10"/>
          <p:cNvGrpSpPr/>
          <p:nvPr/>
        </p:nvGrpSpPr>
        <p:grpSpPr>
          <a:xfrm>
            <a:off x="317675" y="927772"/>
            <a:ext cx="1363020" cy="901943"/>
            <a:chOff x="7399684" y="935239"/>
            <a:chExt cx="1363020" cy="901943"/>
          </a:xfrm>
        </p:grpSpPr>
        <p:sp>
          <p:nvSpPr>
            <p:cNvPr id="4" name="Ovale 3">
              <a:extLst>
                <a:ext uri="{FF2B5EF4-FFF2-40B4-BE49-F238E27FC236}">
                  <a16:creationId xmlns:a16="http://schemas.microsoft.com/office/drawing/2014/main" id="{E457EA4B-E017-36AC-BDF6-E950654F1013}"/>
                </a:ext>
              </a:extLst>
            </p:cNvPr>
            <p:cNvSpPr/>
            <p:nvPr/>
          </p:nvSpPr>
          <p:spPr>
            <a:xfrm>
              <a:off x="7518235" y="1046009"/>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41EAD494-5920-E123-15CD-92375B8F8D1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65340" y="1091251"/>
              <a:ext cx="481441" cy="481441"/>
            </a:xfrm>
            <a:prstGeom prst="rect">
              <a:avLst/>
            </a:prstGeom>
          </p:spPr>
        </p:pic>
        <p:pic>
          <p:nvPicPr>
            <p:cNvPr id="7" name="Immagine 6">
              <a:extLst>
                <a:ext uri="{FF2B5EF4-FFF2-40B4-BE49-F238E27FC236}">
                  <a16:creationId xmlns:a16="http://schemas.microsoft.com/office/drawing/2014/main" id="{22940B06-E6F0-C456-E69D-324ECE8AF68E}"/>
                </a:ext>
              </a:extLst>
            </p:cNvPr>
            <p:cNvPicPr>
              <a:picLocks noChangeAspect="1"/>
            </p:cNvPicPr>
            <p:nvPr/>
          </p:nvPicPr>
          <p:blipFill rotWithShape="1">
            <a:blip r:embed="rId5"/>
            <a:srcRect b="71569"/>
            <a:stretch/>
          </p:blipFill>
          <p:spPr>
            <a:xfrm>
              <a:off x="8170402" y="976510"/>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389EDA73-D521-5338-5937-31D107513916}"/>
                </a:ext>
              </a:extLst>
            </p:cNvPr>
            <p:cNvSpPr/>
            <p:nvPr/>
          </p:nvSpPr>
          <p:spPr bwMode="auto">
            <a:xfrm>
              <a:off x="7399684" y="935239"/>
              <a:ext cx="1363020"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031C9AEF-A5F4-4A06-39F9-9DAACE79E8BB}"/>
                </a:ext>
              </a:extLst>
            </p:cNvPr>
            <p:cNvPicPr>
              <a:picLocks noChangeAspect="1"/>
            </p:cNvPicPr>
            <p:nvPr/>
          </p:nvPicPr>
          <p:blipFill>
            <a:blip r:embed="rId6"/>
            <a:stretch>
              <a:fillRect/>
            </a:stretch>
          </p:blipFill>
          <p:spPr>
            <a:xfrm>
              <a:off x="8186991" y="1111065"/>
              <a:ext cx="422032" cy="333704"/>
            </a:xfrm>
            <a:prstGeom prst="rect">
              <a:avLst/>
            </a:prstGeom>
          </p:spPr>
        </p:pic>
        <p:pic>
          <p:nvPicPr>
            <p:cNvPr id="10" name="Immagine 9">
              <a:extLst>
                <a:ext uri="{FF2B5EF4-FFF2-40B4-BE49-F238E27FC236}">
                  <a16:creationId xmlns:a16="http://schemas.microsoft.com/office/drawing/2014/main" id="{D6561E9F-1415-E30E-A80C-383D8DAFC7E8}"/>
                </a:ext>
              </a:extLst>
            </p:cNvPr>
            <p:cNvPicPr>
              <a:picLocks noChangeAspect="1"/>
            </p:cNvPicPr>
            <p:nvPr/>
          </p:nvPicPr>
          <p:blipFill>
            <a:blip r:embed="rId7"/>
            <a:stretch>
              <a:fillRect/>
            </a:stretch>
          </p:blipFill>
          <p:spPr>
            <a:xfrm>
              <a:off x="8196760" y="1432690"/>
              <a:ext cx="412264" cy="325981"/>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26" name="Groupe 25"/>
          <p:cNvGrpSpPr/>
          <p:nvPr/>
        </p:nvGrpSpPr>
        <p:grpSpPr>
          <a:xfrm>
            <a:off x="4800600" y="968802"/>
            <a:ext cx="3920646" cy="704154"/>
            <a:chOff x="5912374" y="853248"/>
            <a:chExt cx="2844041" cy="704154"/>
          </a:xfrm>
        </p:grpSpPr>
        <p:sp>
          <p:nvSpPr>
            <p:cNvPr id="27" name="Ovale 21">
              <a:extLst>
                <a:ext uri="{FF2B5EF4-FFF2-40B4-BE49-F238E27FC236}">
                  <a16:creationId xmlns:a16="http://schemas.microsoft.com/office/drawing/2014/main" id="{00513AA0-6EF8-82D6-470D-B926244009CC}"/>
                </a:ext>
              </a:extLst>
            </p:cNvPr>
            <p:cNvSpPr/>
            <p:nvPr/>
          </p:nvSpPr>
          <p:spPr>
            <a:xfrm>
              <a:off x="8196126" y="85324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8"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34386" y="865439"/>
              <a:ext cx="483767" cy="483767"/>
            </a:xfrm>
            <a:prstGeom prst="rect">
              <a:avLst/>
            </a:prstGeom>
          </p:spPr>
        </p:pic>
        <p:sp>
          <p:nvSpPr>
            <p:cNvPr id="29" name="CasellaDiTesto 24">
              <a:extLst>
                <a:ext uri="{FF2B5EF4-FFF2-40B4-BE49-F238E27FC236}">
                  <a16:creationId xmlns:a16="http://schemas.microsoft.com/office/drawing/2014/main" id="{428201F7-7479-C631-09DC-E58FFC12461D}"/>
                </a:ext>
              </a:extLst>
            </p:cNvPr>
            <p:cNvSpPr txBox="1"/>
            <p:nvPr/>
          </p:nvSpPr>
          <p:spPr>
            <a:xfrm>
              <a:off x="5912374" y="904018"/>
              <a:ext cx="2433274" cy="653384"/>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p>
          </p:txBody>
        </p:sp>
      </p:grpSp>
      <p:sp>
        <p:nvSpPr>
          <p:cNvPr id="32" name="CasellaDiTesto 17">
            <a:extLst>
              <a:ext uri="{FF2B5EF4-FFF2-40B4-BE49-F238E27FC236}">
                <a16:creationId xmlns:a16="http://schemas.microsoft.com/office/drawing/2014/main" id="{2520915D-8F2E-480A-9EB1-133ED10B56F8}"/>
              </a:ext>
            </a:extLst>
          </p:cNvPr>
          <p:cNvSpPr txBox="1"/>
          <p:nvPr/>
        </p:nvSpPr>
        <p:spPr>
          <a:xfrm>
            <a:off x="2887312" y="131256"/>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spTree>
    <p:extLst>
      <p:ext uri="{BB962C8B-B14F-4D97-AF65-F5344CB8AC3E}">
        <p14:creationId xmlns:p14="http://schemas.microsoft.com/office/powerpoint/2010/main" val="2883830073"/>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51540" y="1122185"/>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145582" y="1110665"/>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51</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541769" y="1989942"/>
            <a:ext cx="8060462" cy="3610347"/>
          </a:xfrm>
          <a:prstGeom prst="rect">
            <a:avLst/>
          </a:prstGeom>
          <a:noFill/>
        </p:spPr>
        <p:txBody>
          <a:bodyPr wrap="square">
            <a:spAutoFit/>
          </a:bodyPr>
          <a:lstStyle/>
          <a:p>
            <a:pPr algn="just" rtl="1">
              <a:lnSpc>
                <a:spcPct val="200000"/>
              </a:lnSpc>
            </a:pPr>
            <a:r>
              <a:rPr lang="ar-JO" sz="1633" dirty="0">
                <a:solidFill>
                  <a:schemeClr val="bg2">
                    <a:lumMod val="50000"/>
                  </a:schemeClr>
                </a:solidFill>
              </a:rPr>
              <a:t>بعد تحديد مجموعة مفيدة من التدخلات ، من المهم معرفة التسلسل الزمني الذي ينبغي تطبيق التدخلات فيه. الهدف من خطوة التحسين هذه هو تحقيق تصميم التعديل التحديثي الأكثر كفاءة.</a:t>
            </a:r>
            <a:r>
              <a:rPr lang="en-US" sz="1633" dirty="0">
                <a:solidFill>
                  <a:schemeClr val="bg2">
                    <a:lumMod val="50000"/>
                  </a:schemeClr>
                </a:solidFill>
              </a:rPr>
              <a:t> </a:t>
            </a:r>
            <a:r>
              <a:rPr lang="ar-JO" sz="1633" dirty="0">
                <a:solidFill>
                  <a:schemeClr val="bg2">
                    <a:lumMod val="50000"/>
                  </a:schemeClr>
                </a:solidFill>
              </a:rPr>
              <a:t>تستند خطوات التحسين الثلاث إلى العديد من التكرارات التي يتم فيها تطبيق التدخلات المفيدة المختلفة ويتم تقييم التأثيرات من قبل فريق </a:t>
            </a:r>
            <a:r>
              <a:rPr lang="en-US" sz="1633" dirty="0">
                <a:solidFill>
                  <a:schemeClr val="bg2">
                    <a:lumMod val="50000"/>
                  </a:schemeClr>
                </a:solidFill>
              </a:rPr>
              <a:t>SMC. </a:t>
            </a:r>
            <a:r>
              <a:rPr lang="ar-JO" sz="1633" dirty="0">
                <a:solidFill>
                  <a:schemeClr val="bg2">
                    <a:lumMod val="50000"/>
                  </a:schemeClr>
                </a:solidFill>
              </a:rPr>
              <a:t>ومن ثم ، يحتاج فريق </a:t>
            </a:r>
            <a:r>
              <a:rPr lang="en-US" sz="1633" dirty="0">
                <a:solidFill>
                  <a:schemeClr val="bg2">
                    <a:lumMod val="50000"/>
                  </a:schemeClr>
                </a:solidFill>
              </a:rPr>
              <a:t>SMC </a:t>
            </a:r>
            <a:r>
              <a:rPr lang="ar-JO" sz="1633" dirty="0">
                <a:solidFill>
                  <a:schemeClr val="bg2">
                    <a:lumMod val="50000"/>
                  </a:schemeClr>
                </a:solidFill>
              </a:rPr>
              <a:t>إلى تحديد التدخلات التي سيتم تطبيقها في كل خطوة من خطوات التكرار. لذلك ، تحتاج المنهجية إلى التظاهر بتسلسل زمني كيف يجب على المخططين تطبيق تدخلات التعديل التحديثي المختلفة لإنشاء سيناريوهات التعديل التحديثي الأكثر </a:t>
            </a:r>
            <a:r>
              <a:rPr lang="ar-JO" sz="1633" dirty="0" err="1">
                <a:solidFill>
                  <a:schemeClr val="bg2">
                    <a:lumMod val="50000"/>
                  </a:schemeClr>
                </a:solidFill>
              </a:rPr>
              <a:t>فاعلية.علاوة</a:t>
            </a:r>
            <a:r>
              <a:rPr lang="ar-JO" sz="1633" dirty="0">
                <a:solidFill>
                  <a:schemeClr val="bg2">
                    <a:lumMod val="50000"/>
                  </a:schemeClr>
                </a:solidFill>
              </a:rPr>
              <a:t> على ذلك ، في كل تكرار ، قد يتم استبدال بعض التدخلات بأخرى أكثر فعالية. ومع ذلك ، يجب النظر إلى التسلسل المقترح لتطبيق التدخلات على أنه إرشادات يجب مراجعتها من قبل فريق </a:t>
            </a:r>
            <a:r>
              <a:rPr lang="en-US" sz="1633" dirty="0">
                <a:solidFill>
                  <a:schemeClr val="bg2">
                    <a:lumMod val="50000"/>
                  </a:schemeClr>
                </a:solidFill>
              </a:rPr>
              <a:t>SMC </a:t>
            </a:r>
            <a:r>
              <a:rPr lang="ar-JO" sz="1633" dirty="0">
                <a:solidFill>
                  <a:schemeClr val="bg2">
                    <a:lumMod val="50000"/>
                  </a:schemeClr>
                </a:solidFill>
              </a:rPr>
              <a:t>لكل متغير</a:t>
            </a:r>
            <a:endParaRPr lang="en-US" sz="1633" dirty="0">
              <a:solidFill>
                <a:schemeClr val="bg2">
                  <a:lumMod val="50000"/>
                </a:schemeClr>
              </a:solidFill>
            </a:endParaRP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269091" y="1513673"/>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3.1.1.5</a:t>
            </a:r>
            <a:r>
              <a:rPr lang="ar-JO" sz="1633" dirty="0">
                <a:solidFill>
                  <a:srgbClr val="264D9F"/>
                </a:solidFill>
                <a:ea typeface="Times New Roman" panose="02020603050405020304" pitchFamily="18" charset="0"/>
                <a:cs typeface="Calibri" panose="020F0502020204030204" pitchFamily="34" charset="0"/>
              </a:rPr>
              <a:t> تطبيق منطق تسلسل التدخلات</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11" name="Groupe 10"/>
          <p:cNvGrpSpPr/>
          <p:nvPr/>
        </p:nvGrpSpPr>
        <p:grpSpPr>
          <a:xfrm>
            <a:off x="199441" y="832493"/>
            <a:ext cx="1363020" cy="901943"/>
            <a:chOff x="7610623" y="857715"/>
            <a:chExt cx="1363020" cy="901943"/>
          </a:xfrm>
        </p:grpSpPr>
        <p:sp>
          <p:nvSpPr>
            <p:cNvPr id="4" name="Ovale 3">
              <a:extLst>
                <a:ext uri="{FF2B5EF4-FFF2-40B4-BE49-F238E27FC236}">
                  <a16:creationId xmlns:a16="http://schemas.microsoft.com/office/drawing/2014/main" id="{71861F3E-2C2B-4354-DDDE-51528EFCD31F}"/>
                </a:ext>
              </a:extLst>
            </p:cNvPr>
            <p:cNvSpPr/>
            <p:nvPr/>
          </p:nvSpPr>
          <p:spPr>
            <a:xfrm>
              <a:off x="7729174" y="968485"/>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B2C24C81-3150-9202-4A88-3FF4EB008FF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76279" y="1013727"/>
              <a:ext cx="481441" cy="481441"/>
            </a:xfrm>
            <a:prstGeom prst="rect">
              <a:avLst/>
            </a:prstGeom>
          </p:spPr>
        </p:pic>
        <p:pic>
          <p:nvPicPr>
            <p:cNvPr id="7" name="Immagine 6">
              <a:extLst>
                <a:ext uri="{FF2B5EF4-FFF2-40B4-BE49-F238E27FC236}">
                  <a16:creationId xmlns:a16="http://schemas.microsoft.com/office/drawing/2014/main" id="{F5CCF11A-E16E-C281-19BC-D116BFB4F5E5}"/>
                </a:ext>
              </a:extLst>
            </p:cNvPr>
            <p:cNvPicPr>
              <a:picLocks noChangeAspect="1"/>
            </p:cNvPicPr>
            <p:nvPr/>
          </p:nvPicPr>
          <p:blipFill rotWithShape="1">
            <a:blip r:embed="rId5"/>
            <a:srcRect b="71569"/>
            <a:stretch/>
          </p:blipFill>
          <p:spPr>
            <a:xfrm>
              <a:off x="8381341" y="898986"/>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0B57858C-0D11-F184-8230-E6A479B87901}"/>
                </a:ext>
              </a:extLst>
            </p:cNvPr>
            <p:cNvSpPr/>
            <p:nvPr/>
          </p:nvSpPr>
          <p:spPr bwMode="auto">
            <a:xfrm>
              <a:off x="7610623" y="857715"/>
              <a:ext cx="1363020"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662D10A4-5EC9-38FB-258C-C76232387AB5}"/>
                </a:ext>
              </a:extLst>
            </p:cNvPr>
            <p:cNvPicPr>
              <a:picLocks noChangeAspect="1"/>
            </p:cNvPicPr>
            <p:nvPr/>
          </p:nvPicPr>
          <p:blipFill>
            <a:blip r:embed="rId6"/>
            <a:stretch>
              <a:fillRect/>
            </a:stretch>
          </p:blipFill>
          <p:spPr>
            <a:xfrm>
              <a:off x="8397930" y="1033541"/>
              <a:ext cx="422032" cy="333704"/>
            </a:xfrm>
            <a:prstGeom prst="rect">
              <a:avLst/>
            </a:prstGeom>
          </p:spPr>
        </p:pic>
        <p:pic>
          <p:nvPicPr>
            <p:cNvPr id="10" name="Immagine 9">
              <a:extLst>
                <a:ext uri="{FF2B5EF4-FFF2-40B4-BE49-F238E27FC236}">
                  <a16:creationId xmlns:a16="http://schemas.microsoft.com/office/drawing/2014/main" id="{1E593368-AAD2-6334-2A0A-078BA3AD7989}"/>
                </a:ext>
              </a:extLst>
            </p:cNvPr>
            <p:cNvPicPr>
              <a:picLocks noChangeAspect="1"/>
            </p:cNvPicPr>
            <p:nvPr/>
          </p:nvPicPr>
          <p:blipFill>
            <a:blip r:embed="rId7"/>
            <a:stretch>
              <a:fillRect/>
            </a:stretch>
          </p:blipFill>
          <p:spPr>
            <a:xfrm>
              <a:off x="8407699" y="1355166"/>
              <a:ext cx="412264" cy="325981"/>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6" name="CasellaDiTesto 17">
            <a:extLst>
              <a:ext uri="{FF2B5EF4-FFF2-40B4-BE49-F238E27FC236}">
                <a16:creationId xmlns:a16="http://schemas.microsoft.com/office/drawing/2014/main" id="{2520915D-8F2E-480A-9EB1-133ED10B56F8}"/>
              </a:ext>
            </a:extLst>
          </p:cNvPr>
          <p:cNvSpPr txBox="1"/>
          <p:nvPr/>
        </p:nvSpPr>
        <p:spPr>
          <a:xfrm>
            <a:off x="2673148" y="15508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grpSp>
        <p:nvGrpSpPr>
          <p:cNvPr id="27" name="Groupe 26"/>
          <p:cNvGrpSpPr/>
          <p:nvPr/>
        </p:nvGrpSpPr>
        <p:grpSpPr>
          <a:xfrm>
            <a:off x="4765430" y="832493"/>
            <a:ext cx="3630499" cy="728823"/>
            <a:chOff x="5912374" y="853248"/>
            <a:chExt cx="2844041" cy="704154"/>
          </a:xfrm>
        </p:grpSpPr>
        <p:sp>
          <p:nvSpPr>
            <p:cNvPr id="28" name="Ovale 21">
              <a:extLst>
                <a:ext uri="{FF2B5EF4-FFF2-40B4-BE49-F238E27FC236}">
                  <a16:creationId xmlns:a16="http://schemas.microsoft.com/office/drawing/2014/main" id="{00513AA0-6EF8-82D6-470D-B926244009CC}"/>
                </a:ext>
              </a:extLst>
            </p:cNvPr>
            <p:cNvSpPr/>
            <p:nvPr/>
          </p:nvSpPr>
          <p:spPr>
            <a:xfrm>
              <a:off x="8196126" y="85324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9"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34386" y="865439"/>
              <a:ext cx="483767" cy="483767"/>
            </a:xfrm>
            <a:prstGeom prst="rect">
              <a:avLst/>
            </a:prstGeom>
          </p:spPr>
        </p:pic>
        <p:sp>
          <p:nvSpPr>
            <p:cNvPr id="30" name="CasellaDiTesto 24">
              <a:extLst>
                <a:ext uri="{FF2B5EF4-FFF2-40B4-BE49-F238E27FC236}">
                  <a16:creationId xmlns:a16="http://schemas.microsoft.com/office/drawing/2014/main" id="{428201F7-7479-C631-09DC-E58FFC12461D}"/>
                </a:ext>
              </a:extLst>
            </p:cNvPr>
            <p:cNvSpPr txBox="1"/>
            <p:nvPr/>
          </p:nvSpPr>
          <p:spPr>
            <a:xfrm>
              <a:off x="5912374" y="904018"/>
              <a:ext cx="2433274" cy="653384"/>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p>
          </p:txBody>
        </p:sp>
      </p:grpSp>
    </p:spTree>
    <p:extLst>
      <p:ext uri="{BB962C8B-B14F-4D97-AF65-F5344CB8AC3E}">
        <p14:creationId xmlns:p14="http://schemas.microsoft.com/office/powerpoint/2010/main" val="2388340776"/>
      </p:ext>
    </p:extLst>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172522"/>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161002"/>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52</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199441" y="1971465"/>
            <a:ext cx="8060462" cy="343620"/>
          </a:xfrm>
          <a:prstGeom prst="rect">
            <a:avLst/>
          </a:prstGeom>
          <a:noFill/>
        </p:spPr>
        <p:txBody>
          <a:bodyPr wrap="square">
            <a:spAutoFit/>
          </a:bodyPr>
          <a:lstStyle/>
          <a:p>
            <a:pPr algn="r" rtl="1"/>
            <a:r>
              <a:rPr lang="ar-JO" sz="1633" dirty="0">
                <a:solidFill>
                  <a:schemeClr val="bg2">
                    <a:lumMod val="50000"/>
                  </a:schemeClr>
                </a:solidFill>
              </a:rPr>
              <a:t>تسلسل تطبيق تدخلات التعديل التحديثي في خطوات التكرار</a:t>
            </a:r>
            <a:endParaRPr lang="en-US" sz="1633" dirty="0">
              <a:solidFill>
                <a:schemeClr val="bg2">
                  <a:lumMod val="50000"/>
                </a:schemeClr>
              </a:solidFill>
            </a:endParaRP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365097" y="1427392"/>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3.1.1.5</a:t>
            </a:r>
            <a:r>
              <a:rPr lang="ar-JO" sz="1633" dirty="0">
                <a:solidFill>
                  <a:srgbClr val="264D9F"/>
                </a:solidFill>
                <a:ea typeface="Times New Roman" panose="02020603050405020304" pitchFamily="18" charset="0"/>
                <a:cs typeface="Calibri" panose="020F0502020204030204" pitchFamily="34" charset="0"/>
              </a:rPr>
              <a:t> تطبيق منطق تسلسل التدخلات</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12" name="Groupe 11"/>
          <p:cNvGrpSpPr/>
          <p:nvPr/>
        </p:nvGrpSpPr>
        <p:grpSpPr>
          <a:xfrm>
            <a:off x="199441" y="779199"/>
            <a:ext cx="1363020" cy="901943"/>
            <a:chOff x="7399684" y="908052"/>
            <a:chExt cx="1363020" cy="901943"/>
          </a:xfrm>
        </p:grpSpPr>
        <p:sp>
          <p:nvSpPr>
            <p:cNvPr id="4" name="Ovale 3">
              <a:extLst>
                <a:ext uri="{FF2B5EF4-FFF2-40B4-BE49-F238E27FC236}">
                  <a16:creationId xmlns:a16="http://schemas.microsoft.com/office/drawing/2014/main" id="{63EFD2BC-070D-7C0F-8D84-6C9528B888AE}"/>
                </a:ext>
              </a:extLst>
            </p:cNvPr>
            <p:cNvSpPr/>
            <p:nvPr/>
          </p:nvSpPr>
          <p:spPr>
            <a:xfrm>
              <a:off x="7518235" y="1018822"/>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E254FE97-367D-0F75-4B49-55E239C121B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65340" y="1064064"/>
              <a:ext cx="481441" cy="481441"/>
            </a:xfrm>
            <a:prstGeom prst="rect">
              <a:avLst/>
            </a:prstGeom>
          </p:spPr>
        </p:pic>
        <p:pic>
          <p:nvPicPr>
            <p:cNvPr id="8" name="Immagine 7">
              <a:extLst>
                <a:ext uri="{FF2B5EF4-FFF2-40B4-BE49-F238E27FC236}">
                  <a16:creationId xmlns:a16="http://schemas.microsoft.com/office/drawing/2014/main" id="{FC1111C4-32A0-BC81-8BCD-CE28B9CF6372}"/>
                </a:ext>
              </a:extLst>
            </p:cNvPr>
            <p:cNvPicPr>
              <a:picLocks noChangeAspect="1"/>
            </p:cNvPicPr>
            <p:nvPr/>
          </p:nvPicPr>
          <p:blipFill rotWithShape="1">
            <a:blip r:embed="rId5"/>
            <a:srcRect b="71569"/>
            <a:stretch/>
          </p:blipFill>
          <p:spPr>
            <a:xfrm>
              <a:off x="8170402" y="949323"/>
              <a:ext cx="438621" cy="149961"/>
            </a:xfrm>
            <a:prstGeom prst="rect">
              <a:avLst/>
            </a:prstGeom>
            <a:ln>
              <a:solidFill>
                <a:schemeClr val="bg2">
                  <a:lumMod val="60000"/>
                  <a:lumOff val="40000"/>
                </a:schemeClr>
              </a:solidFill>
            </a:ln>
          </p:spPr>
        </p:pic>
        <p:sp>
          <p:nvSpPr>
            <p:cNvPr id="9" name="Rettangolo 8">
              <a:extLst>
                <a:ext uri="{FF2B5EF4-FFF2-40B4-BE49-F238E27FC236}">
                  <a16:creationId xmlns:a16="http://schemas.microsoft.com/office/drawing/2014/main" id="{5BD35708-B6E5-E832-E9D4-6AC76080A620}"/>
                </a:ext>
              </a:extLst>
            </p:cNvPr>
            <p:cNvSpPr/>
            <p:nvPr/>
          </p:nvSpPr>
          <p:spPr bwMode="auto">
            <a:xfrm>
              <a:off x="7399684" y="908052"/>
              <a:ext cx="1363020"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0" name="Immagine 9">
              <a:extLst>
                <a:ext uri="{FF2B5EF4-FFF2-40B4-BE49-F238E27FC236}">
                  <a16:creationId xmlns:a16="http://schemas.microsoft.com/office/drawing/2014/main" id="{0A429816-399C-2750-BEBE-26DA637F6DA4}"/>
                </a:ext>
              </a:extLst>
            </p:cNvPr>
            <p:cNvPicPr>
              <a:picLocks noChangeAspect="1"/>
            </p:cNvPicPr>
            <p:nvPr/>
          </p:nvPicPr>
          <p:blipFill>
            <a:blip r:embed="rId6"/>
            <a:stretch>
              <a:fillRect/>
            </a:stretch>
          </p:blipFill>
          <p:spPr>
            <a:xfrm>
              <a:off x="8186991" y="1083878"/>
              <a:ext cx="422032" cy="333704"/>
            </a:xfrm>
            <a:prstGeom prst="rect">
              <a:avLst/>
            </a:prstGeom>
          </p:spPr>
        </p:pic>
        <p:pic>
          <p:nvPicPr>
            <p:cNvPr id="11" name="Immagine 10">
              <a:extLst>
                <a:ext uri="{FF2B5EF4-FFF2-40B4-BE49-F238E27FC236}">
                  <a16:creationId xmlns:a16="http://schemas.microsoft.com/office/drawing/2014/main" id="{D9D54F9F-6C8F-F4C1-BBA4-3C23AFFF1CFE}"/>
                </a:ext>
              </a:extLst>
            </p:cNvPr>
            <p:cNvPicPr>
              <a:picLocks noChangeAspect="1"/>
            </p:cNvPicPr>
            <p:nvPr/>
          </p:nvPicPr>
          <p:blipFill>
            <a:blip r:embed="rId7"/>
            <a:stretch>
              <a:fillRect/>
            </a:stretch>
          </p:blipFill>
          <p:spPr>
            <a:xfrm>
              <a:off x="8196760" y="1405503"/>
              <a:ext cx="412264" cy="325981"/>
            </a:xfrm>
            <a:prstGeom prst="rect">
              <a:avLst/>
            </a:prstGeom>
          </p:spPr>
        </p:pic>
      </p:gr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7" name="CasellaDiTesto 17">
            <a:extLst>
              <a:ext uri="{FF2B5EF4-FFF2-40B4-BE49-F238E27FC236}">
                <a16:creationId xmlns:a16="http://schemas.microsoft.com/office/drawing/2014/main" id="{2520915D-8F2E-480A-9EB1-133ED10B56F8}"/>
              </a:ext>
            </a:extLst>
          </p:cNvPr>
          <p:cNvSpPr txBox="1"/>
          <p:nvPr/>
        </p:nvSpPr>
        <p:spPr>
          <a:xfrm>
            <a:off x="2673148" y="15508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grpSp>
        <p:nvGrpSpPr>
          <p:cNvPr id="28" name="Groupe 27"/>
          <p:cNvGrpSpPr/>
          <p:nvPr/>
        </p:nvGrpSpPr>
        <p:grpSpPr>
          <a:xfrm>
            <a:off x="5223424" y="849300"/>
            <a:ext cx="3630499" cy="728823"/>
            <a:chOff x="5912374" y="853248"/>
            <a:chExt cx="2844041" cy="704154"/>
          </a:xfrm>
        </p:grpSpPr>
        <p:sp>
          <p:nvSpPr>
            <p:cNvPr id="29" name="Ovale 21">
              <a:extLst>
                <a:ext uri="{FF2B5EF4-FFF2-40B4-BE49-F238E27FC236}">
                  <a16:creationId xmlns:a16="http://schemas.microsoft.com/office/drawing/2014/main" id="{00513AA0-6EF8-82D6-470D-B926244009CC}"/>
                </a:ext>
              </a:extLst>
            </p:cNvPr>
            <p:cNvSpPr/>
            <p:nvPr/>
          </p:nvSpPr>
          <p:spPr>
            <a:xfrm>
              <a:off x="8196126" y="85324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0"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34386" y="865439"/>
              <a:ext cx="483767" cy="483767"/>
            </a:xfrm>
            <a:prstGeom prst="rect">
              <a:avLst/>
            </a:prstGeom>
          </p:spPr>
        </p:pic>
        <p:sp>
          <p:nvSpPr>
            <p:cNvPr id="31" name="CasellaDiTesto 24">
              <a:extLst>
                <a:ext uri="{FF2B5EF4-FFF2-40B4-BE49-F238E27FC236}">
                  <a16:creationId xmlns:a16="http://schemas.microsoft.com/office/drawing/2014/main" id="{428201F7-7479-C631-09DC-E58FFC12461D}"/>
                </a:ext>
              </a:extLst>
            </p:cNvPr>
            <p:cNvSpPr txBox="1"/>
            <p:nvPr/>
          </p:nvSpPr>
          <p:spPr>
            <a:xfrm>
              <a:off x="5912374" y="904018"/>
              <a:ext cx="2433274" cy="653384"/>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p>
          </p:txBody>
        </p:sp>
      </p:grpSp>
      <p:grpSp>
        <p:nvGrpSpPr>
          <p:cNvPr id="38" name="Groupe 37"/>
          <p:cNvGrpSpPr/>
          <p:nvPr/>
        </p:nvGrpSpPr>
        <p:grpSpPr>
          <a:xfrm>
            <a:off x="1663871" y="2458692"/>
            <a:ext cx="6012722" cy="2536396"/>
            <a:chOff x="1663871" y="2458692"/>
            <a:chExt cx="6012722" cy="2536396"/>
          </a:xfrm>
        </p:grpSpPr>
        <p:pic>
          <p:nvPicPr>
            <p:cNvPr id="5" name="Immagine 4">
              <a:extLst>
                <a:ext uri="{FF2B5EF4-FFF2-40B4-BE49-F238E27FC236}">
                  <a16:creationId xmlns:a16="http://schemas.microsoft.com/office/drawing/2014/main" id="{08A75F11-202D-15D5-239C-EE43E94B30CB}"/>
                </a:ext>
              </a:extLst>
            </p:cNvPr>
            <p:cNvPicPr>
              <a:picLocks noChangeAspect="1"/>
            </p:cNvPicPr>
            <p:nvPr/>
          </p:nvPicPr>
          <p:blipFill rotWithShape="1">
            <a:blip r:embed="rId10"/>
            <a:srcRect t="9604"/>
            <a:stretch/>
          </p:blipFill>
          <p:spPr>
            <a:xfrm>
              <a:off x="1678424" y="2458692"/>
              <a:ext cx="5998169" cy="2536396"/>
            </a:xfrm>
            <a:prstGeom prst="rect">
              <a:avLst/>
            </a:prstGeom>
          </p:spPr>
        </p:pic>
        <p:sp>
          <p:nvSpPr>
            <p:cNvPr id="13" name="Rectangle 12"/>
            <p:cNvSpPr/>
            <p:nvPr/>
          </p:nvSpPr>
          <p:spPr>
            <a:xfrm>
              <a:off x="3007838" y="2839915"/>
              <a:ext cx="1159716" cy="903512"/>
            </a:xfrm>
            <a:prstGeom prst="rect">
              <a:avLst/>
            </a:prstGeom>
            <a:solidFill>
              <a:srgbClr val="4BAC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JO" dirty="0"/>
                <a:t>طاقة</a:t>
              </a:r>
              <a:r>
                <a:rPr lang="en-US" dirty="0"/>
                <a:t> </a:t>
              </a:r>
            </a:p>
            <a:p>
              <a:pPr algn="r" rtl="1"/>
              <a:r>
                <a:rPr lang="ar-JO" dirty="0"/>
                <a:t>استهلاك</a:t>
              </a:r>
              <a:r>
                <a:rPr lang="en-US" dirty="0"/>
                <a:t> </a:t>
              </a:r>
              <a:r>
                <a:rPr lang="ar-JO" dirty="0"/>
                <a:t>تخفيض</a:t>
              </a:r>
              <a:endParaRPr lang="fr-FR" dirty="0"/>
            </a:p>
          </p:txBody>
        </p:sp>
        <p:sp>
          <p:nvSpPr>
            <p:cNvPr id="14" name="Rectangle 13"/>
            <p:cNvSpPr/>
            <p:nvPr/>
          </p:nvSpPr>
          <p:spPr>
            <a:xfrm>
              <a:off x="3152911" y="3806203"/>
              <a:ext cx="923192" cy="604995"/>
            </a:xfrm>
            <a:prstGeom prst="rect">
              <a:avLst/>
            </a:prstGeom>
            <a:solidFill>
              <a:srgbClr val="4BAC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sz="1600" dirty="0"/>
                <a:t>مستوى البناء</a:t>
              </a:r>
              <a:endParaRPr lang="fr-FR" sz="1600" dirty="0"/>
            </a:p>
          </p:txBody>
        </p:sp>
        <p:sp>
          <p:nvSpPr>
            <p:cNvPr id="15" name="Rectangle 14"/>
            <p:cNvSpPr/>
            <p:nvPr/>
          </p:nvSpPr>
          <p:spPr>
            <a:xfrm>
              <a:off x="4428516" y="3131109"/>
              <a:ext cx="748140" cy="595781"/>
            </a:xfrm>
            <a:prstGeom prst="rect">
              <a:avLst/>
            </a:prstGeom>
            <a:solidFill>
              <a:srgbClr val="DAA0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JO" sz="1400" dirty="0"/>
                <a:t>طاقة   فعال  إمداد</a:t>
              </a:r>
              <a:endParaRPr lang="fr-FR" sz="1400" dirty="0"/>
            </a:p>
          </p:txBody>
        </p:sp>
        <p:sp>
          <p:nvSpPr>
            <p:cNvPr id="16" name="Rectangle 15"/>
            <p:cNvSpPr/>
            <p:nvPr/>
          </p:nvSpPr>
          <p:spPr>
            <a:xfrm>
              <a:off x="5587569" y="3476448"/>
              <a:ext cx="971494" cy="266980"/>
            </a:xfrm>
            <a:prstGeom prst="rect">
              <a:avLst/>
            </a:prstGeom>
            <a:solidFill>
              <a:srgbClr val="94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sz="1200" b="1" dirty="0"/>
                <a:t>مصادر متجددة</a:t>
              </a:r>
              <a:endParaRPr lang="fr-FR" sz="1200" b="1" dirty="0"/>
            </a:p>
          </p:txBody>
        </p:sp>
        <p:sp>
          <p:nvSpPr>
            <p:cNvPr id="18" name="Rectangle 17"/>
            <p:cNvSpPr/>
            <p:nvPr/>
          </p:nvSpPr>
          <p:spPr>
            <a:xfrm>
              <a:off x="5587569" y="3800127"/>
              <a:ext cx="459619" cy="308573"/>
            </a:xfrm>
            <a:prstGeom prst="rect">
              <a:avLst/>
            </a:prstGeom>
            <a:solidFill>
              <a:srgbClr val="94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sz="800" dirty="0"/>
                <a:t>مستوى البناء</a:t>
              </a:r>
            </a:p>
          </p:txBody>
        </p:sp>
        <p:sp>
          <p:nvSpPr>
            <p:cNvPr id="22" name="Rectangle 21"/>
            <p:cNvSpPr/>
            <p:nvPr/>
          </p:nvSpPr>
          <p:spPr>
            <a:xfrm>
              <a:off x="4972843" y="3757635"/>
              <a:ext cx="501161" cy="399414"/>
            </a:xfrm>
            <a:prstGeom prst="rect">
              <a:avLst/>
            </a:prstGeom>
            <a:solidFill>
              <a:srgbClr val="DAA0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sz="800" dirty="0"/>
                <a:t>مستوى البناء</a:t>
              </a:r>
            </a:p>
          </p:txBody>
        </p:sp>
        <p:sp>
          <p:nvSpPr>
            <p:cNvPr id="33" name="Rectangle 32"/>
            <p:cNvSpPr/>
            <p:nvPr/>
          </p:nvSpPr>
          <p:spPr>
            <a:xfrm>
              <a:off x="4301425" y="3805609"/>
              <a:ext cx="604683" cy="399414"/>
            </a:xfrm>
            <a:prstGeom prst="rect">
              <a:avLst/>
            </a:prstGeom>
            <a:solidFill>
              <a:srgbClr val="DAA0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sz="800" b="1" dirty="0"/>
                <a:t>مستوى الحى</a:t>
              </a:r>
            </a:p>
          </p:txBody>
        </p:sp>
        <p:sp>
          <p:nvSpPr>
            <p:cNvPr id="25" name="Rectangle 24"/>
            <p:cNvSpPr/>
            <p:nvPr/>
          </p:nvSpPr>
          <p:spPr>
            <a:xfrm>
              <a:off x="6073316" y="3778307"/>
              <a:ext cx="784683" cy="248570"/>
            </a:xfrm>
            <a:prstGeom prst="rect">
              <a:avLst/>
            </a:prstGeom>
            <a:solidFill>
              <a:srgbClr val="94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sz="800" dirty="0"/>
                <a:t>مستوى الحى</a:t>
              </a:r>
            </a:p>
          </p:txBody>
        </p:sp>
        <p:sp>
          <p:nvSpPr>
            <p:cNvPr id="34" name="Rectangle 33"/>
            <p:cNvSpPr/>
            <p:nvPr/>
          </p:nvSpPr>
          <p:spPr>
            <a:xfrm>
              <a:off x="1678424" y="2839915"/>
              <a:ext cx="1187868" cy="5275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a:t>فئة التدخل</a:t>
              </a:r>
              <a:endParaRPr lang="fr-FR"/>
            </a:p>
          </p:txBody>
        </p:sp>
        <p:sp>
          <p:nvSpPr>
            <p:cNvPr id="35" name="Rectangle 34"/>
            <p:cNvSpPr/>
            <p:nvPr/>
          </p:nvSpPr>
          <p:spPr>
            <a:xfrm>
              <a:off x="1781250" y="2886988"/>
              <a:ext cx="923651" cy="369332"/>
            </a:xfrm>
            <a:prstGeom prst="rect">
              <a:avLst/>
            </a:prstGeom>
          </p:spPr>
          <p:txBody>
            <a:bodyPr wrap="none">
              <a:spAutoFit/>
            </a:bodyPr>
            <a:lstStyle/>
            <a:p>
              <a:r>
                <a:rPr lang="ar-JO" dirty="0"/>
                <a:t>فئة التدخل</a:t>
              </a:r>
              <a:endParaRPr lang="fr-FR" dirty="0"/>
            </a:p>
          </p:txBody>
        </p:sp>
        <p:sp>
          <p:nvSpPr>
            <p:cNvPr id="36" name="Rectangle 35"/>
            <p:cNvSpPr/>
            <p:nvPr/>
          </p:nvSpPr>
          <p:spPr>
            <a:xfrm>
              <a:off x="1678424" y="3902592"/>
              <a:ext cx="1187868" cy="508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a:t>حجم التدخل</a:t>
              </a:r>
              <a:endParaRPr lang="fr-FR"/>
            </a:p>
          </p:txBody>
        </p:sp>
        <p:sp>
          <p:nvSpPr>
            <p:cNvPr id="37" name="Rectangle 36"/>
            <p:cNvSpPr/>
            <p:nvPr/>
          </p:nvSpPr>
          <p:spPr>
            <a:xfrm>
              <a:off x="1663871" y="3902592"/>
              <a:ext cx="1040670" cy="369332"/>
            </a:xfrm>
            <a:prstGeom prst="rect">
              <a:avLst/>
            </a:prstGeom>
          </p:spPr>
          <p:txBody>
            <a:bodyPr wrap="none">
              <a:spAutoFit/>
            </a:bodyPr>
            <a:lstStyle/>
            <a:p>
              <a:r>
                <a:rPr lang="ar-JO" dirty="0"/>
                <a:t>حجم التدخل</a:t>
              </a:r>
              <a:endParaRPr lang="fr-FR" dirty="0"/>
            </a:p>
          </p:txBody>
        </p:sp>
      </p:grpSp>
    </p:spTree>
    <p:extLst>
      <p:ext uri="{BB962C8B-B14F-4D97-AF65-F5344CB8AC3E}">
        <p14:creationId xmlns:p14="http://schemas.microsoft.com/office/powerpoint/2010/main" val="4013813097"/>
      </p:ext>
    </p:extLst>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53</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577267" y="2000248"/>
            <a:ext cx="8060462" cy="3861635"/>
          </a:xfrm>
          <a:prstGeom prst="rect">
            <a:avLst/>
          </a:prstGeom>
          <a:noFill/>
        </p:spPr>
        <p:txBody>
          <a:bodyPr wrap="square">
            <a:spAutoFit/>
          </a:bodyPr>
          <a:lstStyle/>
          <a:p>
            <a:pPr algn="r" rtl="1">
              <a:lnSpc>
                <a:spcPct val="300000"/>
              </a:lnSpc>
            </a:pPr>
            <a:r>
              <a:rPr lang="ar-JO" sz="1633" b="1" dirty="0">
                <a:solidFill>
                  <a:schemeClr val="bg2">
                    <a:lumMod val="50000"/>
                  </a:schemeClr>
                </a:solidFill>
              </a:rPr>
              <a:t>لضمان التسلسل الزمني الصحيح لإنشاء مفهوم كامل لتعديل الطاقة ، يجب على مخططي المفاهيم في البداية تطبيق التدخلات من الفئات بالترتيب التالي:</a:t>
            </a:r>
            <a:endParaRPr lang="en-US" sz="1633" b="1" dirty="0">
              <a:solidFill>
                <a:schemeClr val="bg2">
                  <a:lumMod val="50000"/>
                </a:schemeClr>
              </a:solidFill>
            </a:endParaRPr>
          </a:p>
          <a:p>
            <a:pPr marL="285750" indent="-285750" algn="r" rtl="1">
              <a:lnSpc>
                <a:spcPct val="300000"/>
              </a:lnSpc>
              <a:buFont typeface="Wingdings" panose="05000000000000000000" pitchFamily="2" charset="2"/>
              <a:buChar char="§"/>
            </a:pPr>
            <a:r>
              <a:rPr lang="ar-JO" sz="1633" b="1" dirty="0">
                <a:solidFill>
                  <a:schemeClr val="bg2">
                    <a:lumMod val="50000"/>
                  </a:schemeClr>
                </a:solidFill>
              </a:rPr>
              <a:t>تقليل استهلاك الطاقة</a:t>
            </a:r>
            <a:endParaRPr lang="en-US" sz="1633" b="1" dirty="0">
              <a:solidFill>
                <a:schemeClr val="bg2">
                  <a:lumMod val="50000"/>
                </a:schemeClr>
              </a:solidFill>
            </a:endParaRPr>
          </a:p>
          <a:p>
            <a:pPr marL="285750" indent="-285750" algn="r" rtl="1">
              <a:lnSpc>
                <a:spcPct val="300000"/>
              </a:lnSpc>
              <a:buFont typeface="Wingdings" panose="05000000000000000000" pitchFamily="2" charset="2"/>
              <a:buChar char="§"/>
            </a:pPr>
            <a:r>
              <a:rPr lang="ar-JO" sz="1633" b="1" dirty="0">
                <a:solidFill>
                  <a:schemeClr val="bg2">
                    <a:lumMod val="50000"/>
                  </a:schemeClr>
                </a:solidFill>
              </a:rPr>
              <a:t>زيادة كفاءة إمداد الطاقة</a:t>
            </a:r>
            <a:endParaRPr lang="en-US" sz="1633" b="1" dirty="0">
              <a:solidFill>
                <a:schemeClr val="bg2">
                  <a:lumMod val="50000"/>
                </a:schemeClr>
              </a:solidFill>
            </a:endParaRPr>
          </a:p>
          <a:p>
            <a:pPr marL="285750" indent="-285750" algn="r" rtl="1">
              <a:lnSpc>
                <a:spcPct val="300000"/>
              </a:lnSpc>
              <a:buFont typeface="Wingdings" panose="05000000000000000000" pitchFamily="2" charset="2"/>
              <a:buChar char="§"/>
            </a:pPr>
            <a:r>
              <a:rPr lang="ar-JO" sz="1633" b="1" dirty="0">
                <a:solidFill>
                  <a:schemeClr val="bg2">
                    <a:lumMod val="50000"/>
                  </a:schemeClr>
                </a:solidFill>
              </a:rPr>
              <a:t>إدراج إنتاج الطاقة المتجددة</a:t>
            </a:r>
            <a:endParaRPr lang="en-US" sz="1633" b="1" dirty="0">
              <a:solidFill>
                <a:schemeClr val="bg2">
                  <a:lumMod val="50000"/>
                </a:schemeClr>
              </a:solidFill>
            </a:endParaRPr>
          </a:p>
        </p:txBody>
      </p:sp>
      <p:grpSp>
        <p:nvGrpSpPr>
          <p:cNvPr id="11" name="Groupe 10"/>
          <p:cNvGrpSpPr/>
          <p:nvPr/>
        </p:nvGrpSpPr>
        <p:grpSpPr>
          <a:xfrm>
            <a:off x="411611" y="857430"/>
            <a:ext cx="1363020" cy="901943"/>
            <a:chOff x="7561141" y="1138448"/>
            <a:chExt cx="1363020" cy="901943"/>
          </a:xfrm>
        </p:grpSpPr>
        <p:sp>
          <p:nvSpPr>
            <p:cNvPr id="4" name="Ovale 3">
              <a:extLst>
                <a:ext uri="{FF2B5EF4-FFF2-40B4-BE49-F238E27FC236}">
                  <a16:creationId xmlns:a16="http://schemas.microsoft.com/office/drawing/2014/main" id="{953B6A24-2C11-6434-F67A-D234CE68E4AE}"/>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982F4451-440B-A2BA-55AF-61B2225415D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26797" y="1294460"/>
              <a:ext cx="481441" cy="481441"/>
            </a:xfrm>
            <a:prstGeom prst="rect">
              <a:avLst/>
            </a:prstGeom>
          </p:spPr>
        </p:pic>
        <p:pic>
          <p:nvPicPr>
            <p:cNvPr id="7" name="Immagine 6">
              <a:extLst>
                <a:ext uri="{FF2B5EF4-FFF2-40B4-BE49-F238E27FC236}">
                  <a16:creationId xmlns:a16="http://schemas.microsoft.com/office/drawing/2014/main" id="{360FBBC4-E963-95B8-0714-7A1CF0D20B96}"/>
                </a:ext>
              </a:extLst>
            </p:cNvPr>
            <p:cNvPicPr>
              <a:picLocks noChangeAspect="1"/>
            </p:cNvPicPr>
            <p:nvPr/>
          </p:nvPicPr>
          <p:blipFill rotWithShape="1">
            <a:blip r:embed="rId5"/>
            <a:srcRect b="71569"/>
            <a:stretch/>
          </p:blipFill>
          <p:spPr>
            <a:xfrm>
              <a:off x="8331859" y="1179719"/>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6657ABEB-1FA6-6DAC-75BB-2D2542145AC0}"/>
                </a:ext>
              </a:extLst>
            </p:cNvPr>
            <p:cNvSpPr/>
            <p:nvPr/>
          </p:nvSpPr>
          <p:spPr bwMode="auto">
            <a:xfrm>
              <a:off x="7561141" y="1138448"/>
              <a:ext cx="1363020" cy="901943"/>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B3E3C305-9CEC-BE29-4C21-23823EC2F8A5}"/>
                </a:ext>
              </a:extLst>
            </p:cNvPr>
            <p:cNvPicPr>
              <a:picLocks noChangeAspect="1"/>
            </p:cNvPicPr>
            <p:nvPr/>
          </p:nvPicPr>
          <p:blipFill>
            <a:blip r:embed="rId6"/>
            <a:stretch>
              <a:fillRect/>
            </a:stretch>
          </p:blipFill>
          <p:spPr>
            <a:xfrm>
              <a:off x="8348448" y="1314274"/>
              <a:ext cx="422032" cy="333704"/>
            </a:xfrm>
            <a:prstGeom prst="rect">
              <a:avLst/>
            </a:prstGeom>
          </p:spPr>
        </p:pic>
        <p:pic>
          <p:nvPicPr>
            <p:cNvPr id="10" name="Immagine 9">
              <a:extLst>
                <a:ext uri="{FF2B5EF4-FFF2-40B4-BE49-F238E27FC236}">
                  <a16:creationId xmlns:a16="http://schemas.microsoft.com/office/drawing/2014/main" id="{A6D68518-0A72-FFE8-CEA8-5626E950B4FE}"/>
                </a:ext>
              </a:extLst>
            </p:cNvPr>
            <p:cNvPicPr>
              <a:picLocks noChangeAspect="1"/>
            </p:cNvPicPr>
            <p:nvPr/>
          </p:nvPicPr>
          <p:blipFill>
            <a:blip r:embed="rId7"/>
            <a:stretch>
              <a:fillRect/>
            </a:stretch>
          </p:blipFill>
          <p:spPr>
            <a:xfrm>
              <a:off x="8358217" y="1635899"/>
              <a:ext cx="412264" cy="325981"/>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6" name="CasellaDiTesto 17">
            <a:extLst>
              <a:ext uri="{FF2B5EF4-FFF2-40B4-BE49-F238E27FC236}">
                <a16:creationId xmlns:a16="http://schemas.microsoft.com/office/drawing/2014/main" id="{2520915D-8F2E-480A-9EB1-133ED10B56F8}"/>
              </a:ext>
            </a:extLst>
          </p:cNvPr>
          <p:cNvSpPr txBox="1"/>
          <p:nvPr/>
        </p:nvSpPr>
        <p:spPr>
          <a:xfrm>
            <a:off x="2673148" y="155082"/>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grpSp>
        <p:nvGrpSpPr>
          <p:cNvPr id="27" name="Groupe 26"/>
          <p:cNvGrpSpPr/>
          <p:nvPr/>
        </p:nvGrpSpPr>
        <p:grpSpPr>
          <a:xfrm>
            <a:off x="5047901" y="848227"/>
            <a:ext cx="3630499" cy="728823"/>
            <a:chOff x="5912374" y="853248"/>
            <a:chExt cx="2844041" cy="704154"/>
          </a:xfrm>
        </p:grpSpPr>
        <p:sp>
          <p:nvSpPr>
            <p:cNvPr id="28" name="Ovale 21">
              <a:extLst>
                <a:ext uri="{FF2B5EF4-FFF2-40B4-BE49-F238E27FC236}">
                  <a16:creationId xmlns:a16="http://schemas.microsoft.com/office/drawing/2014/main" id="{00513AA0-6EF8-82D6-470D-B926244009CC}"/>
                </a:ext>
              </a:extLst>
            </p:cNvPr>
            <p:cNvSpPr/>
            <p:nvPr/>
          </p:nvSpPr>
          <p:spPr>
            <a:xfrm>
              <a:off x="8196126" y="85324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9"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34386" y="865439"/>
              <a:ext cx="483767" cy="483767"/>
            </a:xfrm>
            <a:prstGeom prst="rect">
              <a:avLst/>
            </a:prstGeom>
          </p:spPr>
        </p:pic>
        <p:sp>
          <p:nvSpPr>
            <p:cNvPr id="30" name="CasellaDiTesto 24">
              <a:extLst>
                <a:ext uri="{FF2B5EF4-FFF2-40B4-BE49-F238E27FC236}">
                  <a16:creationId xmlns:a16="http://schemas.microsoft.com/office/drawing/2014/main" id="{428201F7-7479-C631-09DC-E58FFC12461D}"/>
                </a:ext>
              </a:extLst>
            </p:cNvPr>
            <p:cNvSpPr txBox="1"/>
            <p:nvPr/>
          </p:nvSpPr>
          <p:spPr>
            <a:xfrm>
              <a:off x="5912374" y="904018"/>
              <a:ext cx="2433274" cy="653384"/>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p>
          </p:txBody>
        </p:sp>
      </p:grpSp>
      <p:sp>
        <p:nvSpPr>
          <p:cNvPr id="32" name="CasellaDiTesto 2">
            <a:extLst>
              <a:ext uri="{FF2B5EF4-FFF2-40B4-BE49-F238E27FC236}">
                <a16:creationId xmlns:a16="http://schemas.microsoft.com/office/drawing/2014/main" id="{F6DEFB1B-D3E6-F3AC-386E-170259F4196B}"/>
              </a:ext>
            </a:extLst>
          </p:cNvPr>
          <p:cNvSpPr txBox="1"/>
          <p:nvPr/>
        </p:nvSpPr>
        <p:spPr>
          <a:xfrm>
            <a:off x="365097" y="1427392"/>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3.1.1.5</a:t>
            </a:r>
            <a:r>
              <a:rPr lang="ar-JO" sz="1633" dirty="0">
                <a:solidFill>
                  <a:srgbClr val="264D9F"/>
                </a:solidFill>
                <a:ea typeface="Times New Roman" panose="02020603050405020304" pitchFamily="18" charset="0"/>
                <a:cs typeface="Calibri" panose="020F0502020204030204" pitchFamily="34" charset="0"/>
              </a:rPr>
              <a:t> تطبيق منطق تسلسل التدخلات</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473013087"/>
      </p:ext>
    </p:extLst>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26911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257596"/>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54</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10665" y="1817885"/>
            <a:ext cx="8060462" cy="4364272"/>
          </a:xfrm>
          <a:prstGeom prst="rect">
            <a:avLst/>
          </a:prstGeom>
          <a:noFill/>
        </p:spPr>
        <p:txBody>
          <a:bodyPr wrap="square">
            <a:spAutoFit/>
          </a:bodyPr>
          <a:lstStyle/>
          <a:p>
            <a:pPr algn="r" rtl="1">
              <a:lnSpc>
                <a:spcPct val="150000"/>
              </a:lnSpc>
            </a:pPr>
            <a:r>
              <a:rPr lang="ar-JO" sz="1633" dirty="0">
                <a:solidFill>
                  <a:schemeClr val="bg2">
                    <a:lumMod val="50000"/>
                  </a:schemeClr>
                </a:solidFill>
              </a:rPr>
              <a:t>لكل سيناريو ، يجب تحديد نماذج الأعمال وآليات التمويل الممكنة من أجل تقييم أي منها يمكن أن يكون الأنسب للتنفيذ العملي المستقبلي لتدخلات التعديل التحديثي. فرص التمويل:</a:t>
            </a:r>
            <a:endParaRPr lang="en-US" sz="1633" dirty="0">
              <a:solidFill>
                <a:schemeClr val="bg2">
                  <a:lumMod val="50000"/>
                </a:schemeClr>
              </a:solidFill>
            </a:endParaRPr>
          </a:p>
          <a:p>
            <a:pPr marL="285750" indent="-285750" algn="r" rtl="1">
              <a:lnSpc>
                <a:spcPct val="200000"/>
              </a:lnSpc>
              <a:buFont typeface="Wingdings" panose="05000000000000000000" pitchFamily="2" charset="2"/>
              <a:buChar char="§"/>
            </a:pPr>
            <a:r>
              <a:rPr lang="ar-JO" sz="1633" dirty="0">
                <a:solidFill>
                  <a:schemeClr val="bg2">
                    <a:lumMod val="50000"/>
                  </a:schemeClr>
                </a:solidFill>
              </a:rPr>
              <a:t>منح</a:t>
            </a:r>
            <a:r>
              <a:rPr lang="en-US" sz="1633" dirty="0">
                <a:solidFill>
                  <a:schemeClr val="bg2">
                    <a:lumMod val="50000"/>
                  </a:schemeClr>
                </a:solidFill>
              </a:rPr>
              <a:t>         </a:t>
            </a:r>
          </a:p>
          <a:p>
            <a:pPr marL="285750" indent="-285750" algn="r" rtl="1">
              <a:lnSpc>
                <a:spcPct val="200000"/>
              </a:lnSpc>
              <a:buFont typeface="Wingdings" panose="05000000000000000000" pitchFamily="2" charset="2"/>
              <a:buChar char="§"/>
            </a:pPr>
            <a:r>
              <a:rPr lang="ar-JO" sz="1633" dirty="0">
                <a:solidFill>
                  <a:schemeClr val="bg2">
                    <a:lumMod val="50000"/>
                  </a:schemeClr>
                </a:solidFill>
              </a:rPr>
              <a:t>قروض</a:t>
            </a:r>
            <a:r>
              <a:rPr lang="en-US" sz="1633" dirty="0">
                <a:solidFill>
                  <a:schemeClr val="bg2">
                    <a:lumMod val="50000"/>
                  </a:schemeClr>
                </a:solidFill>
              </a:rPr>
              <a:t>   </a:t>
            </a:r>
          </a:p>
          <a:p>
            <a:pPr marL="285750" indent="-285750" algn="r" rtl="1">
              <a:lnSpc>
                <a:spcPct val="200000"/>
              </a:lnSpc>
              <a:buFont typeface="Wingdings" panose="05000000000000000000" pitchFamily="2" charset="2"/>
              <a:buChar char="§"/>
            </a:pPr>
            <a:r>
              <a:rPr lang="ar-JO" sz="1633" dirty="0">
                <a:solidFill>
                  <a:schemeClr val="bg2">
                    <a:lumMod val="50000"/>
                  </a:schemeClr>
                </a:solidFill>
              </a:rPr>
              <a:t>ضمانات القرض</a:t>
            </a:r>
            <a:endParaRPr lang="en-US" sz="1633" dirty="0">
              <a:solidFill>
                <a:schemeClr val="bg2">
                  <a:lumMod val="50000"/>
                </a:schemeClr>
              </a:solidFill>
            </a:endParaRPr>
          </a:p>
          <a:p>
            <a:pPr marL="285750" indent="-285750" algn="r" rtl="1">
              <a:lnSpc>
                <a:spcPct val="200000"/>
              </a:lnSpc>
              <a:buFont typeface="Wingdings" panose="05000000000000000000" pitchFamily="2" charset="2"/>
              <a:buChar char="§"/>
            </a:pPr>
            <a:r>
              <a:rPr lang="ar-JO" sz="1633" dirty="0">
                <a:solidFill>
                  <a:schemeClr val="bg2">
                    <a:lumMod val="50000"/>
                  </a:schemeClr>
                </a:solidFill>
              </a:rPr>
              <a:t>مقاولات أداء الطاقة</a:t>
            </a:r>
            <a:endParaRPr lang="en-US" sz="1633" dirty="0">
              <a:solidFill>
                <a:schemeClr val="bg2">
                  <a:lumMod val="50000"/>
                </a:schemeClr>
              </a:solidFill>
            </a:endParaRPr>
          </a:p>
          <a:p>
            <a:pPr marL="285750" indent="-285750" algn="r" rtl="1">
              <a:lnSpc>
                <a:spcPct val="200000"/>
              </a:lnSpc>
              <a:buFont typeface="Wingdings" panose="05000000000000000000" pitchFamily="2" charset="2"/>
              <a:buChar char="§"/>
            </a:pPr>
            <a:r>
              <a:rPr lang="ar-JO" sz="1633" dirty="0">
                <a:solidFill>
                  <a:schemeClr val="bg2">
                    <a:lumMod val="50000"/>
                  </a:schemeClr>
                </a:solidFill>
              </a:rPr>
              <a:t>الاستثمار المشترك</a:t>
            </a:r>
            <a:r>
              <a:rPr lang="en-US" sz="1633" dirty="0">
                <a:solidFill>
                  <a:schemeClr val="bg2">
                    <a:lumMod val="50000"/>
                  </a:schemeClr>
                </a:solidFill>
              </a:rPr>
              <a:t> </a:t>
            </a:r>
          </a:p>
          <a:p>
            <a:pPr marL="285750" indent="-285750" algn="r" rtl="1">
              <a:lnSpc>
                <a:spcPct val="200000"/>
              </a:lnSpc>
              <a:buFont typeface="Wingdings" panose="05000000000000000000" pitchFamily="2" charset="2"/>
              <a:buChar char="§"/>
            </a:pPr>
            <a:r>
              <a:rPr lang="ar-JO" sz="1633" dirty="0">
                <a:solidFill>
                  <a:schemeClr val="bg2">
                    <a:lumMod val="50000"/>
                  </a:schemeClr>
                </a:solidFill>
              </a:rPr>
              <a:t>مساهمات الإيرادات المضمنة</a:t>
            </a:r>
            <a:endParaRPr lang="en-US" sz="1633" dirty="0">
              <a:solidFill>
                <a:schemeClr val="bg2">
                  <a:lumMod val="50000"/>
                </a:schemeClr>
              </a:solidFill>
            </a:endParaRPr>
          </a:p>
          <a:p>
            <a:pPr marL="285750" indent="-285750" algn="r" rtl="1">
              <a:lnSpc>
                <a:spcPct val="200000"/>
              </a:lnSpc>
              <a:buFont typeface="Wingdings" panose="05000000000000000000" pitchFamily="2" charset="2"/>
              <a:buChar char="§"/>
            </a:pPr>
            <a:r>
              <a:rPr lang="ar-JO" sz="1633" dirty="0">
                <a:solidFill>
                  <a:schemeClr val="bg2">
                    <a:lumMod val="50000"/>
                  </a:schemeClr>
                </a:solidFill>
              </a:rPr>
              <a:t>المزايا الضريبية</a:t>
            </a:r>
            <a:endParaRPr lang="en-US" sz="1633" dirty="0">
              <a:solidFill>
                <a:schemeClr val="bg2">
                  <a:lumMod val="50000"/>
                </a:schemeClr>
              </a:solidFill>
            </a:endParaRP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49071" y="1532865"/>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2.5</a:t>
            </a:r>
            <a:r>
              <a:rPr lang="ar-JO" sz="1633" dirty="0">
                <a:solidFill>
                  <a:srgbClr val="264D9F"/>
                </a:solidFill>
                <a:ea typeface="Times New Roman" panose="02020603050405020304" pitchFamily="18" charset="0"/>
                <a:cs typeface="Calibri" panose="020F0502020204030204" pitchFamily="34" charset="0"/>
              </a:rPr>
              <a:t> آليات التمويل</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9" name="Groupe 8"/>
          <p:cNvGrpSpPr/>
          <p:nvPr/>
        </p:nvGrpSpPr>
        <p:grpSpPr>
          <a:xfrm>
            <a:off x="292114" y="812178"/>
            <a:ext cx="1363020" cy="736982"/>
            <a:chOff x="7399684" y="1004646"/>
            <a:chExt cx="1363020" cy="736982"/>
          </a:xfrm>
        </p:grpSpPr>
        <p:sp>
          <p:nvSpPr>
            <p:cNvPr id="4" name="Ovale 3">
              <a:extLst>
                <a:ext uri="{FF2B5EF4-FFF2-40B4-BE49-F238E27FC236}">
                  <a16:creationId xmlns:a16="http://schemas.microsoft.com/office/drawing/2014/main" id="{45F12938-0916-2A56-245A-DC338AFA1B95}"/>
                </a:ext>
              </a:extLst>
            </p:cNvPr>
            <p:cNvSpPr/>
            <p:nvPr/>
          </p:nvSpPr>
          <p:spPr>
            <a:xfrm>
              <a:off x="7518235" y="1115416"/>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ABB32917-6ABB-79CB-A6FD-7260FAF4197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65340" y="1160658"/>
              <a:ext cx="481441" cy="481441"/>
            </a:xfrm>
            <a:prstGeom prst="rect">
              <a:avLst/>
            </a:prstGeom>
          </p:spPr>
        </p:pic>
        <p:pic>
          <p:nvPicPr>
            <p:cNvPr id="7" name="Immagine 6">
              <a:extLst>
                <a:ext uri="{FF2B5EF4-FFF2-40B4-BE49-F238E27FC236}">
                  <a16:creationId xmlns:a16="http://schemas.microsoft.com/office/drawing/2014/main" id="{E0685E87-1994-1B4D-3155-7BF730333F7F}"/>
                </a:ext>
              </a:extLst>
            </p:cNvPr>
            <p:cNvPicPr>
              <a:picLocks noChangeAspect="1"/>
            </p:cNvPicPr>
            <p:nvPr/>
          </p:nvPicPr>
          <p:blipFill rotWithShape="1">
            <a:blip r:embed="rId5"/>
            <a:srcRect b="71569"/>
            <a:stretch/>
          </p:blipFill>
          <p:spPr>
            <a:xfrm>
              <a:off x="8189951" y="1107635"/>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B8DA2DA1-0E2A-2428-DF63-755FFEF188CA}"/>
                </a:ext>
              </a:extLst>
            </p:cNvPr>
            <p:cNvSpPr/>
            <p:nvPr/>
          </p:nvSpPr>
          <p:spPr bwMode="auto">
            <a:xfrm>
              <a:off x="7399684" y="1004646"/>
              <a:ext cx="1363020" cy="736982"/>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2" name="Immagine 11">
              <a:extLst>
                <a:ext uri="{FF2B5EF4-FFF2-40B4-BE49-F238E27FC236}">
                  <a16:creationId xmlns:a16="http://schemas.microsoft.com/office/drawing/2014/main" id="{B29B2105-504C-7A3C-95B7-58746668FD3F}"/>
                </a:ext>
              </a:extLst>
            </p:cNvPr>
            <p:cNvPicPr>
              <a:picLocks noChangeAspect="1"/>
            </p:cNvPicPr>
            <p:nvPr/>
          </p:nvPicPr>
          <p:blipFill>
            <a:blip r:embed="rId6"/>
            <a:stretch>
              <a:fillRect/>
            </a:stretch>
          </p:blipFill>
          <p:spPr>
            <a:xfrm>
              <a:off x="8189952" y="1245163"/>
              <a:ext cx="452385" cy="185067"/>
            </a:xfrm>
            <a:prstGeom prst="rect">
              <a:avLst/>
            </a:prstGeom>
          </p:spPr>
        </p:pic>
        <p:pic>
          <p:nvPicPr>
            <p:cNvPr id="14" name="Immagine 13">
              <a:extLst>
                <a:ext uri="{FF2B5EF4-FFF2-40B4-BE49-F238E27FC236}">
                  <a16:creationId xmlns:a16="http://schemas.microsoft.com/office/drawing/2014/main" id="{D2F6A390-6DE1-1B7D-C5AB-0B18F60A19AF}"/>
                </a:ext>
              </a:extLst>
            </p:cNvPr>
            <p:cNvPicPr>
              <a:picLocks noChangeAspect="1"/>
            </p:cNvPicPr>
            <p:nvPr/>
          </p:nvPicPr>
          <p:blipFill>
            <a:blip r:embed="rId7"/>
            <a:stretch>
              <a:fillRect/>
            </a:stretch>
          </p:blipFill>
          <p:spPr>
            <a:xfrm>
              <a:off x="8189951" y="1420534"/>
              <a:ext cx="438621" cy="179436"/>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26" name="Groupe 25"/>
          <p:cNvGrpSpPr/>
          <p:nvPr/>
        </p:nvGrpSpPr>
        <p:grpSpPr>
          <a:xfrm>
            <a:off x="5146583" y="918284"/>
            <a:ext cx="3630499" cy="728823"/>
            <a:chOff x="5912374" y="853248"/>
            <a:chExt cx="2844041" cy="704154"/>
          </a:xfrm>
        </p:grpSpPr>
        <p:sp>
          <p:nvSpPr>
            <p:cNvPr id="27" name="Ovale 21">
              <a:extLst>
                <a:ext uri="{FF2B5EF4-FFF2-40B4-BE49-F238E27FC236}">
                  <a16:creationId xmlns:a16="http://schemas.microsoft.com/office/drawing/2014/main" id="{00513AA0-6EF8-82D6-470D-B926244009CC}"/>
                </a:ext>
              </a:extLst>
            </p:cNvPr>
            <p:cNvSpPr/>
            <p:nvPr/>
          </p:nvSpPr>
          <p:spPr>
            <a:xfrm>
              <a:off x="8196126" y="85324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8"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34386" y="865439"/>
              <a:ext cx="483767" cy="483767"/>
            </a:xfrm>
            <a:prstGeom prst="rect">
              <a:avLst/>
            </a:prstGeom>
          </p:spPr>
        </p:pic>
        <p:sp>
          <p:nvSpPr>
            <p:cNvPr id="29" name="CasellaDiTesto 24">
              <a:extLst>
                <a:ext uri="{FF2B5EF4-FFF2-40B4-BE49-F238E27FC236}">
                  <a16:creationId xmlns:a16="http://schemas.microsoft.com/office/drawing/2014/main" id="{428201F7-7479-C631-09DC-E58FFC12461D}"/>
                </a:ext>
              </a:extLst>
            </p:cNvPr>
            <p:cNvSpPr txBox="1"/>
            <p:nvPr/>
          </p:nvSpPr>
          <p:spPr>
            <a:xfrm>
              <a:off x="5912374" y="904018"/>
              <a:ext cx="2433274" cy="653384"/>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p>
          </p:txBody>
        </p:sp>
      </p:grpSp>
      <p:sp>
        <p:nvSpPr>
          <p:cNvPr id="31" name="CasellaDiTesto 17">
            <a:extLst>
              <a:ext uri="{FF2B5EF4-FFF2-40B4-BE49-F238E27FC236}">
                <a16:creationId xmlns:a16="http://schemas.microsoft.com/office/drawing/2014/main" id="{2520915D-8F2E-480A-9EB1-133ED10B56F8}"/>
              </a:ext>
            </a:extLst>
          </p:cNvPr>
          <p:cNvSpPr txBox="1"/>
          <p:nvPr/>
        </p:nvSpPr>
        <p:spPr>
          <a:xfrm>
            <a:off x="2985054" y="102945"/>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spTree>
    <p:extLst>
      <p:ext uri="{BB962C8B-B14F-4D97-AF65-F5344CB8AC3E}">
        <p14:creationId xmlns:p14="http://schemas.microsoft.com/office/powerpoint/2010/main" val="2020822553"/>
      </p:ext>
    </p:extLst>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868378" y="11522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862420" y="11406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55</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414201" y="1846527"/>
            <a:ext cx="5172783" cy="4490075"/>
          </a:xfrm>
          <a:prstGeom prst="rect">
            <a:avLst/>
          </a:prstGeom>
          <a:noFill/>
        </p:spPr>
        <p:txBody>
          <a:bodyPr wrap="square">
            <a:spAutoFit/>
          </a:bodyPr>
          <a:lstStyle/>
          <a:p>
            <a:pPr algn="just" rtl="1">
              <a:lnSpc>
                <a:spcPct val="250000"/>
              </a:lnSpc>
            </a:pPr>
            <a:r>
              <a:rPr lang="ar-JO" sz="1633" b="1" dirty="0">
                <a:solidFill>
                  <a:schemeClr val="bg2">
                    <a:lumMod val="50000"/>
                  </a:schemeClr>
                </a:solidFill>
              </a:rPr>
              <a:t>يقوم </a:t>
            </a:r>
            <a:r>
              <a:rPr lang="en-US" sz="1633" b="1" dirty="0">
                <a:solidFill>
                  <a:schemeClr val="bg2">
                    <a:lumMod val="50000"/>
                  </a:schemeClr>
                </a:solidFill>
              </a:rPr>
              <a:t>SMC WG </a:t>
            </a:r>
            <a:r>
              <a:rPr lang="ar-JO" sz="1633" b="1" dirty="0">
                <a:solidFill>
                  <a:schemeClr val="bg2">
                    <a:lumMod val="50000"/>
                  </a:schemeClr>
                </a:solidFill>
              </a:rPr>
              <a:t>بتطوير بديل محتمل لسيناريوهات التعديل التحديثي ليتم تطبيقها على المنطقة الحضرية والمباني التي تحقق أهداف الاستدامة المحددة. تعد المدخلات والاقتراحات من السكان والشاغلين وأصحاب المصلحة مساهمة قيمة في تطوير تدخلات التعديل التحديثي. يمكن لأصحاب المصلحة تقديم ملاحظات مع مراعاة أهدافهم وتوقعاتهم بشأن تحديد أولويات التدخلات.</a:t>
            </a:r>
            <a:r>
              <a:rPr lang="en-US" sz="1633" b="1" dirty="0">
                <a:solidFill>
                  <a:schemeClr val="bg2">
                    <a:lumMod val="50000"/>
                  </a:schemeClr>
                </a:solidFill>
              </a:rPr>
              <a:t> </a:t>
            </a:r>
            <a:r>
              <a:rPr lang="ar-JO" sz="1633" b="1" dirty="0">
                <a:solidFill>
                  <a:schemeClr val="bg2">
                    <a:lumMod val="50000"/>
                  </a:schemeClr>
                </a:solidFill>
              </a:rPr>
              <a:t>يجب تنظيم ورشة عمل </a:t>
            </a:r>
            <a:r>
              <a:rPr lang="en-US" sz="1633" b="1" dirty="0">
                <a:solidFill>
                  <a:schemeClr val="bg2">
                    <a:lumMod val="50000"/>
                  </a:schemeClr>
                </a:solidFill>
              </a:rPr>
              <a:t>PGS  </a:t>
            </a:r>
            <a:r>
              <a:rPr lang="ar-JO" sz="1633" b="1" dirty="0">
                <a:solidFill>
                  <a:schemeClr val="bg2">
                    <a:lumMod val="50000"/>
                  </a:schemeClr>
                </a:solidFill>
              </a:rPr>
              <a:t>للتبادل حول استراتيجيات وسيناريوهات التعديل التحديثي الممكنة.</a:t>
            </a:r>
            <a:endParaRPr lang="en-US" sz="1633" b="1" dirty="0">
              <a:solidFill>
                <a:schemeClr val="bg2">
                  <a:lumMod val="50000"/>
                </a:schemeClr>
              </a:solidFill>
            </a:endParaRPr>
          </a:p>
        </p:txBody>
      </p:sp>
      <p:sp>
        <p:nvSpPr>
          <p:cNvPr id="9" name="CasellaDiTesto 8">
            <a:extLst>
              <a:ext uri="{FF2B5EF4-FFF2-40B4-BE49-F238E27FC236}">
                <a16:creationId xmlns:a16="http://schemas.microsoft.com/office/drawing/2014/main" id="{F2AB18C9-35A6-6330-21B6-B45D35FCEFD0}"/>
              </a:ext>
            </a:extLst>
          </p:cNvPr>
          <p:cNvSpPr txBox="1"/>
          <p:nvPr/>
        </p:nvSpPr>
        <p:spPr>
          <a:xfrm>
            <a:off x="2629891" y="99583"/>
            <a:ext cx="5267672" cy="454996"/>
          </a:xfrm>
          <a:prstGeom prst="rect">
            <a:avLst/>
          </a:prstGeom>
          <a:noFill/>
        </p:spPr>
        <p:txBody>
          <a:bodyPr wrap="square">
            <a:spAutoFit/>
          </a:bodyPr>
          <a:lstStyle/>
          <a:p>
            <a:pPr marL="244804">
              <a:lnSpc>
                <a:spcPct val="115000"/>
              </a:lnSpc>
            </a:pPr>
            <a:r>
              <a:rPr lang="ar-JO" sz="2177" b="1" dirty="0"/>
              <a:t>مرحلة سيناريو التعديل التحديثي</a:t>
            </a:r>
            <a:endParaRPr lang="en-GB" sz="2177" b="1" dirty="0"/>
          </a:p>
        </p:txBody>
      </p:sp>
      <p:sp>
        <p:nvSpPr>
          <p:cNvPr id="10" name="CasellaDiTesto 9">
            <a:extLst>
              <a:ext uri="{FF2B5EF4-FFF2-40B4-BE49-F238E27FC236}">
                <a16:creationId xmlns:a16="http://schemas.microsoft.com/office/drawing/2014/main" id="{548BC0AA-F3CB-9E30-1D99-A4A7C6474AAB}"/>
              </a:ext>
            </a:extLst>
          </p:cNvPr>
          <p:cNvSpPr txBox="1"/>
          <p:nvPr/>
        </p:nvSpPr>
        <p:spPr>
          <a:xfrm>
            <a:off x="132706" y="1396828"/>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3.5  </a:t>
            </a:r>
            <a:r>
              <a:rPr lang="ar-JO" sz="1633" dirty="0">
                <a:solidFill>
                  <a:srgbClr val="264D9F"/>
                </a:solidFill>
                <a:ea typeface="Times New Roman" panose="02020603050405020304" pitchFamily="18" charset="0"/>
                <a:cs typeface="Calibri" panose="020F0502020204030204" pitchFamily="34" charset="0"/>
              </a:rPr>
              <a:t>أساليب التشاركية في إعداد سيناريوهات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8" name="Groupe 7"/>
          <p:cNvGrpSpPr/>
          <p:nvPr/>
        </p:nvGrpSpPr>
        <p:grpSpPr>
          <a:xfrm>
            <a:off x="384258" y="853227"/>
            <a:ext cx="1363020" cy="740409"/>
            <a:chOff x="7327461" y="887748"/>
            <a:chExt cx="1363020" cy="740409"/>
          </a:xfrm>
        </p:grpSpPr>
        <p:sp>
          <p:nvSpPr>
            <p:cNvPr id="3" name="Ovale 2">
              <a:extLst>
                <a:ext uri="{FF2B5EF4-FFF2-40B4-BE49-F238E27FC236}">
                  <a16:creationId xmlns:a16="http://schemas.microsoft.com/office/drawing/2014/main" id="{E33729F3-340A-8E33-E5DF-F282A563EC11}"/>
                </a:ext>
              </a:extLst>
            </p:cNvPr>
            <p:cNvSpPr/>
            <p:nvPr/>
          </p:nvSpPr>
          <p:spPr>
            <a:xfrm>
              <a:off x="7446012" y="9985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2AC50F8F-59E5-E900-ACF1-B6D7FBDD65A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93117" y="1043760"/>
              <a:ext cx="481441" cy="481441"/>
            </a:xfrm>
            <a:prstGeom prst="rect">
              <a:avLst/>
            </a:prstGeom>
          </p:spPr>
        </p:pic>
        <p:pic>
          <p:nvPicPr>
            <p:cNvPr id="11" name="Immagine 10">
              <a:extLst>
                <a:ext uri="{FF2B5EF4-FFF2-40B4-BE49-F238E27FC236}">
                  <a16:creationId xmlns:a16="http://schemas.microsoft.com/office/drawing/2014/main" id="{975B1B50-7DA9-A088-5061-625B39055F86}"/>
                </a:ext>
              </a:extLst>
            </p:cNvPr>
            <p:cNvPicPr>
              <a:picLocks noChangeAspect="1"/>
            </p:cNvPicPr>
            <p:nvPr/>
          </p:nvPicPr>
          <p:blipFill rotWithShape="1">
            <a:blip r:embed="rId5"/>
            <a:srcRect b="71569"/>
            <a:stretch/>
          </p:blipFill>
          <p:spPr>
            <a:xfrm>
              <a:off x="8117728" y="1065386"/>
              <a:ext cx="438621" cy="149961"/>
            </a:xfrm>
            <a:prstGeom prst="rect">
              <a:avLst/>
            </a:prstGeom>
            <a:ln>
              <a:solidFill>
                <a:schemeClr val="bg2">
                  <a:lumMod val="60000"/>
                  <a:lumOff val="40000"/>
                </a:schemeClr>
              </a:solidFill>
            </a:ln>
          </p:spPr>
        </p:pic>
        <p:sp>
          <p:nvSpPr>
            <p:cNvPr id="12" name="Rettangolo 11">
              <a:extLst>
                <a:ext uri="{FF2B5EF4-FFF2-40B4-BE49-F238E27FC236}">
                  <a16:creationId xmlns:a16="http://schemas.microsoft.com/office/drawing/2014/main" id="{AD3BD646-DE9A-0888-B0C8-53372833A03A}"/>
                </a:ext>
              </a:extLst>
            </p:cNvPr>
            <p:cNvSpPr/>
            <p:nvPr/>
          </p:nvSpPr>
          <p:spPr bwMode="auto">
            <a:xfrm>
              <a:off x="7327461" y="887748"/>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6" name="Immagine 15">
              <a:extLst>
                <a:ext uri="{FF2B5EF4-FFF2-40B4-BE49-F238E27FC236}">
                  <a16:creationId xmlns:a16="http://schemas.microsoft.com/office/drawing/2014/main" id="{2A61B58E-8B9A-E2BE-8E34-9F858BE076AF}"/>
                </a:ext>
              </a:extLst>
            </p:cNvPr>
            <p:cNvPicPr>
              <a:picLocks noChangeAspect="1"/>
            </p:cNvPicPr>
            <p:nvPr/>
          </p:nvPicPr>
          <p:blipFill>
            <a:blip r:embed="rId6"/>
            <a:stretch>
              <a:fillRect/>
            </a:stretch>
          </p:blipFill>
          <p:spPr>
            <a:xfrm>
              <a:off x="8117728" y="1207462"/>
              <a:ext cx="459907" cy="139366"/>
            </a:xfrm>
            <a:prstGeom prst="rect">
              <a:avLst/>
            </a:prstGeom>
          </p:spPr>
        </p:pic>
      </p:grpSp>
      <p:grpSp>
        <p:nvGrpSpPr>
          <p:cNvPr id="18" name="Groupe 17"/>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26" name="Groupe 25"/>
          <p:cNvGrpSpPr/>
          <p:nvPr/>
        </p:nvGrpSpPr>
        <p:grpSpPr>
          <a:xfrm>
            <a:off x="5107701" y="827293"/>
            <a:ext cx="3630499" cy="728823"/>
            <a:chOff x="5912374" y="853248"/>
            <a:chExt cx="2844041" cy="704154"/>
          </a:xfrm>
        </p:grpSpPr>
        <p:sp>
          <p:nvSpPr>
            <p:cNvPr id="27" name="Ovale 21">
              <a:extLst>
                <a:ext uri="{FF2B5EF4-FFF2-40B4-BE49-F238E27FC236}">
                  <a16:creationId xmlns:a16="http://schemas.microsoft.com/office/drawing/2014/main" id="{00513AA0-6EF8-82D6-470D-B926244009CC}"/>
                </a:ext>
              </a:extLst>
            </p:cNvPr>
            <p:cNvSpPr/>
            <p:nvPr/>
          </p:nvSpPr>
          <p:spPr>
            <a:xfrm>
              <a:off x="8196126" y="85324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8" name="Elemento grafico 5" descr="Rete con riempimento a tinta unita">
              <a:extLst>
                <a:ext uri="{FF2B5EF4-FFF2-40B4-BE49-F238E27FC236}">
                  <a16:creationId xmlns:a16="http://schemas.microsoft.com/office/drawing/2014/main" id="{9AEEB525-7E8B-159E-EB34-D889540DA0A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234386" y="865439"/>
              <a:ext cx="483767" cy="483767"/>
            </a:xfrm>
            <a:prstGeom prst="rect">
              <a:avLst/>
            </a:prstGeom>
          </p:spPr>
        </p:pic>
        <p:sp>
          <p:nvSpPr>
            <p:cNvPr id="29" name="CasellaDiTesto 24">
              <a:extLst>
                <a:ext uri="{FF2B5EF4-FFF2-40B4-BE49-F238E27FC236}">
                  <a16:creationId xmlns:a16="http://schemas.microsoft.com/office/drawing/2014/main" id="{428201F7-7479-C631-09DC-E58FFC12461D}"/>
                </a:ext>
              </a:extLst>
            </p:cNvPr>
            <p:cNvSpPr txBox="1"/>
            <p:nvPr/>
          </p:nvSpPr>
          <p:spPr>
            <a:xfrm>
              <a:off x="5912374" y="904018"/>
              <a:ext cx="2433274" cy="653384"/>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  .5 .</a:t>
              </a:r>
              <a:r>
                <a:rPr lang="ar-JO" sz="1633" dirty="0">
                  <a:solidFill>
                    <a:srgbClr val="264D9F"/>
                  </a:solidFill>
                  <a:ea typeface="Times New Roman" panose="02020603050405020304" pitchFamily="18" charset="0"/>
                  <a:cs typeface="Calibri" panose="020F0502020204030204" pitchFamily="34" charset="0"/>
                </a:rPr>
                <a:t>سيناريو التعديل التحديثي</a:t>
              </a:r>
            </a:p>
          </p:txBody>
        </p:sp>
      </p:grpSp>
      <p:grpSp>
        <p:nvGrpSpPr>
          <p:cNvPr id="33" name="Groupe 32"/>
          <p:cNvGrpSpPr/>
          <p:nvPr/>
        </p:nvGrpSpPr>
        <p:grpSpPr>
          <a:xfrm>
            <a:off x="196292" y="2034281"/>
            <a:ext cx="2947944" cy="3260509"/>
            <a:chOff x="196292" y="2034281"/>
            <a:chExt cx="2947944" cy="3260509"/>
          </a:xfrm>
        </p:grpSpPr>
        <p:sp>
          <p:nvSpPr>
            <p:cNvPr id="6" name="Rectangle à coins arrondis 5"/>
            <p:cNvSpPr/>
            <p:nvPr/>
          </p:nvSpPr>
          <p:spPr>
            <a:xfrm>
              <a:off x="565804" y="2034281"/>
              <a:ext cx="2578432" cy="641839"/>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dirty="0">
                  <a:solidFill>
                    <a:schemeClr val="tx1">
                      <a:lumMod val="95000"/>
                      <a:lumOff val="5000"/>
                    </a:schemeClr>
                  </a:solidFill>
                </a:rPr>
                <a:t>      -5 -</a:t>
              </a:r>
              <a:r>
                <a:rPr lang="ar-JO" dirty="0">
                  <a:solidFill>
                    <a:schemeClr val="tx1">
                      <a:lumMod val="95000"/>
                      <a:lumOff val="5000"/>
                    </a:schemeClr>
                  </a:solidFill>
                </a:rPr>
                <a:t>سيناريوهات التعديل التحديثي</a:t>
              </a:r>
              <a:endParaRPr lang="fr-FR" dirty="0">
                <a:solidFill>
                  <a:schemeClr val="tx1">
                    <a:lumMod val="95000"/>
                    <a:lumOff val="5000"/>
                  </a:schemeClr>
                </a:solidFill>
              </a:endParaRPr>
            </a:p>
          </p:txBody>
        </p:sp>
        <p:sp>
          <p:nvSpPr>
            <p:cNvPr id="30" name="Rectangle à coins arrondis 29"/>
            <p:cNvSpPr/>
            <p:nvPr/>
          </p:nvSpPr>
          <p:spPr>
            <a:xfrm>
              <a:off x="207476" y="2933709"/>
              <a:ext cx="2578432" cy="641839"/>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JO" dirty="0">
                  <a:solidFill>
                    <a:schemeClr val="tx1">
                      <a:lumMod val="95000"/>
                      <a:lumOff val="5000"/>
                    </a:schemeClr>
                  </a:solidFill>
                </a:rPr>
                <a:t>تطوير سيناريوهات التعديل التحديثي</a:t>
              </a:r>
              <a:endParaRPr lang="fr-FR" dirty="0">
                <a:solidFill>
                  <a:schemeClr val="tx1">
                    <a:lumMod val="95000"/>
                    <a:lumOff val="5000"/>
                  </a:schemeClr>
                </a:solidFill>
              </a:endParaRPr>
            </a:p>
          </p:txBody>
        </p:sp>
        <p:sp>
          <p:nvSpPr>
            <p:cNvPr id="31" name="Rectangle à coins arrondis 30"/>
            <p:cNvSpPr/>
            <p:nvPr/>
          </p:nvSpPr>
          <p:spPr>
            <a:xfrm>
              <a:off x="240138" y="3753523"/>
              <a:ext cx="2578432" cy="641839"/>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lumMod val="95000"/>
                      <a:lumOff val="5000"/>
                    </a:schemeClr>
                  </a:solidFill>
                </a:rPr>
                <a:t>آليات التمويل</a:t>
              </a:r>
            </a:p>
          </p:txBody>
        </p:sp>
        <p:sp>
          <p:nvSpPr>
            <p:cNvPr id="32" name="Rectangle à coins arrondis 31"/>
            <p:cNvSpPr/>
            <p:nvPr/>
          </p:nvSpPr>
          <p:spPr>
            <a:xfrm>
              <a:off x="196292" y="4652951"/>
              <a:ext cx="2578432" cy="641839"/>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ar-JO" dirty="0">
                  <a:solidFill>
                    <a:schemeClr val="tx1">
                      <a:lumMod val="95000"/>
                      <a:lumOff val="5000"/>
                    </a:schemeClr>
                  </a:solidFill>
                </a:rPr>
                <a:t>الأساليب التشاركية في تطوير سيناريوهات التعديل التحديثي</a:t>
              </a:r>
              <a:endParaRPr lang="fr-FR" dirty="0">
                <a:solidFill>
                  <a:schemeClr val="tx1">
                    <a:lumMod val="95000"/>
                    <a:lumOff val="5000"/>
                  </a:schemeClr>
                </a:solidFill>
              </a:endParaRPr>
            </a:p>
          </p:txBody>
        </p:sp>
        <p:cxnSp>
          <p:nvCxnSpPr>
            <p:cNvPr id="15" name="Connecteur droit 14"/>
            <p:cNvCxnSpPr/>
            <p:nvPr/>
          </p:nvCxnSpPr>
          <p:spPr>
            <a:xfrm>
              <a:off x="3047726" y="2649708"/>
              <a:ext cx="16182" cy="2454653"/>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flipH="1">
              <a:off x="2799629" y="5097444"/>
              <a:ext cx="236520" cy="2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flipH="1">
              <a:off x="2799629" y="4083799"/>
              <a:ext cx="236520" cy="2576"/>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flipH="1">
              <a:off x="2782687" y="3262239"/>
              <a:ext cx="236520" cy="2576"/>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47661810"/>
      </p:ext>
    </p:extLst>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797258" y="889531"/>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791300" y="878011"/>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257056" y="1646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56</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341076" y="1967173"/>
            <a:ext cx="5461921" cy="3107774"/>
          </a:xfrm>
          <a:prstGeom prst="rect">
            <a:avLst/>
          </a:prstGeom>
          <a:noFill/>
        </p:spPr>
        <p:txBody>
          <a:bodyPr wrap="square">
            <a:spAutoFit/>
          </a:bodyPr>
          <a:lstStyle/>
          <a:p>
            <a:pPr algn="just" rtl="1">
              <a:lnSpc>
                <a:spcPct val="200000"/>
              </a:lnSpc>
            </a:pPr>
            <a:r>
              <a:rPr lang="ar-JO" sz="1633" dirty="0">
                <a:solidFill>
                  <a:schemeClr val="bg2">
                    <a:lumMod val="50000"/>
                  </a:schemeClr>
                </a:solidFill>
              </a:rPr>
              <a:t>الهدف العام من هذه المرحلة هو اختيار أفضل سيناريو من حيث الطاقة وكفاءة التكلفة بالإضافة إلى الاستدامة الشاملة من بين تلك التي تم إنشاؤها في المرحلة السابقة.</a:t>
            </a:r>
            <a:r>
              <a:rPr lang="en-US" sz="1633" dirty="0">
                <a:solidFill>
                  <a:schemeClr val="bg2">
                    <a:lumMod val="50000"/>
                  </a:schemeClr>
                </a:solidFill>
              </a:rPr>
              <a:t> </a:t>
            </a:r>
            <a:r>
              <a:rPr lang="ar-JO" sz="1633" dirty="0">
                <a:solidFill>
                  <a:schemeClr val="bg2">
                    <a:lumMod val="50000"/>
                  </a:schemeClr>
                </a:solidFill>
              </a:rPr>
              <a:t>يمكن مقارنة السيناريوهات التي وصلت إلى أهداف الاستدامة فقط في مرحلة اتخاذ القرار.</a:t>
            </a:r>
            <a:r>
              <a:rPr lang="en-US" sz="1633" dirty="0">
                <a:solidFill>
                  <a:schemeClr val="bg2">
                    <a:lumMod val="50000"/>
                  </a:schemeClr>
                </a:solidFill>
              </a:rPr>
              <a:t> </a:t>
            </a:r>
            <a:r>
              <a:rPr lang="ar-JO" sz="1633" dirty="0">
                <a:solidFill>
                  <a:schemeClr val="bg2">
                    <a:lumMod val="50000"/>
                  </a:schemeClr>
                </a:solidFill>
              </a:rPr>
              <a:t>سيتم بعد ذلك تطوير أفضل سيناريو تم اختياره في مفهوم التعديل التحديثي في المرحلة التالية</a:t>
            </a:r>
            <a:r>
              <a:rPr lang="en-US" sz="1633" dirty="0">
                <a:solidFill>
                  <a:schemeClr val="bg2">
                    <a:lumMod val="50000"/>
                  </a:schemeClr>
                </a:solidFill>
              </a:rPr>
              <a:t> </a:t>
            </a:r>
            <a:r>
              <a:rPr lang="ar-JO" sz="1633" dirty="0">
                <a:solidFill>
                  <a:schemeClr val="bg2">
                    <a:lumMod val="50000"/>
                  </a:schemeClr>
                </a:solidFill>
              </a:rPr>
              <a:t>هذه المرحلة مفصلية في خطوتين:- تقييم السيناريوهات- ترتيب السيناريوهات</a:t>
            </a:r>
            <a:endParaRPr lang="en-US" sz="1633" u="sng" dirty="0">
              <a:solidFill>
                <a:schemeClr val="bg2">
                  <a:lumMod val="50000"/>
                </a:schemeClr>
              </a:solidFill>
            </a:endParaRPr>
          </a:p>
        </p:txBody>
      </p:sp>
      <p:grpSp>
        <p:nvGrpSpPr>
          <p:cNvPr id="4" name="Groupe 3"/>
          <p:cNvGrpSpPr/>
          <p:nvPr/>
        </p:nvGrpSpPr>
        <p:grpSpPr>
          <a:xfrm>
            <a:off x="0" y="1056578"/>
            <a:ext cx="8706092" cy="560289"/>
            <a:chOff x="119490" y="1037131"/>
            <a:chExt cx="8706092" cy="560289"/>
          </a:xfrm>
        </p:grpSpPr>
        <p:sp>
          <p:nvSpPr>
            <p:cNvPr id="25" name="CasellaDiTesto 24">
              <a:extLst>
                <a:ext uri="{FF2B5EF4-FFF2-40B4-BE49-F238E27FC236}">
                  <a16:creationId xmlns:a16="http://schemas.microsoft.com/office/drawing/2014/main" id="{428201F7-7479-C631-09DC-E58FFC12461D}"/>
                </a:ext>
              </a:extLst>
            </p:cNvPr>
            <p:cNvSpPr txBox="1"/>
            <p:nvPr/>
          </p:nvSpPr>
          <p:spPr>
            <a:xfrm>
              <a:off x="119490" y="1111692"/>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22" name="Ovale 21">
              <a:extLst>
                <a:ext uri="{FF2B5EF4-FFF2-40B4-BE49-F238E27FC236}">
                  <a16:creationId xmlns:a16="http://schemas.microsoft.com/office/drawing/2014/main" id="{00513AA0-6EF8-82D6-470D-B926244009CC}"/>
                </a:ext>
              </a:extLst>
            </p:cNvPr>
            <p:cNvSpPr/>
            <p:nvPr/>
          </p:nvSpPr>
          <p:spPr>
            <a:xfrm>
              <a:off x="8265293" y="103713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6"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03224" y="1111692"/>
              <a:ext cx="411165" cy="411165"/>
            </a:xfrm>
            <a:prstGeom prst="rect">
              <a:avLst/>
            </a:prstGeom>
          </p:spPr>
        </p:pic>
      </p:grpSp>
      <p:grpSp>
        <p:nvGrpSpPr>
          <p:cNvPr id="11" name="Groupe 10"/>
          <p:cNvGrpSpPr/>
          <p:nvPr/>
        </p:nvGrpSpPr>
        <p:grpSpPr>
          <a:xfrm>
            <a:off x="1397977" y="6125705"/>
            <a:ext cx="5990290" cy="690395"/>
            <a:chOff x="1397977" y="6125705"/>
            <a:chExt cx="5990290" cy="690395"/>
          </a:xfrm>
        </p:grpSpPr>
        <p:sp>
          <p:nvSpPr>
            <p:cNvPr id="12" name="Rectangle 11"/>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3" name="Groupe 12"/>
            <p:cNvGrpSpPr/>
            <p:nvPr/>
          </p:nvGrpSpPr>
          <p:grpSpPr>
            <a:xfrm>
              <a:off x="1397977" y="6156450"/>
              <a:ext cx="5990290" cy="659650"/>
              <a:chOff x="1397977" y="6156450"/>
              <a:chExt cx="5990290" cy="659650"/>
            </a:xfrm>
          </p:grpSpPr>
          <p:sp>
            <p:nvSpPr>
              <p:cNvPr id="14" name="Rectangle 13"/>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5" name="Rectangle 14"/>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5" name="Rectangle à coins arrondis 4"/>
          <p:cNvSpPr/>
          <p:nvPr/>
        </p:nvSpPr>
        <p:spPr>
          <a:xfrm>
            <a:off x="591439" y="1817413"/>
            <a:ext cx="2480150" cy="553916"/>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solidFill>
              </a:rPr>
              <a:t> -6-</a:t>
            </a:r>
            <a:r>
              <a:rPr lang="ar-JO" dirty="0">
                <a:solidFill>
                  <a:schemeClr val="tx1"/>
                </a:solidFill>
              </a:rPr>
              <a:t>صناعة القرار</a:t>
            </a:r>
            <a:endParaRPr lang="fr-FR" dirty="0">
              <a:solidFill>
                <a:schemeClr val="tx1"/>
              </a:solidFill>
            </a:endParaRPr>
          </a:p>
        </p:txBody>
      </p:sp>
      <p:sp>
        <p:nvSpPr>
          <p:cNvPr id="7" name="Rectangle à coins arrondis 6"/>
          <p:cNvSpPr/>
          <p:nvPr/>
        </p:nvSpPr>
        <p:spPr>
          <a:xfrm>
            <a:off x="194234" y="2664086"/>
            <a:ext cx="2607703" cy="536331"/>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solidFill>
              </a:rPr>
              <a:t>1.6</a:t>
            </a:r>
            <a:r>
              <a:rPr lang="ar-JO" dirty="0">
                <a:solidFill>
                  <a:schemeClr val="tx1"/>
                </a:solidFill>
              </a:rPr>
              <a:t>تقييم السيناريوهات</a:t>
            </a:r>
            <a:endParaRPr lang="fr-FR" dirty="0">
              <a:solidFill>
                <a:schemeClr val="tx1"/>
              </a:solidFill>
            </a:endParaRPr>
          </a:p>
        </p:txBody>
      </p:sp>
      <p:sp>
        <p:nvSpPr>
          <p:cNvPr id="19" name="Rectangle à coins arrondis 18"/>
          <p:cNvSpPr/>
          <p:nvPr/>
        </p:nvSpPr>
        <p:spPr>
          <a:xfrm>
            <a:off x="182643" y="3360078"/>
            <a:ext cx="2607703" cy="536331"/>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solidFill>
              </a:rPr>
              <a:t>2.6</a:t>
            </a:r>
            <a:r>
              <a:rPr lang="ar-JO" dirty="0">
                <a:solidFill>
                  <a:schemeClr val="tx1"/>
                </a:solidFill>
              </a:rPr>
              <a:t>عملية الترتيب</a:t>
            </a:r>
            <a:endParaRPr lang="fr-FR" dirty="0">
              <a:solidFill>
                <a:schemeClr val="tx1"/>
              </a:solidFill>
            </a:endParaRPr>
          </a:p>
        </p:txBody>
      </p:sp>
      <p:sp>
        <p:nvSpPr>
          <p:cNvPr id="20" name="Rectangle à coins arrondis 19"/>
          <p:cNvSpPr/>
          <p:nvPr/>
        </p:nvSpPr>
        <p:spPr>
          <a:xfrm>
            <a:off x="223420" y="4168995"/>
            <a:ext cx="2607703" cy="536331"/>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solidFill>
                  <a:schemeClr val="tx1"/>
                </a:solidFill>
              </a:rPr>
              <a:t> 6.3 </a:t>
            </a:r>
            <a:r>
              <a:rPr lang="ar-JO" dirty="0">
                <a:solidFill>
                  <a:schemeClr val="tx1"/>
                </a:solidFill>
              </a:rPr>
              <a:t>الأساليب التشاركية في صنع القرار</a:t>
            </a:r>
            <a:endParaRPr lang="fr-FR" dirty="0">
              <a:solidFill>
                <a:schemeClr val="tx1"/>
              </a:solidFill>
            </a:endParaRPr>
          </a:p>
        </p:txBody>
      </p:sp>
      <p:cxnSp>
        <p:nvCxnSpPr>
          <p:cNvPr id="9" name="Connecteur droit 8"/>
          <p:cNvCxnSpPr/>
          <p:nvPr/>
        </p:nvCxnSpPr>
        <p:spPr>
          <a:xfrm flipH="1">
            <a:off x="2998177" y="2377119"/>
            <a:ext cx="8792" cy="2107763"/>
          </a:xfrm>
          <a:prstGeom prst="line">
            <a:avLst/>
          </a:prstGeom>
          <a:ln w="381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flipV="1">
            <a:off x="2801673" y="2932251"/>
            <a:ext cx="205032" cy="1"/>
          </a:xfrm>
          <a:prstGeom prst="line">
            <a:avLst/>
          </a:prstGeom>
          <a:ln w="381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flipV="1">
            <a:off x="2787344" y="3608071"/>
            <a:ext cx="205032" cy="1"/>
          </a:xfrm>
          <a:prstGeom prst="line">
            <a:avLst/>
          </a:prstGeom>
          <a:ln w="381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flipV="1">
            <a:off x="2813467" y="4497928"/>
            <a:ext cx="205032" cy="1"/>
          </a:xfrm>
          <a:prstGeom prst="line">
            <a:avLst/>
          </a:prstGeom>
          <a:ln w="381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61035"/>
      </p:ext>
    </p:extLst>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57</a:t>
            </a:fld>
            <a:endParaRPr lang="it-IT" altLang="it-IT" sz="816" dirty="0">
              <a:solidFill>
                <a:schemeClr val="bg1"/>
              </a:solidFill>
              <a:latin typeface="din"/>
            </a:endParaRPr>
          </a:p>
        </p:txBody>
      </p:sp>
      <p:grpSp>
        <p:nvGrpSpPr>
          <p:cNvPr id="10" name="Groupe 9"/>
          <p:cNvGrpSpPr/>
          <p:nvPr/>
        </p:nvGrpSpPr>
        <p:grpSpPr>
          <a:xfrm>
            <a:off x="1397977" y="6125705"/>
            <a:ext cx="5990290" cy="690395"/>
            <a:chOff x="1397977" y="6125705"/>
            <a:chExt cx="5990290" cy="690395"/>
          </a:xfrm>
        </p:grpSpPr>
        <p:sp>
          <p:nvSpPr>
            <p:cNvPr id="11" name="Rectangle 10"/>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2" name="Groupe 11"/>
            <p:cNvGrpSpPr/>
            <p:nvPr/>
          </p:nvGrpSpPr>
          <p:grpSpPr>
            <a:xfrm>
              <a:off x="1397977" y="6156450"/>
              <a:ext cx="5990290" cy="659650"/>
              <a:chOff x="1397977" y="6156450"/>
              <a:chExt cx="5990290" cy="659650"/>
            </a:xfrm>
          </p:grpSpPr>
          <p:sp>
            <p:nvSpPr>
              <p:cNvPr id="13" name="Rectangle 1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4" name="Rectangle 13"/>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5" name="CasellaDiTesto 17">
            <a:extLst>
              <a:ext uri="{FF2B5EF4-FFF2-40B4-BE49-F238E27FC236}">
                <a16:creationId xmlns:a16="http://schemas.microsoft.com/office/drawing/2014/main" id="{2520915D-8F2E-480A-9EB1-133ED10B56F8}"/>
              </a:ext>
            </a:extLst>
          </p:cNvPr>
          <p:cNvSpPr txBox="1"/>
          <p:nvPr/>
        </p:nvSpPr>
        <p:spPr>
          <a:xfrm>
            <a:off x="2046041" y="-138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grpSp>
        <p:nvGrpSpPr>
          <p:cNvPr id="16" name="Groupe 15"/>
          <p:cNvGrpSpPr/>
          <p:nvPr/>
        </p:nvGrpSpPr>
        <p:grpSpPr>
          <a:xfrm>
            <a:off x="176386" y="817171"/>
            <a:ext cx="8619209" cy="560289"/>
            <a:chOff x="176386" y="817171"/>
            <a:chExt cx="8619209" cy="560289"/>
          </a:xfrm>
        </p:grpSpPr>
        <p:sp>
          <p:nvSpPr>
            <p:cNvPr id="17" name="CasellaDiTesto 24">
              <a:extLst>
                <a:ext uri="{FF2B5EF4-FFF2-40B4-BE49-F238E27FC236}">
                  <a16:creationId xmlns:a16="http://schemas.microsoft.com/office/drawing/2014/main" id="{428201F7-7479-C631-09DC-E58FFC12461D}"/>
                </a:ext>
              </a:extLst>
            </p:cNvPr>
            <p:cNvSpPr txBox="1"/>
            <p:nvPr/>
          </p:nvSpPr>
          <p:spPr>
            <a:xfrm>
              <a:off x="176386" y="829088"/>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18" name="Ovale 21">
              <a:extLst>
                <a:ext uri="{FF2B5EF4-FFF2-40B4-BE49-F238E27FC236}">
                  <a16:creationId xmlns:a16="http://schemas.microsoft.com/office/drawing/2014/main" id="{00513AA0-6EF8-82D6-470D-B926244009CC}"/>
                </a:ext>
              </a:extLst>
            </p:cNvPr>
            <p:cNvSpPr/>
            <p:nvPr/>
          </p:nvSpPr>
          <p:spPr>
            <a:xfrm>
              <a:off x="8235306" y="81717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19"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03224" y="874306"/>
              <a:ext cx="411165" cy="411165"/>
            </a:xfrm>
            <a:prstGeom prst="rect">
              <a:avLst/>
            </a:prstGeom>
          </p:spPr>
        </p:pic>
      </p:grpSp>
      <p:graphicFrame>
        <p:nvGraphicFramePr>
          <p:cNvPr id="2" name="Tableau 1"/>
          <p:cNvGraphicFramePr>
            <a:graphicFrameLocks noGrp="1"/>
          </p:cNvGraphicFramePr>
          <p:nvPr>
            <p:extLst>
              <p:ext uri="{D42A27DB-BD31-4B8C-83A1-F6EECF244321}">
                <p14:modId xmlns:p14="http://schemas.microsoft.com/office/powerpoint/2010/main" val="2910922104"/>
              </p:ext>
            </p:extLst>
          </p:nvPr>
        </p:nvGraphicFramePr>
        <p:xfrm>
          <a:off x="156434" y="1919073"/>
          <a:ext cx="8831132" cy="3179333"/>
        </p:xfrm>
        <a:graphic>
          <a:graphicData uri="http://schemas.openxmlformats.org/drawingml/2006/table">
            <a:tbl>
              <a:tblPr firstRow="1" firstCol="1" bandRow="1"/>
              <a:tblGrid>
                <a:gridCol w="1348521">
                  <a:extLst>
                    <a:ext uri="{9D8B030D-6E8A-4147-A177-3AD203B41FA5}">
                      <a16:colId xmlns:a16="http://schemas.microsoft.com/office/drawing/2014/main" val="20000"/>
                    </a:ext>
                  </a:extLst>
                </a:gridCol>
                <a:gridCol w="1302932">
                  <a:extLst>
                    <a:ext uri="{9D8B030D-6E8A-4147-A177-3AD203B41FA5}">
                      <a16:colId xmlns:a16="http://schemas.microsoft.com/office/drawing/2014/main" val="20001"/>
                    </a:ext>
                  </a:extLst>
                </a:gridCol>
                <a:gridCol w="2122220">
                  <a:extLst>
                    <a:ext uri="{9D8B030D-6E8A-4147-A177-3AD203B41FA5}">
                      <a16:colId xmlns:a16="http://schemas.microsoft.com/office/drawing/2014/main" val="20002"/>
                    </a:ext>
                  </a:extLst>
                </a:gridCol>
                <a:gridCol w="1310861">
                  <a:extLst>
                    <a:ext uri="{9D8B030D-6E8A-4147-A177-3AD203B41FA5}">
                      <a16:colId xmlns:a16="http://schemas.microsoft.com/office/drawing/2014/main" val="20003"/>
                    </a:ext>
                  </a:extLst>
                </a:gridCol>
                <a:gridCol w="2249739">
                  <a:extLst>
                    <a:ext uri="{9D8B030D-6E8A-4147-A177-3AD203B41FA5}">
                      <a16:colId xmlns:a16="http://schemas.microsoft.com/office/drawing/2014/main" val="20004"/>
                    </a:ext>
                  </a:extLst>
                </a:gridCol>
                <a:gridCol w="496859">
                  <a:extLst>
                    <a:ext uri="{9D8B030D-6E8A-4147-A177-3AD203B41FA5}">
                      <a16:colId xmlns:a16="http://schemas.microsoft.com/office/drawing/2014/main" val="20005"/>
                    </a:ext>
                  </a:extLst>
                </a:gridCol>
              </a:tblGrid>
              <a:tr h="166692">
                <a:tc gridSpan="6">
                  <a:txBody>
                    <a:bodyPr/>
                    <a:lstStyle/>
                    <a:p>
                      <a:pPr marL="0" lvl="0" indent="0" algn="r" rtl="1">
                        <a:lnSpc>
                          <a:spcPct val="107000"/>
                        </a:lnSpc>
                        <a:spcAft>
                          <a:spcPts val="0"/>
                        </a:spcAft>
                        <a:buClr>
                          <a:srgbClr val="0D0D0D"/>
                        </a:buClr>
                        <a:buFontTx/>
                        <a:buNone/>
                      </a:pPr>
                      <a:r>
                        <a:rPr lang="en-US" sz="1800" b="1" dirty="0">
                          <a:effectLst/>
                          <a:latin typeface="Calibri" panose="020F0502020204030204" pitchFamily="34" charset="0"/>
                          <a:ea typeface="Calibri" panose="020F0502020204030204" pitchFamily="34" charset="0"/>
                          <a:cs typeface="+mn-cs"/>
                        </a:rPr>
                        <a:t>   -    6 - </a:t>
                      </a:r>
                      <a:r>
                        <a:rPr lang="ar-JO" sz="1800" b="1" dirty="0">
                          <a:effectLst/>
                          <a:latin typeface="Calibri" panose="020F0502020204030204" pitchFamily="34" charset="0"/>
                          <a:ea typeface="Calibri" panose="020F0502020204030204" pitchFamily="34" charset="0"/>
                          <a:cs typeface="+mn-cs"/>
                        </a:rPr>
                        <a:t>صناعة القرار</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424251">
                <a:tc>
                  <a:txBody>
                    <a:bodyPr/>
                    <a:lstStyle/>
                    <a:p>
                      <a:pPr algn="ctr">
                        <a:lnSpc>
                          <a:spcPct val="107000"/>
                        </a:lnSpc>
                        <a:spcAft>
                          <a:spcPts val="0"/>
                        </a:spcAft>
                      </a:pPr>
                      <a:r>
                        <a:rPr lang="ar-SA" sz="1300" b="1">
                          <a:solidFill>
                            <a:srgbClr val="0D0D0D"/>
                          </a:solidFill>
                          <a:effectLst/>
                          <a:latin typeface="Calibri" panose="020F0502020204030204" pitchFamily="34" charset="0"/>
                          <a:ea typeface="Calibri" panose="020F0502020204030204" pitchFamily="34" charset="0"/>
                          <a:cs typeface="Arial" panose="020B0604020202020204" pitchFamily="34" charset="0"/>
                        </a:rPr>
                        <a:t>التسليمات الأخرى</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300" b="1" dirty="0">
                          <a:effectLst/>
                          <a:latin typeface="Calibri" panose="020F0502020204030204" pitchFamily="34" charset="0"/>
                          <a:ea typeface="Calibri" panose="020F0502020204030204" pitchFamily="34" charset="0"/>
                          <a:cs typeface="Arial" panose="020B0604020202020204" pitchFamily="34" charset="0"/>
                        </a:rPr>
                        <a:t>المرجع / د 4 .1.1</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300" b="1" dirty="0">
                          <a:effectLst/>
                          <a:latin typeface="Calibri" panose="020F0502020204030204" pitchFamily="34" charset="0"/>
                          <a:ea typeface="Calibri" panose="020F0502020204030204" pitchFamily="34" charset="0"/>
                          <a:cs typeface="Arial" panose="020B0604020202020204" pitchFamily="34" charset="0"/>
                        </a:rPr>
                        <a:t> المرجع / د 5.2.1 بروتوكول الاختبار</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ar-SA" sz="1300" b="1">
                          <a:effectLst/>
                          <a:latin typeface="Calibri" panose="020F0502020204030204" pitchFamily="34" charset="0"/>
                          <a:ea typeface="Calibri" panose="020F0502020204030204" pitchFamily="34" charset="0"/>
                          <a:cs typeface="Arial" panose="020B0604020202020204" pitchFamily="34" charset="0"/>
                        </a:rPr>
                        <a:t>المسؤولية</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ar-SA" sz="1300" b="1">
                          <a:effectLst/>
                          <a:latin typeface="Calibri" panose="020F0502020204030204" pitchFamily="34" charset="0"/>
                          <a:ea typeface="Calibri" panose="020F0502020204030204" pitchFamily="34" charset="0"/>
                          <a:cs typeface="Arial" panose="020B0604020202020204" pitchFamily="34" charset="0"/>
                        </a:rPr>
                        <a:t>الوصف</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ar-SA" sz="1300" b="1" dirty="0">
                          <a:effectLst/>
                          <a:latin typeface="Calibri" panose="020F0502020204030204" pitchFamily="34" charset="0"/>
                          <a:ea typeface="Calibri" panose="020F0502020204030204" pitchFamily="34" charset="0"/>
                          <a:cs typeface="Arial" panose="020B0604020202020204" pitchFamily="34" charset="0"/>
                        </a:rPr>
                        <a:t>المهام</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66692">
                <a:tc>
                  <a:txBody>
                    <a:bodyPr/>
                    <a:lstStyle/>
                    <a:p>
                      <a:pPr algn="l">
                        <a:lnSpc>
                          <a:spcPct val="107000"/>
                        </a:lnSpc>
                        <a:spcAft>
                          <a:spcPts val="0"/>
                        </a:spcAft>
                      </a:pPr>
                      <a:r>
                        <a:rPr lang="fr-FR" sz="1000">
                          <a:solidFill>
                            <a:srgbClr val="FFFFFF"/>
                          </a:solidFill>
                          <a:effectLst/>
                          <a:latin typeface="Calibri" panose="020F0502020204030204" pitchFamily="34" charset="0"/>
                          <a:ea typeface="Calibri" panose="020F0502020204030204" pitchFamily="34" charset="0"/>
                          <a:cs typeface="Arial" panose="020B0604020202020204" pitchFamily="34" charset="0"/>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b="1" dirty="0">
                          <a:effectLst/>
                          <a:latin typeface="Calibri" panose="020F0502020204030204" pitchFamily="34" charset="0"/>
                          <a:ea typeface="Calibri" panose="020F0502020204030204" pitchFamily="34" charset="0"/>
                          <a:cs typeface="Arial" panose="020B0604020202020204" pitchFamily="34" charset="0"/>
                        </a:rPr>
                        <a:t>1.6</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7200" lvl="1" indent="0" algn="ctr" rtl="1">
                        <a:lnSpc>
                          <a:spcPct val="107000"/>
                        </a:lnSpc>
                        <a:spcAft>
                          <a:spcPts val="0"/>
                        </a:spcAft>
                        <a:buFontTx/>
                        <a:buNone/>
                      </a:pPr>
                      <a:r>
                        <a:rPr lang="ar-SA" sz="1000" b="1" dirty="0">
                          <a:effectLst/>
                          <a:latin typeface="Calibri" panose="020F0502020204030204" pitchFamily="34" charset="0"/>
                          <a:ea typeface="Calibri" panose="020F0502020204030204" pitchFamily="34" charset="0"/>
                          <a:cs typeface="+mn-cs"/>
                        </a:rPr>
                        <a:t>6.1-تقييم سيناريو المقياس العمراني مع </a:t>
                      </a:r>
                      <a:r>
                        <a:rPr lang="fr-FR" sz="1000" b="1" dirty="0">
                          <a:effectLst/>
                          <a:latin typeface="Calibri" panose="020F0502020204030204" pitchFamily="34" charset="0"/>
                          <a:ea typeface="Calibri" panose="020F0502020204030204" pitchFamily="34" charset="0"/>
                          <a:cs typeface="Arial" panose="020B0604020202020204" pitchFamily="34" charset="0"/>
                        </a:rPr>
                        <a:t>SNTool</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000" b="1" dirty="0">
                          <a:effectLst/>
                          <a:latin typeface="Calibri" panose="020F0502020204030204" pitchFamily="34" charset="0"/>
                          <a:ea typeface="Calibri" panose="020F0502020204030204" pitchFamily="34" charset="0"/>
                          <a:cs typeface="+mn-cs"/>
                        </a:rPr>
                        <a:t>فريق </a:t>
                      </a:r>
                      <a:r>
                        <a:rPr lang="fr-FR" sz="1000" b="1" dirty="0">
                          <a:effectLst/>
                          <a:latin typeface="Calibri" panose="020F0502020204030204" pitchFamily="34" charset="0"/>
                          <a:ea typeface="Calibri" panose="020F0502020204030204" pitchFamily="34" charset="0"/>
                          <a:cs typeface="Arial" panose="020B0604020202020204" pitchFamily="34" charset="0"/>
                        </a:rPr>
                        <a:t>SMC</a:t>
                      </a: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1">
                        <a:lnSpc>
                          <a:spcPct val="107000"/>
                        </a:lnSpc>
                        <a:spcAft>
                          <a:spcPts val="0"/>
                        </a:spcAft>
                      </a:pPr>
                      <a:r>
                        <a:rPr lang="ar-SA" sz="1000" b="1" dirty="0">
                          <a:effectLst/>
                          <a:latin typeface="Calibri" panose="020F0502020204030204" pitchFamily="34" charset="0"/>
                          <a:ea typeface="Calibri" panose="020F0502020204030204" pitchFamily="34" charset="0"/>
                          <a:cs typeface="Times New Roman" panose="02020603050405020304" pitchFamily="18" charset="0"/>
                        </a:rPr>
                        <a:t>تقييم سيناريو: تقييم مستوى الاستدامة على المستوى الحضري باستخدام </a:t>
                      </a:r>
                      <a:r>
                        <a:rPr lang="fr-FR" sz="1000" b="1" dirty="0">
                          <a:effectLst/>
                          <a:latin typeface="Calibri" panose="020F0502020204030204" pitchFamily="34" charset="0"/>
                          <a:ea typeface="Calibri" panose="020F0502020204030204" pitchFamily="34" charset="0"/>
                          <a:cs typeface="Times New Roman" panose="02020603050405020304" pitchFamily="18" charset="0"/>
                        </a:rPr>
                        <a:t>SNTool</a:t>
                      </a:r>
                    </a:p>
                    <a:p>
                      <a:pPr algn="r" rtl="1">
                        <a:lnSpc>
                          <a:spcPct val="107000"/>
                        </a:lnSpc>
                        <a:spcAft>
                          <a:spcPts val="0"/>
                        </a:spcAft>
                      </a:pP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b="1" dirty="0">
                          <a:effectLst/>
                          <a:latin typeface="Calibri" panose="020F0502020204030204" pitchFamily="34" charset="0"/>
                          <a:ea typeface="Calibri" panose="020F0502020204030204" pitchFamily="34" charset="0"/>
                          <a:cs typeface="Arial" panose="020B0604020202020204" pitchFamily="34" charset="0"/>
                        </a:rPr>
                        <a:t>44</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66692">
                <a:tc>
                  <a:txBody>
                    <a:bodyPr/>
                    <a:lstStyle/>
                    <a:p>
                      <a:pPr algn="l">
                        <a:lnSpc>
                          <a:spcPct val="107000"/>
                        </a:lnSpc>
                        <a:spcAft>
                          <a:spcPts val="0"/>
                        </a:spcAft>
                      </a:pPr>
                      <a:r>
                        <a:rPr lang="fr-FR" sz="1000">
                          <a:solidFill>
                            <a:srgbClr val="FFFFFF"/>
                          </a:solidFill>
                          <a:effectLst/>
                          <a:latin typeface="Calibri" panose="020F0502020204030204" pitchFamily="34" charset="0"/>
                          <a:ea typeface="Calibri" panose="020F0502020204030204" pitchFamily="34" charset="0"/>
                          <a:cs typeface="Arial" panose="020B0604020202020204" pitchFamily="34" charset="0"/>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b="1" dirty="0">
                          <a:effectLst/>
                          <a:latin typeface="Calibri" panose="020F0502020204030204" pitchFamily="34" charset="0"/>
                          <a:ea typeface="Calibri" panose="020F0502020204030204" pitchFamily="34" charset="0"/>
                          <a:cs typeface="Arial" panose="020B0604020202020204" pitchFamily="34" charset="0"/>
                        </a:rPr>
                        <a:t>1.6</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000" b="1" dirty="0">
                          <a:effectLst/>
                          <a:latin typeface="Calibri" panose="020F0502020204030204" pitchFamily="34" charset="0"/>
                          <a:ea typeface="Calibri" panose="020F0502020204030204" pitchFamily="34" charset="0"/>
                          <a:cs typeface="+mn-cs"/>
                        </a:rPr>
                        <a:t>6.2 - تقييم مقياس المبنى</a:t>
                      </a:r>
                      <a:r>
                        <a:rPr lang="en-US" sz="1000" b="1" dirty="0">
                          <a:effectLst/>
                          <a:latin typeface="Calibri" panose="020F0502020204030204" pitchFamily="34" charset="0"/>
                          <a:ea typeface="Calibri" panose="020F0502020204030204" pitchFamily="34" charset="0"/>
                          <a:cs typeface="+mn-cs"/>
                        </a:rPr>
                        <a:t>    </a:t>
                      </a:r>
                      <a:r>
                        <a:rPr lang="ar-JO" sz="1000" b="1" dirty="0">
                          <a:effectLst/>
                          <a:latin typeface="Calibri" panose="020F0502020204030204" pitchFamily="34" charset="0"/>
                          <a:ea typeface="Calibri" panose="020F0502020204030204" pitchFamily="34" charset="0"/>
                          <a:cs typeface="+mn-cs"/>
                        </a:rPr>
                        <a:t>السيناريو (</a:t>
                      </a:r>
                      <a:r>
                        <a:rPr lang="en-US" sz="1000" b="1" dirty="0">
                          <a:effectLst/>
                          <a:latin typeface="Calibri" panose="020F0502020204030204" pitchFamily="34" charset="0"/>
                          <a:ea typeface="Calibri" panose="020F0502020204030204" pitchFamily="34" charset="0"/>
                          <a:cs typeface="+mn-cs"/>
                        </a:rPr>
                        <a:t>s) </a:t>
                      </a:r>
                      <a:r>
                        <a:rPr lang="ar-JO" sz="1000" b="1" dirty="0">
                          <a:effectLst/>
                          <a:latin typeface="Calibri" panose="020F0502020204030204" pitchFamily="34" charset="0"/>
                          <a:ea typeface="Calibri" panose="020F0502020204030204" pitchFamily="34" charset="0"/>
                          <a:cs typeface="+mn-cs"/>
                        </a:rPr>
                        <a:t>مع </a:t>
                      </a:r>
                      <a:r>
                        <a:rPr lang="en-US" sz="1000" b="1" dirty="0" err="1">
                          <a:effectLst/>
                          <a:latin typeface="Calibri" panose="020F0502020204030204" pitchFamily="34" charset="0"/>
                          <a:ea typeface="Calibri" panose="020F0502020204030204" pitchFamily="34" charset="0"/>
                          <a:cs typeface="+mn-cs"/>
                        </a:rPr>
                        <a:t>SBTool</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000" b="1" dirty="0">
                          <a:effectLst/>
                          <a:latin typeface="Calibri" panose="020F0502020204030204" pitchFamily="34" charset="0"/>
                          <a:ea typeface="Calibri" panose="020F0502020204030204" pitchFamily="34" charset="0"/>
                          <a:cs typeface="+mn-cs"/>
                        </a:rPr>
                        <a:t>فريق </a:t>
                      </a:r>
                      <a:r>
                        <a:rPr lang="fr-FR" sz="1000" b="1" dirty="0">
                          <a:effectLst/>
                          <a:latin typeface="Calibri" panose="020F0502020204030204" pitchFamily="34" charset="0"/>
                          <a:ea typeface="Calibri" panose="020F0502020204030204" pitchFamily="34" charset="0"/>
                          <a:cs typeface="Arial" panose="020B0604020202020204" pitchFamily="34" charset="0"/>
                        </a:rPr>
                        <a:t>SMC</a:t>
                      </a: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1">
                        <a:lnSpc>
                          <a:spcPct val="107000"/>
                        </a:lnSpc>
                        <a:spcAft>
                          <a:spcPts val="0"/>
                        </a:spcAft>
                      </a:pPr>
                      <a:r>
                        <a:rPr lang="ar-SA" sz="1000" b="1" dirty="0">
                          <a:effectLst/>
                          <a:latin typeface="Calibri" panose="020F0502020204030204" pitchFamily="34" charset="0"/>
                          <a:ea typeface="Calibri" panose="020F0502020204030204" pitchFamily="34" charset="0"/>
                          <a:cs typeface="Times New Roman" panose="02020603050405020304" pitchFamily="18" charset="0"/>
                        </a:rPr>
                        <a:t>تقييم السيناريو: تقييم مستوى استدامة المباني باستخدام </a:t>
                      </a:r>
                      <a:r>
                        <a:rPr lang="fr-FR" sz="1000" b="1" dirty="0">
                          <a:effectLst/>
                          <a:latin typeface="Calibri" panose="020F0502020204030204" pitchFamily="34" charset="0"/>
                          <a:ea typeface="Calibri" panose="020F0502020204030204" pitchFamily="34" charset="0"/>
                          <a:cs typeface="Times New Roman" panose="02020603050405020304" pitchFamily="18" charset="0"/>
                        </a:rPr>
                        <a:t>SBTool</a:t>
                      </a:r>
                    </a:p>
                    <a:p>
                      <a:pPr algn="r" rtl="1">
                        <a:lnSpc>
                          <a:spcPct val="107000"/>
                        </a:lnSpc>
                        <a:spcAft>
                          <a:spcPts val="0"/>
                        </a:spcAft>
                      </a:pP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b="1" dirty="0">
                          <a:effectLst/>
                          <a:latin typeface="Calibri" panose="020F0502020204030204" pitchFamily="34" charset="0"/>
                          <a:ea typeface="Calibri" panose="020F0502020204030204" pitchFamily="34" charset="0"/>
                          <a:cs typeface="Arial" panose="020B0604020202020204" pitchFamily="34" charset="0"/>
                        </a:rPr>
                        <a:t>45</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66692">
                <a:tc>
                  <a:txBody>
                    <a:bodyPr/>
                    <a:lstStyle/>
                    <a:p>
                      <a:pPr algn="l">
                        <a:lnSpc>
                          <a:spcPct val="107000"/>
                        </a:lnSpc>
                        <a:spcAft>
                          <a:spcPts val="0"/>
                        </a:spcAft>
                      </a:pPr>
                      <a:r>
                        <a:rPr lang="fr-FR" sz="1000">
                          <a:solidFill>
                            <a:srgbClr val="FFFFFF"/>
                          </a:solidFill>
                          <a:effectLst/>
                          <a:latin typeface="Calibri" panose="020F0502020204030204" pitchFamily="34" charset="0"/>
                          <a:ea typeface="Calibri" panose="020F0502020204030204" pitchFamily="34" charset="0"/>
                          <a:cs typeface="Arial" panose="020B0604020202020204" pitchFamily="34" charset="0"/>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b="1" dirty="0">
                          <a:effectLst/>
                          <a:latin typeface="Calibri" panose="020F0502020204030204" pitchFamily="34" charset="0"/>
                          <a:ea typeface="Calibri" panose="020F0502020204030204" pitchFamily="34" charset="0"/>
                          <a:cs typeface="Arial" panose="020B0604020202020204" pitchFamily="34" charset="0"/>
                        </a:rPr>
                        <a:t>2.6</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000" b="1" dirty="0">
                          <a:effectLst/>
                          <a:latin typeface="Calibri" panose="020F0502020204030204" pitchFamily="34" charset="0"/>
                          <a:ea typeface="Calibri" panose="020F0502020204030204" pitchFamily="34" charset="0"/>
                          <a:cs typeface="+mn-cs"/>
                        </a:rPr>
                        <a:t>6.3-حساب درجة الاستدامة العالمية للسيناريوهات</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000" b="1" dirty="0">
                          <a:effectLst/>
                          <a:latin typeface="Calibri" panose="020F0502020204030204" pitchFamily="34" charset="0"/>
                          <a:ea typeface="Calibri" panose="020F0502020204030204" pitchFamily="34" charset="0"/>
                          <a:cs typeface="+mn-cs"/>
                        </a:rPr>
                        <a:t>فريق </a:t>
                      </a:r>
                      <a:r>
                        <a:rPr lang="fr-FR" sz="1000" b="1" dirty="0">
                          <a:effectLst/>
                          <a:latin typeface="Calibri" panose="020F0502020204030204" pitchFamily="34" charset="0"/>
                          <a:ea typeface="Calibri" panose="020F0502020204030204" pitchFamily="34" charset="0"/>
                          <a:cs typeface="Arial" panose="020B0604020202020204" pitchFamily="34" charset="0"/>
                        </a:rPr>
                        <a:t>SMC</a:t>
                      </a: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1">
                        <a:lnSpc>
                          <a:spcPct val="107000"/>
                        </a:lnSpc>
                        <a:spcAft>
                          <a:spcPts val="0"/>
                        </a:spcAft>
                      </a:pPr>
                      <a:r>
                        <a:rPr lang="ar-SA" sz="1000" b="1" dirty="0">
                          <a:effectLst/>
                          <a:latin typeface="Calibri" panose="020F0502020204030204" pitchFamily="34" charset="0"/>
                          <a:ea typeface="Calibri" panose="020F0502020204030204" pitchFamily="34" charset="0"/>
                          <a:cs typeface="Times New Roman" panose="02020603050405020304" pitchFamily="18" charset="0"/>
                        </a:rPr>
                        <a:t>حساب درجة الاستدامة العالمية للسيناريوهات</a:t>
                      </a:r>
                      <a:endParaRPr lang="en-US" sz="1000" b="1" dirty="0">
                        <a:effectLst/>
                        <a:latin typeface="Calibri" panose="020F0502020204030204" pitchFamily="34" charset="0"/>
                        <a:ea typeface="Calibri" panose="020F0502020204030204" pitchFamily="34" charset="0"/>
                        <a:cs typeface="Times New Roman" panose="02020603050405020304" pitchFamily="18" charset="0"/>
                      </a:endParaRPr>
                    </a:p>
                    <a:p>
                      <a:pPr algn="r" rtl="1">
                        <a:lnSpc>
                          <a:spcPct val="107000"/>
                        </a:lnSpc>
                        <a:spcAft>
                          <a:spcPts val="0"/>
                        </a:spcAft>
                      </a:pP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b="1" dirty="0">
                          <a:effectLst/>
                          <a:latin typeface="Calibri" panose="020F0502020204030204" pitchFamily="34" charset="0"/>
                          <a:ea typeface="Calibri" panose="020F0502020204030204" pitchFamily="34" charset="0"/>
                          <a:cs typeface="Arial" panose="020B0604020202020204" pitchFamily="34" charset="0"/>
                        </a:rPr>
                        <a:t>46</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66692">
                <a:tc>
                  <a:txBody>
                    <a:bodyPr/>
                    <a:lstStyle/>
                    <a:p>
                      <a:pPr algn="l">
                        <a:lnSpc>
                          <a:spcPct val="107000"/>
                        </a:lnSpc>
                        <a:spcAft>
                          <a:spcPts val="0"/>
                        </a:spcAft>
                      </a:pPr>
                      <a:r>
                        <a:rPr lang="fr-FR" sz="1000">
                          <a:solidFill>
                            <a:srgbClr val="FFFFFF"/>
                          </a:solidFill>
                          <a:effectLst/>
                          <a:latin typeface="Calibri" panose="020F0502020204030204" pitchFamily="34" charset="0"/>
                          <a:ea typeface="Calibri" panose="020F0502020204030204" pitchFamily="34" charset="0"/>
                          <a:cs typeface="Arial" panose="020B0604020202020204" pitchFamily="34" charset="0"/>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b="1" dirty="0">
                          <a:effectLst/>
                          <a:latin typeface="Calibri" panose="020F0502020204030204" pitchFamily="34" charset="0"/>
                          <a:ea typeface="Calibri" panose="020F0502020204030204" pitchFamily="34" charset="0"/>
                          <a:cs typeface="Arial" panose="020B0604020202020204" pitchFamily="34" charset="0"/>
                        </a:rPr>
                        <a:t>2.6</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000" b="1" dirty="0">
                          <a:effectLst/>
                          <a:latin typeface="Calibri" panose="020F0502020204030204" pitchFamily="34" charset="0"/>
                          <a:ea typeface="Calibri" panose="020F0502020204030204" pitchFamily="34" charset="0"/>
                          <a:cs typeface="Arial" panose="020B0604020202020204" pitchFamily="34" charset="0"/>
                        </a:rPr>
                        <a:t> </a:t>
                      </a:r>
                      <a:r>
                        <a:rPr lang="ar-SA" sz="1000" b="1" dirty="0">
                          <a:effectLst/>
                          <a:latin typeface="Calibri" panose="020F0502020204030204" pitchFamily="34" charset="0"/>
                          <a:ea typeface="Calibri" panose="020F0502020204030204" pitchFamily="34" charset="0"/>
                          <a:cs typeface="+mn-cs"/>
                        </a:rPr>
                        <a:t>6.4- ترتيب السيناريوهات</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000" b="1" dirty="0">
                          <a:effectLst/>
                          <a:latin typeface="Calibri" panose="020F0502020204030204" pitchFamily="34" charset="0"/>
                          <a:ea typeface="Calibri" panose="020F0502020204030204" pitchFamily="34" charset="0"/>
                          <a:cs typeface="+mn-cs"/>
                        </a:rPr>
                        <a:t>فريق </a:t>
                      </a:r>
                      <a:r>
                        <a:rPr lang="fr-FR" sz="1000" b="1" dirty="0">
                          <a:effectLst/>
                          <a:latin typeface="Calibri" panose="020F0502020204030204" pitchFamily="34" charset="0"/>
                          <a:ea typeface="Calibri" panose="020F0502020204030204" pitchFamily="34" charset="0"/>
                          <a:cs typeface="Arial" panose="020B0604020202020204" pitchFamily="34" charset="0"/>
                        </a:rPr>
                        <a:t>SMC</a:t>
                      </a: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1">
                        <a:lnSpc>
                          <a:spcPct val="107000"/>
                        </a:lnSpc>
                        <a:spcAft>
                          <a:spcPts val="0"/>
                        </a:spcAft>
                      </a:pPr>
                      <a:r>
                        <a:rPr lang="ar-SA" sz="1000" b="1" dirty="0">
                          <a:effectLst/>
                          <a:latin typeface="Calibri" panose="020F0502020204030204" pitchFamily="34" charset="0"/>
                          <a:ea typeface="Calibri" panose="020F0502020204030204" pitchFamily="34" charset="0"/>
                          <a:cs typeface="Times New Roman" panose="02020603050405020304" pitchFamily="18" charset="0"/>
                        </a:rPr>
                        <a:t>ترتيب السيناريوهات وفقًا لدرجات الاستدامة العالمية الخاصة بها</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47</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333382">
                <a:tc>
                  <a:txBody>
                    <a:bodyPr/>
                    <a:lstStyle/>
                    <a:p>
                      <a:pPr algn="l">
                        <a:lnSpc>
                          <a:spcPct val="107000"/>
                        </a:lnSpc>
                        <a:spcAft>
                          <a:spcPts val="0"/>
                        </a:spcAft>
                      </a:pPr>
                      <a:r>
                        <a:rPr lang="fr-FR" sz="1000" dirty="0">
                          <a:solidFill>
                            <a:srgbClr val="FFFFFF"/>
                          </a:solidFill>
                          <a:effectLst/>
                          <a:latin typeface="Calibri" panose="020F0502020204030204" pitchFamily="34" charset="0"/>
                          <a:ea typeface="Calibri" panose="020F0502020204030204" pitchFamily="34" charset="0"/>
                          <a:cs typeface="Arial" panose="020B0604020202020204" pitchFamily="34" charset="0"/>
                        </a:rPr>
                        <a:t> </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b="1" dirty="0">
                          <a:effectLst/>
                          <a:latin typeface="Calibri" panose="020F0502020204030204" pitchFamily="34" charset="0"/>
                          <a:ea typeface="Calibri" panose="020F0502020204030204" pitchFamily="34" charset="0"/>
                          <a:cs typeface="Arial" panose="020B0604020202020204" pitchFamily="34" charset="0"/>
                        </a:rPr>
                        <a:t>3.6</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JO" sz="1000" b="1" dirty="0">
                          <a:effectLst/>
                          <a:latin typeface="Calibri" panose="020F0502020204030204" pitchFamily="34" charset="0"/>
                          <a:ea typeface="Calibri" panose="020F0502020204030204" pitchFamily="34" charset="0"/>
                          <a:cs typeface="+mn-cs"/>
                        </a:rPr>
                        <a:t>6.5- اختيار السيناريو الأمثل</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000" b="1" dirty="0">
                          <a:effectLst/>
                          <a:latin typeface="Calibri" panose="020F0502020204030204" pitchFamily="34" charset="0"/>
                          <a:ea typeface="Calibri" panose="020F0502020204030204" pitchFamily="34" charset="0"/>
                          <a:cs typeface="Arial" panose="020B0604020202020204" pitchFamily="34" charset="0"/>
                        </a:rPr>
                        <a:t>فريق</a:t>
                      </a:r>
                      <a:r>
                        <a:rPr lang="fr-FR" sz="1000" b="1" dirty="0">
                          <a:effectLst/>
                          <a:latin typeface="Calibri" panose="020F0502020204030204" pitchFamily="34" charset="0"/>
                          <a:ea typeface="Calibri" panose="020F0502020204030204" pitchFamily="34" charset="0"/>
                          <a:cs typeface="Arial" panose="020B0604020202020204" pitchFamily="34" charset="0"/>
                        </a:rPr>
                        <a:t> SMC</a:t>
                      </a:r>
                      <a:endParaRPr lang="fr-FR" sz="10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r-FR" sz="1000" b="1" dirty="0">
                          <a:effectLst/>
                          <a:latin typeface="Calibri" panose="020F0502020204030204" pitchFamily="34" charset="0"/>
                          <a:ea typeface="Calibri" panose="020F0502020204030204" pitchFamily="34" charset="0"/>
                          <a:cs typeface="Arial" panose="020B0604020202020204" pitchFamily="34" charset="0"/>
                        </a:rPr>
                        <a:t> </a:t>
                      </a:r>
                      <a:r>
                        <a:rPr lang="ar-SA" sz="1000" b="1" dirty="0">
                          <a:effectLst/>
                          <a:latin typeface="Calibri" panose="020F0502020204030204" pitchFamily="34" charset="0"/>
                          <a:ea typeface="Calibri" panose="020F0502020204030204" pitchFamily="34" charset="0"/>
                          <a:cs typeface="Arial" panose="020B0604020202020204" pitchFamily="34" charset="0"/>
                        </a:rPr>
                        <a:t>/ البلدية</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1">
                        <a:lnSpc>
                          <a:spcPct val="107000"/>
                        </a:lnSpc>
                        <a:spcAft>
                          <a:spcPts val="0"/>
                        </a:spcAft>
                      </a:pPr>
                      <a:r>
                        <a:rPr lang="ar-SA" sz="1000" b="1" dirty="0">
                          <a:effectLst/>
                          <a:latin typeface="Calibri" panose="020F0502020204030204" pitchFamily="34" charset="0"/>
                          <a:ea typeface="Calibri" panose="020F0502020204030204" pitchFamily="34" charset="0"/>
                          <a:cs typeface="Times New Roman" panose="02020603050405020304" pitchFamily="18" charset="0"/>
                        </a:rPr>
                        <a:t>اختيار السيناريو الأمثل ليتم تحويله إلى مفهوم التعديل التحديثي</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dirty="0">
                          <a:effectLst/>
                          <a:latin typeface="Calibri" panose="020F0502020204030204" pitchFamily="34" charset="0"/>
                          <a:ea typeface="Calibri" panose="020F0502020204030204" pitchFamily="34" charset="0"/>
                          <a:cs typeface="Arial" panose="020B0604020202020204" pitchFamily="34" charset="0"/>
                        </a:rPr>
                        <a:t>48</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0">
                <a:tc>
                  <a:txBody>
                    <a:bodyPr/>
                    <a:lstStyle/>
                    <a:p>
                      <a:pPr algn="r" rtl="1">
                        <a:lnSpc>
                          <a:spcPct val="107000"/>
                        </a:lnSpc>
                        <a:spcAft>
                          <a:spcPts val="0"/>
                        </a:spcAft>
                      </a:pPr>
                      <a:r>
                        <a:rPr lang="en-US" sz="1200" b="1" dirty="0">
                          <a:effectLst/>
                          <a:latin typeface="Calibri" panose="020F0502020204030204" pitchFamily="34" charset="0"/>
                          <a:ea typeface="Calibri" panose="020F0502020204030204" pitchFamily="34" charset="0"/>
                          <a:cs typeface="Arial" panose="020B0604020202020204" pitchFamily="34" charset="0"/>
                        </a:rPr>
                        <a:t> </a:t>
                      </a:r>
                      <a:r>
                        <a:rPr lang="ar-SA" sz="1200" b="1" dirty="0">
                          <a:effectLst/>
                          <a:latin typeface="Calibri" panose="020F0502020204030204" pitchFamily="34" charset="0"/>
                          <a:ea typeface="Calibri" panose="020F0502020204030204" pitchFamily="34" charset="0"/>
                          <a:cs typeface="Arial" panose="020B0604020202020204" pitchFamily="34" charset="0"/>
                        </a:rPr>
                        <a:t>د </a:t>
                      </a:r>
                      <a:r>
                        <a:rPr lang="en-US" sz="1200" b="1" dirty="0">
                          <a:effectLst/>
                          <a:latin typeface="Calibri" panose="020F0502020204030204" pitchFamily="34" charset="0"/>
                          <a:ea typeface="Calibri" panose="020F0502020204030204" pitchFamily="34" charset="0"/>
                          <a:cs typeface="Arial" panose="020B0604020202020204" pitchFamily="34" charset="0"/>
                        </a:rPr>
                        <a:t>   2.2.4</a:t>
                      </a:r>
                      <a:r>
                        <a:rPr lang="ar-SA" sz="1200" b="1" dirty="0">
                          <a:effectLst/>
                          <a:latin typeface="Calibri" panose="020F0502020204030204" pitchFamily="34" charset="0"/>
                          <a:ea typeface="Calibri" panose="020F0502020204030204" pitchFamily="34" charset="0"/>
                          <a:cs typeface="Arial" panose="020B0604020202020204" pitchFamily="34" charset="0"/>
                        </a:rPr>
                        <a:t>    د </a:t>
                      </a:r>
                      <a:r>
                        <a:rPr lang="en-US" sz="1200" b="1" dirty="0">
                          <a:effectLst/>
                          <a:latin typeface="Calibri" panose="020F0502020204030204" pitchFamily="34" charset="0"/>
                          <a:ea typeface="Calibri" panose="020F0502020204030204" pitchFamily="34" charset="0"/>
                          <a:cs typeface="Arial" panose="020B0604020202020204" pitchFamily="34" charset="0"/>
                        </a:rPr>
                        <a:t>1.2.4</a:t>
                      </a:r>
                      <a:endParaRPr lang="fr-FR" sz="12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b="1" dirty="0">
                          <a:effectLst/>
                          <a:latin typeface="Calibri" panose="020F0502020204030204" pitchFamily="34" charset="0"/>
                          <a:ea typeface="Calibri" panose="020F0502020204030204" pitchFamily="34" charset="0"/>
                          <a:cs typeface="Arial" panose="020B0604020202020204" pitchFamily="34" charset="0"/>
                        </a:rPr>
                        <a:t>4.6</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000" b="1" dirty="0">
                          <a:effectLst/>
                          <a:latin typeface="Calibri" panose="020F0502020204030204" pitchFamily="34" charset="0"/>
                          <a:ea typeface="Calibri" panose="020F0502020204030204" pitchFamily="34" charset="0"/>
                          <a:cs typeface="Arial" panose="020B0604020202020204" pitchFamily="34" charset="0"/>
                        </a:rPr>
                        <a:t>فريق</a:t>
                      </a:r>
                      <a:r>
                        <a:rPr lang="fr-FR" sz="1000" b="1" dirty="0">
                          <a:effectLst/>
                          <a:latin typeface="Calibri" panose="020F0502020204030204" pitchFamily="34" charset="0"/>
                          <a:ea typeface="Calibri" panose="020F0502020204030204" pitchFamily="34" charset="0"/>
                          <a:cs typeface="Arial" panose="020B0604020202020204" pitchFamily="34" charset="0"/>
                        </a:rPr>
                        <a:t> SMC</a:t>
                      </a:r>
                      <a:r>
                        <a:rPr lang="ar-SA" sz="1000" b="1" dirty="0">
                          <a:effectLst/>
                          <a:latin typeface="Calibri" panose="020F0502020204030204" pitchFamily="34" charset="0"/>
                          <a:ea typeface="Calibri" panose="020F0502020204030204" pitchFamily="34" charset="0"/>
                          <a:cs typeface="Arial" panose="020B0604020202020204" pitchFamily="34" charset="0"/>
                        </a:rPr>
                        <a:t>/ البلدية </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1">
                        <a:lnSpc>
                          <a:spcPct val="107000"/>
                        </a:lnSpc>
                        <a:spcAft>
                          <a:spcPts val="0"/>
                        </a:spcAft>
                      </a:pPr>
                      <a:r>
                        <a:rPr lang="ar-SA" sz="1000" b="1" dirty="0">
                          <a:effectLst/>
                          <a:latin typeface="Calibri" panose="020F0502020204030204" pitchFamily="34" charset="0"/>
                          <a:ea typeface="Calibri" panose="020F0502020204030204" pitchFamily="34" charset="0"/>
                          <a:cs typeface="Times New Roman" panose="02020603050405020304" pitchFamily="18" charset="0"/>
                        </a:rPr>
                        <a:t>ورشة عمل </a:t>
                      </a:r>
                      <a:r>
                        <a:rPr lang="fr-FR" sz="1000" b="1" dirty="0">
                          <a:effectLst/>
                          <a:latin typeface="Calibri" panose="020F0502020204030204" pitchFamily="34" charset="0"/>
                          <a:ea typeface="Calibri" panose="020F0502020204030204" pitchFamily="34" charset="0"/>
                          <a:cs typeface="Times New Roman" panose="02020603050405020304" pitchFamily="18" charset="0"/>
                        </a:rPr>
                        <a:t>PGS </a:t>
                      </a: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b="1" dirty="0">
                          <a:effectLst/>
                          <a:latin typeface="Calibri" panose="020F0502020204030204" pitchFamily="34" charset="0"/>
                          <a:ea typeface="Calibri" panose="020F0502020204030204" pitchFamily="34" charset="0"/>
                          <a:cs typeface="Arial" panose="020B0604020202020204" pitchFamily="34" charset="0"/>
                        </a:rPr>
                        <a:t>49</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166692">
                <a:tc>
                  <a:txBody>
                    <a:bodyPr/>
                    <a:lstStyle/>
                    <a:p>
                      <a:pPr algn="l">
                        <a:lnSpc>
                          <a:spcPct val="107000"/>
                        </a:lnSpc>
                        <a:spcAft>
                          <a:spcPts val="0"/>
                        </a:spcAft>
                      </a:pPr>
                      <a:r>
                        <a:rPr lang="fr-FR" sz="1000" dirty="0">
                          <a:solidFill>
                            <a:srgbClr val="FFFFFF"/>
                          </a:solidFill>
                          <a:effectLst/>
                          <a:latin typeface="Calibri" panose="020F0502020204030204" pitchFamily="34" charset="0"/>
                          <a:ea typeface="Calibri" panose="020F0502020204030204" pitchFamily="34" charset="0"/>
                          <a:cs typeface="Arial" panose="020B0604020202020204" pitchFamily="34" charset="0"/>
                        </a:rPr>
                        <a:t> </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000" b="1" dirty="0">
                          <a:effectLst/>
                          <a:latin typeface="Calibri" panose="020F0502020204030204" pitchFamily="34" charset="0"/>
                          <a:ea typeface="Calibri" panose="020F0502020204030204" pitchFamily="34" charset="0"/>
                          <a:cs typeface="+mn-cs"/>
                        </a:rPr>
                        <a:t>6- اتخاذ القرار</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ar-SA" sz="1000" b="1" dirty="0">
                          <a:effectLst/>
                          <a:latin typeface="Calibri" panose="020F0502020204030204" pitchFamily="34" charset="0"/>
                          <a:ea typeface="Calibri" panose="020F0502020204030204" pitchFamily="34" charset="0"/>
                          <a:cs typeface="Arial" panose="020B0604020202020204" pitchFamily="34" charset="0"/>
                        </a:rPr>
                        <a:t>فريق</a:t>
                      </a:r>
                      <a:r>
                        <a:rPr lang="fr-FR" sz="1000" b="1" dirty="0">
                          <a:effectLst/>
                          <a:latin typeface="Calibri" panose="020F0502020204030204" pitchFamily="34" charset="0"/>
                          <a:ea typeface="Calibri" panose="020F0502020204030204" pitchFamily="34" charset="0"/>
                          <a:cs typeface="Arial" panose="020B0604020202020204" pitchFamily="34" charset="0"/>
                        </a:rPr>
                        <a:t> SMC</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1">
                        <a:lnSpc>
                          <a:spcPct val="107000"/>
                        </a:lnSpc>
                        <a:spcAft>
                          <a:spcPts val="0"/>
                        </a:spcAft>
                      </a:pPr>
                      <a:r>
                        <a:rPr lang="ar-SA" sz="1000" b="1" dirty="0">
                          <a:effectLst/>
                          <a:latin typeface="Calibri" panose="020F0502020204030204" pitchFamily="34" charset="0"/>
                          <a:ea typeface="Calibri" panose="020F0502020204030204" pitchFamily="34" charset="0"/>
                          <a:cs typeface="Times New Roman" panose="02020603050405020304" pitchFamily="18" charset="0"/>
                        </a:rPr>
                        <a:t>الانتهاء من مرحلة اتخاذ القرار: النسخة النهائية للقسم </a:t>
                      </a:r>
                      <a:r>
                        <a:rPr lang="en-US" sz="1000" b="1" dirty="0">
                          <a:effectLst/>
                          <a:latin typeface="Calibri" panose="020F0502020204030204" pitchFamily="34" charset="0"/>
                          <a:ea typeface="Calibri" panose="020F0502020204030204" pitchFamily="34" charset="0"/>
                          <a:cs typeface="Times New Roman" panose="02020603050405020304" pitchFamily="18" charset="0"/>
                        </a:rPr>
                        <a:t>6</a:t>
                      </a:r>
                      <a:r>
                        <a:rPr lang="ar-SA" sz="1000" b="1" dirty="0">
                          <a:effectLst/>
                          <a:latin typeface="Calibri" panose="020F0502020204030204" pitchFamily="34" charset="0"/>
                          <a:ea typeface="Calibri" panose="020F0502020204030204" pitchFamily="34" charset="0"/>
                          <a:cs typeface="Times New Roman" panose="02020603050405020304" pitchFamily="18" charset="0"/>
                        </a:rPr>
                        <a:t> من بروتوكول الاختبار</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lnSpc>
                          <a:spcPct val="107000"/>
                        </a:lnSpc>
                        <a:spcAft>
                          <a:spcPts val="0"/>
                        </a:spcAft>
                      </a:pPr>
                      <a:r>
                        <a:rPr lang="en-US" sz="1000" b="1" dirty="0">
                          <a:effectLst/>
                          <a:latin typeface="Calibri" panose="020F0502020204030204" pitchFamily="34" charset="0"/>
                          <a:ea typeface="Calibri" panose="020F0502020204030204" pitchFamily="34" charset="0"/>
                          <a:cs typeface="Arial" panose="020B0604020202020204" pitchFamily="34" charset="0"/>
                        </a:rPr>
                        <a:t>50</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103837287"/>
      </p:ext>
    </p:extLst>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891749" y="117939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885791" y="116787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58</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56481" y="2480392"/>
            <a:ext cx="8239345" cy="1977080"/>
          </a:xfrm>
          <a:prstGeom prst="rect">
            <a:avLst/>
          </a:prstGeom>
          <a:noFill/>
        </p:spPr>
        <p:txBody>
          <a:bodyPr wrap="square">
            <a:spAutoFit/>
          </a:bodyPr>
          <a:lstStyle/>
          <a:p>
            <a:pPr marL="285750" indent="-285750" algn="just" rtl="1">
              <a:lnSpc>
                <a:spcPct val="250000"/>
              </a:lnSpc>
              <a:buFont typeface="Wingdings" panose="05000000000000000000" pitchFamily="2" charset="2"/>
              <a:buChar char="Ø"/>
            </a:pPr>
            <a:r>
              <a:rPr lang="ar-JO" sz="1633" dirty="0">
                <a:solidFill>
                  <a:schemeClr val="bg2">
                    <a:lumMod val="50000"/>
                  </a:schemeClr>
                </a:solidFill>
              </a:rPr>
              <a:t>يتنبأ كل سيناريو بمجموعة من التدخلات لتحسين استدامة منطقة حضرية ومبنى واحد أو أكثر تابع لها.</a:t>
            </a:r>
            <a:endParaRPr lang="en-US" sz="1633" dirty="0">
              <a:solidFill>
                <a:schemeClr val="bg2">
                  <a:lumMod val="50000"/>
                </a:schemeClr>
              </a:solidFill>
            </a:endParaRPr>
          </a:p>
          <a:p>
            <a:pPr marL="285750" indent="-285750" algn="just" rtl="1">
              <a:lnSpc>
                <a:spcPct val="250000"/>
              </a:lnSpc>
              <a:buFont typeface="Wingdings" panose="05000000000000000000" pitchFamily="2" charset="2"/>
              <a:buChar char="Ø"/>
            </a:pPr>
            <a:r>
              <a:rPr lang="ar-JO" sz="1633" dirty="0">
                <a:solidFill>
                  <a:schemeClr val="bg2">
                    <a:lumMod val="50000"/>
                  </a:schemeClr>
                </a:solidFill>
              </a:rPr>
              <a:t>في هذه المرحلة ، يتمثل الهدف الرئيسي في تحديد السيناريو الذي يسمح للمنطقة الحضرية والمباني بالوصول إلى مستوى أعلى من الاستدامة.</a:t>
            </a:r>
            <a:endParaRPr lang="en-US" sz="1633" u="sng" dirty="0">
              <a:solidFill>
                <a:schemeClr val="bg2">
                  <a:lumMod val="50000"/>
                </a:schemeClr>
              </a:solidFill>
            </a:endParaRPr>
          </a:p>
        </p:txBody>
      </p:sp>
      <p:sp>
        <p:nvSpPr>
          <p:cNvPr id="4" name="CasellaDiTesto 3">
            <a:extLst>
              <a:ext uri="{FF2B5EF4-FFF2-40B4-BE49-F238E27FC236}">
                <a16:creationId xmlns:a16="http://schemas.microsoft.com/office/drawing/2014/main" id="{F3B52DCA-F75D-B241-82DC-926298107165}"/>
              </a:ext>
            </a:extLst>
          </p:cNvPr>
          <p:cNvSpPr txBox="1"/>
          <p:nvPr/>
        </p:nvSpPr>
        <p:spPr>
          <a:xfrm>
            <a:off x="176386" y="1408205"/>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6.1</a:t>
            </a:r>
            <a:r>
              <a:rPr lang="ar-JO" sz="1633" dirty="0">
                <a:solidFill>
                  <a:srgbClr val="264D9F"/>
                </a:solidFill>
                <a:ea typeface="Times New Roman" panose="02020603050405020304" pitchFamily="18" charset="0"/>
                <a:cs typeface="Calibri" panose="020F0502020204030204" pitchFamily="34" charset="0"/>
              </a:rPr>
              <a:t> تقييم السيناريوهات</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9" name="Groupe 8"/>
          <p:cNvGrpSpPr/>
          <p:nvPr/>
        </p:nvGrpSpPr>
        <p:grpSpPr>
          <a:xfrm>
            <a:off x="328586" y="837981"/>
            <a:ext cx="1363020" cy="740409"/>
            <a:chOff x="7350832" y="914928"/>
            <a:chExt cx="1363020" cy="740409"/>
          </a:xfrm>
        </p:grpSpPr>
        <p:sp>
          <p:nvSpPr>
            <p:cNvPr id="3" name="Ovale 2">
              <a:extLst>
                <a:ext uri="{FF2B5EF4-FFF2-40B4-BE49-F238E27FC236}">
                  <a16:creationId xmlns:a16="http://schemas.microsoft.com/office/drawing/2014/main" id="{A47DEC89-E72A-B8AA-8BBA-26088A72AEE3}"/>
                </a:ext>
              </a:extLst>
            </p:cNvPr>
            <p:cNvSpPr/>
            <p:nvPr/>
          </p:nvSpPr>
          <p:spPr>
            <a:xfrm>
              <a:off x="7469383" y="102569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89E0CD75-363A-C362-B5A0-BE508BE39D5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16488" y="1070940"/>
              <a:ext cx="481441" cy="481441"/>
            </a:xfrm>
            <a:prstGeom prst="rect">
              <a:avLst/>
            </a:prstGeom>
          </p:spPr>
        </p:pic>
        <p:pic>
          <p:nvPicPr>
            <p:cNvPr id="7" name="Immagine 6">
              <a:extLst>
                <a:ext uri="{FF2B5EF4-FFF2-40B4-BE49-F238E27FC236}">
                  <a16:creationId xmlns:a16="http://schemas.microsoft.com/office/drawing/2014/main" id="{DFFCEB74-12FB-96BB-654A-4854DF0193FB}"/>
                </a:ext>
              </a:extLst>
            </p:cNvPr>
            <p:cNvPicPr>
              <a:picLocks noChangeAspect="1"/>
            </p:cNvPicPr>
            <p:nvPr/>
          </p:nvPicPr>
          <p:blipFill rotWithShape="1">
            <a:blip r:embed="rId5"/>
            <a:srcRect b="71569"/>
            <a:stretch/>
          </p:blipFill>
          <p:spPr>
            <a:xfrm>
              <a:off x="8141099" y="1092566"/>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2DD7CE8F-46BC-5E47-1730-342774E8C534}"/>
                </a:ext>
              </a:extLst>
            </p:cNvPr>
            <p:cNvSpPr/>
            <p:nvPr/>
          </p:nvSpPr>
          <p:spPr bwMode="auto">
            <a:xfrm>
              <a:off x="7350832" y="914928"/>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1" name="Immagine 10">
              <a:extLst>
                <a:ext uri="{FF2B5EF4-FFF2-40B4-BE49-F238E27FC236}">
                  <a16:creationId xmlns:a16="http://schemas.microsoft.com/office/drawing/2014/main" id="{58BDAC8B-90E9-11AA-550C-3F3633B11D11}"/>
                </a:ext>
              </a:extLst>
            </p:cNvPr>
            <p:cNvPicPr>
              <a:picLocks noChangeAspect="1"/>
            </p:cNvPicPr>
            <p:nvPr/>
          </p:nvPicPr>
          <p:blipFill>
            <a:blip r:embed="rId6"/>
            <a:stretch>
              <a:fillRect/>
            </a:stretch>
          </p:blipFill>
          <p:spPr>
            <a:xfrm>
              <a:off x="8134973" y="1243587"/>
              <a:ext cx="458937" cy="327320"/>
            </a:xfrm>
            <a:prstGeom prst="rect">
              <a:avLst/>
            </a:prstGeom>
          </p:spPr>
        </p:pic>
      </p:grpSp>
      <p:grpSp>
        <p:nvGrpSpPr>
          <p:cNvPr id="16" name="Groupe 15"/>
          <p:cNvGrpSpPr/>
          <p:nvPr/>
        </p:nvGrpSpPr>
        <p:grpSpPr>
          <a:xfrm>
            <a:off x="1397977" y="6125705"/>
            <a:ext cx="5990290" cy="690395"/>
            <a:chOff x="1397977" y="6125705"/>
            <a:chExt cx="5990290" cy="690395"/>
          </a:xfrm>
        </p:grpSpPr>
        <p:sp>
          <p:nvSpPr>
            <p:cNvPr id="17" name="Rectangle 16"/>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9" name="Groupe 18"/>
            <p:cNvGrpSpPr/>
            <p:nvPr/>
          </p:nvGrpSpPr>
          <p:grpSpPr>
            <a:xfrm>
              <a:off x="1397977" y="6156450"/>
              <a:ext cx="5990290" cy="659650"/>
              <a:chOff x="1397977" y="6156450"/>
              <a:chExt cx="5990290" cy="659650"/>
            </a:xfrm>
          </p:grpSpPr>
          <p:sp>
            <p:nvSpPr>
              <p:cNvPr id="20" name="Rectangle 19"/>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1" name="Rectangle 20"/>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3" name="CasellaDiTesto 17">
            <a:extLst>
              <a:ext uri="{FF2B5EF4-FFF2-40B4-BE49-F238E27FC236}">
                <a16:creationId xmlns:a16="http://schemas.microsoft.com/office/drawing/2014/main" id="{2520915D-8F2E-480A-9EB1-133ED10B56F8}"/>
              </a:ext>
            </a:extLst>
          </p:cNvPr>
          <p:cNvSpPr txBox="1"/>
          <p:nvPr/>
        </p:nvSpPr>
        <p:spPr>
          <a:xfrm>
            <a:off x="2257056" y="1646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grpSp>
        <p:nvGrpSpPr>
          <p:cNvPr id="26" name="Groupe 25"/>
          <p:cNvGrpSpPr/>
          <p:nvPr/>
        </p:nvGrpSpPr>
        <p:grpSpPr>
          <a:xfrm>
            <a:off x="176386" y="817171"/>
            <a:ext cx="8619209" cy="560289"/>
            <a:chOff x="176386" y="817171"/>
            <a:chExt cx="8619209" cy="560289"/>
          </a:xfrm>
        </p:grpSpPr>
        <p:sp>
          <p:nvSpPr>
            <p:cNvPr id="27" name="CasellaDiTesto 24">
              <a:extLst>
                <a:ext uri="{FF2B5EF4-FFF2-40B4-BE49-F238E27FC236}">
                  <a16:creationId xmlns:a16="http://schemas.microsoft.com/office/drawing/2014/main" id="{428201F7-7479-C631-09DC-E58FFC12461D}"/>
                </a:ext>
              </a:extLst>
            </p:cNvPr>
            <p:cNvSpPr txBox="1"/>
            <p:nvPr/>
          </p:nvSpPr>
          <p:spPr>
            <a:xfrm>
              <a:off x="176386" y="829088"/>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28" name="Ovale 21">
              <a:extLst>
                <a:ext uri="{FF2B5EF4-FFF2-40B4-BE49-F238E27FC236}">
                  <a16:creationId xmlns:a16="http://schemas.microsoft.com/office/drawing/2014/main" id="{00513AA0-6EF8-82D6-470D-B926244009CC}"/>
                </a:ext>
              </a:extLst>
            </p:cNvPr>
            <p:cNvSpPr/>
            <p:nvPr/>
          </p:nvSpPr>
          <p:spPr>
            <a:xfrm>
              <a:off x="8235306" y="81717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9"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03224" y="874306"/>
              <a:ext cx="411165" cy="411165"/>
            </a:xfrm>
            <a:prstGeom prst="rect">
              <a:avLst/>
            </a:prstGeom>
          </p:spPr>
        </p:pic>
      </p:grpSp>
    </p:spTree>
    <p:extLst>
      <p:ext uri="{BB962C8B-B14F-4D97-AF65-F5344CB8AC3E}">
        <p14:creationId xmlns:p14="http://schemas.microsoft.com/office/powerpoint/2010/main" val="3817320707"/>
      </p:ext>
    </p:extLst>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69978" y="116923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64020" y="115771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89679" y="542095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59</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96405" y="1912225"/>
            <a:ext cx="8239345" cy="3359061"/>
          </a:xfrm>
          <a:prstGeom prst="rect">
            <a:avLst/>
          </a:prstGeom>
          <a:noFill/>
        </p:spPr>
        <p:txBody>
          <a:bodyPr wrap="square">
            <a:spAutoFit/>
          </a:bodyPr>
          <a:lstStyle/>
          <a:p>
            <a:pPr algn="just" rtl="1"/>
            <a:r>
              <a:rPr lang="ar-JO" sz="1633" b="1" dirty="0">
                <a:solidFill>
                  <a:schemeClr val="bg2">
                    <a:lumMod val="50000"/>
                  </a:schemeClr>
                </a:solidFill>
              </a:rPr>
              <a:t>يجب تنفيذ الخطوات التالية لكل سيناريو:</a:t>
            </a:r>
            <a:endParaRPr lang="en-US" sz="1633" b="1" dirty="0">
              <a:solidFill>
                <a:schemeClr val="bg2">
                  <a:lumMod val="50000"/>
                </a:schemeClr>
              </a:solidFill>
            </a:endParaRPr>
          </a:p>
          <a:p>
            <a:pPr algn="just" rtl="1"/>
            <a:endParaRPr lang="en-US" sz="1633" b="1" dirty="0">
              <a:solidFill>
                <a:schemeClr val="bg2">
                  <a:lumMod val="50000"/>
                </a:schemeClr>
              </a:solidFill>
            </a:endParaRPr>
          </a:p>
          <a:p>
            <a:pPr algn="just" rtl="1"/>
            <a:r>
              <a:rPr lang="ar-JO" sz="1633" b="1" u="sng" dirty="0">
                <a:solidFill>
                  <a:schemeClr val="bg2">
                    <a:lumMod val="50000"/>
                  </a:schemeClr>
                </a:solidFill>
              </a:rPr>
              <a:t>منطقة حضرية</a:t>
            </a:r>
            <a:r>
              <a:rPr lang="en-US" sz="1633" b="1" u="sng" dirty="0">
                <a:solidFill>
                  <a:schemeClr val="bg2">
                    <a:lumMod val="50000"/>
                  </a:schemeClr>
                </a:solidFill>
              </a:rPr>
              <a:t> </a:t>
            </a:r>
          </a:p>
          <a:p>
            <a:pPr algn="r" rtl="1">
              <a:lnSpc>
                <a:spcPct val="200000"/>
              </a:lnSpc>
            </a:pPr>
            <a:r>
              <a:rPr lang="en-US" sz="1633" dirty="0">
                <a:solidFill>
                  <a:schemeClr val="bg2">
                    <a:lumMod val="50000"/>
                  </a:schemeClr>
                </a:solidFill>
              </a:rPr>
              <a:t>   -</a:t>
            </a:r>
            <a:r>
              <a:rPr lang="ar-JO" sz="1633" dirty="0">
                <a:solidFill>
                  <a:schemeClr val="bg2">
                    <a:lumMod val="50000"/>
                  </a:schemeClr>
                </a:solidFill>
              </a:rPr>
              <a:t>تحديد المعايير في </a:t>
            </a:r>
            <a:r>
              <a:rPr lang="en-US" sz="1633" dirty="0">
                <a:solidFill>
                  <a:schemeClr val="bg2">
                    <a:lumMod val="50000"/>
                  </a:schemeClr>
                </a:solidFill>
              </a:rPr>
              <a:t> SNTool </a:t>
            </a:r>
            <a:r>
              <a:rPr lang="ar-JO" sz="1633" dirty="0">
                <a:solidFill>
                  <a:schemeClr val="bg2">
                    <a:lumMod val="50000"/>
                  </a:schemeClr>
                </a:solidFill>
              </a:rPr>
              <a:t>التي تتأثر بتدخلات التعديل التحديثي</a:t>
            </a:r>
            <a:r>
              <a:rPr lang="en-US" sz="1633" dirty="0">
                <a:solidFill>
                  <a:schemeClr val="bg2">
                    <a:lumMod val="50000"/>
                  </a:schemeClr>
                </a:solidFill>
              </a:rPr>
              <a:t> </a:t>
            </a:r>
            <a:r>
              <a:rPr lang="ar-JO" sz="1633" dirty="0">
                <a:solidFill>
                  <a:schemeClr val="bg2">
                    <a:lumMod val="50000"/>
                  </a:schemeClr>
                </a:solidFill>
              </a:rPr>
              <a:t>بالنسبة لتلك المعايير ، بافتراض تنفيذ التدخلات ، يجب حساب قيمة أساس المؤشرات وتحديثها</a:t>
            </a:r>
            <a:r>
              <a:rPr lang="en-US" sz="1633" dirty="0">
                <a:solidFill>
                  <a:schemeClr val="bg2">
                    <a:lumMod val="50000"/>
                  </a:schemeClr>
                </a:solidFill>
              </a:rPr>
              <a:t> </a:t>
            </a:r>
            <a:r>
              <a:rPr lang="ar-JO" sz="1633" dirty="0">
                <a:solidFill>
                  <a:schemeClr val="bg2">
                    <a:lumMod val="50000"/>
                  </a:schemeClr>
                </a:solidFill>
              </a:rPr>
              <a:t>يتم تحديث النتيجة الإجمالية الجديدة لـ </a:t>
            </a:r>
            <a:r>
              <a:rPr lang="en-US" sz="1633" dirty="0">
                <a:solidFill>
                  <a:schemeClr val="bg2">
                    <a:lumMod val="50000"/>
                  </a:schemeClr>
                </a:solidFill>
              </a:rPr>
              <a:t> SNTool</a:t>
            </a:r>
          </a:p>
          <a:p>
            <a:pPr marL="285750" indent="-285750" algn="r" rtl="1">
              <a:lnSpc>
                <a:spcPct val="200000"/>
              </a:lnSpc>
              <a:buFontTx/>
              <a:buChar char="-"/>
            </a:pPr>
            <a:r>
              <a:rPr lang="ar-JO" sz="1633" b="1" u="sng" dirty="0">
                <a:solidFill>
                  <a:schemeClr val="bg2">
                    <a:lumMod val="50000"/>
                  </a:schemeClr>
                </a:solidFill>
              </a:rPr>
              <a:t>البنايات</a:t>
            </a:r>
            <a:r>
              <a:rPr lang="en-US" sz="1633" b="1" u="sng" dirty="0">
                <a:solidFill>
                  <a:schemeClr val="bg2">
                    <a:lumMod val="50000"/>
                  </a:schemeClr>
                </a:solidFill>
              </a:rPr>
              <a:t> </a:t>
            </a:r>
          </a:p>
          <a:p>
            <a:pPr marL="285750" indent="-285750" algn="r" rtl="1">
              <a:lnSpc>
                <a:spcPct val="200000"/>
              </a:lnSpc>
              <a:buFontTx/>
              <a:buChar char="-"/>
            </a:pPr>
            <a:r>
              <a:rPr lang="ar-JO" sz="1633" dirty="0">
                <a:solidFill>
                  <a:schemeClr val="bg2">
                    <a:lumMod val="50000"/>
                  </a:schemeClr>
                </a:solidFill>
              </a:rPr>
              <a:t>تحديد المعايير في </a:t>
            </a:r>
            <a:r>
              <a:rPr lang="en-US" sz="1633" dirty="0">
                <a:solidFill>
                  <a:schemeClr val="bg2">
                    <a:lumMod val="50000"/>
                  </a:schemeClr>
                </a:solidFill>
              </a:rPr>
              <a:t> SBTool </a:t>
            </a:r>
            <a:r>
              <a:rPr lang="ar-JO" sz="1633" dirty="0">
                <a:solidFill>
                  <a:schemeClr val="bg2">
                    <a:lumMod val="50000"/>
                  </a:schemeClr>
                </a:solidFill>
              </a:rPr>
              <a:t>التي تتأثر بتدخلات التعديل التحديثي</a:t>
            </a:r>
            <a:r>
              <a:rPr lang="en-US" sz="1633" dirty="0">
                <a:solidFill>
                  <a:schemeClr val="bg2">
                    <a:lumMod val="50000"/>
                  </a:schemeClr>
                </a:solidFill>
              </a:rPr>
              <a:t> </a:t>
            </a:r>
            <a:r>
              <a:rPr lang="ar-JO" sz="1633" dirty="0">
                <a:solidFill>
                  <a:schemeClr val="bg2">
                    <a:lumMod val="50000"/>
                  </a:schemeClr>
                </a:solidFill>
              </a:rPr>
              <a:t>بالنسبة لتلك المعايير ، بافتراض تنفيذ التدخلات ، يجب حساب قيمة أساس المؤشرات وتحديثها</a:t>
            </a:r>
            <a:r>
              <a:rPr lang="en-US" sz="1633" dirty="0">
                <a:solidFill>
                  <a:schemeClr val="bg2">
                    <a:lumMod val="50000"/>
                  </a:schemeClr>
                </a:solidFill>
              </a:rPr>
              <a:t> </a:t>
            </a:r>
            <a:r>
              <a:rPr lang="ar-JO" sz="1633" dirty="0">
                <a:solidFill>
                  <a:schemeClr val="bg2">
                    <a:lumMod val="50000"/>
                  </a:schemeClr>
                </a:solidFill>
              </a:rPr>
              <a:t>يتم تحديث النتيجة الإجمالية </a:t>
            </a:r>
            <a:r>
              <a:rPr lang="en-US" sz="1633" dirty="0">
                <a:solidFill>
                  <a:schemeClr val="bg2">
                    <a:lumMod val="50000"/>
                  </a:schemeClr>
                </a:solidFill>
              </a:rPr>
              <a:t>SBTool </a:t>
            </a:r>
            <a:r>
              <a:rPr lang="ar-JO" sz="1633" dirty="0">
                <a:solidFill>
                  <a:schemeClr val="bg2">
                    <a:lumMod val="50000"/>
                  </a:schemeClr>
                </a:solidFill>
              </a:rPr>
              <a:t>الجديدة.</a:t>
            </a:r>
            <a:endParaRPr lang="en-US" sz="1633" dirty="0">
              <a:solidFill>
                <a:schemeClr val="bg2">
                  <a:lumMod val="50000"/>
                </a:schemeClr>
              </a:solidFill>
            </a:endParaRPr>
          </a:p>
        </p:txBody>
      </p:sp>
      <p:grpSp>
        <p:nvGrpSpPr>
          <p:cNvPr id="10" name="Groupe 9"/>
          <p:cNvGrpSpPr/>
          <p:nvPr/>
        </p:nvGrpSpPr>
        <p:grpSpPr>
          <a:xfrm>
            <a:off x="324401" y="857997"/>
            <a:ext cx="1363020" cy="740409"/>
            <a:chOff x="7429061" y="904768"/>
            <a:chExt cx="1363020" cy="740409"/>
          </a:xfrm>
        </p:grpSpPr>
        <p:sp>
          <p:nvSpPr>
            <p:cNvPr id="3" name="Ovale 2">
              <a:extLst>
                <a:ext uri="{FF2B5EF4-FFF2-40B4-BE49-F238E27FC236}">
                  <a16:creationId xmlns:a16="http://schemas.microsoft.com/office/drawing/2014/main" id="{A3D6566F-2E08-C2E2-05F9-768B890397FA}"/>
                </a:ext>
              </a:extLst>
            </p:cNvPr>
            <p:cNvSpPr/>
            <p:nvPr/>
          </p:nvSpPr>
          <p:spPr>
            <a:xfrm>
              <a:off x="7547612" y="101553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64E3FE37-CD20-A264-2D14-FC0DABA4155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94717" y="1060780"/>
              <a:ext cx="481441" cy="481441"/>
            </a:xfrm>
            <a:prstGeom prst="rect">
              <a:avLst/>
            </a:prstGeom>
          </p:spPr>
        </p:pic>
        <p:pic>
          <p:nvPicPr>
            <p:cNvPr id="7" name="Immagine 6">
              <a:extLst>
                <a:ext uri="{FF2B5EF4-FFF2-40B4-BE49-F238E27FC236}">
                  <a16:creationId xmlns:a16="http://schemas.microsoft.com/office/drawing/2014/main" id="{7D73EA31-4956-153D-03CF-2F3D065CA3C3}"/>
                </a:ext>
              </a:extLst>
            </p:cNvPr>
            <p:cNvPicPr>
              <a:picLocks noChangeAspect="1"/>
            </p:cNvPicPr>
            <p:nvPr/>
          </p:nvPicPr>
          <p:blipFill rotWithShape="1">
            <a:blip r:embed="rId5"/>
            <a:srcRect b="71569"/>
            <a:stretch/>
          </p:blipFill>
          <p:spPr>
            <a:xfrm>
              <a:off x="8219328" y="1082406"/>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E0835AEE-E9EC-2E46-05E0-9ACD6354A39D}"/>
                </a:ext>
              </a:extLst>
            </p:cNvPr>
            <p:cNvSpPr/>
            <p:nvPr/>
          </p:nvSpPr>
          <p:spPr bwMode="auto">
            <a:xfrm>
              <a:off x="7429061" y="904768"/>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2EA6F33D-3CED-E1E6-7388-19CEE98D7752}"/>
                </a:ext>
              </a:extLst>
            </p:cNvPr>
            <p:cNvPicPr>
              <a:picLocks noChangeAspect="1"/>
            </p:cNvPicPr>
            <p:nvPr/>
          </p:nvPicPr>
          <p:blipFill>
            <a:blip r:embed="rId6"/>
            <a:stretch>
              <a:fillRect/>
            </a:stretch>
          </p:blipFill>
          <p:spPr>
            <a:xfrm>
              <a:off x="8213202" y="1233427"/>
              <a:ext cx="458937" cy="327320"/>
            </a:xfrm>
            <a:prstGeom prst="rect">
              <a:avLst/>
            </a:prstGeom>
          </p:spPr>
        </p:pic>
      </p:grpSp>
      <p:grpSp>
        <p:nvGrpSpPr>
          <p:cNvPr id="16" name="Groupe 15"/>
          <p:cNvGrpSpPr/>
          <p:nvPr/>
        </p:nvGrpSpPr>
        <p:grpSpPr>
          <a:xfrm>
            <a:off x="1438771" y="6167605"/>
            <a:ext cx="5990290" cy="690395"/>
            <a:chOff x="1397977" y="6125705"/>
            <a:chExt cx="5990290" cy="690395"/>
          </a:xfrm>
        </p:grpSpPr>
        <p:sp>
          <p:nvSpPr>
            <p:cNvPr id="17" name="Rectangle 16"/>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9" name="Groupe 18"/>
            <p:cNvGrpSpPr/>
            <p:nvPr/>
          </p:nvGrpSpPr>
          <p:grpSpPr>
            <a:xfrm>
              <a:off x="1397977" y="6156450"/>
              <a:ext cx="5990290" cy="659650"/>
              <a:chOff x="1397977" y="6156450"/>
              <a:chExt cx="5990290" cy="659650"/>
            </a:xfrm>
          </p:grpSpPr>
          <p:sp>
            <p:nvSpPr>
              <p:cNvPr id="20" name="Rectangle 19"/>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1" name="Rectangle 20"/>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7" name="CasellaDiTesto 17">
            <a:extLst>
              <a:ext uri="{FF2B5EF4-FFF2-40B4-BE49-F238E27FC236}">
                <a16:creationId xmlns:a16="http://schemas.microsoft.com/office/drawing/2014/main" id="{2520915D-8F2E-480A-9EB1-133ED10B56F8}"/>
              </a:ext>
            </a:extLst>
          </p:cNvPr>
          <p:cNvSpPr txBox="1"/>
          <p:nvPr/>
        </p:nvSpPr>
        <p:spPr>
          <a:xfrm>
            <a:off x="2257056" y="1646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grpSp>
        <p:nvGrpSpPr>
          <p:cNvPr id="28" name="Groupe 27"/>
          <p:cNvGrpSpPr/>
          <p:nvPr/>
        </p:nvGrpSpPr>
        <p:grpSpPr>
          <a:xfrm>
            <a:off x="206473" y="888210"/>
            <a:ext cx="8619209" cy="560289"/>
            <a:chOff x="176386" y="817171"/>
            <a:chExt cx="8619209" cy="560289"/>
          </a:xfrm>
        </p:grpSpPr>
        <p:sp>
          <p:nvSpPr>
            <p:cNvPr id="29" name="CasellaDiTesto 24">
              <a:extLst>
                <a:ext uri="{FF2B5EF4-FFF2-40B4-BE49-F238E27FC236}">
                  <a16:creationId xmlns:a16="http://schemas.microsoft.com/office/drawing/2014/main" id="{428201F7-7479-C631-09DC-E58FFC12461D}"/>
                </a:ext>
              </a:extLst>
            </p:cNvPr>
            <p:cNvSpPr txBox="1"/>
            <p:nvPr/>
          </p:nvSpPr>
          <p:spPr>
            <a:xfrm>
              <a:off x="176386" y="829088"/>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30" name="Ovale 21">
              <a:extLst>
                <a:ext uri="{FF2B5EF4-FFF2-40B4-BE49-F238E27FC236}">
                  <a16:creationId xmlns:a16="http://schemas.microsoft.com/office/drawing/2014/main" id="{00513AA0-6EF8-82D6-470D-B926244009CC}"/>
                </a:ext>
              </a:extLst>
            </p:cNvPr>
            <p:cNvSpPr/>
            <p:nvPr/>
          </p:nvSpPr>
          <p:spPr>
            <a:xfrm>
              <a:off x="8235306" y="81717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1"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03224" y="874306"/>
              <a:ext cx="411165" cy="411165"/>
            </a:xfrm>
            <a:prstGeom prst="rect">
              <a:avLst/>
            </a:prstGeom>
          </p:spPr>
        </p:pic>
      </p:grpSp>
      <p:sp>
        <p:nvSpPr>
          <p:cNvPr id="32" name="CasellaDiTesto 3">
            <a:extLst>
              <a:ext uri="{FF2B5EF4-FFF2-40B4-BE49-F238E27FC236}">
                <a16:creationId xmlns:a16="http://schemas.microsoft.com/office/drawing/2014/main" id="{F3B52DCA-F75D-B241-82DC-926298107165}"/>
              </a:ext>
            </a:extLst>
          </p:cNvPr>
          <p:cNvSpPr txBox="1"/>
          <p:nvPr/>
        </p:nvSpPr>
        <p:spPr>
          <a:xfrm>
            <a:off x="206473" y="1346536"/>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6.1</a:t>
            </a:r>
            <a:r>
              <a:rPr lang="ar-JO" sz="1633" dirty="0">
                <a:solidFill>
                  <a:srgbClr val="264D9F"/>
                </a:solidFill>
                <a:ea typeface="Times New Roman" panose="02020603050405020304" pitchFamily="18" charset="0"/>
                <a:cs typeface="Calibri" panose="020F0502020204030204" pitchFamily="34" charset="0"/>
              </a:rPr>
              <a:t> تقييم السيناريوهات</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3997667158"/>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241417" y="2095499"/>
            <a:ext cx="8277445" cy="846257"/>
          </a:xfrm>
          <a:prstGeom prst="rect">
            <a:avLst/>
          </a:prstGeom>
          <a:noFill/>
        </p:spPr>
        <p:txBody>
          <a:bodyPr wrap="square">
            <a:spAutoFit/>
          </a:bodyPr>
          <a:lstStyle/>
          <a:p>
            <a:pPr algn="just" rtl="1">
              <a:lnSpc>
                <a:spcPct val="150000"/>
              </a:lnSpc>
            </a:pPr>
            <a:r>
              <a:rPr lang="ar-JO" sz="1633" dirty="0">
                <a:solidFill>
                  <a:schemeClr val="bg2">
                    <a:lumMod val="50000"/>
                  </a:schemeClr>
                </a:solidFill>
              </a:rPr>
              <a:t>منهجية صنع القرار قابلة للتطبيق على كل من المناطق الحضرية الصغيرة والأحياء. بعد تحديد الحدود المادية للمنطقة الحضرية ، يجب تحديد المباني العامة المدرجة في دراسة التعديل التحديثي</a:t>
            </a:r>
            <a:r>
              <a:rPr lang="en-US" sz="1633" dirty="0">
                <a:solidFill>
                  <a:schemeClr val="bg2">
                    <a:lumMod val="50000"/>
                  </a:schemeClr>
                </a:solidFill>
              </a:rPr>
              <a:t>. </a:t>
            </a:r>
          </a:p>
        </p:txBody>
      </p:sp>
      <p:sp>
        <p:nvSpPr>
          <p:cNvPr id="3" name="CasellaDiTesto 2">
            <a:extLst>
              <a:ext uri="{FF2B5EF4-FFF2-40B4-BE49-F238E27FC236}">
                <a16:creationId xmlns:a16="http://schemas.microsoft.com/office/drawing/2014/main" id="{6EEED47A-8200-7DC7-A891-71E07E9CEF9B}"/>
              </a:ext>
            </a:extLst>
          </p:cNvPr>
          <p:cNvSpPr txBox="1"/>
          <p:nvPr/>
        </p:nvSpPr>
        <p:spPr>
          <a:xfrm>
            <a:off x="161574" y="1552787"/>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.2.1</a:t>
            </a:r>
            <a:r>
              <a:rPr lang="ar-JO" sz="1633" dirty="0">
                <a:solidFill>
                  <a:srgbClr val="264D9F"/>
                </a:solidFill>
                <a:ea typeface="Times New Roman" panose="02020603050405020304" pitchFamily="18" charset="0"/>
                <a:cs typeface="Calibri" panose="020F0502020204030204" pitchFamily="34" charset="0"/>
              </a:rPr>
              <a:t> اختيار المنطقة العمرانية والمباني</a:t>
            </a:r>
            <a:endParaRPr lang="en-US" sz="1633" dirty="0">
              <a:solidFill>
                <a:srgbClr val="264D9F"/>
              </a:solidFill>
              <a:ea typeface="Times New Roman" panose="02020603050405020304" pitchFamily="18" charset="0"/>
              <a:cs typeface="Calibri" panose="020F0502020204030204" pitchFamily="34" charset="0"/>
            </a:endParaRPr>
          </a:p>
        </p:txBody>
      </p:sp>
      <p:pic>
        <p:nvPicPr>
          <p:cNvPr id="6" name="Immagine 5">
            <a:extLst>
              <a:ext uri="{FF2B5EF4-FFF2-40B4-BE49-F238E27FC236}">
                <a16:creationId xmlns:a16="http://schemas.microsoft.com/office/drawing/2014/main" id="{3A096E5A-D6EF-C699-21C1-27D077B2BE4E}"/>
              </a:ext>
            </a:extLst>
          </p:cNvPr>
          <p:cNvPicPr>
            <a:picLocks noChangeAspect="1"/>
          </p:cNvPicPr>
          <p:nvPr/>
        </p:nvPicPr>
        <p:blipFill>
          <a:blip r:embed="rId3"/>
          <a:stretch>
            <a:fillRect/>
          </a:stretch>
        </p:blipFill>
        <p:spPr>
          <a:xfrm>
            <a:off x="648018" y="3127484"/>
            <a:ext cx="3464656" cy="1944504"/>
          </a:xfrm>
          <a:prstGeom prst="rect">
            <a:avLst/>
          </a:prstGeom>
        </p:spPr>
      </p:pic>
      <p:sp>
        <p:nvSpPr>
          <p:cNvPr id="9" name="CasellaDiTesto 8">
            <a:extLst>
              <a:ext uri="{FF2B5EF4-FFF2-40B4-BE49-F238E27FC236}">
                <a16:creationId xmlns:a16="http://schemas.microsoft.com/office/drawing/2014/main" id="{CC347C0D-451A-47CC-7D13-B91686C1B6A1}"/>
              </a:ext>
            </a:extLst>
          </p:cNvPr>
          <p:cNvSpPr txBox="1"/>
          <p:nvPr/>
        </p:nvSpPr>
        <p:spPr>
          <a:xfrm>
            <a:off x="5258868" y="3299709"/>
            <a:ext cx="3198096" cy="1600053"/>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يجب أن توفر البلدية الأساس المنطقي وراء اختيار المنطقة والمباني الحضرية التي ستكون أهدافًا لعملية صنع القرار.</a:t>
            </a:r>
            <a:endParaRPr lang="it-IT" sz="1633" dirty="0"/>
          </a:p>
        </p:txBody>
      </p:sp>
      <p:sp>
        <p:nvSpPr>
          <p:cNvPr id="17" name="Rectangle 16"/>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8" name="CasellaDiTesto 17">
            <a:extLst>
              <a:ext uri="{FF2B5EF4-FFF2-40B4-BE49-F238E27FC236}">
                <a16:creationId xmlns:a16="http://schemas.microsoft.com/office/drawing/2014/main" id="{2520915D-8F2E-480A-9EB1-133ED10B56F8}"/>
              </a:ext>
            </a:extLst>
          </p:cNvPr>
          <p:cNvSpPr txBox="1"/>
          <p:nvPr/>
        </p:nvSpPr>
        <p:spPr>
          <a:xfrm>
            <a:off x="1938164" y="149550"/>
            <a:ext cx="5267672" cy="454996"/>
          </a:xfrm>
          <a:prstGeom prst="rect">
            <a:avLst/>
          </a:prstGeom>
          <a:noFill/>
        </p:spPr>
        <p:txBody>
          <a:bodyPr wrap="square">
            <a:spAutoFit/>
          </a:bodyPr>
          <a:lstStyle/>
          <a:p>
            <a:pPr marL="244804" algn="ctr">
              <a:lnSpc>
                <a:spcPct val="115000"/>
              </a:lnSpc>
            </a:pPr>
            <a:r>
              <a:rPr lang="ar-JO" sz="2177" b="1" dirty="0"/>
              <a:t>مرحلة البدء</a:t>
            </a:r>
          </a:p>
        </p:txBody>
      </p:sp>
      <p:grpSp>
        <p:nvGrpSpPr>
          <p:cNvPr id="29" name="Groupe 28"/>
          <p:cNvGrpSpPr/>
          <p:nvPr/>
        </p:nvGrpSpPr>
        <p:grpSpPr>
          <a:xfrm>
            <a:off x="7896675" y="977302"/>
            <a:ext cx="622187" cy="560289"/>
            <a:chOff x="7896675" y="977302"/>
            <a:chExt cx="622187" cy="560289"/>
          </a:xfrm>
        </p:grpSpPr>
        <p:sp>
          <p:nvSpPr>
            <p:cNvPr id="30" name="Ovale 21">
              <a:extLst>
                <a:ext uri="{FF2B5EF4-FFF2-40B4-BE49-F238E27FC236}">
                  <a16:creationId xmlns:a16="http://schemas.microsoft.com/office/drawing/2014/main" id="{00513AA0-6EF8-82D6-470D-B926244009CC}"/>
                </a:ext>
              </a:extLst>
            </p:cNvPr>
            <p:cNvSpPr/>
            <p:nvPr/>
          </p:nvSpPr>
          <p:spPr>
            <a:xfrm>
              <a:off x="7958573" y="977302"/>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1" name="Elemento grafico 26" descr="Play con riempimento a tinta unita">
              <a:extLst>
                <a:ext uri="{FF2B5EF4-FFF2-40B4-BE49-F238E27FC236}">
                  <a16:creationId xmlns:a16="http://schemas.microsoft.com/office/drawing/2014/main" id="{BA9D1F96-D24F-EDE1-5E00-1EC6EC7A8DD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0800000">
              <a:off x="7896675" y="977302"/>
              <a:ext cx="560289" cy="560289"/>
            </a:xfrm>
            <a:prstGeom prst="rect">
              <a:avLst/>
            </a:prstGeom>
          </p:spPr>
        </p:pic>
      </p:grpSp>
      <p:sp>
        <p:nvSpPr>
          <p:cNvPr id="10" name="Rectangle 9"/>
          <p:cNvSpPr/>
          <p:nvPr/>
        </p:nvSpPr>
        <p:spPr>
          <a:xfrm>
            <a:off x="6586295" y="1043425"/>
            <a:ext cx="1135888" cy="410882"/>
          </a:xfrm>
          <a:prstGeom prst="rect">
            <a:avLst/>
          </a:prstGeom>
        </p:spPr>
        <p:txBody>
          <a:bodyPr wrap="none">
            <a:spAutoFit/>
          </a:bodyPr>
          <a:lstStyle/>
          <a:p>
            <a:pPr marL="244804">
              <a:lnSpc>
                <a:spcPct val="115000"/>
              </a:lnSpc>
            </a:pPr>
            <a:r>
              <a:rPr lang="ar-JO" dirty="0">
                <a:solidFill>
                  <a:srgbClr val="264D9F"/>
                </a:solidFill>
                <a:ea typeface="Times New Roman" panose="02020603050405020304" pitchFamily="18" charset="0"/>
                <a:cs typeface="Calibri" panose="020F0502020204030204" pitchFamily="34" charset="0"/>
              </a:rPr>
              <a:t>. 1. البدء</a:t>
            </a:r>
          </a:p>
        </p:txBody>
      </p:sp>
      <p:grpSp>
        <p:nvGrpSpPr>
          <p:cNvPr id="25" name="Groupe 24"/>
          <p:cNvGrpSpPr/>
          <p:nvPr/>
        </p:nvGrpSpPr>
        <p:grpSpPr>
          <a:xfrm>
            <a:off x="291686" y="905848"/>
            <a:ext cx="1363020" cy="735971"/>
            <a:chOff x="7561141" y="1138449"/>
            <a:chExt cx="1363020" cy="735971"/>
          </a:xfrm>
        </p:grpSpPr>
        <p:sp>
          <p:nvSpPr>
            <p:cNvPr id="27" name="Ovale 3">
              <a:extLst>
                <a:ext uri="{FF2B5EF4-FFF2-40B4-BE49-F238E27FC236}">
                  <a16:creationId xmlns:a16="http://schemas.microsoft.com/office/drawing/2014/main" id="{A8210449-98C2-732A-9051-A013DE27C6CC}"/>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2" name="Elemento grafico 4" descr="Ricerca cartelle con riempimento a tinta unita">
              <a:extLst>
                <a:ext uri="{FF2B5EF4-FFF2-40B4-BE49-F238E27FC236}">
                  <a16:creationId xmlns:a16="http://schemas.microsoft.com/office/drawing/2014/main" id="{D38B73BB-A470-9DF0-3DDB-76995781F67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26797" y="1294460"/>
              <a:ext cx="481441" cy="481441"/>
            </a:xfrm>
            <a:prstGeom prst="rect">
              <a:avLst/>
            </a:prstGeom>
          </p:spPr>
        </p:pic>
        <p:pic>
          <p:nvPicPr>
            <p:cNvPr id="33" name="Immagine 6">
              <a:extLst>
                <a:ext uri="{FF2B5EF4-FFF2-40B4-BE49-F238E27FC236}">
                  <a16:creationId xmlns:a16="http://schemas.microsoft.com/office/drawing/2014/main" id="{22961498-ED5A-6909-0EBF-DAB1C70284A5}"/>
                </a:ext>
              </a:extLst>
            </p:cNvPr>
            <p:cNvPicPr>
              <a:picLocks noChangeAspect="1"/>
            </p:cNvPicPr>
            <p:nvPr/>
          </p:nvPicPr>
          <p:blipFill>
            <a:blip r:embed="rId8"/>
            <a:stretch>
              <a:fillRect/>
            </a:stretch>
          </p:blipFill>
          <p:spPr>
            <a:xfrm>
              <a:off x="8316755" y="1232102"/>
              <a:ext cx="465925" cy="560289"/>
            </a:xfrm>
            <a:prstGeom prst="rect">
              <a:avLst/>
            </a:prstGeom>
            <a:ln>
              <a:solidFill>
                <a:schemeClr val="bg2">
                  <a:lumMod val="60000"/>
                  <a:lumOff val="40000"/>
                </a:schemeClr>
              </a:solidFill>
            </a:ln>
          </p:spPr>
        </p:pic>
        <p:sp>
          <p:nvSpPr>
            <p:cNvPr id="34" name="Rettangolo 7">
              <a:extLst>
                <a:ext uri="{FF2B5EF4-FFF2-40B4-BE49-F238E27FC236}">
                  <a16:creationId xmlns:a16="http://schemas.microsoft.com/office/drawing/2014/main" id="{19831808-793C-CC7B-C4D1-3F47A07E325F}"/>
                </a:ext>
              </a:extLst>
            </p:cNvPr>
            <p:cNvSpPr/>
            <p:nvPr/>
          </p:nvSpPr>
          <p:spPr bwMode="auto">
            <a:xfrm>
              <a:off x="7561141" y="1138449"/>
              <a:ext cx="1363020" cy="735971"/>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grpSp>
    </p:spTree>
    <p:extLst>
      <p:ext uri="{BB962C8B-B14F-4D97-AF65-F5344CB8AC3E}">
        <p14:creationId xmlns:p14="http://schemas.microsoft.com/office/powerpoint/2010/main" val="2598043427"/>
      </p:ext>
    </p:extLst>
  </p:cSld>
  <p:clrMapOvr>
    <a:masterClrMapping/>
  </p:clrMapOvr>
  <p:transition spd="slow"/>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60</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216572" y="1890140"/>
            <a:ext cx="8239345" cy="343620"/>
          </a:xfrm>
          <a:prstGeom prst="rect">
            <a:avLst/>
          </a:prstGeom>
          <a:noFill/>
        </p:spPr>
        <p:txBody>
          <a:bodyPr wrap="square">
            <a:spAutoFit/>
          </a:bodyPr>
          <a:lstStyle/>
          <a:p>
            <a:pPr algn="r" rtl="1"/>
            <a:r>
              <a:rPr lang="ar-JO" sz="1633" dirty="0">
                <a:solidFill>
                  <a:schemeClr val="bg2">
                    <a:lumMod val="50000"/>
                  </a:schemeClr>
                </a:solidFill>
              </a:rPr>
              <a:t>في نهاية عملية تقييم السيناريوهات ، يكون الناتج النهائي هو </a:t>
            </a:r>
            <a:r>
              <a:rPr lang="en-US" sz="1633" dirty="0">
                <a:solidFill>
                  <a:schemeClr val="bg2">
                    <a:lumMod val="50000"/>
                  </a:schemeClr>
                </a:solidFill>
              </a:rPr>
              <a:t>SBTool </a:t>
            </a:r>
            <a:r>
              <a:rPr lang="ar-JO" sz="1633" dirty="0">
                <a:solidFill>
                  <a:schemeClr val="bg2">
                    <a:lumMod val="50000"/>
                  </a:schemeClr>
                </a:solidFill>
              </a:rPr>
              <a:t>ودرجات </a:t>
            </a:r>
            <a:r>
              <a:rPr lang="en-US" sz="1633" dirty="0">
                <a:solidFill>
                  <a:schemeClr val="bg2">
                    <a:lumMod val="50000"/>
                  </a:schemeClr>
                </a:solidFill>
              </a:rPr>
              <a:t>SNTool </a:t>
            </a:r>
            <a:r>
              <a:rPr lang="ar-JO" sz="1633" dirty="0">
                <a:solidFill>
                  <a:schemeClr val="bg2">
                    <a:lumMod val="50000"/>
                  </a:schemeClr>
                </a:solidFill>
              </a:rPr>
              <a:t>المرتبطة بكل منها.</a:t>
            </a:r>
            <a:endParaRPr lang="en-US" sz="1633" dirty="0">
              <a:solidFill>
                <a:schemeClr val="bg2">
                  <a:lumMod val="50000"/>
                </a:schemeClr>
              </a:solidFill>
            </a:endParaRPr>
          </a:p>
        </p:txBody>
      </p:sp>
      <p:sp>
        <p:nvSpPr>
          <p:cNvPr id="8" name="CasellaDiTesto 7">
            <a:extLst>
              <a:ext uri="{FF2B5EF4-FFF2-40B4-BE49-F238E27FC236}">
                <a16:creationId xmlns:a16="http://schemas.microsoft.com/office/drawing/2014/main" id="{DEDE3ADE-A120-2EA6-5576-16BAFDCD8493}"/>
              </a:ext>
            </a:extLst>
          </p:cNvPr>
          <p:cNvSpPr txBox="1"/>
          <p:nvPr/>
        </p:nvSpPr>
        <p:spPr>
          <a:xfrm>
            <a:off x="863669" y="2326557"/>
            <a:ext cx="7591003" cy="343620"/>
          </a:xfrm>
          <a:prstGeom prst="rect">
            <a:avLst/>
          </a:prstGeom>
          <a:noFill/>
        </p:spPr>
        <p:txBody>
          <a:bodyPr wrap="square">
            <a:spAutoFit/>
          </a:bodyPr>
          <a:lstStyle/>
          <a:p>
            <a:pPr algn="r" rtl="1"/>
            <a:r>
              <a:rPr lang="ar-JO" sz="1633" dirty="0">
                <a:solidFill>
                  <a:schemeClr val="bg2">
                    <a:lumMod val="50000"/>
                  </a:schemeClr>
                </a:solidFill>
              </a:rPr>
              <a:t>في هذه المرحلة ، من الممكن المضي قدمًا في ترتيبهم</a:t>
            </a:r>
            <a:endParaRPr lang="it-IT" sz="1633" dirty="0">
              <a:solidFill>
                <a:schemeClr val="bg1">
                  <a:lumMod val="50000"/>
                </a:schemeClr>
              </a:solidFill>
            </a:endParaRPr>
          </a:p>
        </p:txBody>
      </p:sp>
      <p:grpSp>
        <p:nvGrpSpPr>
          <p:cNvPr id="12" name="Groupe 11"/>
          <p:cNvGrpSpPr/>
          <p:nvPr/>
        </p:nvGrpSpPr>
        <p:grpSpPr>
          <a:xfrm>
            <a:off x="216572" y="944674"/>
            <a:ext cx="1363020" cy="740409"/>
            <a:chOff x="7561141" y="1138448"/>
            <a:chExt cx="1363020" cy="740409"/>
          </a:xfrm>
        </p:grpSpPr>
        <p:sp>
          <p:nvSpPr>
            <p:cNvPr id="3" name="Ovale 2">
              <a:extLst>
                <a:ext uri="{FF2B5EF4-FFF2-40B4-BE49-F238E27FC236}">
                  <a16:creationId xmlns:a16="http://schemas.microsoft.com/office/drawing/2014/main" id="{64F21295-A0F7-119A-5877-F393AC6F1B95}"/>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26FEF307-182D-17D6-E341-F8C47EA6064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26797" y="1294460"/>
              <a:ext cx="481441" cy="481441"/>
            </a:xfrm>
            <a:prstGeom prst="rect">
              <a:avLst/>
            </a:prstGeom>
          </p:spPr>
        </p:pic>
        <p:pic>
          <p:nvPicPr>
            <p:cNvPr id="9" name="Immagine 8">
              <a:extLst>
                <a:ext uri="{FF2B5EF4-FFF2-40B4-BE49-F238E27FC236}">
                  <a16:creationId xmlns:a16="http://schemas.microsoft.com/office/drawing/2014/main" id="{DA1BA581-6E99-BB79-1EC6-9D76109E745E}"/>
                </a:ext>
              </a:extLst>
            </p:cNvPr>
            <p:cNvPicPr>
              <a:picLocks noChangeAspect="1"/>
            </p:cNvPicPr>
            <p:nvPr/>
          </p:nvPicPr>
          <p:blipFill rotWithShape="1">
            <a:blip r:embed="rId5"/>
            <a:srcRect b="71569"/>
            <a:stretch/>
          </p:blipFill>
          <p:spPr>
            <a:xfrm>
              <a:off x="8351408" y="1316086"/>
              <a:ext cx="438621" cy="149961"/>
            </a:xfrm>
            <a:prstGeom prst="rect">
              <a:avLst/>
            </a:prstGeom>
            <a:ln>
              <a:solidFill>
                <a:schemeClr val="bg2">
                  <a:lumMod val="60000"/>
                  <a:lumOff val="40000"/>
                </a:schemeClr>
              </a:solidFill>
            </a:ln>
          </p:spPr>
        </p:pic>
        <p:sp>
          <p:nvSpPr>
            <p:cNvPr id="10" name="Rettangolo 9">
              <a:extLst>
                <a:ext uri="{FF2B5EF4-FFF2-40B4-BE49-F238E27FC236}">
                  <a16:creationId xmlns:a16="http://schemas.microsoft.com/office/drawing/2014/main" id="{4BA61F3F-281E-0F0F-A915-71A3C8BA3AC1}"/>
                </a:ext>
              </a:extLst>
            </p:cNvPr>
            <p:cNvSpPr/>
            <p:nvPr/>
          </p:nvSpPr>
          <p:spPr bwMode="auto">
            <a:xfrm>
              <a:off x="7561141" y="1138448"/>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1" name="Immagine 10">
              <a:extLst>
                <a:ext uri="{FF2B5EF4-FFF2-40B4-BE49-F238E27FC236}">
                  <a16:creationId xmlns:a16="http://schemas.microsoft.com/office/drawing/2014/main" id="{F92E16EA-153F-8B6F-96D0-5B78710E7AA6}"/>
                </a:ext>
              </a:extLst>
            </p:cNvPr>
            <p:cNvPicPr>
              <a:picLocks noChangeAspect="1"/>
            </p:cNvPicPr>
            <p:nvPr/>
          </p:nvPicPr>
          <p:blipFill>
            <a:blip r:embed="rId6"/>
            <a:stretch>
              <a:fillRect/>
            </a:stretch>
          </p:blipFill>
          <p:spPr>
            <a:xfrm>
              <a:off x="8345282" y="1467107"/>
              <a:ext cx="458937" cy="327320"/>
            </a:xfrm>
            <a:prstGeom prst="rect">
              <a:avLst/>
            </a:prstGeom>
          </p:spPr>
        </p:pic>
      </p:grpSp>
      <p:grpSp>
        <p:nvGrpSpPr>
          <p:cNvPr id="19" name="Groupe 18"/>
          <p:cNvGrpSpPr/>
          <p:nvPr/>
        </p:nvGrpSpPr>
        <p:grpSpPr>
          <a:xfrm>
            <a:off x="1397977" y="6125705"/>
            <a:ext cx="5990290" cy="690395"/>
            <a:chOff x="1397977" y="6125705"/>
            <a:chExt cx="5990290" cy="690395"/>
          </a:xfrm>
        </p:grpSpPr>
        <p:sp>
          <p:nvSpPr>
            <p:cNvPr id="20" name="Rectangle 1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1" name="Groupe 20"/>
            <p:cNvGrpSpPr/>
            <p:nvPr/>
          </p:nvGrpSpPr>
          <p:grpSpPr>
            <a:xfrm>
              <a:off x="1397977" y="6156450"/>
              <a:ext cx="5990290" cy="659650"/>
              <a:chOff x="1397977" y="6156450"/>
              <a:chExt cx="5990290" cy="659650"/>
            </a:xfrm>
          </p:grpSpPr>
          <p:sp>
            <p:nvSpPr>
              <p:cNvPr id="23" name="Rectangle 2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28" name="Groupe 27"/>
          <p:cNvGrpSpPr/>
          <p:nvPr/>
        </p:nvGrpSpPr>
        <p:grpSpPr>
          <a:xfrm>
            <a:off x="206473" y="888210"/>
            <a:ext cx="8619209" cy="560289"/>
            <a:chOff x="176386" y="817171"/>
            <a:chExt cx="8619209" cy="560289"/>
          </a:xfrm>
        </p:grpSpPr>
        <p:sp>
          <p:nvSpPr>
            <p:cNvPr id="29" name="CasellaDiTesto 24">
              <a:extLst>
                <a:ext uri="{FF2B5EF4-FFF2-40B4-BE49-F238E27FC236}">
                  <a16:creationId xmlns:a16="http://schemas.microsoft.com/office/drawing/2014/main" id="{428201F7-7479-C631-09DC-E58FFC12461D}"/>
                </a:ext>
              </a:extLst>
            </p:cNvPr>
            <p:cNvSpPr txBox="1"/>
            <p:nvPr/>
          </p:nvSpPr>
          <p:spPr>
            <a:xfrm>
              <a:off x="176386" y="829088"/>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30" name="Ovale 21">
              <a:extLst>
                <a:ext uri="{FF2B5EF4-FFF2-40B4-BE49-F238E27FC236}">
                  <a16:creationId xmlns:a16="http://schemas.microsoft.com/office/drawing/2014/main" id="{00513AA0-6EF8-82D6-470D-B926244009CC}"/>
                </a:ext>
              </a:extLst>
            </p:cNvPr>
            <p:cNvSpPr/>
            <p:nvPr/>
          </p:nvSpPr>
          <p:spPr>
            <a:xfrm>
              <a:off x="8235306" y="81717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1"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03224" y="874306"/>
              <a:ext cx="411165" cy="411165"/>
            </a:xfrm>
            <a:prstGeom prst="rect">
              <a:avLst/>
            </a:prstGeom>
          </p:spPr>
        </p:pic>
      </p:grpSp>
      <p:sp>
        <p:nvSpPr>
          <p:cNvPr id="33" name="CasellaDiTesto 3">
            <a:extLst>
              <a:ext uri="{FF2B5EF4-FFF2-40B4-BE49-F238E27FC236}">
                <a16:creationId xmlns:a16="http://schemas.microsoft.com/office/drawing/2014/main" id="{F3B52DCA-F75D-B241-82DC-926298107165}"/>
              </a:ext>
            </a:extLst>
          </p:cNvPr>
          <p:cNvSpPr txBox="1"/>
          <p:nvPr/>
        </p:nvSpPr>
        <p:spPr>
          <a:xfrm>
            <a:off x="206473" y="1346536"/>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6.1</a:t>
            </a:r>
            <a:r>
              <a:rPr lang="ar-JO" sz="1633" dirty="0">
                <a:solidFill>
                  <a:srgbClr val="264D9F"/>
                </a:solidFill>
                <a:ea typeface="Times New Roman" panose="02020603050405020304" pitchFamily="18" charset="0"/>
                <a:cs typeface="Calibri" panose="020F0502020204030204" pitchFamily="34" charset="0"/>
              </a:rPr>
              <a:t> تقييم السيناريوهات</a:t>
            </a:r>
            <a:endParaRPr lang="en-US" sz="1633" dirty="0">
              <a:solidFill>
                <a:srgbClr val="264D9F"/>
              </a:solidFill>
              <a:ea typeface="Times New Roman" panose="02020603050405020304" pitchFamily="18" charset="0"/>
              <a:cs typeface="Calibri" panose="020F0502020204030204" pitchFamily="34" charset="0"/>
            </a:endParaRPr>
          </a:p>
        </p:txBody>
      </p:sp>
      <p:graphicFrame>
        <p:nvGraphicFramePr>
          <p:cNvPr id="13" name="Tableau 12"/>
          <p:cNvGraphicFramePr>
            <a:graphicFrameLocks noGrp="1"/>
          </p:cNvGraphicFramePr>
          <p:nvPr>
            <p:extLst>
              <p:ext uri="{D42A27DB-BD31-4B8C-83A1-F6EECF244321}">
                <p14:modId xmlns:p14="http://schemas.microsoft.com/office/powerpoint/2010/main" val="2800702348"/>
              </p:ext>
            </p:extLst>
          </p:nvPr>
        </p:nvGraphicFramePr>
        <p:xfrm>
          <a:off x="434078" y="3205698"/>
          <a:ext cx="8082412" cy="1478280"/>
        </p:xfrm>
        <a:graphic>
          <a:graphicData uri="http://schemas.openxmlformats.org/drawingml/2006/table">
            <a:tbl>
              <a:tblPr firstRow="1" bandRow="1">
                <a:tableStyleId>{5C22544A-7EE6-4342-B048-85BDC9FD1C3A}</a:tableStyleId>
              </a:tblPr>
              <a:tblGrid>
                <a:gridCol w="2020603">
                  <a:extLst>
                    <a:ext uri="{9D8B030D-6E8A-4147-A177-3AD203B41FA5}">
                      <a16:colId xmlns:a16="http://schemas.microsoft.com/office/drawing/2014/main" val="20000"/>
                    </a:ext>
                  </a:extLst>
                </a:gridCol>
                <a:gridCol w="2020603">
                  <a:extLst>
                    <a:ext uri="{9D8B030D-6E8A-4147-A177-3AD203B41FA5}">
                      <a16:colId xmlns:a16="http://schemas.microsoft.com/office/drawing/2014/main" val="20001"/>
                    </a:ext>
                  </a:extLst>
                </a:gridCol>
                <a:gridCol w="2020603">
                  <a:extLst>
                    <a:ext uri="{9D8B030D-6E8A-4147-A177-3AD203B41FA5}">
                      <a16:colId xmlns:a16="http://schemas.microsoft.com/office/drawing/2014/main" val="20002"/>
                    </a:ext>
                  </a:extLst>
                </a:gridCol>
                <a:gridCol w="2020603">
                  <a:extLst>
                    <a:ext uri="{9D8B030D-6E8A-4147-A177-3AD203B41FA5}">
                      <a16:colId xmlns:a16="http://schemas.microsoft.com/office/drawing/2014/main" val="20003"/>
                    </a:ext>
                  </a:extLst>
                </a:gridCol>
              </a:tblGrid>
              <a:tr h="370840">
                <a:tc>
                  <a:txBody>
                    <a:bodyPr/>
                    <a:lstStyle/>
                    <a:p>
                      <a:pPr algn="ctr"/>
                      <a:r>
                        <a:rPr lang="ar-SA" dirty="0"/>
                        <a:t>المبنى ب</a:t>
                      </a:r>
                      <a:endParaRPr lang="fr-FR" dirty="0"/>
                    </a:p>
                  </a:txBody>
                  <a:tcPr/>
                </a:tc>
                <a:tc>
                  <a:txBody>
                    <a:bodyPr/>
                    <a:lstStyle/>
                    <a:p>
                      <a:pPr algn="ctr" rtl="1"/>
                      <a:r>
                        <a:rPr lang="ar-SA" dirty="0"/>
                        <a:t>المبنى  ا </a:t>
                      </a:r>
                      <a:endParaRPr lang="fr-FR" dirty="0"/>
                    </a:p>
                  </a:txBody>
                  <a:tcPr/>
                </a:tc>
                <a:tc>
                  <a:txBody>
                    <a:bodyPr/>
                    <a:lstStyle/>
                    <a:p>
                      <a:pPr algn="ctr"/>
                      <a:r>
                        <a:rPr lang="ar-SA" dirty="0"/>
                        <a:t>المنطقة الحضرية</a:t>
                      </a:r>
                      <a:endParaRPr lang="fr-FR" dirty="0"/>
                    </a:p>
                  </a:txBody>
                  <a:tcPr/>
                </a:tc>
                <a:tc>
                  <a:txBody>
                    <a:bodyPr/>
                    <a:lstStyle/>
                    <a:p>
                      <a:pPr algn="ctr"/>
                      <a:r>
                        <a:rPr lang="ar-SA" dirty="0"/>
                        <a:t> سيناريوهات</a:t>
                      </a:r>
                      <a:endParaRPr lang="fr-FR" dirty="0"/>
                    </a:p>
                  </a:txBody>
                  <a:tcPr/>
                </a:tc>
                <a:extLst>
                  <a:ext uri="{0D108BD9-81ED-4DB2-BD59-A6C34878D82A}">
                    <a16:rowId xmlns:a16="http://schemas.microsoft.com/office/drawing/2014/main" val="10000"/>
                  </a:ext>
                </a:extLst>
              </a:tr>
              <a:tr h="370840">
                <a:tc>
                  <a:txBody>
                    <a:bodyPr/>
                    <a:lstStyle/>
                    <a:p>
                      <a:pPr algn="ctr"/>
                      <a:r>
                        <a:rPr lang="en-US" dirty="0"/>
                        <a:t>2.0</a:t>
                      </a:r>
                      <a:endParaRPr lang="fr-FR" dirty="0"/>
                    </a:p>
                  </a:txBody>
                  <a:tcPr/>
                </a:tc>
                <a:tc>
                  <a:txBody>
                    <a:bodyPr/>
                    <a:lstStyle/>
                    <a:p>
                      <a:pPr algn="ctr"/>
                      <a:r>
                        <a:rPr lang="en-US" dirty="0"/>
                        <a:t>2.1</a:t>
                      </a:r>
                      <a:endParaRPr lang="fr-FR" dirty="0"/>
                    </a:p>
                  </a:txBody>
                  <a:tcPr/>
                </a:tc>
                <a:tc>
                  <a:txBody>
                    <a:bodyPr/>
                    <a:lstStyle/>
                    <a:p>
                      <a:pPr algn="ctr"/>
                      <a:r>
                        <a:rPr lang="en-US" dirty="0"/>
                        <a:t>1.3</a:t>
                      </a:r>
                      <a:endParaRPr lang="fr-FR" dirty="0"/>
                    </a:p>
                  </a:txBody>
                  <a:tcPr/>
                </a:tc>
                <a:tc>
                  <a:txBody>
                    <a:bodyPr/>
                    <a:lstStyle/>
                    <a:p>
                      <a:pPr algn="ctr" rtl="1"/>
                      <a:r>
                        <a:rPr lang="ar-SA" dirty="0"/>
                        <a:t>سيناريو </a:t>
                      </a:r>
                      <a:r>
                        <a:rPr lang="en-US" dirty="0"/>
                        <a:t>1</a:t>
                      </a:r>
                      <a:endParaRPr lang="fr-FR" dirty="0"/>
                    </a:p>
                  </a:txBody>
                  <a:tcPr/>
                </a:tc>
                <a:extLst>
                  <a:ext uri="{0D108BD9-81ED-4DB2-BD59-A6C34878D82A}">
                    <a16:rowId xmlns:a16="http://schemas.microsoft.com/office/drawing/2014/main" val="10001"/>
                  </a:ext>
                </a:extLst>
              </a:tr>
              <a:tr h="370840">
                <a:tc>
                  <a:txBody>
                    <a:bodyPr/>
                    <a:lstStyle/>
                    <a:p>
                      <a:pPr algn="ctr"/>
                      <a:r>
                        <a:rPr lang="en-US" dirty="0"/>
                        <a:t>1.5</a:t>
                      </a:r>
                      <a:endParaRPr lang="fr-FR" dirty="0"/>
                    </a:p>
                  </a:txBody>
                  <a:tcPr/>
                </a:tc>
                <a:tc>
                  <a:txBody>
                    <a:bodyPr/>
                    <a:lstStyle/>
                    <a:p>
                      <a:pPr algn="ctr"/>
                      <a:r>
                        <a:rPr lang="en-US" dirty="0"/>
                        <a:t>1.7</a:t>
                      </a:r>
                      <a:endParaRPr lang="fr-FR" dirty="0"/>
                    </a:p>
                  </a:txBody>
                  <a:tcPr/>
                </a:tc>
                <a:tc>
                  <a:txBody>
                    <a:bodyPr/>
                    <a:lstStyle/>
                    <a:p>
                      <a:pPr algn="ctr"/>
                      <a:r>
                        <a:rPr lang="en-US" dirty="0"/>
                        <a:t>1.5</a:t>
                      </a:r>
                      <a:endParaRPr lang="fr-FR" dirty="0"/>
                    </a:p>
                  </a:txBody>
                  <a:tcPr/>
                </a:tc>
                <a:tc>
                  <a:txBody>
                    <a:bodyPr/>
                    <a:lstStyle/>
                    <a:p>
                      <a:pPr algn="ctr" rtl="1"/>
                      <a:r>
                        <a:rPr lang="ar-SA" dirty="0"/>
                        <a:t>سيناريو </a:t>
                      </a:r>
                      <a:r>
                        <a:rPr lang="en-US" dirty="0"/>
                        <a:t>2</a:t>
                      </a:r>
                      <a:endParaRPr lang="fr-FR" dirty="0"/>
                    </a:p>
                  </a:txBody>
                  <a:tcPr/>
                </a:tc>
                <a:extLst>
                  <a:ext uri="{0D108BD9-81ED-4DB2-BD59-A6C34878D82A}">
                    <a16:rowId xmlns:a16="http://schemas.microsoft.com/office/drawing/2014/main" val="10002"/>
                  </a:ext>
                </a:extLst>
              </a:tr>
              <a:tr h="349426">
                <a:tc>
                  <a:txBody>
                    <a:bodyPr/>
                    <a:lstStyle/>
                    <a:p>
                      <a:pPr algn="ctr"/>
                      <a:r>
                        <a:rPr lang="en-US" dirty="0"/>
                        <a:t>1.8</a:t>
                      </a:r>
                      <a:endParaRPr lang="fr-FR" dirty="0"/>
                    </a:p>
                  </a:txBody>
                  <a:tcPr/>
                </a:tc>
                <a:tc>
                  <a:txBody>
                    <a:bodyPr/>
                    <a:lstStyle/>
                    <a:p>
                      <a:pPr algn="ctr"/>
                      <a:r>
                        <a:rPr lang="en-US" dirty="0"/>
                        <a:t>1.7</a:t>
                      </a:r>
                      <a:endParaRPr lang="fr-FR" dirty="0"/>
                    </a:p>
                  </a:txBody>
                  <a:tcPr/>
                </a:tc>
                <a:tc>
                  <a:txBody>
                    <a:bodyPr/>
                    <a:lstStyle/>
                    <a:p>
                      <a:pPr algn="ctr"/>
                      <a:r>
                        <a:rPr lang="en-US" dirty="0"/>
                        <a:t>1.1</a:t>
                      </a:r>
                      <a:endParaRPr lang="fr-FR" dirty="0"/>
                    </a:p>
                  </a:txBody>
                  <a:tcPr/>
                </a:tc>
                <a:tc>
                  <a:txBody>
                    <a:bodyPr/>
                    <a:lstStyle/>
                    <a:p>
                      <a:pPr algn="ctr" rtl="1"/>
                      <a:r>
                        <a:rPr lang="ar-SA" dirty="0"/>
                        <a:t>سيناريو</a:t>
                      </a:r>
                      <a:r>
                        <a:rPr lang="en-US" dirty="0"/>
                        <a:t> 3</a:t>
                      </a:r>
                      <a:endParaRPr lang="fr-FR" dirty="0"/>
                    </a:p>
                  </a:txBody>
                  <a:tcPr/>
                </a:tc>
                <a:extLst>
                  <a:ext uri="{0D108BD9-81ED-4DB2-BD59-A6C34878D82A}">
                    <a16:rowId xmlns:a16="http://schemas.microsoft.com/office/drawing/2014/main" val="10003"/>
                  </a:ext>
                </a:extLst>
              </a:tr>
            </a:tbl>
          </a:graphicData>
        </a:graphic>
      </p:graphicFrame>
      <p:sp>
        <p:nvSpPr>
          <p:cNvPr id="34" name="CasellaDiTesto 17">
            <a:extLst>
              <a:ext uri="{FF2B5EF4-FFF2-40B4-BE49-F238E27FC236}">
                <a16:creationId xmlns:a16="http://schemas.microsoft.com/office/drawing/2014/main" id="{2520915D-8F2E-480A-9EB1-133ED10B56F8}"/>
              </a:ext>
            </a:extLst>
          </p:cNvPr>
          <p:cNvSpPr txBox="1"/>
          <p:nvPr/>
        </p:nvSpPr>
        <p:spPr>
          <a:xfrm>
            <a:off x="2257056" y="1646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spTree>
    <p:extLst>
      <p:ext uri="{BB962C8B-B14F-4D97-AF65-F5344CB8AC3E}">
        <p14:creationId xmlns:p14="http://schemas.microsoft.com/office/powerpoint/2010/main" val="1146940259"/>
      </p:ext>
    </p:extLst>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61</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74664" y="2382257"/>
            <a:ext cx="8239345" cy="2102627"/>
          </a:xfrm>
          <a:prstGeom prst="rect">
            <a:avLst/>
          </a:prstGeom>
          <a:noFill/>
        </p:spPr>
        <p:txBody>
          <a:bodyPr wrap="square">
            <a:spAutoFit/>
          </a:bodyPr>
          <a:lstStyle/>
          <a:p>
            <a:pPr algn="just" rtl="1">
              <a:lnSpc>
                <a:spcPct val="200000"/>
              </a:lnSpc>
            </a:pPr>
            <a:r>
              <a:rPr lang="ar-JO" sz="1633" dirty="0">
                <a:solidFill>
                  <a:schemeClr val="bg2">
                    <a:lumMod val="50000"/>
                  </a:schemeClr>
                </a:solidFill>
              </a:rPr>
              <a:t>تتم صياغة عملية الترتيب في </a:t>
            </a:r>
            <a:r>
              <a:rPr lang="en-US" sz="1633" dirty="0">
                <a:solidFill>
                  <a:schemeClr val="bg2">
                    <a:lumMod val="50000"/>
                  </a:schemeClr>
                </a:solidFill>
              </a:rPr>
              <a:t>3</a:t>
            </a:r>
            <a:r>
              <a:rPr lang="ar-JO" sz="1633" dirty="0">
                <a:solidFill>
                  <a:schemeClr val="bg2">
                    <a:lumMod val="50000"/>
                  </a:schemeClr>
                </a:solidFill>
              </a:rPr>
              <a:t> خطوات:</a:t>
            </a:r>
            <a:endParaRPr lang="en-US" sz="1633" dirty="0">
              <a:solidFill>
                <a:schemeClr val="bg2">
                  <a:lumMod val="50000"/>
                </a:schemeClr>
              </a:solidFill>
            </a:endParaRPr>
          </a:p>
          <a:p>
            <a:pPr algn="just" rtl="1">
              <a:lnSpc>
                <a:spcPct val="200000"/>
              </a:lnSpc>
            </a:pPr>
            <a:r>
              <a:rPr lang="en-US" sz="1633" dirty="0">
                <a:solidFill>
                  <a:schemeClr val="bg2">
                    <a:lumMod val="50000"/>
                  </a:schemeClr>
                </a:solidFill>
              </a:rPr>
              <a:t>-1- </a:t>
            </a:r>
            <a:r>
              <a:rPr lang="ar-JO" sz="1633" dirty="0">
                <a:solidFill>
                  <a:schemeClr val="bg2">
                    <a:lumMod val="50000"/>
                  </a:schemeClr>
                </a:solidFill>
              </a:rPr>
              <a:t>تخصيص وزن لتحديد مستويات الأولوية بين المنطقة العمرانية والمباني</a:t>
            </a:r>
            <a:endParaRPr lang="en-US" sz="1633" dirty="0">
              <a:solidFill>
                <a:schemeClr val="bg2">
                  <a:lumMod val="50000"/>
                </a:schemeClr>
              </a:solidFill>
            </a:endParaRPr>
          </a:p>
          <a:p>
            <a:pPr algn="just" rtl="1">
              <a:lnSpc>
                <a:spcPct val="200000"/>
              </a:lnSpc>
            </a:pPr>
            <a:r>
              <a:rPr lang="en-US" sz="1633" dirty="0">
                <a:solidFill>
                  <a:schemeClr val="bg2">
                    <a:lumMod val="50000"/>
                  </a:schemeClr>
                </a:solidFill>
              </a:rPr>
              <a:t>2 </a:t>
            </a:r>
            <a:r>
              <a:rPr lang="ar-JO" sz="1633" dirty="0">
                <a:solidFill>
                  <a:schemeClr val="bg2">
                    <a:lumMod val="50000"/>
                  </a:schemeClr>
                </a:solidFill>
              </a:rPr>
              <a:t>. تخصيص درجة الاستدامة العالمية للسيناريو</a:t>
            </a:r>
            <a:r>
              <a:rPr lang="en-US" sz="1633" dirty="0">
                <a:solidFill>
                  <a:schemeClr val="bg2">
                    <a:lumMod val="50000"/>
                  </a:schemeClr>
                </a:solidFill>
              </a:rPr>
              <a:t>3</a:t>
            </a:r>
            <a:r>
              <a:rPr lang="ar-JO" sz="1633" dirty="0">
                <a:solidFill>
                  <a:schemeClr val="bg2">
                    <a:lumMod val="50000"/>
                  </a:schemeClr>
                </a:solidFill>
              </a:rPr>
              <a:t>. ترتيب السيناريوهات حسب درجات الاستدامة العالمية</a:t>
            </a:r>
            <a:endParaRPr lang="en-US" sz="1633" dirty="0">
              <a:solidFill>
                <a:schemeClr val="bg2">
                  <a:lumMod val="50000"/>
                </a:schemeClr>
              </a:solidFill>
            </a:endParaRPr>
          </a:p>
          <a:p>
            <a:pPr algn="just" rtl="1">
              <a:lnSpc>
                <a:spcPct val="200000"/>
              </a:lnSpc>
            </a:pPr>
            <a:r>
              <a:rPr lang="en-US" sz="1633" dirty="0">
                <a:solidFill>
                  <a:schemeClr val="bg2">
                    <a:lumMod val="50000"/>
                  </a:schemeClr>
                </a:solidFill>
              </a:rPr>
              <a:t>- 3- </a:t>
            </a:r>
            <a:r>
              <a:rPr lang="ar-JO" sz="1633" dirty="0">
                <a:solidFill>
                  <a:schemeClr val="bg2">
                    <a:lumMod val="50000"/>
                  </a:schemeClr>
                </a:solidFill>
              </a:rPr>
              <a:t>اختيار السيناريو الأمثل ليتم تحويله إلى مفهوم التعديل التحديثي</a:t>
            </a:r>
            <a:endParaRPr lang="en-US" sz="1633" dirty="0">
              <a:solidFill>
                <a:schemeClr val="bg2">
                  <a:lumMod val="50000"/>
                </a:schemeClr>
              </a:solidFill>
            </a:endParaRPr>
          </a:p>
        </p:txBody>
      </p:sp>
      <p:sp>
        <p:nvSpPr>
          <p:cNvPr id="4" name="CasellaDiTesto 3">
            <a:extLst>
              <a:ext uri="{FF2B5EF4-FFF2-40B4-BE49-F238E27FC236}">
                <a16:creationId xmlns:a16="http://schemas.microsoft.com/office/drawing/2014/main" id="{F3B52DCA-F75D-B241-82DC-926298107165}"/>
              </a:ext>
            </a:extLst>
          </p:cNvPr>
          <p:cNvSpPr txBox="1"/>
          <p:nvPr/>
        </p:nvSpPr>
        <p:spPr>
          <a:xfrm>
            <a:off x="57349" y="1321052"/>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6.2</a:t>
            </a:r>
            <a:r>
              <a:rPr lang="ar-JO" sz="1633" dirty="0">
                <a:solidFill>
                  <a:srgbClr val="264D9F"/>
                </a:solidFill>
                <a:ea typeface="Times New Roman" panose="02020603050405020304" pitchFamily="18" charset="0"/>
                <a:cs typeface="Calibri" panose="020F0502020204030204" pitchFamily="34" charset="0"/>
              </a:rPr>
              <a:t> عملية الترتيب</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9" name="Groupe 8"/>
          <p:cNvGrpSpPr/>
          <p:nvPr/>
        </p:nvGrpSpPr>
        <p:grpSpPr>
          <a:xfrm>
            <a:off x="209008" y="865797"/>
            <a:ext cx="1363020" cy="740409"/>
            <a:chOff x="7561141" y="1138448"/>
            <a:chExt cx="1363020" cy="740409"/>
          </a:xfrm>
        </p:grpSpPr>
        <p:sp>
          <p:nvSpPr>
            <p:cNvPr id="3" name="Ovale 2">
              <a:extLst>
                <a:ext uri="{FF2B5EF4-FFF2-40B4-BE49-F238E27FC236}">
                  <a16:creationId xmlns:a16="http://schemas.microsoft.com/office/drawing/2014/main" id="{ACE30025-580B-03EF-1BB8-6CCEE4673572}"/>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2AF47F67-DF89-C0F4-F20E-E13BABA4401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26797" y="1294460"/>
              <a:ext cx="481441" cy="481441"/>
            </a:xfrm>
            <a:prstGeom prst="rect">
              <a:avLst/>
            </a:prstGeom>
          </p:spPr>
        </p:pic>
        <p:pic>
          <p:nvPicPr>
            <p:cNvPr id="7" name="Immagine 6">
              <a:extLst>
                <a:ext uri="{FF2B5EF4-FFF2-40B4-BE49-F238E27FC236}">
                  <a16:creationId xmlns:a16="http://schemas.microsoft.com/office/drawing/2014/main" id="{39DFB7D8-1B44-2467-9F41-5D2CA0C25A52}"/>
                </a:ext>
              </a:extLst>
            </p:cNvPr>
            <p:cNvPicPr>
              <a:picLocks noChangeAspect="1"/>
            </p:cNvPicPr>
            <p:nvPr/>
          </p:nvPicPr>
          <p:blipFill rotWithShape="1">
            <a:blip r:embed="rId5"/>
            <a:srcRect b="71569"/>
            <a:stretch/>
          </p:blipFill>
          <p:spPr>
            <a:xfrm>
              <a:off x="8351408" y="1316086"/>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8AE10862-4ABA-3946-8777-21CEB29FA497}"/>
                </a:ext>
              </a:extLst>
            </p:cNvPr>
            <p:cNvSpPr/>
            <p:nvPr/>
          </p:nvSpPr>
          <p:spPr bwMode="auto">
            <a:xfrm>
              <a:off x="7561141" y="1138448"/>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1" name="Immagine 10">
              <a:extLst>
                <a:ext uri="{FF2B5EF4-FFF2-40B4-BE49-F238E27FC236}">
                  <a16:creationId xmlns:a16="http://schemas.microsoft.com/office/drawing/2014/main" id="{24AF1423-E20A-95BC-3C83-7E85C41063E1}"/>
                </a:ext>
              </a:extLst>
            </p:cNvPr>
            <p:cNvPicPr>
              <a:picLocks noChangeAspect="1"/>
            </p:cNvPicPr>
            <p:nvPr/>
          </p:nvPicPr>
          <p:blipFill>
            <a:blip r:embed="rId6"/>
            <a:stretch>
              <a:fillRect/>
            </a:stretch>
          </p:blipFill>
          <p:spPr>
            <a:xfrm>
              <a:off x="8369739" y="1459493"/>
              <a:ext cx="420290" cy="375714"/>
            </a:xfrm>
            <a:prstGeom prst="rect">
              <a:avLst/>
            </a:prstGeom>
          </p:spPr>
        </p:pic>
      </p:grpSp>
      <p:grpSp>
        <p:nvGrpSpPr>
          <p:cNvPr id="16" name="Groupe 15"/>
          <p:cNvGrpSpPr/>
          <p:nvPr/>
        </p:nvGrpSpPr>
        <p:grpSpPr>
          <a:xfrm>
            <a:off x="1292469" y="6167605"/>
            <a:ext cx="5990290" cy="690395"/>
            <a:chOff x="1397977" y="6125705"/>
            <a:chExt cx="5990290" cy="690395"/>
          </a:xfrm>
        </p:grpSpPr>
        <p:sp>
          <p:nvSpPr>
            <p:cNvPr id="17" name="Rectangle 16"/>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9" name="Groupe 18"/>
            <p:cNvGrpSpPr/>
            <p:nvPr/>
          </p:nvGrpSpPr>
          <p:grpSpPr>
            <a:xfrm>
              <a:off x="1397977" y="6156450"/>
              <a:ext cx="5990290" cy="659650"/>
              <a:chOff x="1397977" y="6156450"/>
              <a:chExt cx="5990290" cy="659650"/>
            </a:xfrm>
          </p:grpSpPr>
          <p:sp>
            <p:nvSpPr>
              <p:cNvPr id="20" name="Rectangle 19"/>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1" name="Rectangle 20"/>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23" name="Groupe 22"/>
          <p:cNvGrpSpPr/>
          <p:nvPr/>
        </p:nvGrpSpPr>
        <p:grpSpPr>
          <a:xfrm>
            <a:off x="206473" y="888210"/>
            <a:ext cx="8619209" cy="560289"/>
            <a:chOff x="176386" y="817171"/>
            <a:chExt cx="8619209" cy="560289"/>
          </a:xfrm>
        </p:grpSpPr>
        <p:sp>
          <p:nvSpPr>
            <p:cNvPr id="26" name="CasellaDiTesto 24">
              <a:extLst>
                <a:ext uri="{FF2B5EF4-FFF2-40B4-BE49-F238E27FC236}">
                  <a16:creationId xmlns:a16="http://schemas.microsoft.com/office/drawing/2014/main" id="{428201F7-7479-C631-09DC-E58FFC12461D}"/>
                </a:ext>
              </a:extLst>
            </p:cNvPr>
            <p:cNvSpPr txBox="1"/>
            <p:nvPr/>
          </p:nvSpPr>
          <p:spPr>
            <a:xfrm>
              <a:off x="176386" y="829088"/>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27" name="Ovale 21">
              <a:extLst>
                <a:ext uri="{FF2B5EF4-FFF2-40B4-BE49-F238E27FC236}">
                  <a16:creationId xmlns:a16="http://schemas.microsoft.com/office/drawing/2014/main" id="{00513AA0-6EF8-82D6-470D-B926244009CC}"/>
                </a:ext>
              </a:extLst>
            </p:cNvPr>
            <p:cNvSpPr/>
            <p:nvPr/>
          </p:nvSpPr>
          <p:spPr>
            <a:xfrm>
              <a:off x="8235306" y="81717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8"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03224" y="874306"/>
              <a:ext cx="411165" cy="411165"/>
            </a:xfrm>
            <a:prstGeom prst="rect">
              <a:avLst/>
            </a:prstGeom>
          </p:spPr>
        </p:pic>
      </p:grpSp>
      <p:sp>
        <p:nvSpPr>
          <p:cNvPr id="30" name="CasellaDiTesto 17">
            <a:extLst>
              <a:ext uri="{FF2B5EF4-FFF2-40B4-BE49-F238E27FC236}">
                <a16:creationId xmlns:a16="http://schemas.microsoft.com/office/drawing/2014/main" id="{2520915D-8F2E-480A-9EB1-133ED10B56F8}"/>
              </a:ext>
            </a:extLst>
          </p:cNvPr>
          <p:cNvSpPr txBox="1"/>
          <p:nvPr/>
        </p:nvSpPr>
        <p:spPr>
          <a:xfrm>
            <a:off x="2257056" y="1646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spTree>
    <p:extLst>
      <p:ext uri="{BB962C8B-B14F-4D97-AF65-F5344CB8AC3E}">
        <p14:creationId xmlns:p14="http://schemas.microsoft.com/office/powerpoint/2010/main" val="3239292363"/>
      </p:ext>
    </p:extLst>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20778" y="11997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14820" y="11881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38879" y="54514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62</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20545" y="1987009"/>
            <a:ext cx="8239345" cy="3722045"/>
          </a:xfrm>
          <a:prstGeom prst="rect">
            <a:avLst/>
          </a:prstGeom>
          <a:noFill/>
        </p:spPr>
        <p:txBody>
          <a:bodyPr wrap="square">
            <a:spAutoFit/>
          </a:bodyPr>
          <a:lstStyle/>
          <a:p>
            <a:pPr marL="311045" indent="-311045" algn="r" rtl="1">
              <a:buAutoNum type="arabicPeriod"/>
            </a:pPr>
            <a:r>
              <a:rPr lang="ar-JO" sz="1633" b="1" dirty="0">
                <a:solidFill>
                  <a:schemeClr val="bg2">
                    <a:lumMod val="50000"/>
                  </a:schemeClr>
                </a:solidFill>
              </a:rPr>
              <a:t>تخصيص وزن لتحديد مستويات الأولوية بين المنطقة العمرانية والمباني.</a:t>
            </a:r>
            <a:endParaRPr lang="en-US" sz="1633" b="1" dirty="0">
              <a:solidFill>
                <a:schemeClr val="bg2">
                  <a:lumMod val="50000"/>
                </a:schemeClr>
              </a:solidFill>
            </a:endParaRPr>
          </a:p>
          <a:p>
            <a:pPr marL="311045" indent="-311045" algn="just">
              <a:buAutoNum type="arabicPeriod"/>
            </a:pPr>
            <a:endParaRPr lang="en-US" sz="1633" b="1" dirty="0">
              <a:solidFill>
                <a:schemeClr val="bg2">
                  <a:lumMod val="50000"/>
                </a:schemeClr>
              </a:solidFill>
            </a:endParaRPr>
          </a:p>
          <a:p>
            <a:pPr algn="r" rtl="1"/>
            <a:r>
              <a:rPr lang="ar-JO" sz="1633" dirty="0">
                <a:solidFill>
                  <a:schemeClr val="bg2">
                    <a:lumMod val="50000"/>
                  </a:schemeClr>
                </a:solidFill>
              </a:rPr>
              <a:t>تتمثل الخطوة الأولى في تحديد وزن ، معبرًا عنه بنسبة مئوية ، للمنطقة الحضرية والمباني قيد التقييم. يعكس الوزن الأهمية النسبية فيما بينها.</a:t>
            </a:r>
            <a:endParaRPr lang="en-US" sz="1633" dirty="0">
              <a:solidFill>
                <a:schemeClr val="bg2">
                  <a:lumMod val="50000"/>
                </a:schemeClr>
              </a:solidFill>
            </a:endParaRPr>
          </a:p>
          <a:p>
            <a:pPr algn="just"/>
            <a:endParaRPr lang="en-US" sz="1633" dirty="0">
              <a:solidFill>
                <a:schemeClr val="bg2">
                  <a:lumMod val="50000"/>
                </a:schemeClr>
              </a:solidFill>
            </a:endParaRPr>
          </a:p>
          <a:p>
            <a:pPr algn="just"/>
            <a:endParaRPr lang="en-US" sz="1633" dirty="0">
              <a:solidFill>
                <a:schemeClr val="bg2">
                  <a:lumMod val="50000"/>
                </a:schemeClr>
              </a:solidFill>
            </a:endParaRPr>
          </a:p>
          <a:p>
            <a:pPr algn="just"/>
            <a:endParaRPr lang="en-US" sz="1633" dirty="0">
              <a:solidFill>
                <a:schemeClr val="bg2">
                  <a:lumMod val="50000"/>
                </a:schemeClr>
              </a:solidFill>
            </a:endParaRPr>
          </a:p>
          <a:p>
            <a:pPr algn="just"/>
            <a:endParaRPr lang="en-US" sz="1633" dirty="0">
              <a:solidFill>
                <a:schemeClr val="bg2">
                  <a:lumMod val="50000"/>
                </a:schemeClr>
              </a:solidFill>
            </a:endParaRPr>
          </a:p>
          <a:p>
            <a:pPr algn="just"/>
            <a:endParaRPr lang="en-US" sz="726" dirty="0">
              <a:solidFill>
                <a:schemeClr val="bg2">
                  <a:lumMod val="50000"/>
                </a:schemeClr>
              </a:solidFill>
            </a:endParaRPr>
          </a:p>
          <a:p>
            <a:pPr algn="just"/>
            <a:endParaRPr lang="en-US" sz="1633" dirty="0">
              <a:solidFill>
                <a:schemeClr val="bg2">
                  <a:lumMod val="50000"/>
                </a:schemeClr>
              </a:solidFill>
            </a:endParaRPr>
          </a:p>
          <a:p>
            <a:pPr algn="just"/>
            <a:endParaRPr lang="en-US" sz="1633" dirty="0">
              <a:solidFill>
                <a:schemeClr val="bg2">
                  <a:lumMod val="50000"/>
                </a:schemeClr>
              </a:solidFill>
            </a:endParaRPr>
          </a:p>
          <a:p>
            <a:pPr algn="just" rtl="1">
              <a:lnSpc>
                <a:spcPct val="200000"/>
              </a:lnSpc>
            </a:pPr>
            <a:r>
              <a:rPr lang="ar-JO" sz="1633" dirty="0">
                <a:solidFill>
                  <a:schemeClr val="bg2">
                    <a:lumMod val="50000"/>
                  </a:schemeClr>
                </a:solidFill>
              </a:rPr>
              <a:t>أعطيت أولوية قوية للمنطقة الحضرية (الاستثمارات ، عدد التدخلات ، عدد الأشخاص المتضررين ، إلخ) فيما يتعلق بالمبنيين. أحد المبنيين (أ) له الأولوية (مبنى تاريخي ، أكثر تدهورًا ، أكبر ، إلخ) باتجاه المبنى الثاني (ب).</a:t>
            </a:r>
            <a:endParaRPr lang="en-US" sz="1633" dirty="0">
              <a:solidFill>
                <a:schemeClr val="bg2">
                  <a:lumMod val="50000"/>
                </a:schemeClr>
              </a:solidFill>
            </a:endParaRPr>
          </a:p>
        </p:txBody>
      </p:sp>
      <p:grpSp>
        <p:nvGrpSpPr>
          <p:cNvPr id="11" name="Groupe 10"/>
          <p:cNvGrpSpPr/>
          <p:nvPr/>
        </p:nvGrpSpPr>
        <p:grpSpPr>
          <a:xfrm>
            <a:off x="375201" y="793718"/>
            <a:ext cx="1363020" cy="740409"/>
            <a:chOff x="7479861" y="935248"/>
            <a:chExt cx="1363020" cy="740409"/>
          </a:xfrm>
        </p:grpSpPr>
        <p:sp>
          <p:nvSpPr>
            <p:cNvPr id="3" name="Ovale 2">
              <a:extLst>
                <a:ext uri="{FF2B5EF4-FFF2-40B4-BE49-F238E27FC236}">
                  <a16:creationId xmlns:a16="http://schemas.microsoft.com/office/drawing/2014/main" id="{6A5E7C87-B303-AF65-3289-2E74B81C03A6}"/>
                </a:ext>
              </a:extLst>
            </p:cNvPr>
            <p:cNvSpPr/>
            <p:nvPr/>
          </p:nvSpPr>
          <p:spPr>
            <a:xfrm>
              <a:off x="7598412" y="10460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7CBA3AD0-45F7-588E-77CB-5D695E196F4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45517" y="1091260"/>
              <a:ext cx="481441" cy="481441"/>
            </a:xfrm>
            <a:prstGeom prst="rect">
              <a:avLst/>
            </a:prstGeom>
          </p:spPr>
        </p:pic>
        <p:pic>
          <p:nvPicPr>
            <p:cNvPr id="8" name="Immagine 7">
              <a:extLst>
                <a:ext uri="{FF2B5EF4-FFF2-40B4-BE49-F238E27FC236}">
                  <a16:creationId xmlns:a16="http://schemas.microsoft.com/office/drawing/2014/main" id="{872A8392-B5AB-9D4C-64F9-6F9471192B96}"/>
                </a:ext>
              </a:extLst>
            </p:cNvPr>
            <p:cNvPicPr>
              <a:picLocks noChangeAspect="1"/>
            </p:cNvPicPr>
            <p:nvPr/>
          </p:nvPicPr>
          <p:blipFill rotWithShape="1">
            <a:blip r:embed="rId5"/>
            <a:srcRect b="71569"/>
            <a:stretch/>
          </p:blipFill>
          <p:spPr>
            <a:xfrm>
              <a:off x="8270128" y="1112886"/>
              <a:ext cx="438621" cy="149961"/>
            </a:xfrm>
            <a:prstGeom prst="rect">
              <a:avLst/>
            </a:prstGeom>
            <a:ln>
              <a:solidFill>
                <a:schemeClr val="bg2">
                  <a:lumMod val="60000"/>
                  <a:lumOff val="40000"/>
                </a:schemeClr>
              </a:solidFill>
            </a:ln>
          </p:spPr>
        </p:pic>
        <p:sp>
          <p:nvSpPr>
            <p:cNvPr id="9" name="Rettangolo 8">
              <a:extLst>
                <a:ext uri="{FF2B5EF4-FFF2-40B4-BE49-F238E27FC236}">
                  <a16:creationId xmlns:a16="http://schemas.microsoft.com/office/drawing/2014/main" id="{371BD58D-AC04-E9CC-4E2D-CF6C1AACC787}"/>
                </a:ext>
              </a:extLst>
            </p:cNvPr>
            <p:cNvSpPr/>
            <p:nvPr/>
          </p:nvSpPr>
          <p:spPr bwMode="auto">
            <a:xfrm>
              <a:off x="7479861" y="935248"/>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0" name="Immagine 9">
              <a:extLst>
                <a:ext uri="{FF2B5EF4-FFF2-40B4-BE49-F238E27FC236}">
                  <a16:creationId xmlns:a16="http://schemas.microsoft.com/office/drawing/2014/main" id="{3765506A-D262-21A2-BDAC-34A52FC0E06B}"/>
                </a:ext>
              </a:extLst>
            </p:cNvPr>
            <p:cNvPicPr>
              <a:picLocks noChangeAspect="1"/>
            </p:cNvPicPr>
            <p:nvPr/>
          </p:nvPicPr>
          <p:blipFill>
            <a:blip r:embed="rId6"/>
            <a:stretch>
              <a:fillRect/>
            </a:stretch>
          </p:blipFill>
          <p:spPr>
            <a:xfrm>
              <a:off x="8288459" y="1256293"/>
              <a:ext cx="420290" cy="375714"/>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7" name="CasellaDiTesto 17">
            <a:extLst>
              <a:ext uri="{FF2B5EF4-FFF2-40B4-BE49-F238E27FC236}">
                <a16:creationId xmlns:a16="http://schemas.microsoft.com/office/drawing/2014/main" id="{2520915D-8F2E-480A-9EB1-133ED10B56F8}"/>
              </a:ext>
            </a:extLst>
          </p:cNvPr>
          <p:cNvSpPr txBox="1"/>
          <p:nvPr/>
        </p:nvSpPr>
        <p:spPr>
          <a:xfrm>
            <a:off x="2257056" y="1646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grpSp>
        <p:nvGrpSpPr>
          <p:cNvPr id="28" name="Groupe 27"/>
          <p:cNvGrpSpPr/>
          <p:nvPr/>
        </p:nvGrpSpPr>
        <p:grpSpPr>
          <a:xfrm>
            <a:off x="206473" y="888210"/>
            <a:ext cx="8619209" cy="560289"/>
            <a:chOff x="176386" y="817171"/>
            <a:chExt cx="8619209" cy="560289"/>
          </a:xfrm>
        </p:grpSpPr>
        <p:sp>
          <p:nvSpPr>
            <p:cNvPr id="29" name="CasellaDiTesto 24">
              <a:extLst>
                <a:ext uri="{FF2B5EF4-FFF2-40B4-BE49-F238E27FC236}">
                  <a16:creationId xmlns:a16="http://schemas.microsoft.com/office/drawing/2014/main" id="{428201F7-7479-C631-09DC-E58FFC12461D}"/>
                </a:ext>
              </a:extLst>
            </p:cNvPr>
            <p:cNvSpPr txBox="1"/>
            <p:nvPr/>
          </p:nvSpPr>
          <p:spPr>
            <a:xfrm>
              <a:off x="176386" y="829088"/>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30" name="Ovale 21">
              <a:extLst>
                <a:ext uri="{FF2B5EF4-FFF2-40B4-BE49-F238E27FC236}">
                  <a16:creationId xmlns:a16="http://schemas.microsoft.com/office/drawing/2014/main" id="{00513AA0-6EF8-82D6-470D-B926244009CC}"/>
                </a:ext>
              </a:extLst>
            </p:cNvPr>
            <p:cNvSpPr/>
            <p:nvPr/>
          </p:nvSpPr>
          <p:spPr>
            <a:xfrm>
              <a:off x="8235306" y="81717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1"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03224" y="874306"/>
              <a:ext cx="411165" cy="411165"/>
            </a:xfrm>
            <a:prstGeom prst="rect">
              <a:avLst/>
            </a:prstGeom>
          </p:spPr>
        </p:pic>
      </p:grpSp>
      <p:graphicFrame>
        <p:nvGraphicFramePr>
          <p:cNvPr id="12" name="Tableau 11"/>
          <p:cNvGraphicFramePr>
            <a:graphicFrameLocks noGrp="1"/>
          </p:cNvGraphicFramePr>
          <p:nvPr>
            <p:extLst>
              <p:ext uri="{D42A27DB-BD31-4B8C-83A1-F6EECF244321}">
                <p14:modId xmlns:p14="http://schemas.microsoft.com/office/powerpoint/2010/main" val="3737192437"/>
              </p:ext>
            </p:extLst>
          </p:nvPr>
        </p:nvGraphicFramePr>
        <p:xfrm>
          <a:off x="3102746" y="3090134"/>
          <a:ext cx="3249817" cy="1463040"/>
        </p:xfrm>
        <a:graphic>
          <a:graphicData uri="http://schemas.openxmlformats.org/drawingml/2006/table">
            <a:tbl>
              <a:tblPr firstRow="1" bandRow="1">
                <a:tableStyleId>{5C22544A-7EE6-4342-B048-85BDC9FD1C3A}</a:tableStyleId>
              </a:tblPr>
              <a:tblGrid>
                <a:gridCol w="1715439">
                  <a:extLst>
                    <a:ext uri="{9D8B030D-6E8A-4147-A177-3AD203B41FA5}">
                      <a16:colId xmlns:a16="http://schemas.microsoft.com/office/drawing/2014/main" val="20000"/>
                    </a:ext>
                  </a:extLst>
                </a:gridCol>
                <a:gridCol w="1534378">
                  <a:extLst>
                    <a:ext uri="{9D8B030D-6E8A-4147-A177-3AD203B41FA5}">
                      <a16:colId xmlns:a16="http://schemas.microsoft.com/office/drawing/2014/main" val="20001"/>
                    </a:ext>
                  </a:extLst>
                </a:gridCol>
              </a:tblGrid>
              <a:tr h="296407">
                <a:tc>
                  <a:txBody>
                    <a:bodyPr/>
                    <a:lstStyle/>
                    <a:p>
                      <a:pPr algn="ctr"/>
                      <a:r>
                        <a:rPr lang="ar-SA" dirty="0"/>
                        <a:t>الوزن</a:t>
                      </a:r>
                      <a:endParaRPr lang="fr-FR" dirty="0"/>
                    </a:p>
                  </a:txBody>
                  <a:tcPr/>
                </a:tc>
                <a:tc>
                  <a:txBody>
                    <a:bodyPr/>
                    <a:lstStyle/>
                    <a:p>
                      <a:pPr algn="ctr" rtl="1"/>
                      <a:r>
                        <a:rPr lang="ar-JO" dirty="0"/>
                        <a:t>عنصر</a:t>
                      </a:r>
                      <a:endParaRPr lang="fr-FR" dirty="0"/>
                    </a:p>
                  </a:txBody>
                  <a:tcPr/>
                </a:tc>
                <a:extLst>
                  <a:ext uri="{0D108BD9-81ED-4DB2-BD59-A6C34878D82A}">
                    <a16:rowId xmlns:a16="http://schemas.microsoft.com/office/drawing/2014/main" val="10000"/>
                  </a:ext>
                </a:extLst>
              </a:tr>
              <a:tr h="296407">
                <a:tc>
                  <a:txBody>
                    <a:bodyPr/>
                    <a:lstStyle/>
                    <a:p>
                      <a:pPr algn="ctr" rtl="1"/>
                      <a:r>
                        <a:rPr lang="en-US" dirty="0"/>
                        <a:t>90    </a:t>
                      </a:r>
                      <a:r>
                        <a:rPr lang="ar-SA" dirty="0"/>
                        <a:t> %</a:t>
                      </a:r>
                      <a:endParaRPr lang="fr-FR" dirty="0"/>
                    </a:p>
                  </a:txBody>
                  <a:tcPr/>
                </a:tc>
                <a:tc>
                  <a:txBody>
                    <a:bodyPr/>
                    <a:lstStyle/>
                    <a:p>
                      <a:pPr algn="ctr"/>
                      <a:r>
                        <a:rPr lang="ar-SA" dirty="0"/>
                        <a:t>المنطقة الحضرية</a:t>
                      </a:r>
                      <a:endParaRPr lang="fr-FR" dirty="0"/>
                    </a:p>
                  </a:txBody>
                  <a:tcPr/>
                </a:tc>
                <a:extLst>
                  <a:ext uri="{0D108BD9-81ED-4DB2-BD59-A6C34878D82A}">
                    <a16:rowId xmlns:a16="http://schemas.microsoft.com/office/drawing/2014/main" val="10001"/>
                  </a:ext>
                </a:extLst>
              </a:tr>
              <a:tr h="296407">
                <a:tc>
                  <a:txBody>
                    <a:bodyPr/>
                    <a:lstStyle/>
                    <a:p>
                      <a:pPr algn="ctr" rtl="1"/>
                      <a:r>
                        <a:rPr lang="en-US" dirty="0"/>
                        <a:t>7</a:t>
                      </a:r>
                      <a:r>
                        <a:rPr lang="ar-SA" dirty="0"/>
                        <a:t> %</a:t>
                      </a:r>
                      <a:endParaRPr lang="fr-FR" dirty="0"/>
                    </a:p>
                  </a:txBody>
                  <a:tcPr/>
                </a:tc>
                <a:tc>
                  <a:txBody>
                    <a:bodyPr/>
                    <a:lstStyle/>
                    <a:p>
                      <a:pPr algn="ctr"/>
                      <a:r>
                        <a:rPr lang="ar-SA" dirty="0"/>
                        <a:t>المبنى ا</a:t>
                      </a:r>
                      <a:endParaRPr lang="fr-FR" dirty="0"/>
                    </a:p>
                  </a:txBody>
                  <a:tcPr/>
                </a:tc>
                <a:extLst>
                  <a:ext uri="{0D108BD9-81ED-4DB2-BD59-A6C34878D82A}">
                    <a16:rowId xmlns:a16="http://schemas.microsoft.com/office/drawing/2014/main" val="10002"/>
                  </a:ext>
                </a:extLst>
              </a:tr>
              <a:tr h="296407">
                <a:tc>
                  <a:txBody>
                    <a:bodyPr/>
                    <a:lstStyle/>
                    <a:p>
                      <a:pPr algn="ctr" rtl="1"/>
                      <a:r>
                        <a:rPr lang="en-US" dirty="0"/>
                        <a:t>3</a:t>
                      </a:r>
                      <a:r>
                        <a:rPr lang="ar-SA" dirty="0"/>
                        <a:t> %</a:t>
                      </a:r>
                      <a:endParaRPr lang="fr-FR" dirty="0"/>
                    </a:p>
                  </a:txBody>
                  <a:tcPr/>
                </a:tc>
                <a:tc>
                  <a:txBody>
                    <a:bodyPr/>
                    <a:lstStyle/>
                    <a:p>
                      <a:pPr algn="ctr"/>
                      <a:r>
                        <a:rPr lang="ar-SA" dirty="0"/>
                        <a:t>المبنى ب </a:t>
                      </a:r>
                      <a:endParaRPr lang="fr-FR"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050516851"/>
      </p:ext>
    </p:extLst>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41098" y="116923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35140" y="115771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18559" y="542095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63</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274163" y="1724188"/>
            <a:ext cx="8239345" cy="1097545"/>
          </a:xfrm>
          <a:prstGeom prst="rect">
            <a:avLst/>
          </a:prstGeom>
          <a:noFill/>
        </p:spPr>
        <p:txBody>
          <a:bodyPr wrap="square">
            <a:spAutoFit/>
          </a:bodyPr>
          <a:lstStyle/>
          <a:p>
            <a:pPr algn="just" rtl="1"/>
            <a:r>
              <a:rPr lang="en-US" sz="1633" b="1" dirty="0">
                <a:solidFill>
                  <a:schemeClr val="bg2">
                    <a:lumMod val="50000"/>
                  </a:schemeClr>
                </a:solidFill>
              </a:rPr>
              <a:t>2</a:t>
            </a:r>
            <a:r>
              <a:rPr lang="ar-JO" sz="1633" b="1" dirty="0">
                <a:solidFill>
                  <a:schemeClr val="bg2">
                    <a:lumMod val="50000"/>
                  </a:schemeClr>
                </a:solidFill>
              </a:rPr>
              <a:t>. تخصيص درجة الاستدامة العالمية للسيناريو</a:t>
            </a:r>
            <a:r>
              <a:rPr lang="en-US" sz="1633" b="1" dirty="0">
                <a:solidFill>
                  <a:schemeClr val="bg2">
                    <a:lumMod val="50000"/>
                  </a:schemeClr>
                </a:solidFill>
              </a:rPr>
              <a:t>.</a:t>
            </a:r>
          </a:p>
          <a:p>
            <a:pPr algn="r" rtl="1">
              <a:lnSpc>
                <a:spcPct val="150000"/>
              </a:lnSpc>
            </a:pPr>
            <a:r>
              <a:rPr lang="ar-JO" sz="1633" dirty="0">
                <a:solidFill>
                  <a:schemeClr val="bg2">
                    <a:lumMod val="50000"/>
                  </a:schemeClr>
                </a:solidFill>
              </a:rPr>
              <a:t>يتم حساب الدرجة الإجمالية لكل سيناريو كمجموع مرجح لدرجات </a:t>
            </a:r>
            <a:r>
              <a:rPr lang="en-US" sz="1633" dirty="0">
                <a:solidFill>
                  <a:schemeClr val="bg2">
                    <a:lumMod val="50000"/>
                  </a:schemeClr>
                </a:solidFill>
              </a:rPr>
              <a:t>SNTool </a:t>
            </a:r>
            <a:r>
              <a:rPr lang="ar-JO" sz="1633" dirty="0">
                <a:solidFill>
                  <a:schemeClr val="bg2">
                    <a:lumMod val="50000"/>
                  </a:schemeClr>
                </a:solidFill>
              </a:rPr>
              <a:t>و </a:t>
            </a:r>
            <a:r>
              <a:rPr lang="en-US" sz="1633" dirty="0">
                <a:solidFill>
                  <a:schemeClr val="bg2">
                    <a:lumMod val="50000"/>
                  </a:schemeClr>
                </a:solidFill>
              </a:rPr>
              <a:t>SNTool. </a:t>
            </a:r>
            <a:r>
              <a:rPr lang="ar-JO" sz="1633" dirty="0">
                <a:solidFill>
                  <a:schemeClr val="bg2">
                    <a:lumMod val="50000"/>
                  </a:schemeClr>
                </a:solidFill>
              </a:rPr>
              <a:t>تخصيص الوزن لتحديد مستويات الأولوية بين المنطقة العمرانية والمباني.</a:t>
            </a:r>
            <a:endParaRPr lang="en-US" sz="1633" dirty="0">
              <a:solidFill>
                <a:schemeClr val="bg2">
                  <a:lumMod val="50000"/>
                </a:schemeClr>
              </a:solidFill>
            </a:endParaRPr>
          </a:p>
        </p:txBody>
      </p:sp>
      <p:grpSp>
        <p:nvGrpSpPr>
          <p:cNvPr id="11" name="Groupe 10"/>
          <p:cNvGrpSpPr/>
          <p:nvPr/>
        </p:nvGrpSpPr>
        <p:grpSpPr>
          <a:xfrm>
            <a:off x="155612" y="832855"/>
            <a:ext cx="1363020" cy="740409"/>
            <a:chOff x="7500181" y="904768"/>
            <a:chExt cx="1363020" cy="740409"/>
          </a:xfrm>
        </p:grpSpPr>
        <p:sp>
          <p:nvSpPr>
            <p:cNvPr id="3" name="Ovale 2">
              <a:extLst>
                <a:ext uri="{FF2B5EF4-FFF2-40B4-BE49-F238E27FC236}">
                  <a16:creationId xmlns:a16="http://schemas.microsoft.com/office/drawing/2014/main" id="{18EE9DE2-69CB-8BBB-7BDC-7A0D9FE722C6}"/>
                </a:ext>
              </a:extLst>
            </p:cNvPr>
            <p:cNvSpPr/>
            <p:nvPr/>
          </p:nvSpPr>
          <p:spPr>
            <a:xfrm>
              <a:off x="7618732" y="101553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92B5A37A-ABBB-32C5-D941-43F94BA68C5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65837" y="1060780"/>
              <a:ext cx="481441" cy="481441"/>
            </a:xfrm>
            <a:prstGeom prst="rect">
              <a:avLst/>
            </a:prstGeom>
          </p:spPr>
        </p:pic>
        <p:pic>
          <p:nvPicPr>
            <p:cNvPr id="8" name="Immagine 7">
              <a:extLst>
                <a:ext uri="{FF2B5EF4-FFF2-40B4-BE49-F238E27FC236}">
                  <a16:creationId xmlns:a16="http://schemas.microsoft.com/office/drawing/2014/main" id="{859A6273-40BF-B1D0-2AE4-C401B3F0ECC3}"/>
                </a:ext>
              </a:extLst>
            </p:cNvPr>
            <p:cNvPicPr>
              <a:picLocks noChangeAspect="1"/>
            </p:cNvPicPr>
            <p:nvPr/>
          </p:nvPicPr>
          <p:blipFill rotWithShape="1">
            <a:blip r:embed="rId5"/>
            <a:srcRect b="71569"/>
            <a:stretch/>
          </p:blipFill>
          <p:spPr>
            <a:xfrm>
              <a:off x="8290448" y="1082406"/>
              <a:ext cx="438621" cy="149961"/>
            </a:xfrm>
            <a:prstGeom prst="rect">
              <a:avLst/>
            </a:prstGeom>
            <a:ln>
              <a:solidFill>
                <a:schemeClr val="bg2">
                  <a:lumMod val="60000"/>
                  <a:lumOff val="40000"/>
                </a:schemeClr>
              </a:solidFill>
            </a:ln>
          </p:spPr>
        </p:pic>
        <p:sp>
          <p:nvSpPr>
            <p:cNvPr id="9" name="Rettangolo 8">
              <a:extLst>
                <a:ext uri="{FF2B5EF4-FFF2-40B4-BE49-F238E27FC236}">
                  <a16:creationId xmlns:a16="http://schemas.microsoft.com/office/drawing/2014/main" id="{2FA919F3-BC27-CC76-3885-0E3EF62547B2}"/>
                </a:ext>
              </a:extLst>
            </p:cNvPr>
            <p:cNvSpPr/>
            <p:nvPr/>
          </p:nvSpPr>
          <p:spPr bwMode="auto">
            <a:xfrm>
              <a:off x="7500181" y="904768"/>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0" name="Immagine 9">
              <a:extLst>
                <a:ext uri="{FF2B5EF4-FFF2-40B4-BE49-F238E27FC236}">
                  <a16:creationId xmlns:a16="http://schemas.microsoft.com/office/drawing/2014/main" id="{6FFAE23E-ED83-DD8D-3EB7-21EA29CAACD0}"/>
                </a:ext>
              </a:extLst>
            </p:cNvPr>
            <p:cNvPicPr>
              <a:picLocks noChangeAspect="1"/>
            </p:cNvPicPr>
            <p:nvPr/>
          </p:nvPicPr>
          <p:blipFill>
            <a:blip r:embed="rId6"/>
            <a:stretch>
              <a:fillRect/>
            </a:stretch>
          </p:blipFill>
          <p:spPr>
            <a:xfrm>
              <a:off x="8308779" y="1225813"/>
              <a:ext cx="420290" cy="375714"/>
            </a:xfrm>
            <a:prstGeom prst="rect">
              <a:avLst/>
            </a:prstGeom>
          </p:spPr>
        </p:pic>
      </p:grpSp>
      <p:grpSp>
        <p:nvGrpSpPr>
          <p:cNvPr id="17" name="Groupe 16"/>
          <p:cNvGrpSpPr/>
          <p:nvPr/>
        </p:nvGrpSpPr>
        <p:grpSpPr>
          <a:xfrm>
            <a:off x="1397977" y="61676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6" name="CasellaDiTesto 17">
            <a:extLst>
              <a:ext uri="{FF2B5EF4-FFF2-40B4-BE49-F238E27FC236}">
                <a16:creationId xmlns:a16="http://schemas.microsoft.com/office/drawing/2014/main" id="{2520915D-8F2E-480A-9EB1-133ED10B56F8}"/>
              </a:ext>
            </a:extLst>
          </p:cNvPr>
          <p:cNvSpPr txBox="1"/>
          <p:nvPr/>
        </p:nvSpPr>
        <p:spPr>
          <a:xfrm>
            <a:off x="2257056" y="1646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grpSp>
        <p:nvGrpSpPr>
          <p:cNvPr id="27" name="Groupe 26"/>
          <p:cNvGrpSpPr/>
          <p:nvPr/>
        </p:nvGrpSpPr>
        <p:grpSpPr>
          <a:xfrm>
            <a:off x="206473" y="888210"/>
            <a:ext cx="8619209" cy="560289"/>
            <a:chOff x="176386" y="817171"/>
            <a:chExt cx="8619209" cy="560289"/>
          </a:xfrm>
        </p:grpSpPr>
        <p:sp>
          <p:nvSpPr>
            <p:cNvPr id="28" name="CasellaDiTesto 24">
              <a:extLst>
                <a:ext uri="{FF2B5EF4-FFF2-40B4-BE49-F238E27FC236}">
                  <a16:creationId xmlns:a16="http://schemas.microsoft.com/office/drawing/2014/main" id="{428201F7-7479-C631-09DC-E58FFC12461D}"/>
                </a:ext>
              </a:extLst>
            </p:cNvPr>
            <p:cNvSpPr txBox="1"/>
            <p:nvPr/>
          </p:nvSpPr>
          <p:spPr>
            <a:xfrm>
              <a:off x="176386" y="829088"/>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29" name="Ovale 21">
              <a:extLst>
                <a:ext uri="{FF2B5EF4-FFF2-40B4-BE49-F238E27FC236}">
                  <a16:creationId xmlns:a16="http://schemas.microsoft.com/office/drawing/2014/main" id="{00513AA0-6EF8-82D6-470D-B926244009CC}"/>
                </a:ext>
              </a:extLst>
            </p:cNvPr>
            <p:cNvSpPr/>
            <p:nvPr/>
          </p:nvSpPr>
          <p:spPr>
            <a:xfrm>
              <a:off x="8235306" y="81717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0"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03224" y="874306"/>
              <a:ext cx="411165" cy="411165"/>
            </a:xfrm>
            <a:prstGeom prst="rect">
              <a:avLst/>
            </a:prstGeom>
          </p:spPr>
        </p:pic>
      </p:grpSp>
      <p:sp>
        <p:nvSpPr>
          <p:cNvPr id="32" name="CasellaDiTesto 3">
            <a:extLst>
              <a:ext uri="{FF2B5EF4-FFF2-40B4-BE49-F238E27FC236}">
                <a16:creationId xmlns:a16="http://schemas.microsoft.com/office/drawing/2014/main" id="{F3B52DCA-F75D-B241-82DC-926298107165}"/>
              </a:ext>
            </a:extLst>
          </p:cNvPr>
          <p:cNvSpPr txBox="1"/>
          <p:nvPr/>
        </p:nvSpPr>
        <p:spPr>
          <a:xfrm>
            <a:off x="206473" y="1356510"/>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6.2</a:t>
            </a:r>
            <a:r>
              <a:rPr lang="ar-JO" sz="1633" dirty="0">
                <a:solidFill>
                  <a:srgbClr val="264D9F"/>
                </a:solidFill>
                <a:ea typeface="Times New Roman" panose="02020603050405020304" pitchFamily="18" charset="0"/>
                <a:cs typeface="Calibri" panose="020F0502020204030204" pitchFamily="34" charset="0"/>
              </a:rPr>
              <a:t> عملية الترتيب</a:t>
            </a:r>
            <a:endParaRPr lang="en-US" sz="1633" dirty="0">
              <a:solidFill>
                <a:srgbClr val="264D9F"/>
              </a:solidFill>
              <a:ea typeface="Times New Roman" panose="02020603050405020304" pitchFamily="18" charset="0"/>
              <a:cs typeface="Calibri" panose="020F0502020204030204" pitchFamily="34" charset="0"/>
            </a:endParaRPr>
          </a:p>
        </p:txBody>
      </p:sp>
      <p:graphicFrame>
        <p:nvGraphicFramePr>
          <p:cNvPr id="12" name="Tableau 11"/>
          <p:cNvGraphicFramePr>
            <a:graphicFrameLocks noGrp="1"/>
          </p:cNvGraphicFramePr>
          <p:nvPr>
            <p:extLst>
              <p:ext uri="{D42A27DB-BD31-4B8C-83A1-F6EECF244321}">
                <p14:modId xmlns:p14="http://schemas.microsoft.com/office/powerpoint/2010/main" val="536362565"/>
              </p:ext>
            </p:extLst>
          </p:nvPr>
        </p:nvGraphicFramePr>
        <p:xfrm>
          <a:off x="1035140" y="2821733"/>
          <a:ext cx="7315780" cy="3083560"/>
        </p:xfrm>
        <a:graphic>
          <a:graphicData uri="http://schemas.openxmlformats.org/drawingml/2006/table">
            <a:tbl>
              <a:tblPr firstRow="1" bandRow="1">
                <a:tableStyleId>{5C22544A-7EE6-4342-B048-85BDC9FD1C3A}</a:tableStyleId>
              </a:tblPr>
              <a:tblGrid>
                <a:gridCol w="1828945">
                  <a:extLst>
                    <a:ext uri="{9D8B030D-6E8A-4147-A177-3AD203B41FA5}">
                      <a16:colId xmlns:a16="http://schemas.microsoft.com/office/drawing/2014/main" val="20000"/>
                    </a:ext>
                  </a:extLst>
                </a:gridCol>
                <a:gridCol w="1828945">
                  <a:extLst>
                    <a:ext uri="{9D8B030D-6E8A-4147-A177-3AD203B41FA5}">
                      <a16:colId xmlns:a16="http://schemas.microsoft.com/office/drawing/2014/main" val="20001"/>
                    </a:ext>
                  </a:extLst>
                </a:gridCol>
                <a:gridCol w="1828945">
                  <a:extLst>
                    <a:ext uri="{9D8B030D-6E8A-4147-A177-3AD203B41FA5}">
                      <a16:colId xmlns:a16="http://schemas.microsoft.com/office/drawing/2014/main" val="20002"/>
                    </a:ext>
                  </a:extLst>
                </a:gridCol>
                <a:gridCol w="1828945">
                  <a:extLst>
                    <a:ext uri="{9D8B030D-6E8A-4147-A177-3AD203B41FA5}">
                      <a16:colId xmlns:a16="http://schemas.microsoft.com/office/drawing/2014/main" val="20003"/>
                    </a:ext>
                  </a:extLst>
                </a:gridCol>
              </a:tblGrid>
              <a:tr h="370840">
                <a:tc>
                  <a:txBody>
                    <a:bodyPr/>
                    <a:lstStyle/>
                    <a:p>
                      <a:pPr algn="ctr" rtl="1"/>
                      <a:r>
                        <a:rPr lang="ar-JO" dirty="0"/>
                        <a:t>النتيجة المرجحة</a:t>
                      </a:r>
                      <a:endParaRPr lang="en-US" dirty="0"/>
                    </a:p>
                    <a:p>
                      <a:pPr algn="ctr" rtl="1"/>
                      <a:r>
                        <a:rPr lang="en-US" dirty="0"/>
                        <a:t>(Z*Y)</a:t>
                      </a:r>
                      <a:endParaRPr lang="fr-FR" dirty="0"/>
                    </a:p>
                  </a:txBody>
                  <a:tcPr/>
                </a:tc>
                <a:tc>
                  <a:txBody>
                    <a:bodyPr/>
                    <a:lstStyle/>
                    <a:p>
                      <a:pPr algn="ctr"/>
                      <a:r>
                        <a:rPr lang="ar-SA" dirty="0"/>
                        <a:t>الوزن</a:t>
                      </a:r>
                      <a:endParaRPr lang="en-US" dirty="0"/>
                    </a:p>
                    <a:p>
                      <a:pPr algn="ctr"/>
                      <a:r>
                        <a:rPr lang="en-US" dirty="0"/>
                        <a:t>(</a:t>
                      </a:r>
                      <a:r>
                        <a:rPr lang="ar-JO" dirty="0"/>
                        <a:t>مستوى الأولوية</a:t>
                      </a:r>
                      <a:r>
                        <a:rPr lang="en-US" dirty="0"/>
                        <a:t>)</a:t>
                      </a:r>
                    </a:p>
                    <a:p>
                      <a:pPr algn="ctr"/>
                      <a:r>
                        <a:rPr lang="en-US" dirty="0"/>
                        <a:t>(  Y)</a:t>
                      </a:r>
                      <a:endParaRPr lang="fr-FR" dirty="0"/>
                    </a:p>
                  </a:txBody>
                  <a:tcPr/>
                </a:tc>
                <a:tc>
                  <a:txBody>
                    <a:bodyPr/>
                    <a:lstStyle/>
                    <a:p>
                      <a:pPr algn="ctr"/>
                      <a:r>
                        <a:rPr lang="ar-JO" dirty="0"/>
                        <a:t>درجة التقييم</a:t>
                      </a:r>
                      <a:endParaRPr lang="en-US" dirty="0"/>
                    </a:p>
                    <a:p>
                      <a:pPr algn="ctr"/>
                      <a:r>
                        <a:rPr lang="en-US" dirty="0"/>
                        <a:t>(Z)</a:t>
                      </a:r>
                      <a:endParaRPr lang="fr-FR" dirty="0"/>
                    </a:p>
                  </a:txBody>
                  <a:tcPr/>
                </a:tc>
                <a:tc>
                  <a:txBody>
                    <a:bodyPr/>
                    <a:lstStyle/>
                    <a:p>
                      <a:pPr algn="ctr"/>
                      <a:r>
                        <a:rPr lang="ar-JO" dirty="0"/>
                        <a:t>تقدير</a:t>
                      </a:r>
                      <a:endParaRPr lang="fr-FR" dirty="0"/>
                    </a:p>
                  </a:txBody>
                  <a:tcPr/>
                </a:tc>
                <a:extLst>
                  <a:ext uri="{0D108BD9-81ED-4DB2-BD59-A6C34878D82A}">
                    <a16:rowId xmlns:a16="http://schemas.microsoft.com/office/drawing/2014/main" val="10000"/>
                  </a:ext>
                </a:extLst>
              </a:tr>
              <a:tr h="370840">
                <a:tc>
                  <a:txBody>
                    <a:bodyPr/>
                    <a:lstStyle/>
                    <a:p>
                      <a:pPr algn="ctr" rtl="1"/>
                      <a:r>
                        <a:rPr lang="en-US" b="1" dirty="0"/>
                        <a:t>1.17</a:t>
                      </a:r>
                      <a:endParaRPr lang="fr-FR" b="1" dirty="0"/>
                    </a:p>
                  </a:txBody>
                  <a:tcPr/>
                </a:tc>
                <a:tc>
                  <a:txBody>
                    <a:bodyPr/>
                    <a:lstStyle/>
                    <a:p>
                      <a:pPr algn="ctr" rtl="1"/>
                      <a:r>
                        <a:rPr lang="en-US" dirty="0"/>
                        <a:t>( %90 ) 0.9    </a:t>
                      </a:r>
                      <a:endParaRPr lang="fr-FR" dirty="0"/>
                    </a:p>
                  </a:txBody>
                  <a:tcPr/>
                </a:tc>
                <a:tc>
                  <a:txBody>
                    <a:bodyPr/>
                    <a:lstStyle/>
                    <a:p>
                      <a:pPr algn="ctr"/>
                      <a:r>
                        <a:rPr lang="en-US" dirty="0"/>
                        <a:t>1.3</a:t>
                      </a:r>
                      <a:endParaRPr lang="fr-FR" dirty="0"/>
                    </a:p>
                  </a:txBody>
                  <a:tcPr/>
                </a:tc>
                <a:tc>
                  <a:txBody>
                    <a:bodyPr/>
                    <a:lstStyle/>
                    <a:p>
                      <a:pPr algn="r" rtl="1"/>
                      <a:r>
                        <a:rPr lang="ar-JO" sz="1400" dirty="0"/>
                        <a:t>المنطقة الحضرية</a:t>
                      </a:r>
                    </a:p>
                    <a:p>
                      <a:pPr algn="r" rtl="1"/>
                      <a:endParaRPr lang="fr-FR" sz="1400" dirty="0"/>
                    </a:p>
                  </a:txBody>
                  <a:tcPr/>
                </a:tc>
                <a:extLst>
                  <a:ext uri="{0D108BD9-81ED-4DB2-BD59-A6C34878D82A}">
                    <a16:rowId xmlns:a16="http://schemas.microsoft.com/office/drawing/2014/main" val="10001"/>
                  </a:ext>
                </a:extLst>
              </a:tr>
              <a:tr h="370840">
                <a:tc>
                  <a:txBody>
                    <a:bodyPr/>
                    <a:lstStyle/>
                    <a:p>
                      <a:pPr algn="ctr" rtl="1"/>
                      <a:r>
                        <a:rPr lang="en-US" b="1" dirty="0"/>
                        <a:t>0.15</a:t>
                      </a:r>
                      <a:endParaRPr lang="fr-FR" b="1" dirty="0"/>
                    </a:p>
                  </a:txBody>
                  <a:tcPr/>
                </a:tc>
                <a:tc>
                  <a:txBody>
                    <a:bodyPr/>
                    <a:lstStyle/>
                    <a:p>
                      <a:pPr algn="ctr" rtl="1"/>
                      <a:r>
                        <a:rPr lang="en-US" dirty="0"/>
                        <a:t>(%7)0.07</a:t>
                      </a:r>
                      <a:endParaRPr lang="fr-FR" dirty="0"/>
                    </a:p>
                  </a:txBody>
                  <a:tcPr/>
                </a:tc>
                <a:tc>
                  <a:txBody>
                    <a:bodyPr/>
                    <a:lstStyle/>
                    <a:p>
                      <a:pPr algn="ctr"/>
                      <a:r>
                        <a:rPr lang="en-US" dirty="0"/>
                        <a:t>2.1</a:t>
                      </a:r>
                      <a:endParaRPr lang="fr-FR" dirty="0"/>
                    </a:p>
                  </a:txBody>
                  <a:tcPr/>
                </a:tc>
                <a:tc>
                  <a:txBody>
                    <a:bodyPr/>
                    <a:lstStyle/>
                    <a:p>
                      <a:pPr algn="r" rtl="1"/>
                      <a:r>
                        <a:rPr lang="ar-JO" dirty="0"/>
                        <a:t>المبنى ا</a:t>
                      </a:r>
                    </a:p>
                    <a:p>
                      <a:pPr algn="r" rtl="1"/>
                      <a:endParaRPr lang="fr-FR" dirty="0"/>
                    </a:p>
                  </a:txBody>
                  <a:tcPr/>
                </a:tc>
                <a:extLst>
                  <a:ext uri="{0D108BD9-81ED-4DB2-BD59-A6C34878D82A}">
                    <a16:rowId xmlns:a16="http://schemas.microsoft.com/office/drawing/2014/main" val="10002"/>
                  </a:ext>
                </a:extLst>
              </a:tr>
              <a:tr h="370840">
                <a:tc>
                  <a:txBody>
                    <a:bodyPr/>
                    <a:lstStyle/>
                    <a:p>
                      <a:pPr algn="ctr" rtl="1"/>
                      <a:r>
                        <a:rPr lang="en-US" b="1" dirty="0"/>
                        <a:t>0.06</a:t>
                      </a:r>
                      <a:endParaRPr lang="fr-FR" b="1" dirty="0"/>
                    </a:p>
                  </a:txBody>
                  <a:tcPr/>
                </a:tc>
                <a:tc>
                  <a:txBody>
                    <a:bodyPr/>
                    <a:lstStyle/>
                    <a:p>
                      <a:pPr algn="ctr" rtl="1"/>
                      <a:r>
                        <a:rPr lang="en-US" dirty="0"/>
                        <a:t>(%3)0.03</a:t>
                      </a:r>
                      <a:endParaRPr lang="fr-FR" dirty="0"/>
                    </a:p>
                  </a:txBody>
                  <a:tcPr/>
                </a:tc>
                <a:tc>
                  <a:txBody>
                    <a:bodyPr/>
                    <a:lstStyle/>
                    <a:p>
                      <a:pPr algn="ctr"/>
                      <a:r>
                        <a:rPr lang="en-US" dirty="0"/>
                        <a:t>2.0</a:t>
                      </a:r>
                      <a:endParaRPr lang="fr-FR" dirty="0"/>
                    </a:p>
                  </a:txBody>
                  <a:tcPr/>
                </a:tc>
                <a:tc>
                  <a:txBody>
                    <a:bodyPr/>
                    <a:lstStyle/>
                    <a:p>
                      <a:pPr algn="r" rtl="1"/>
                      <a:r>
                        <a:rPr lang="ar-JO" dirty="0"/>
                        <a:t>المبنى ب </a:t>
                      </a:r>
                    </a:p>
                    <a:p>
                      <a:pPr algn="r" rtl="1"/>
                      <a:endParaRPr lang="fr-FR" dirty="0"/>
                    </a:p>
                  </a:txBody>
                  <a:tcPr/>
                </a:tc>
                <a:extLst>
                  <a:ext uri="{0D108BD9-81ED-4DB2-BD59-A6C34878D82A}">
                    <a16:rowId xmlns:a16="http://schemas.microsoft.com/office/drawing/2014/main" val="10003"/>
                  </a:ext>
                </a:extLst>
              </a:tr>
              <a:tr h="370840">
                <a:tc>
                  <a:txBody>
                    <a:bodyPr/>
                    <a:lstStyle/>
                    <a:p>
                      <a:pPr algn="ctr" rtl="1"/>
                      <a:r>
                        <a:rPr lang="en-US" b="1" dirty="0"/>
                        <a:t>1.4</a:t>
                      </a:r>
                      <a:endParaRPr lang="fr-FR" b="1" dirty="0"/>
                    </a:p>
                  </a:txBody>
                  <a:tcPr/>
                </a:tc>
                <a:tc>
                  <a:txBody>
                    <a:bodyPr/>
                    <a:lstStyle/>
                    <a:p>
                      <a:endParaRPr lang="fr-FR" dirty="0"/>
                    </a:p>
                  </a:txBody>
                  <a:tcPr/>
                </a:tc>
                <a:tc>
                  <a:txBody>
                    <a:bodyPr/>
                    <a:lstStyle/>
                    <a:p>
                      <a:endParaRPr lang="fr-FR"/>
                    </a:p>
                  </a:txBody>
                  <a:tcPr/>
                </a:tc>
                <a:tc>
                  <a:txBody>
                    <a:bodyPr/>
                    <a:lstStyle/>
                    <a:p>
                      <a:pPr algn="r" rtl="1"/>
                      <a:r>
                        <a:rPr lang="ar-JO" dirty="0"/>
                        <a:t>النتيجة السيناريو</a:t>
                      </a:r>
                      <a:r>
                        <a:rPr lang="en-US" dirty="0"/>
                        <a:t> (1)</a:t>
                      </a:r>
                      <a:endParaRPr lang="fr-FR"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693439390"/>
      </p:ext>
    </p:extLst>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51540" y="1244715"/>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145582" y="1233195"/>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64</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0" y="1946020"/>
            <a:ext cx="8239345" cy="846257"/>
          </a:xfrm>
          <a:prstGeom prst="rect">
            <a:avLst/>
          </a:prstGeom>
          <a:noFill/>
        </p:spPr>
        <p:txBody>
          <a:bodyPr wrap="square">
            <a:spAutoFit/>
          </a:bodyPr>
          <a:lstStyle/>
          <a:p>
            <a:pPr algn="r" rtl="1">
              <a:lnSpc>
                <a:spcPct val="150000"/>
              </a:lnSpc>
            </a:pPr>
            <a:r>
              <a:rPr lang="en-US" sz="1633" b="1" dirty="0">
                <a:solidFill>
                  <a:schemeClr val="bg2">
                    <a:lumMod val="50000"/>
                  </a:schemeClr>
                </a:solidFill>
              </a:rPr>
              <a:t>3</a:t>
            </a:r>
            <a:r>
              <a:rPr lang="ar-JO" sz="1633" b="1" dirty="0">
                <a:solidFill>
                  <a:schemeClr val="bg2">
                    <a:lumMod val="50000"/>
                  </a:schemeClr>
                </a:solidFill>
              </a:rPr>
              <a:t>. ترتيب السيناريوهات حسب درجات الاستدامة العالمية.</a:t>
            </a:r>
            <a:endParaRPr lang="en-US" sz="1633" b="1" dirty="0">
              <a:solidFill>
                <a:schemeClr val="bg2">
                  <a:lumMod val="50000"/>
                </a:schemeClr>
              </a:solidFill>
            </a:endParaRPr>
          </a:p>
          <a:p>
            <a:pPr algn="r" rtl="1">
              <a:lnSpc>
                <a:spcPct val="150000"/>
              </a:lnSpc>
            </a:pPr>
            <a:r>
              <a:rPr lang="ar-JO" sz="1633" b="1" dirty="0">
                <a:solidFill>
                  <a:schemeClr val="bg2">
                    <a:lumMod val="50000"/>
                  </a:schemeClr>
                </a:solidFill>
              </a:rPr>
              <a:t>بمجرد تعيين درجة الاستدامة العالمية لجميع السيناريوهات ، من الممكن المضي قدمًا في ترتيبها.</a:t>
            </a:r>
            <a:endParaRPr lang="en-US" sz="1633" dirty="0">
              <a:solidFill>
                <a:schemeClr val="bg2">
                  <a:lumMod val="50000"/>
                </a:schemeClr>
              </a:solidFill>
            </a:endParaRPr>
          </a:p>
        </p:txBody>
      </p:sp>
      <p:grpSp>
        <p:nvGrpSpPr>
          <p:cNvPr id="11" name="Groupe 10"/>
          <p:cNvGrpSpPr/>
          <p:nvPr/>
        </p:nvGrpSpPr>
        <p:grpSpPr>
          <a:xfrm>
            <a:off x="335652" y="822831"/>
            <a:ext cx="1363020" cy="740409"/>
            <a:chOff x="7610623" y="980245"/>
            <a:chExt cx="1363020" cy="740409"/>
          </a:xfrm>
        </p:grpSpPr>
        <p:sp>
          <p:nvSpPr>
            <p:cNvPr id="3" name="Ovale 2">
              <a:extLst>
                <a:ext uri="{FF2B5EF4-FFF2-40B4-BE49-F238E27FC236}">
                  <a16:creationId xmlns:a16="http://schemas.microsoft.com/office/drawing/2014/main" id="{96F3EB6E-F92E-68D0-D993-CA68F6CC6263}"/>
                </a:ext>
              </a:extLst>
            </p:cNvPr>
            <p:cNvSpPr/>
            <p:nvPr/>
          </p:nvSpPr>
          <p:spPr>
            <a:xfrm>
              <a:off x="7729174" y="1091015"/>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8148EF6F-2530-89FC-970F-8A3BD5B3AAD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76279" y="1136257"/>
              <a:ext cx="481441" cy="481441"/>
            </a:xfrm>
            <a:prstGeom prst="rect">
              <a:avLst/>
            </a:prstGeom>
          </p:spPr>
        </p:pic>
        <p:pic>
          <p:nvPicPr>
            <p:cNvPr id="8" name="Immagine 7">
              <a:extLst>
                <a:ext uri="{FF2B5EF4-FFF2-40B4-BE49-F238E27FC236}">
                  <a16:creationId xmlns:a16="http://schemas.microsoft.com/office/drawing/2014/main" id="{451FE51A-3FEF-1299-F46C-BA5834E51FF2}"/>
                </a:ext>
              </a:extLst>
            </p:cNvPr>
            <p:cNvPicPr>
              <a:picLocks noChangeAspect="1"/>
            </p:cNvPicPr>
            <p:nvPr/>
          </p:nvPicPr>
          <p:blipFill rotWithShape="1">
            <a:blip r:embed="rId5"/>
            <a:srcRect b="71569"/>
            <a:stretch/>
          </p:blipFill>
          <p:spPr>
            <a:xfrm>
              <a:off x="8400890" y="1157883"/>
              <a:ext cx="438621" cy="149961"/>
            </a:xfrm>
            <a:prstGeom prst="rect">
              <a:avLst/>
            </a:prstGeom>
            <a:ln>
              <a:solidFill>
                <a:schemeClr val="bg2">
                  <a:lumMod val="60000"/>
                  <a:lumOff val="40000"/>
                </a:schemeClr>
              </a:solidFill>
            </a:ln>
          </p:spPr>
        </p:pic>
        <p:sp>
          <p:nvSpPr>
            <p:cNvPr id="9" name="Rettangolo 8">
              <a:extLst>
                <a:ext uri="{FF2B5EF4-FFF2-40B4-BE49-F238E27FC236}">
                  <a16:creationId xmlns:a16="http://schemas.microsoft.com/office/drawing/2014/main" id="{BB871132-023A-FFDB-9CE9-33DE6F660AAD}"/>
                </a:ext>
              </a:extLst>
            </p:cNvPr>
            <p:cNvSpPr/>
            <p:nvPr/>
          </p:nvSpPr>
          <p:spPr bwMode="auto">
            <a:xfrm>
              <a:off x="7610623" y="980245"/>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0" name="Immagine 9">
              <a:extLst>
                <a:ext uri="{FF2B5EF4-FFF2-40B4-BE49-F238E27FC236}">
                  <a16:creationId xmlns:a16="http://schemas.microsoft.com/office/drawing/2014/main" id="{ED11470F-076C-C2FC-8902-04548906CDAC}"/>
                </a:ext>
              </a:extLst>
            </p:cNvPr>
            <p:cNvPicPr>
              <a:picLocks noChangeAspect="1"/>
            </p:cNvPicPr>
            <p:nvPr/>
          </p:nvPicPr>
          <p:blipFill>
            <a:blip r:embed="rId6"/>
            <a:stretch>
              <a:fillRect/>
            </a:stretch>
          </p:blipFill>
          <p:spPr>
            <a:xfrm>
              <a:off x="8419221" y="1301290"/>
              <a:ext cx="420290" cy="375714"/>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26" name="Groupe 25"/>
          <p:cNvGrpSpPr/>
          <p:nvPr/>
        </p:nvGrpSpPr>
        <p:grpSpPr>
          <a:xfrm>
            <a:off x="206473" y="888210"/>
            <a:ext cx="8619209" cy="560289"/>
            <a:chOff x="176386" y="817171"/>
            <a:chExt cx="8619209" cy="560289"/>
          </a:xfrm>
        </p:grpSpPr>
        <p:sp>
          <p:nvSpPr>
            <p:cNvPr id="27" name="CasellaDiTesto 24">
              <a:extLst>
                <a:ext uri="{FF2B5EF4-FFF2-40B4-BE49-F238E27FC236}">
                  <a16:creationId xmlns:a16="http://schemas.microsoft.com/office/drawing/2014/main" id="{428201F7-7479-C631-09DC-E58FFC12461D}"/>
                </a:ext>
              </a:extLst>
            </p:cNvPr>
            <p:cNvSpPr txBox="1"/>
            <p:nvPr/>
          </p:nvSpPr>
          <p:spPr>
            <a:xfrm>
              <a:off x="176386" y="829088"/>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28" name="Ovale 21">
              <a:extLst>
                <a:ext uri="{FF2B5EF4-FFF2-40B4-BE49-F238E27FC236}">
                  <a16:creationId xmlns:a16="http://schemas.microsoft.com/office/drawing/2014/main" id="{00513AA0-6EF8-82D6-470D-B926244009CC}"/>
                </a:ext>
              </a:extLst>
            </p:cNvPr>
            <p:cNvSpPr/>
            <p:nvPr/>
          </p:nvSpPr>
          <p:spPr>
            <a:xfrm>
              <a:off x="8235306" y="81717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9"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03224" y="874306"/>
              <a:ext cx="411165" cy="411165"/>
            </a:xfrm>
            <a:prstGeom prst="rect">
              <a:avLst/>
            </a:prstGeom>
          </p:spPr>
        </p:pic>
      </p:grpSp>
      <p:sp>
        <p:nvSpPr>
          <p:cNvPr id="30" name="CasellaDiTesto 3">
            <a:extLst>
              <a:ext uri="{FF2B5EF4-FFF2-40B4-BE49-F238E27FC236}">
                <a16:creationId xmlns:a16="http://schemas.microsoft.com/office/drawing/2014/main" id="{F3B52DCA-F75D-B241-82DC-926298107165}"/>
              </a:ext>
            </a:extLst>
          </p:cNvPr>
          <p:cNvSpPr txBox="1"/>
          <p:nvPr/>
        </p:nvSpPr>
        <p:spPr>
          <a:xfrm>
            <a:off x="206473" y="1418247"/>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6.2</a:t>
            </a:r>
            <a:r>
              <a:rPr lang="ar-JO" sz="1633" dirty="0">
                <a:solidFill>
                  <a:srgbClr val="264D9F"/>
                </a:solidFill>
                <a:ea typeface="Times New Roman" panose="02020603050405020304" pitchFamily="18" charset="0"/>
                <a:cs typeface="Calibri" panose="020F0502020204030204" pitchFamily="34" charset="0"/>
              </a:rPr>
              <a:t> عملية الترتيب</a:t>
            </a:r>
            <a:endParaRPr lang="en-US" sz="1633" dirty="0">
              <a:solidFill>
                <a:srgbClr val="264D9F"/>
              </a:solidFill>
              <a:ea typeface="Times New Roman" panose="02020603050405020304" pitchFamily="18" charset="0"/>
              <a:cs typeface="Calibri" panose="020F0502020204030204" pitchFamily="34" charset="0"/>
            </a:endParaRPr>
          </a:p>
        </p:txBody>
      </p:sp>
      <p:sp>
        <p:nvSpPr>
          <p:cNvPr id="32" name="CasellaDiTesto 17">
            <a:extLst>
              <a:ext uri="{FF2B5EF4-FFF2-40B4-BE49-F238E27FC236}">
                <a16:creationId xmlns:a16="http://schemas.microsoft.com/office/drawing/2014/main" id="{2520915D-8F2E-480A-9EB1-133ED10B56F8}"/>
              </a:ext>
            </a:extLst>
          </p:cNvPr>
          <p:cNvSpPr txBox="1"/>
          <p:nvPr/>
        </p:nvSpPr>
        <p:spPr>
          <a:xfrm>
            <a:off x="2257056" y="1646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graphicFrame>
        <p:nvGraphicFramePr>
          <p:cNvPr id="12" name="Tableau 11"/>
          <p:cNvGraphicFramePr>
            <a:graphicFrameLocks noGrp="1"/>
          </p:cNvGraphicFramePr>
          <p:nvPr>
            <p:extLst>
              <p:ext uri="{D42A27DB-BD31-4B8C-83A1-F6EECF244321}">
                <p14:modId xmlns:p14="http://schemas.microsoft.com/office/powerpoint/2010/main" val="3517704432"/>
              </p:ext>
            </p:extLst>
          </p:nvPr>
        </p:nvGraphicFramePr>
        <p:xfrm>
          <a:off x="1698672" y="3709420"/>
          <a:ext cx="6096000" cy="14833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pPr algn="ctr"/>
                      <a:r>
                        <a:rPr lang="ar-JO" dirty="0"/>
                        <a:t>المجموع النهائي</a:t>
                      </a:r>
                      <a:endParaRPr lang="fr-FR" dirty="0"/>
                    </a:p>
                  </a:txBody>
                  <a:tcPr/>
                </a:tc>
                <a:tc>
                  <a:txBody>
                    <a:bodyPr/>
                    <a:lstStyle/>
                    <a:p>
                      <a:pPr algn="ctr"/>
                      <a:r>
                        <a:rPr lang="ar-SA" dirty="0"/>
                        <a:t>السيناريو</a:t>
                      </a:r>
                      <a:endParaRPr lang="fr-FR" dirty="0"/>
                    </a:p>
                  </a:txBody>
                  <a:tcPr/>
                </a:tc>
                <a:tc>
                  <a:txBody>
                    <a:bodyPr/>
                    <a:lstStyle/>
                    <a:p>
                      <a:pPr algn="ctr"/>
                      <a:r>
                        <a:rPr lang="ar-JO" dirty="0"/>
                        <a:t>المركز في الترتيب</a:t>
                      </a:r>
                      <a:endParaRPr lang="fr-FR" dirty="0"/>
                    </a:p>
                  </a:txBody>
                  <a:tcPr/>
                </a:tc>
                <a:extLst>
                  <a:ext uri="{0D108BD9-81ED-4DB2-BD59-A6C34878D82A}">
                    <a16:rowId xmlns:a16="http://schemas.microsoft.com/office/drawing/2014/main" val="10000"/>
                  </a:ext>
                </a:extLst>
              </a:tr>
              <a:tr h="370840">
                <a:tc>
                  <a:txBody>
                    <a:bodyPr/>
                    <a:lstStyle/>
                    <a:p>
                      <a:pPr algn="ctr"/>
                      <a:r>
                        <a:rPr lang="en-US" dirty="0"/>
                        <a:t>2.0</a:t>
                      </a:r>
                      <a:endParaRPr lang="fr-FR" dirty="0"/>
                    </a:p>
                  </a:txBody>
                  <a:tcPr/>
                </a:tc>
                <a:tc>
                  <a:txBody>
                    <a:bodyPr/>
                    <a:lstStyle/>
                    <a:p>
                      <a:pPr algn="ctr" rtl="1"/>
                      <a:r>
                        <a:rPr lang="ar-JO" dirty="0"/>
                        <a:t>السيناريو</a:t>
                      </a:r>
                      <a:r>
                        <a:rPr lang="en-US" dirty="0"/>
                        <a:t>2</a:t>
                      </a:r>
                      <a:endParaRPr lang="fr-FR" dirty="0"/>
                    </a:p>
                  </a:txBody>
                  <a:tcPr/>
                </a:tc>
                <a:tc>
                  <a:txBody>
                    <a:bodyPr/>
                    <a:lstStyle/>
                    <a:p>
                      <a:pPr algn="ctr" rtl="1"/>
                      <a:r>
                        <a:rPr lang="en-US" dirty="0"/>
                        <a:t>1</a:t>
                      </a:r>
                      <a:endParaRPr lang="fr-FR" dirty="0"/>
                    </a:p>
                  </a:txBody>
                  <a:tcPr/>
                </a:tc>
                <a:extLst>
                  <a:ext uri="{0D108BD9-81ED-4DB2-BD59-A6C34878D82A}">
                    <a16:rowId xmlns:a16="http://schemas.microsoft.com/office/drawing/2014/main" val="10001"/>
                  </a:ext>
                </a:extLst>
              </a:tr>
              <a:tr h="370840">
                <a:tc>
                  <a:txBody>
                    <a:bodyPr/>
                    <a:lstStyle/>
                    <a:p>
                      <a:pPr algn="ctr"/>
                      <a:r>
                        <a:rPr lang="en-US" dirty="0"/>
                        <a:t>1.4</a:t>
                      </a:r>
                      <a:endParaRPr lang="fr-FR" dirty="0"/>
                    </a:p>
                  </a:txBody>
                  <a:tcPr/>
                </a:tc>
                <a:tc>
                  <a:txBody>
                    <a:bodyPr/>
                    <a:lstStyle/>
                    <a:p>
                      <a:pPr algn="ctr" rtl="1"/>
                      <a:r>
                        <a:rPr lang="ar-JO" dirty="0"/>
                        <a:t>السيناريو</a:t>
                      </a:r>
                      <a:r>
                        <a:rPr lang="en-US" dirty="0"/>
                        <a:t>1</a:t>
                      </a:r>
                      <a:endParaRPr lang="fr-FR" dirty="0"/>
                    </a:p>
                  </a:txBody>
                  <a:tcPr/>
                </a:tc>
                <a:tc>
                  <a:txBody>
                    <a:bodyPr/>
                    <a:lstStyle/>
                    <a:p>
                      <a:pPr algn="ctr" rtl="1"/>
                      <a:r>
                        <a:rPr lang="en-US" dirty="0"/>
                        <a:t>2</a:t>
                      </a:r>
                      <a:endParaRPr lang="fr-FR" dirty="0"/>
                    </a:p>
                  </a:txBody>
                  <a:tcPr/>
                </a:tc>
                <a:extLst>
                  <a:ext uri="{0D108BD9-81ED-4DB2-BD59-A6C34878D82A}">
                    <a16:rowId xmlns:a16="http://schemas.microsoft.com/office/drawing/2014/main" val="10002"/>
                  </a:ext>
                </a:extLst>
              </a:tr>
              <a:tr h="370840">
                <a:tc>
                  <a:txBody>
                    <a:bodyPr/>
                    <a:lstStyle/>
                    <a:p>
                      <a:pPr algn="ctr"/>
                      <a:r>
                        <a:rPr lang="en-US" dirty="0"/>
                        <a:t>0.8</a:t>
                      </a:r>
                      <a:endParaRPr lang="fr-FR" dirty="0"/>
                    </a:p>
                  </a:txBody>
                  <a:tcPr/>
                </a:tc>
                <a:tc>
                  <a:txBody>
                    <a:bodyPr/>
                    <a:lstStyle/>
                    <a:p>
                      <a:pPr algn="ctr" rtl="1"/>
                      <a:r>
                        <a:rPr lang="ar-JO" dirty="0"/>
                        <a:t>السيناريو</a:t>
                      </a:r>
                      <a:r>
                        <a:rPr lang="en-US" dirty="0"/>
                        <a:t>3</a:t>
                      </a:r>
                      <a:endParaRPr lang="fr-FR" dirty="0"/>
                    </a:p>
                  </a:txBody>
                  <a:tcPr/>
                </a:tc>
                <a:tc>
                  <a:txBody>
                    <a:bodyPr/>
                    <a:lstStyle/>
                    <a:p>
                      <a:pPr algn="ctr" rtl="1"/>
                      <a:r>
                        <a:rPr lang="en-US" dirty="0"/>
                        <a:t>3</a:t>
                      </a:r>
                      <a:endParaRPr lang="fr-FR"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801211951"/>
      </p:ext>
    </p:extLst>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19644" y="126911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13686" y="1257596"/>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65</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505131" y="2126400"/>
            <a:ext cx="8239345" cy="3107774"/>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 اختيار السيناريو الأمثل ليتم تحويله إلى مفهوم التعديل التحديثي.</a:t>
            </a:r>
            <a:r>
              <a:rPr lang="en-US" sz="1633" b="1" dirty="0">
                <a:solidFill>
                  <a:schemeClr val="bg2">
                    <a:lumMod val="50000"/>
                  </a:schemeClr>
                </a:solidFill>
              </a:rPr>
              <a:t> </a:t>
            </a:r>
            <a:r>
              <a:rPr lang="ar-JO" sz="1633" b="1" dirty="0">
                <a:solidFill>
                  <a:schemeClr val="bg2">
                    <a:lumMod val="50000"/>
                  </a:schemeClr>
                </a:solidFill>
              </a:rPr>
              <a:t>لتأكيد السيناريو الأمثل ، من الضروري مراعاة جانبين آخرين: الآلية المالية المحتملة لتنفيذ السيناريو والجوانب غير المحاكاة.</a:t>
            </a:r>
          </a:p>
          <a:p>
            <a:pPr algn="just" rtl="1">
              <a:lnSpc>
                <a:spcPct val="200000"/>
              </a:lnSpc>
            </a:pPr>
            <a:r>
              <a:rPr lang="ar-JO" sz="1633" b="1" u="sng" dirty="0">
                <a:solidFill>
                  <a:schemeClr val="bg2">
                    <a:lumMod val="50000"/>
                  </a:schemeClr>
                </a:solidFill>
                <a:cs typeface="+mj-cs"/>
              </a:rPr>
              <a:t>الآليات المالية</a:t>
            </a:r>
            <a:r>
              <a:rPr lang="en-US" sz="1633" b="1" u="sng" dirty="0">
                <a:solidFill>
                  <a:schemeClr val="bg2">
                    <a:lumMod val="50000"/>
                  </a:schemeClr>
                </a:solidFill>
                <a:cs typeface="+mj-cs"/>
              </a:rPr>
              <a:t>:</a:t>
            </a:r>
          </a:p>
          <a:p>
            <a:pPr algn="just" rtl="1">
              <a:lnSpc>
                <a:spcPct val="200000"/>
              </a:lnSpc>
            </a:pPr>
            <a:r>
              <a:rPr lang="en-US" sz="1633" b="1" u="sng" dirty="0">
                <a:solidFill>
                  <a:schemeClr val="bg2">
                    <a:lumMod val="50000"/>
                  </a:schemeClr>
                </a:solidFill>
                <a:cs typeface="+mj-cs"/>
              </a:rPr>
              <a:t> </a:t>
            </a:r>
            <a:r>
              <a:rPr lang="ar-JO" sz="1633" dirty="0">
                <a:solidFill>
                  <a:schemeClr val="bg2">
                    <a:lumMod val="50000"/>
                  </a:schemeClr>
                </a:solidFill>
                <a:cs typeface="+mj-cs"/>
              </a:rPr>
              <a:t>يجب أن يجمع الاختيار النهائي بين أفضل سيناريو من حيث الأداء والاستدامة المالية. على سبيل المثال ، إذا لم يكن السيناريو قد وصل إلى المرتبة الأولى ولكن لديه العديد من المزايا من حيث الآليات المالية التي لا تنعكس في درجة الاستدامة العالمية ، فيجب على صانعي القرار أن يضعوا هذه الجوانب في الاعتبار.</a:t>
            </a:r>
            <a:endParaRPr lang="en-US" sz="1633" b="1" dirty="0">
              <a:solidFill>
                <a:schemeClr val="bg2">
                  <a:lumMod val="50000"/>
                </a:schemeClr>
              </a:solidFill>
              <a:cs typeface="+mj-cs"/>
            </a:endParaRPr>
          </a:p>
        </p:txBody>
      </p:sp>
      <p:grpSp>
        <p:nvGrpSpPr>
          <p:cNvPr id="10" name="Groupe 9"/>
          <p:cNvGrpSpPr/>
          <p:nvPr/>
        </p:nvGrpSpPr>
        <p:grpSpPr>
          <a:xfrm>
            <a:off x="456481" y="942927"/>
            <a:ext cx="1363020" cy="740409"/>
            <a:chOff x="7478727" y="1004646"/>
            <a:chExt cx="1363020" cy="740409"/>
          </a:xfrm>
        </p:grpSpPr>
        <p:sp>
          <p:nvSpPr>
            <p:cNvPr id="3" name="Ovale 2">
              <a:extLst>
                <a:ext uri="{FF2B5EF4-FFF2-40B4-BE49-F238E27FC236}">
                  <a16:creationId xmlns:a16="http://schemas.microsoft.com/office/drawing/2014/main" id="{E8C646F8-4724-E2AA-B043-682A8B60638B}"/>
                </a:ext>
              </a:extLst>
            </p:cNvPr>
            <p:cNvSpPr/>
            <p:nvPr/>
          </p:nvSpPr>
          <p:spPr>
            <a:xfrm>
              <a:off x="7597278" y="1115416"/>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6F0BA4AB-B466-276B-8809-5642CEBC43D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44383" y="1160658"/>
              <a:ext cx="481441" cy="481441"/>
            </a:xfrm>
            <a:prstGeom prst="rect">
              <a:avLst/>
            </a:prstGeom>
          </p:spPr>
        </p:pic>
        <p:pic>
          <p:nvPicPr>
            <p:cNvPr id="7" name="Immagine 6">
              <a:extLst>
                <a:ext uri="{FF2B5EF4-FFF2-40B4-BE49-F238E27FC236}">
                  <a16:creationId xmlns:a16="http://schemas.microsoft.com/office/drawing/2014/main" id="{5D2C63F6-E0FF-F906-6C12-C0FB422C7D7B}"/>
                </a:ext>
              </a:extLst>
            </p:cNvPr>
            <p:cNvPicPr>
              <a:picLocks noChangeAspect="1"/>
            </p:cNvPicPr>
            <p:nvPr/>
          </p:nvPicPr>
          <p:blipFill rotWithShape="1">
            <a:blip r:embed="rId5"/>
            <a:srcRect b="71569"/>
            <a:stretch/>
          </p:blipFill>
          <p:spPr>
            <a:xfrm>
              <a:off x="8268994" y="1182284"/>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48D754E8-680F-D190-1AD6-5E6238AE9EB6}"/>
                </a:ext>
              </a:extLst>
            </p:cNvPr>
            <p:cNvSpPr/>
            <p:nvPr/>
          </p:nvSpPr>
          <p:spPr bwMode="auto">
            <a:xfrm>
              <a:off x="7478727" y="1004646"/>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C725989A-35F3-7815-A507-F245E5424F8C}"/>
                </a:ext>
              </a:extLst>
            </p:cNvPr>
            <p:cNvPicPr>
              <a:picLocks noChangeAspect="1"/>
            </p:cNvPicPr>
            <p:nvPr/>
          </p:nvPicPr>
          <p:blipFill>
            <a:blip r:embed="rId6"/>
            <a:stretch>
              <a:fillRect/>
            </a:stretch>
          </p:blipFill>
          <p:spPr>
            <a:xfrm>
              <a:off x="8287325" y="1325691"/>
              <a:ext cx="420290" cy="375714"/>
            </a:xfrm>
            <a:prstGeom prst="rect">
              <a:avLst/>
            </a:prstGeom>
          </p:spPr>
        </p:pic>
      </p:grpSp>
      <p:grpSp>
        <p:nvGrpSpPr>
          <p:cNvPr id="16" name="Groupe 15"/>
          <p:cNvGrpSpPr/>
          <p:nvPr/>
        </p:nvGrpSpPr>
        <p:grpSpPr>
          <a:xfrm>
            <a:off x="1354015" y="6167605"/>
            <a:ext cx="5990290" cy="690395"/>
            <a:chOff x="1397977" y="6125705"/>
            <a:chExt cx="5990290" cy="690395"/>
          </a:xfrm>
        </p:grpSpPr>
        <p:sp>
          <p:nvSpPr>
            <p:cNvPr id="17" name="Rectangle 16"/>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9" name="Groupe 18"/>
            <p:cNvGrpSpPr/>
            <p:nvPr/>
          </p:nvGrpSpPr>
          <p:grpSpPr>
            <a:xfrm>
              <a:off x="1397977" y="6156450"/>
              <a:ext cx="5990290" cy="659650"/>
              <a:chOff x="1397977" y="6156450"/>
              <a:chExt cx="5990290" cy="659650"/>
            </a:xfrm>
          </p:grpSpPr>
          <p:sp>
            <p:nvSpPr>
              <p:cNvPr id="20" name="Rectangle 19"/>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1" name="Rectangle 20"/>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23" name="Groupe 22"/>
          <p:cNvGrpSpPr/>
          <p:nvPr/>
        </p:nvGrpSpPr>
        <p:grpSpPr>
          <a:xfrm>
            <a:off x="206473" y="888210"/>
            <a:ext cx="8619209" cy="560289"/>
            <a:chOff x="176386" y="817171"/>
            <a:chExt cx="8619209" cy="560289"/>
          </a:xfrm>
        </p:grpSpPr>
        <p:sp>
          <p:nvSpPr>
            <p:cNvPr id="26" name="CasellaDiTesto 24">
              <a:extLst>
                <a:ext uri="{FF2B5EF4-FFF2-40B4-BE49-F238E27FC236}">
                  <a16:creationId xmlns:a16="http://schemas.microsoft.com/office/drawing/2014/main" id="{428201F7-7479-C631-09DC-E58FFC12461D}"/>
                </a:ext>
              </a:extLst>
            </p:cNvPr>
            <p:cNvSpPr txBox="1"/>
            <p:nvPr/>
          </p:nvSpPr>
          <p:spPr>
            <a:xfrm>
              <a:off x="176386" y="829088"/>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27" name="Ovale 21">
              <a:extLst>
                <a:ext uri="{FF2B5EF4-FFF2-40B4-BE49-F238E27FC236}">
                  <a16:creationId xmlns:a16="http://schemas.microsoft.com/office/drawing/2014/main" id="{00513AA0-6EF8-82D6-470D-B926244009CC}"/>
                </a:ext>
              </a:extLst>
            </p:cNvPr>
            <p:cNvSpPr/>
            <p:nvPr/>
          </p:nvSpPr>
          <p:spPr>
            <a:xfrm>
              <a:off x="8235306" y="81717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8"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03224" y="874306"/>
              <a:ext cx="411165" cy="411165"/>
            </a:xfrm>
            <a:prstGeom prst="rect">
              <a:avLst/>
            </a:prstGeom>
          </p:spPr>
        </p:pic>
      </p:grpSp>
      <p:sp>
        <p:nvSpPr>
          <p:cNvPr id="29" name="CasellaDiTesto 3">
            <a:extLst>
              <a:ext uri="{FF2B5EF4-FFF2-40B4-BE49-F238E27FC236}">
                <a16:creationId xmlns:a16="http://schemas.microsoft.com/office/drawing/2014/main" id="{F3B52DCA-F75D-B241-82DC-926298107165}"/>
              </a:ext>
            </a:extLst>
          </p:cNvPr>
          <p:cNvSpPr txBox="1"/>
          <p:nvPr/>
        </p:nvSpPr>
        <p:spPr>
          <a:xfrm>
            <a:off x="138555" y="1411544"/>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6.2</a:t>
            </a:r>
            <a:r>
              <a:rPr lang="ar-JO" sz="1633" dirty="0">
                <a:solidFill>
                  <a:srgbClr val="264D9F"/>
                </a:solidFill>
                <a:ea typeface="Times New Roman" panose="02020603050405020304" pitchFamily="18" charset="0"/>
                <a:cs typeface="Calibri" panose="020F0502020204030204" pitchFamily="34" charset="0"/>
              </a:rPr>
              <a:t> عملية الترتيب</a:t>
            </a:r>
            <a:endParaRPr lang="en-US" sz="1633" dirty="0">
              <a:solidFill>
                <a:srgbClr val="264D9F"/>
              </a:solidFill>
              <a:ea typeface="Times New Roman" panose="02020603050405020304" pitchFamily="18" charset="0"/>
              <a:cs typeface="Calibri" panose="020F0502020204030204" pitchFamily="34" charset="0"/>
            </a:endParaRPr>
          </a:p>
        </p:txBody>
      </p:sp>
      <p:sp>
        <p:nvSpPr>
          <p:cNvPr id="30" name="CasellaDiTesto 17">
            <a:extLst>
              <a:ext uri="{FF2B5EF4-FFF2-40B4-BE49-F238E27FC236}">
                <a16:creationId xmlns:a16="http://schemas.microsoft.com/office/drawing/2014/main" id="{2520915D-8F2E-480A-9EB1-133ED10B56F8}"/>
              </a:ext>
            </a:extLst>
          </p:cNvPr>
          <p:cNvSpPr txBox="1"/>
          <p:nvPr/>
        </p:nvSpPr>
        <p:spPr>
          <a:xfrm>
            <a:off x="2257056" y="1646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spTree>
    <p:extLst>
      <p:ext uri="{BB962C8B-B14F-4D97-AF65-F5344CB8AC3E}">
        <p14:creationId xmlns:p14="http://schemas.microsoft.com/office/powerpoint/2010/main" val="818489841"/>
      </p:ext>
    </p:extLst>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79485" y="1834118"/>
            <a:ext cx="8239345" cy="4364400"/>
          </a:xfrm>
          <a:prstGeom prst="rect">
            <a:avLst/>
          </a:prstGeom>
          <a:noFill/>
        </p:spPr>
        <p:txBody>
          <a:bodyPr wrap="square">
            <a:spAutoFit/>
          </a:bodyPr>
          <a:lstStyle/>
          <a:p>
            <a:pPr algn="r" rtl="1"/>
            <a:r>
              <a:rPr lang="en-US" sz="1633" b="1" dirty="0">
                <a:solidFill>
                  <a:schemeClr val="bg2">
                    <a:lumMod val="50000"/>
                  </a:schemeClr>
                </a:solidFill>
              </a:rPr>
              <a:t>4</a:t>
            </a:r>
            <a:r>
              <a:rPr lang="ar-JO" sz="1633" b="1" dirty="0">
                <a:solidFill>
                  <a:schemeClr val="bg2">
                    <a:lumMod val="50000"/>
                  </a:schemeClr>
                </a:solidFill>
              </a:rPr>
              <a:t>. اختيار السيناريو الأمثل ليتم تحويله إلى مفهوم التعديل التحديثي</a:t>
            </a:r>
            <a:r>
              <a:rPr lang="en-US" sz="1633" dirty="0">
                <a:solidFill>
                  <a:schemeClr val="bg2">
                    <a:lumMod val="50000"/>
                  </a:schemeClr>
                </a:solidFill>
              </a:rPr>
              <a:t>.</a:t>
            </a:r>
          </a:p>
          <a:p>
            <a:pPr algn="just"/>
            <a:endParaRPr lang="en-US" sz="1633" b="1" dirty="0">
              <a:solidFill>
                <a:schemeClr val="bg2">
                  <a:lumMod val="50000"/>
                </a:schemeClr>
              </a:solidFill>
            </a:endParaRPr>
          </a:p>
          <a:p>
            <a:pPr algn="just" rtl="1">
              <a:lnSpc>
                <a:spcPct val="250000"/>
              </a:lnSpc>
            </a:pPr>
            <a:r>
              <a:rPr lang="ar-JO" sz="1633" b="1" u="sng" dirty="0">
                <a:solidFill>
                  <a:schemeClr val="bg2">
                    <a:lumMod val="50000"/>
                  </a:schemeClr>
                </a:solidFill>
              </a:rPr>
              <a:t>الجوانب غير المحاكاة</a:t>
            </a:r>
            <a:r>
              <a:rPr lang="en-US" sz="1633" b="1" u="sng" dirty="0">
                <a:solidFill>
                  <a:schemeClr val="bg2">
                    <a:lumMod val="50000"/>
                  </a:schemeClr>
                </a:solidFill>
              </a:rPr>
              <a:t> </a:t>
            </a:r>
            <a:r>
              <a:rPr lang="ar-JO" sz="1633" dirty="0">
                <a:solidFill>
                  <a:schemeClr val="bg2">
                    <a:lumMod val="50000"/>
                  </a:schemeClr>
                </a:solidFill>
              </a:rPr>
              <a:t>نظرًا لأن نتيجة الترتيب تعتمد على طريقة كمية ، يجب أيضًا مراعاة الجوانب غير المحاكاة في اتخاذ القرار النهائي.</a:t>
            </a:r>
            <a:r>
              <a:rPr lang="en-US" sz="1633" dirty="0">
                <a:solidFill>
                  <a:schemeClr val="bg2">
                    <a:lumMod val="50000"/>
                  </a:schemeClr>
                </a:solidFill>
              </a:rPr>
              <a:t> </a:t>
            </a:r>
            <a:r>
              <a:rPr lang="ar-JO" sz="1633" dirty="0">
                <a:solidFill>
                  <a:schemeClr val="bg2">
                    <a:lumMod val="50000"/>
                  </a:schemeClr>
                </a:solidFill>
              </a:rPr>
              <a:t>على سبيل المثال ، إذا لم يكن السيناريو قد وصل إلى المرتبة الأولى ولكن له العديد من المزايا من حيث التحسينات النوعية التي لا تنعكس في درجة الاستدامة العالمية ، فيجب على صانعي القرار أن يضعوا هذه الجوانب في الاعتبار. ومن ثم ، يجب إجراء حكم الخبراء لتقييم الترتيب النهائي للمتغيرات إلى جانب درجة الاستدامة العالمية. يتم تحويل السيناريو الذي تم تحديده أخيرًا باعتباره أفضل سيناريو (الجوانب الكمية والنوعية) إلى مفهوم تعديل التحديث في المرحلة التالية.</a:t>
            </a:r>
            <a:endParaRPr lang="en-US" sz="1633" b="1" dirty="0">
              <a:solidFill>
                <a:schemeClr val="bg2">
                  <a:lumMod val="50000"/>
                </a:schemeClr>
              </a:solidFill>
            </a:endParaRPr>
          </a:p>
        </p:txBody>
      </p:sp>
      <p:grpSp>
        <p:nvGrpSpPr>
          <p:cNvPr id="9" name="Groupe 8"/>
          <p:cNvGrpSpPr/>
          <p:nvPr/>
        </p:nvGrpSpPr>
        <p:grpSpPr>
          <a:xfrm>
            <a:off x="286170" y="996918"/>
            <a:ext cx="1363020" cy="740409"/>
            <a:chOff x="7561141" y="1138448"/>
            <a:chExt cx="1363020" cy="740409"/>
          </a:xfrm>
        </p:grpSpPr>
        <p:sp>
          <p:nvSpPr>
            <p:cNvPr id="3" name="Ovale 2">
              <a:extLst>
                <a:ext uri="{FF2B5EF4-FFF2-40B4-BE49-F238E27FC236}">
                  <a16:creationId xmlns:a16="http://schemas.microsoft.com/office/drawing/2014/main" id="{006F11B8-4446-8059-6E62-3598D088FC26}"/>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14EC3E17-07E3-5336-26AB-C08A51495D3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26797" y="1294460"/>
              <a:ext cx="481441" cy="481441"/>
            </a:xfrm>
            <a:prstGeom prst="rect">
              <a:avLst/>
            </a:prstGeom>
          </p:spPr>
        </p:pic>
        <p:pic>
          <p:nvPicPr>
            <p:cNvPr id="7" name="Immagine 6">
              <a:extLst>
                <a:ext uri="{FF2B5EF4-FFF2-40B4-BE49-F238E27FC236}">
                  <a16:creationId xmlns:a16="http://schemas.microsoft.com/office/drawing/2014/main" id="{FD7A4BCE-EFD3-235F-1A6D-7EAEF776AC9D}"/>
                </a:ext>
              </a:extLst>
            </p:cNvPr>
            <p:cNvPicPr>
              <a:picLocks noChangeAspect="1"/>
            </p:cNvPicPr>
            <p:nvPr/>
          </p:nvPicPr>
          <p:blipFill rotWithShape="1">
            <a:blip r:embed="rId5"/>
            <a:srcRect b="71569"/>
            <a:stretch/>
          </p:blipFill>
          <p:spPr>
            <a:xfrm>
              <a:off x="8351408" y="1316086"/>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47919D56-1365-499A-5768-0D8C8F6D2205}"/>
                </a:ext>
              </a:extLst>
            </p:cNvPr>
            <p:cNvSpPr/>
            <p:nvPr/>
          </p:nvSpPr>
          <p:spPr bwMode="auto">
            <a:xfrm>
              <a:off x="7561141" y="1138448"/>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1" name="Immagine 10">
              <a:extLst>
                <a:ext uri="{FF2B5EF4-FFF2-40B4-BE49-F238E27FC236}">
                  <a16:creationId xmlns:a16="http://schemas.microsoft.com/office/drawing/2014/main" id="{F35D6162-0E26-3E93-602C-418C0065858D}"/>
                </a:ext>
              </a:extLst>
            </p:cNvPr>
            <p:cNvPicPr>
              <a:picLocks noChangeAspect="1"/>
            </p:cNvPicPr>
            <p:nvPr/>
          </p:nvPicPr>
          <p:blipFill>
            <a:blip r:embed="rId6"/>
            <a:stretch>
              <a:fillRect/>
            </a:stretch>
          </p:blipFill>
          <p:spPr>
            <a:xfrm>
              <a:off x="8358216" y="1471234"/>
              <a:ext cx="438621" cy="206019"/>
            </a:xfrm>
            <a:prstGeom prst="rect">
              <a:avLst/>
            </a:prstGeom>
          </p:spPr>
        </p:pic>
      </p:grpSp>
      <p:grpSp>
        <p:nvGrpSpPr>
          <p:cNvPr id="15" name="Groupe 14"/>
          <p:cNvGrpSpPr/>
          <p:nvPr/>
        </p:nvGrpSpPr>
        <p:grpSpPr>
          <a:xfrm>
            <a:off x="1397977" y="6125705"/>
            <a:ext cx="5990290" cy="690395"/>
            <a:chOff x="1397977" y="6125705"/>
            <a:chExt cx="5990290" cy="690395"/>
          </a:xfrm>
        </p:grpSpPr>
        <p:sp>
          <p:nvSpPr>
            <p:cNvPr id="16" name="Rectangle 15"/>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7" name="Groupe 16"/>
            <p:cNvGrpSpPr/>
            <p:nvPr/>
          </p:nvGrpSpPr>
          <p:grpSpPr>
            <a:xfrm>
              <a:off x="1397977" y="6156450"/>
              <a:ext cx="5990290" cy="659650"/>
              <a:chOff x="1397977" y="6156450"/>
              <a:chExt cx="5990290" cy="659650"/>
            </a:xfrm>
          </p:grpSpPr>
          <p:sp>
            <p:nvSpPr>
              <p:cNvPr id="19" name="Rectangle 18"/>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0" name="Rectangle 19"/>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1" name="CasellaDiTesto 17">
            <a:extLst>
              <a:ext uri="{FF2B5EF4-FFF2-40B4-BE49-F238E27FC236}">
                <a16:creationId xmlns:a16="http://schemas.microsoft.com/office/drawing/2014/main" id="{2520915D-8F2E-480A-9EB1-133ED10B56F8}"/>
              </a:ext>
            </a:extLst>
          </p:cNvPr>
          <p:cNvSpPr txBox="1"/>
          <p:nvPr/>
        </p:nvSpPr>
        <p:spPr>
          <a:xfrm>
            <a:off x="2257056" y="1646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grpSp>
        <p:nvGrpSpPr>
          <p:cNvPr id="23" name="Groupe 22"/>
          <p:cNvGrpSpPr/>
          <p:nvPr/>
        </p:nvGrpSpPr>
        <p:grpSpPr>
          <a:xfrm>
            <a:off x="206473" y="888210"/>
            <a:ext cx="8619209" cy="560289"/>
            <a:chOff x="176386" y="817171"/>
            <a:chExt cx="8619209" cy="560289"/>
          </a:xfrm>
        </p:grpSpPr>
        <p:sp>
          <p:nvSpPr>
            <p:cNvPr id="24" name="CasellaDiTesto 24">
              <a:extLst>
                <a:ext uri="{FF2B5EF4-FFF2-40B4-BE49-F238E27FC236}">
                  <a16:creationId xmlns:a16="http://schemas.microsoft.com/office/drawing/2014/main" id="{428201F7-7479-C631-09DC-E58FFC12461D}"/>
                </a:ext>
              </a:extLst>
            </p:cNvPr>
            <p:cNvSpPr txBox="1"/>
            <p:nvPr/>
          </p:nvSpPr>
          <p:spPr>
            <a:xfrm>
              <a:off x="176386" y="829088"/>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26" name="Ovale 21">
              <a:extLst>
                <a:ext uri="{FF2B5EF4-FFF2-40B4-BE49-F238E27FC236}">
                  <a16:creationId xmlns:a16="http://schemas.microsoft.com/office/drawing/2014/main" id="{00513AA0-6EF8-82D6-470D-B926244009CC}"/>
                </a:ext>
              </a:extLst>
            </p:cNvPr>
            <p:cNvSpPr/>
            <p:nvPr/>
          </p:nvSpPr>
          <p:spPr>
            <a:xfrm>
              <a:off x="8235306" y="81717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7"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03224" y="874306"/>
              <a:ext cx="411165" cy="411165"/>
            </a:xfrm>
            <a:prstGeom prst="rect">
              <a:avLst/>
            </a:prstGeom>
          </p:spPr>
        </p:pic>
      </p:grpSp>
      <p:sp>
        <p:nvSpPr>
          <p:cNvPr id="28" name="CasellaDiTesto 3">
            <a:extLst>
              <a:ext uri="{FF2B5EF4-FFF2-40B4-BE49-F238E27FC236}">
                <a16:creationId xmlns:a16="http://schemas.microsoft.com/office/drawing/2014/main" id="{F3B52DCA-F75D-B241-82DC-926298107165}"/>
              </a:ext>
            </a:extLst>
          </p:cNvPr>
          <p:cNvSpPr txBox="1"/>
          <p:nvPr/>
        </p:nvSpPr>
        <p:spPr>
          <a:xfrm>
            <a:off x="49255" y="1340005"/>
            <a:ext cx="8126838"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6.2</a:t>
            </a:r>
            <a:r>
              <a:rPr lang="ar-JO" sz="1633" dirty="0">
                <a:solidFill>
                  <a:srgbClr val="264D9F"/>
                </a:solidFill>
                <a:ea typeface="Times New Roman" panose="02020603050405020304" pitchFamily="18" charset="0"/>
                <a:cs typeface="Calibri" panose="020F0502020204030204" pitchFamily="34" charset="0"/>
              </a:rPr>
              <a:t> عملية الترتيب</a:t>
            </a:r>
            <a:endParaRPr lang="en-US" sz="1633" dirty="0">
              <a:solidFill>
                <a:srgbClr val="264D9F"/>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3158454594"/>
      </p:ext>
    </p:extLst>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206473" y="4659923"/>
            <a:ext cx="3009534" cy="72976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67</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538222" y="2145922"/>
            <a:ext cx="5206254" cy="3107774"/>
          </a:xfrm>
          <a:prstGeom prst="rect">
            <a:avLst/>
          </a:prstGeom>
          <a:noFill/>
        </p:spPr>
        <p:txBody>
          <a:bodyPr wrap="square">
            <a:spAutoFit/>
          </a:bodyPr>
          <a:lstStyle/>
          <a:p>
            <a:pPr algn="just" rtl="1">
              <a:lnSpc>
                <a:spcPct val="200000"/>
              </a:lnSpc>
            </a:pPr>
            <a:r>
              <a:rPr lang="ar-JO" sz="1633" b="1" dirty="0">
                <a:solidFill>
                  <a:schemeClr val="bg2">
                    <a:lumMod val="50000"/>
                  </a:schemeClr>
                </a:solidFill>
              </a:rPr>
              <a:t>حدد أفضل سيناريو من حيث الطاقة وكفاءة التكلفة بالإضافة إلى الاستدامة الشاملة من بين تلك التي تم إنشاؤها.</a:t>
            </a:r>
            <a:r>
              <a:rPr lang="en-US" sz="1633" b="1" dirty="0">
                <a:solidFill>
                  <a:schemeClr val="bg2">
                    <a:lumMod val="50000"/>
                  </a:schemeClr>
                </a:solidFill>
              </a:rPr>
              <a:t> </a:t>
            </a:r>
            <a:r>
              <a:rPr lang="ar-JO" sz="1633" b="1" dirty="0">
                <a:solidFill>
                  <a:schemeClr val="bg2">
                    <a:lumMod val="50000"/>
                  </a:schemeClr>
                </a:solidFill>
              </a:rPr>
              <a:t>سيتم بعد ذلك تطوير أفضل سيناريو محدد في مفهوم التعديل التحديثي ، وينبغي النظر في التعليقات الواردة من الركاب والمستخدمين قبل اتخاذ القرار النهائي بشأن أفضل سيناريو. يجب ترجيح آراء الركاب والمستخدمين بشكل كبير.</a:t>
            </a:r>
            <a:r>
              <a:rPr lang="en-US" sz="1633" b="1" dirty="0">
                <a:solidFill>
                  <a:schemeClr val="bg2">
                    <a:lumMod val="50000"/>
                  </a:schemeClr>
                </a:solidFill>
              </a:rPr>
              <a:t> </a:t>
            </a:r>
            <a:r>
              <a:rPr lang="ar-JO" sz="1633" b="1" dirty="0">
                <a:solidFill>
                  <a:schemeClr val="bg2">
                    <a:lumMod val="50000"/>
                  </a:schemeClr>
                </a:solidFill>
              </a:rPr>
              <a:t>يجب أن يتم تغليف النتائج في تقرير موجز ، ثم يتم تقديم ذلك في اجتماع </a:t>
            </a:r>
            <a:r>
              <a:rPr lang="en-US" sz="1633" b="1" dirty="0">
                <a:solidFill>
                  <a:schemeClr val="bg2">
                    <a:lumMod val="50000"/>
                  </a:schemeClr>
                </a:solidFill>
              </a:rPr>
              <a:t>PGS.</a:t>
            </a:r>
            <a:endParaRPr lang="en-US" sz="1633" dirty="0">
              <a:solidFill>
                <a:schemeClr val="bg2">
                  <a:lumMod val="50000"/>
                </a:schemeClr>
              </a:solidFill>
            </a:endParaRPr>
          </a:p>
        </p:txBody>
      </p:sp>
      <p:sp>
        <p:nvSpPr>
          <p:cNvPr id="10" name="CasellaDiTesto 9">
            <a:extLst>
              <a:ext uri="{FF2B5EF4-FFF2-40B4-BE49-F238E27FC236}">
                <a16:creationId xmlns:a16="http://schemas.microsoft.com/office/drawing/2014/main" id="{95305CC1-87ED-109E-4840-DAE3BED7D6BA}"/>
              </a:ext>
            </a:extLst>
          </p:cNvPr>
          <p:cNvSpPr txBox="1"/>
          <p:nvPr/>
        </p:nvSpPr>
        <p:spPr>
          <a:xfrm>
            <a:off x="4932485" y="1419214"/>
            <a:ext cx="3393794"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6.3</a:t>
            </a:r>
            <a:r>
              <a:rPr lang="ar-JO" sz="1633" dirty="0">
                <a:solidFill>
                  <a:srgbClr val="264D9F"/>
                </a:solidFill>
                <a:ea typeface="Times New Roman" panose="02020603050405020304" pitchFamily="18" charset="0"/>
                <a:cs typeface="Calibri" panose="020F0502020204030204" pitchFamily="34" charset="0"/>
              </a:rPr>
              <a:t> الأساليب التشاركية في صنع القرار</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8" name="Groupe 7"/>
          <p:cNvGrpSpPr/>
          <p:nvPr/>
        </p:nvGrpSpPr>
        <p:grpSpPr>
          <a:xfrm>
            <a:off x="286170" y="966747"/>
            <a:ext cx="1363020" cy="740409"/>
            <a:chOff x="7561141" y="1138448"/>
            <a:chExt cx="1363020" cy="740409"/>
          </a:xfrm>
        </p:grpSpPr>
        <p:sp>
          <p:nvSpPr>
            <p:cNvPr id="4" name="Ovale 3">
              <a:extLst>
                <a:ext uri="{FF2B5EF4-FFF2-40B4-BE49-F238E27FC236}">
                  <a16:creationId xmlns:a16="http://schemas.microsoft.com/office/drawing/2014/main" id="{4F34730B-19C6-2995-AB0E-1ECB7D2D2984}"/>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6DFC9DED-87BD-ACCE-504B-6F2EC0DC506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26797" y="1294460"/>
              <a:ext cx="481441" cy="481441"/>
            </a:xfrm>
            <a:prstGeom prst="rect">
              <a:avLst/>
            </a:prstGeom>
          </p:spPr>
        </p:pic>
        <p:pic>
          <p:nvPicPr>
            <p:cNvPr id="11" name="Immagine 10">
              <a:extLst>
                <a:ext uri="{FF2B5EF4-FFF2-40B4-BE49-F238E27FC236}">
                  <a16:creationId xmlns:a16="http://schemas.microsoft.com/office/drawing/2014/main" id="{4221FA72-853F-9162-B6A4-210627A4F4F9}"/>
                </a:ext>
              </a:extLst>
            </p:cNvPr>
            <p:cNvPicPr>
              <a:picLocks noChangeAspect="1"/>
            </p:cNvPicPr>
            <p:nvPr/>
          </p:nvPicPr>
          <p:blipFill rotWithShape="1">
            <a:blip r:embed="rId5"/>
            <a:srcRect b="71569"/>
            <a:stretch/>
          </p:blipFill>
          <p:spPr>
            <a:xfrm>
              <a:off x="8351408" y="1316086"/>
              <a:ext cx="438621" cy="149961"/>
            </a:xfrm>
            <a:prstGeom prst="rect">
              <a:avLst/>
            </a:prstGeom>
            <a:ln>
              <a:solidFill>
                <a:schemeClr val="bg2">
                  <a:lumMod val="60000"/>
                  <a:lumOff val="40000"/>
                </a:schemeClr>
              </a:solidFill>
            </a:ln>
          </p:spPr>
        </p:pic>
        <p:sp>
          <p:nvSpPr>
            <p:cNvPr id="12" name="Rettangolo 11">
              <a:extLst>
                <a:ext uri="{FF2B5EF4-FFF2-40B4-BE49-F238E27FC236}">
                  <a16:creationId xmlns:a16="http://schemas.microsoft.com/office/drawing/2014/main" id="{54ABFCA0-5B5A-32D9-92D0-4FC8598D29A6}"/>
                </a:ext>
              </a:extLst>
            </p:cNvPr>
            <p:cNvSpPr/>
            <p:nvPr/>
          </p:nvSpPr>
          <p:spPr bwMode="auto">
            <a:xfrm>
              <a:off x="7561141" y="1138448"/>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5" name="Immagine 14">
              <a:extLst>
                <a:ext uri="{FF2B5EF4-FFF2-40B4-BE49-F238E27FC236}">
                  <a16:creationId xmlns:a16="http://schemas.microsoft.com/office/drawing/2014/main" id="{A9ABB62B-B037-85F2-FBDE-9CDF6A70ECFB}"/>
                </a:ext>
              </a:extLst>
            </p:cNvPr>
            <p:cNvPicPr>
              <a:picLocks noChangeAspect="1"/>
            </p:cNvPicPr>
            <p:nvPr/>
          </p:nvPicPr>
          <p:blipFill>
            <a:blip r:embed="rId6"/>
            <a:stretch>
              <a:fillRect/>
            </a:stretch>
          </p:blipFill>
          <p:spPr>
            <a:xfrm>
              <a:off x="8336641" y="1448693"/>
              <a:ext cx="446532" cy="170733"/>
            </a:xfrm>
            <a:prstGeom prst="rect">
              <a:avLst/>
            </a:prstGeom>
          </p:spPr>
        </p:pic>
      </p:grpSp>
      <p:grpSp>
        <p:nvGrpSpPr>
          <p:cNvPr id="18" name="Groupe 17"/>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7" name="CasellaDiTesto 17">
            <a:extLst>
              <a:ext uri="{FF2B5EF4-FFF2-40B4-BE49-F238E27FC236}">
                <a16:creationId xmlns:a16="http://schemas.microsoft.com/office/drawing/2014/main" id="{2520915D-8F2E-480A-9EB1-133ED10B56F8}"/>
              </a:ext>
            </a:extLst>
          </p:cNvPr>
          <p:cNvSpPr txBox="1"/>
          <p:nvPr/>
        </p:nvSpPr>
        <p:spPr>
          <a:xfrm>
            <a:off x="2257056" y="164658"/>
            <a:ext cx="5267672" cy="454996"/>
          </a:xfrm>
          <a:prstGeom prst="rect">
            <a:avLst/>
          </a:prstGeom>
          <a:noFill/>
        </p:spPr>
        <p:txBody>
          <a:bodyPr wrap="square">
            <a:spAutoFit/>
          </a:bodyPr>
          <a:lstStyle/>
          <a:p>
            <a:pPr marL="244804" algn="ctr" rtl="1">
              <a:lnSpc>
                <a:spcPct val="115000"/>
              </a:lnSpc>
            </a:pPr>
            <a:r>
              <a:rPr lang="ar-JO" sz="2177" b="1" dirty="0"/>
              <a:t>مرحلة اتخاذ القرار</a:t>
            </a:r>
            <a:endParaRPr lang="en-GB" sz="2177" b="1" dirty="0"/>
          </a:p>
        </p:txBody>
      </p:sp>
      <p:grpSp>
        <p:nvGrpSpPr>
          <p:cNvPr id="28" name="Groupe 27"/>
          <p:cNvGrpSpPr/>
          <p:nvPr/>
        </p:nvGrpSpPr>
        <p:grpSpPr>
          <a:xfrm>
            <a:off x="206473" y="888210"/>
            <a:ext cx="8619209" cy="560289"/>
            <a:chOff x="176386" y="817171"/>
            <a:chExt cx="8619209" cy="560289"/>
          </a:xfrm>
        </p:grpSpPr>
        <p:sp>
          <p:nvSpPr>
            <p:cNvPr id="29" name="CasellaDiTesto 24">
              <a:extLst>
                <a:ext uri="{FF2B5EF4-FFF2-40B4-BE49-F238E27FC236}">
                  <a16:creationId xmlns:a16="http://schemas.microsoft.com/office/drawing/2014/main" id="{428201F7-7479-C631-09DC-E58FFC12461D}"/>
                </a:ext>
              </a:extLst>
            </p:cNvPr>
            <p:cNvSpPr txBox="1"/>
            <p:nvPr/>
          </p:nvSpPr>
          <p:spPr>
            <a:xfrm>
              <a:off x="176386" y="829088"/>
              <a:ext cx="812683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6</a:t>
              </a:r>
              <a:r>
                <a:rPr lang="ar-JO" sz="1633" dirty="0">
                  <a:solidFill>
                    <a:srgbClr val="264D9F"/>
                  </a:solidFill>
                  <a:ea typeface="Times New Roman" panose="02020603050405020304" pitchFamily="18" charset="0"/>
                  <a:cs typeface="Calibri" panose="020F0502020204030204" pitchFamily="34" charset="0"/>
                </a:rPr>
                <a:t>. اتخاذ القرار</a:t>
              </a:r>
              <a:endParaRPr lang="en-US" sz="1633" dirty="0">
                <a:solidFill>
                  <a:srgbClr val="264D9F"/>
                </a:solidFill>
                <a:ea typeface="Times New Roman" panose="02020603050405020304" pitchFamily="18" charset="0"/>
                <a:cs typeface="Calibri" panose="020F0502020204030204" pitchFamily="34" charset="0"/>
              </a:endParaRPr>
            </a:p>
          </p:txBody>
        </p:sp>
        <p:sp>
          <p:nvSpPr>
            <p:cNvPr id="30" name="Ovale 21">
              <a:extLst>
                <a:ext uri="{FF2B5EF4-FFF2-40B4-BE49-F238E27FC236}">
                  <a16:creationId xmlns:a16="http://schemas.microsoft.com/office/drawing/2014/main" id="{00513AA0-6EF8-82D6-470D-B926244009CC}"/>
                </a:ext>
              </a:extLst>
            </p:cNvPr>
            <p:cNvSpPr/>
            <p:nvPr/>
          </p:nvSpPr>
          <p:spPr>
            <a:xfrm>
              <a:off x="8235306" y="817171"/>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1" name="Elemento grafico 5" descr="Grafico a barre con andamento ascendente con riempimento a tinta unita">
              <a:extLst>
                <a:ext uri="{FF2B5EF4-FFF2-40B4-BE49-F238E27FC236}">
                  <a16:creationId xmlns:a16="http://schemas.microsoft.com/office/drawing/2014/main" id="{1CC6F69C-C83A-0163-F7F3-100EFDD4D93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03224" y="874306"/>
              <a:ext cx="411165" cy="411165"/>
            </a:xfrm>
            <a:prstGeom prst="rect">
              <a:avLst/>
            </a:prstGeom>
          </p:spPr>
        </p:pic>
      </p:grpSp>
      <p:sp>
        <p:nvSpPr>
          <p:cNvPr id="6" name="Rectangle à coins arrondis 5"/>
          <p:cNvSpPr/>
          <p:nvPr/>
        </p:nvSpPr>
        <p:spPr>
          <a:xfrm>
            <a:off x="774040" y="2630272"/>
            <a:ext cx="2441967" cy="512428"/>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t>  -6 -</a:t>
            </a:r>
            <a:r>
              <a:rPr lang="ar-JO" dirty="0"/>
              <a:t>صناعة القرار</a:t>
            </a:r>
            <a:endParaRPr lang="fr-FR" dirty="0"/>
          </a:p>
        </p:txBody>
      </p:sp>
      <p:sp>
        <p:nvSpPr>
          <p:cNvPr id="32" name="Rectangle à coins arrondis 31"/>
          <p:cNvSpPr/>
          <p:nvPr/>
        </p:nvSpPr>
        <p:spPr>
          <a:xfrm>
            <a:off x="404721" y="3285632"/>
            <a:ext cx="2441967" cy="512428"/>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dirty="0"/>
              <a:t> 1.6    </a:t>
            </a:r>
            <a:r>
              <a:rPr lang="ar-JO" dirty="0"/>
              <a:t>سيناريوهات التقييم</a:t>
            </a:r>
            <a:endParaRPr lang="fr-FR" dirty="0"/>
          </a:p>
        </p:txBody>
      </p:sp>
      <p:sp>
        <p:nvSpPr>
          <p:cNvPr id="33" name="Rectangle à coins arrondis 32"/>
          <p:cNvSpPr/>
          <p:nvPr/>
        </p:nvSpPr>
        <p:spPr>
          <a:xfrm>
            <a:off x="428206" y="3911779"/>
            <a:ext cx="2441967" cy="512428"/>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t>  2.6</a:t>
            </a:r>
            <a:r>
              <a:rPr lang="ar-JO" dirty="0"/>
              <a:t>عملية الترتيب</a:t>
            </a:r>
            <a:endParaRPr lang="fr-FR" dirty="0"/>
          </a:p>
        </p:txBody>
      </p:sp>
      <p:sp>
        <p:nvSpPr>
          <p:cNvPr id="34" name="Rectangle à coins arrondis 33"/>
          <p:cNvSpPr/>
          <p:nvPr/>
        </p:nvSpPr>
        <p:spPr>
          <a:xfrm>
            <a:off x="453192" y="4732389"/>
            <a:ext cx="2441967" cy="512428"/>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dirty="0"/>
              <a:t>  3.6 </a:t>
            </a:r>
            <a:r>
              <a:rPr lang="ar-JO" dirty="0"/>
              <a:t>الأساليب التشاركية في صنع القرار</a:t>
            </a:r>
            <a:endParaRPr lang="fr-FR" dirty="0"/>
          </a:p>
        </p:txBody>
      </p:sp>
      <p:cxnSp>
        <p:nvCxnSpPr>
          <p:cNvPr id="37" name="Connecteur droit 36"/>
          <p:cNvCxnSpPr/>
          <p:nvPr/>
        </p:nvCxnSpPr>
        <p:spPr>
          <a:xfrm>
            <a:off x="3138854" y="3142700"/>
            <a:ext cx="17585" cy="1845903"/>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a:stCxn id="32" idx="3"/>
          </p:cNvCxnSpPr>
          <p:nvPr/>
        </p:nvCxnSpPr>
        <p:spPr>
          <a:xfrm>
            <a:off x="2846688" y="3541846"/>
            <a:ext cx="312739" cy="0"/>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a:off x="2826115" y="4169470"/>
            <a:ext cx="312739" cy="0"/>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3" name="Connecteur droit 42"/>
          <p:cNvCxnSpPr/>
          <p:nvPr/>
        </p:nvCxnSpPr>
        <p:spPr>
          <a:xfrm>
            <a:off x="2860303" y="4988603"/>
            <a:ext cx="312739" cy="0"/>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6885507"/>
      </p:ext>
    </p:extLst>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82379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81227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841448" y="110445"/>
            <a:ext cx="5267672" cy="454996"/>
          </a:xfrm>
          <a:prstGeom prst="rect">
            <a:avLst/>
          </a:prstGeom>
          <a:noFill/>
        </p:spPr>
        <p:txBody>
          <a:bodyPr wrap="square">
            <a:spAutoFit/>
          </a:bodyPr>
          <a:lstStyle/>
          <a:p>
            <a:pPr marL="244804" algn="ctr">
              <a:lnSpc>
                <a:spcPct val="115000"/>
              </a:lnSpc>
            </a:pPr>
            <a:r>
              <a:rPr lang="ar-JO" sz="2177" b="1" dirty="0"/>
              <a:t>مرحلة مفهوم التعديل التحديثي</a:t>
            </a:r>
            <a:endParaRPr lang="en-GB" sz="2177" b="1" dirty="0"/>
          </a:p>
        </p:txBody>
      </p:sp>
      <p:grpSp>
        <p:nvGrpSpPr>
          <p:cNvPr id="9" name="Groupe 8"/>
          <p:cNvGrpSpPr/>
          <p:nvPr/>
        </p:nvGrpSpPr>
        <p:grpSpPr>
          <a:xfrm>
            <a:off x="1397977" y="6125705"/>
            <a:ext cx="5990290" cy="690395"/>
            <a:chOff x="1397977" y="6125705"/>
            <a:chExt cx="5990290" cy="690395"/>
          </a:xfrm>
        </p:grpSpPr>
        <p:sp>
          <p:nvSpPr>
            <p:cNvPr id="10" name="Rectangle 9"/>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1" name="Groupe 10"/>
            <p:cNvGrpSpPr/>
            <p:nvPr/>
          </p:nvGrpSpPr>
          <p:grpSpPr>
            <a:xfrm>
              <a:off x="1397977" y="6156450"/>
              <a:ext cx="5990290" cy="659650"/>
              <a:chOff x="1397977" y="6156450"/>
              <a:chExt cx="5990290" cy="659650"/>
            </a:xfrm>
          </p:grpSpPr>
          <p:sp>
            <p:nvSpPr>
              <p:cNvPr id="12" name="Rectangle 11"/>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3" name="Rectangle 1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14" name="Groupe 13"/>
          <p:cNvGrpSpPr/>
          <p:nvPr/>
        </p:nvGrpSpPr>
        <p:grpSpPr>
          <a:xfrm>
            <a:off x="5409058" y="964434"/>
            <a:ext cx="3428464" cy="560289"/>
            <a:chOff x="5426815" y="832853"/>
            <a:chExt cx="3428464" cy="560289"/>
          </a:xfrm>
        </p:grpSpPr>
        <p:sp>
          <p:nvSpPr>
            <p:cNvPr id="15" name="Ovale 21">
              <a:extLst>
                <a:ext uri="{FF2B5EF4-FFF2-40B4-BE49-F238E27FC236}">
                  <a16:creationId xmlns:a16="http://schemas.microsoft.com/office/drawing/2014/main" id="{00513AA0-6EF8-82D6-470D-B926244009CC}"/>
                </a:ext>
              </a:extLst>
            </p:cNvPr>
            <p:cNvSpPr/>
            <p:nvPr/>
          </p:nvSpPr>
          <p:spPr>
            <a:xfrm>
              <a:off x="8294990" y="83285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16" name="Elemento grafico 9" descr="Tiro a segno con riempimento a tinta unita">
              <a:extLst>
                <a:ext uri="{FF2B5EF4-FFF2-40B4-BE49-F238E27FC236}">
                  <a16:creationId xmlns:a16="http://schemas.microsoft.com/office/drawing/2014/main" id="{2F067E13-FABE-797B-08D6-E02B6B0664E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67774" y="902960"/>
              <a:ext cx="414720" cy="414720"/>
            </a:xfrm>
            <a:prstGeom prst="rect">
              <a:avLst/>
            </a:prstGeom>
          </p:spPr>
        </p:pic>
        <p:sp>
          <p:nvSpPr>
            <p:cNvPr id="17" name="CasellaDiTesto 10">
              <a:extLst>
                <a:ext uri="{FF2B5EF4-FFF2-40B4-BE49-F238E27FC236}">
                  <a16:creationId xmlns:a16="http://schemas.microsoft.com/office/drawing/2014/main" id="{33D67E96-2CE6-5003-844C-BBB9CFE5C893}"/>
                </a:ext>
              </a:extLst>
            </p:cNvPr>
            <p:cNvSpPr txBox="1"/>
            <p:nvPr/>
          </p:nvSpPr>
          <p:spPr>
            <a:xfrm>
              <a:off x="5426815" y="931325"/>
              <a:ext cx="2655937"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7. </a:t>
              </a:r>
              <a:r>
                <a:rPr lang="ar-JO" sz="1633" dirty="0">
                  <a:solidFill>
                    <a:srgbClr val="264D9F"/>
                  </a:solidFill>
                  <a:ea typeface="Times New Roman" panose="02020603050405020304" pitchFamily="18" charset="0"/>
                  <a:cs typeface="Calibri" panose="020F0502020204030204" pitchFamily="34" charset="0"/>
                </a:rPr>
                <a:t>مفهوم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grpSp>
      <p:graphicFrame>
        <p:nvGraphicFramePr>
          <p:cNvPr id="2" name="Tableau 1"/>
          <p:cNvGraphicFramePr>
            <a:graphicFrameLocks noGrp="1"/>
          </p:cNvGraphicFramePr>
          <p:nvPr>
            <p:extLst>
              <p:ext uri="{D42A27DB-BD31-4B8C-83A1-F6EECF244321}">
                <p14:modId xmlns:p14="http://schemas.microsoft.com/office/powerpoint/2010/main" val="422082708"/>
              </p:ext>
            </p:extLst>
          </p:nvPr>
        </p:nvGraphicFramePr>
        <p:xfrm>
          <a:off x="272562" y="2378020"/>
          <a:ext cx="8564960" cy="1658579"/>
        </p:xfrm>
        <a:graphic>
          <a:graphicData uri="http://schemas.openxmlformats.org/drawingml/2006/table">
            <a:tbl>
              <a:tblPr firstRow="1" firstCol="1" bandRow="1">
                <a:tableStyleId>{5C22544A-7EE6-4342-B048-85BDC9FD1C3A}</a:tableStyleId>
              </a:tblPr>
              <a:tblGrid>
                <a:gridCol w="1307876">
                  <a:extLst>
                    <a:ext uri="{9D8B030D-6E8A-4147-A177-3AD203B41FA5}">
                      <a16:colId xmlns:a16="http://schemas.microsoft.com/office/drawing/2014/main" val="20000"/>
                    </a:ext>
                  </a:extLst>
                </a:gridCol>
                <a:gridCol w="1263661">
                  <a:extLst>
                    <a:ext uri="{9D8B030D-6E8A-4147-A177-3AD203B41FA5}">
                      <a16:colId xmlns:a16="http://schemas.microsoft.com/office/drawing/2014/main" val="20001"/>
                    </a:ext>
                  </a:extLst>
                </a:gridCol>
                <a:gridCol w="2058256">
                  <a:extLst>
                    <a:ext uri="{9D8B030D-6E8A-4147-A177-3AD203B41FA5}">
                      <a16:colId xmlns:a16="http://schemas.microsoft.com/office/drawing/2014/main" val="20002"/>
                    </a:ext>
                  </a:extLst>
                </a:gridCol>
                <a:gridCol w="1271352">
                  <a:extLst>
                    <a:ext uri="{9D8B030D-6E8A-4147-A177-3AD203B41FA5}">
                      <a16:colId xmlns:a16="http://schemas.microsoft.com/office/drawing/2014/main" val="20003"/>
                    </a:ext>
                  </a:extLst>
                </a:gridCol>
                <a:gridCol w="2181931">
                  <a:extLst>
                    <a:ext uri="{9D8B030D-6E8A-4147-A177-3AD203B41FA5}">
                      <a16:colId xmlns:a16="http://schemas.microsoft.com/office/drawing/2014/main" val="20004"/>
                    </a:ext>
                  </a:extLst>
                </a:gridCol>
                <a:gridCol w="481884">
                  <a:extLst>
                    <a:ext uri="{9D8B030D-6E8A-4147-A177-3AD203B41FA5}">
                      <a16:colId xmlns:a16="http://schemas.microsoft.com/office/drawing/2014/main" val="20005"/>
                    </a:ext>
                  </a:extLst>
                </a:gridCol>
              </a:tblGrid>
              <a:tr h="281352">
                <a:tc gridSpan="6">
                  <a:txBody>
                    <a:bodyPr/>
                    <a:lstStyle/>
                    <a:p>
                      <a:pPr marL="0" lvl="0" indent="0" algn="ctr" rtl="1">
                        <a:lnSpc>
                          <a:spcPct val="107000"/>
                        </a:lnSpc>
                        <a:spcAft>
                          <a:spcPts val="0"/>
                        </a:spcAft>
                        <a:buClr>
                          <a:srgbClr val="0D0D0D"/>
                        </a:buClr>
                        <a:buFontTx/>
                        <a:buNone/>
                      </a:pPr>
                      <a:r>
                        <a:rPr lang="en-US" sz="1000" dirty="0">
                          <a:effectLst/>
                        </a:rPr>
                        <a:t>-    7</a:t>
                      </a:r>
                      <a:r>
                        <a:rPr lang="ar-SA" sz="1000" dirty="0">
                          <a:effectLst/>
                        </a:rPr>
                        <a:t>مفهوم التعديل التحديثي</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457186">
                <a:tc>
                  <a:txBody>
                    <a:bodyPr/>
                    <a:lstStyle/>
                    <a:p>
                      <a:pPr algn="ctr">
                        <a:lnSpc>
                          <a:spcPct val="107000"/>
                        </a:lnSpc>
                        <a:spcAft>
                          <a:spcPts val="0"/>
                        </a:spcAft>
                      </a:pPr>
                      <a:r>
                        <a:rPr lang="ar-SA" sz="1300" dirty="0">
                          <a:effectLst/>
                        </a:rPr>
                        <a:t>السليمات الأخرى</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lnSpc>
                          <a:spcPct val="107000"/>
                        </a:lnSpc>
                        <a:spcAft>
                          <a:spcPts val="0"/>
                        </a:spcAft>
                      </a:pPr>
                      <a:r>
                        <a:rPr lang="ar-SA" sz="1300" dirty="0">
                          <a:effectLst/>
                        </a:rPr>
                        <a:t>المرجع / د 4 .1</a:t>
                      </a:r>
                      <a:r>
                        <a:rPr lang="en-US" sz="1300" dirty="0">
                          <a:effectLst/>
                        </a:rPr>
                        <a:t>.</a:t>
                      </a:r>
                      <a:r>
                        <a:rPr lang="ar-SA" sz="1300" dirty="0">
                          <a:effectLst/>
                        </a:rPr>
                        <a:t>1</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ar-SA" sz="1300" dirty="0">
                          <a:effectLst/>
                        </a:rPr>
                        <a:t> المرجع / د</a:t>
                      </a:r>
                      <a:r>
                        <a:rPr lang="en-US" sz="1300" dirty="0">
                          <a:effectLst/>
                        </a:rPr>
                        <a:t> </a:t>
                      </a:r>
                      <a:r>
                        <a:rPr lang="ar-SA" sz="1300" dirty="0">
                          <a:effectLst/>
                        </a:rPr>
                        <a:t> </a:t>
                      </a:r>
                      <a:r>
                        <a:rPr lang="en-US" sz="1300" dirty="0">
                          <a:effectLst/>
                        </a:rPr>
                        <a:t>5.2.1</a:t>
                      </a:r>
                      <a:r>
                        <a:rPr lang="ar-SA" sz="1300" dirty="0">
                          <a:effectLst/>
                        </a:rPr>
                        <a:t> بروتوكول الاختبار</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ar-SA" sz="1300" b="1">
                          <a:effectLst/>
                        </a:rPr>
                        <a:t>المسؤولية</a:t>
                      </a:r>
                      <a:endParaRPr lang="fr-FR" sz="1000" b="1">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ar-SA" sz="1300" b="1">
                          <a:effectLst/>
                        </a:rPr>
                        <a:t>الوصف</a:t>
                      </a:r>
                      <a:endParaRPr lang="fr-FR" sz="1000" b="1">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ar-SA" sz="1300">
                          <a:effectLst/>
                        </a:rPr>
                        <a:t>المهام</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79632">
                <a:tc>
                  <a:txBody>
                    <a:bodyPr/>
                    <a:lstStyle/>
                    <a:p>
                      <a:pPr algn="l">
                        <a:lnSpc>
                          <a:spcPct val="107000"/>
                        </a:lnSpc>
                        <a:spcAft>
                          <a:spcPts val="0"/>
                        </a:spcAft>
                      </a:pPr>
                      <a:r>
                        <a:rPr lang="fr-FR" sz="1000">
                          <a:effectLst/>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en-US" sz="1000" dirty="0">
                          <a:effectLst/>
                        </a:rPr>
                        <a:t>7</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57200" lvl="1" indent="0" algn="ctr" rtl="1">
                        <a:lnSpc>
                          <a:spcPct val="107000"/>
                        </a:lnSpc>
                        <a:spcAft>
                          <a:spcPts val="0"/>
                        </a:spcAft>
                        <a:buFontTx/>
                        <a:buNone/>
                      </a:pPr>
                      <a:r>
                        <a:rPr lang="ar-SA" sz="1000" b="1" dirty="0">
                          <a:effectLst/>
                        </a:rPr>
                        <a:t>التعديل التحديثي</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ar-SA" sz="1000" b="1" dirty="0">
                          <a:effectLst/>
                        </a:rPr>
                        <a:t>فريق </a:t>
                      </a:r>
                      <a:r>
                        <a:rPr lang="fr-FR" sz="1000" b="1" dirty="0">
                          <a:effectLst/>
                        </a:rPr>
                        <a:t>SMC</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lnSpc>
                          <a:spcPct val="107000"/>
                        </a:lnSpc>
                        <a:spcAft>
                          <a:spcPts val="0"/>
                        </a:spcAft>
                      </a:pPr>
                      <a:r>
                        <a:rPr lang="ar-SA" sz="1000" b="1" dirty="0">
                          <a:effectLst/>
                        </a:rPr>
                        <a:t>وصف مفصل لتدخلات التعديل التحديثي</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en-US" sz="1000" dirty="0">
                          <a:effectLst/>
                        </a:rPr>
                        <a:t>51</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51205">
                <a:tc>
                  <a:txBody>
                    <a:bodyPr/>
                    <a:lstStyle/>
                    <a:p>
                      <a:pPr algn="l">
                        <a:lnSpc>
                          <a:spcPct val="107000"/>
                        </a:lnSpc>
                        <a:spcAft>
                          <a:spcPts val="0"/>
                        </a:spcAft>
                      </a:pPr>
                      <a:r>
                        <a:rPr lang="fr-FR" sz="1000">
                          <a:effectLst/>
                        </a:rPr>
                        <a:t> </a:t>
                      </a:r>
                      <a:endParaRPr lang="fr-FR" sz="100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en-US" sz="1000" dirty="0">
                          <a:effectLst/>
                        </a:rPr>
                        <a:t>7</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ar-SA" sz="1000" b="1" dirty="0">
                          <a:effectLst/>
                        </a:rPr>
                        <a:t>             التعديل التحديثي</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ar-SA" sz="1000" b="1" dirty="0">
                          <a:effectLst/>
                        </a:rPr>
                        <a:t>فريق </a:t>
                      </a:r>
                      <a:r>
                        <a:rPr lang="fr-FR" sz="1000" b="1" dirty="0">
                          <a:effectLst/>
                        </a:rPr>
                        <a:t>SMC</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0"/>
                        </a:spcAft>
                      </a:pPr>
                      <a:r>
                        <a:rPr lang="ar-SA" sz="1000" b="1">
                          <a:effectLst/>
                        </a:rPr>
                        <a:t>تعريف الحدود المادية للمنطقة العمرانية</a:t>
                      </a:r>
                      <a:endParaRPr lang="fr-FR" sz="1000" b="1">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en-US" sz="1000" dirty="0">
                          <a:effectLst/>
                        </a:rPr>
                        <a:t>52</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29835">
                <a:tc>
                  <a:txBody>
                    <a:bodyPr/>
                    <a:lstStyle/>
                    <a:p>
                      <a:pPr algn="r" rtl="1">
                        <a:lnSpc>
                          <a:spcPct val="107000"/>
                        </a:lnSpc>
                        <a:spcAft>
                          <a:spcPts val="0"/>
                        </a:spcAft>
                      </a:pPr>
                      <a:r>
                        <a:rPr lang="fr-FR" sz="1000" dirty="0">
                          <a:effectLst/>
                        </a:rPr>
                        <a:t> </a:t>
                      </a:r>
                      <a:r>
                        <a:rPr lang="ar-JO" sz="1000" dirty="0">
                          <a:effectLst/>
                        </a:rPr>
                        <a:t>د </a:t>
                      </a:r>
                      <a:r>
                        <a:rPr lang="en-US" sz="1000" dirty="0">
                          <a:effectLst/>
                        </a:rPr>
                        <a:t>4 </a:t>
                      </a:r>
                      <a:r>
                        <a:rPr lang="ar-JO" sz="1000" dirty="0">
                          <a:effectLst/>
                        </a:rPr>
                        <a:t> .1.1</a:t>
                      </a:r>
                      <a:r>
                        <a:rPr lang="en-US" sz="1000" dirty="0">
                          <a:effectLst/>
                        </a:rPr>
                        <a:t>   / </a:t>
                      </a:r>
                      <a:r>
                        <a:rPr lang="ar-JO" sz="1000" dirty="0">
                          <a:effectLst/>
                        </a:rPr>
                        <a:t>د </a:t>
                      </a:r>
                      <a:r>
                        <a:rPr lang="en-US" sz="1000" dirty="0">
                          <a:effectLst/>
                        </a:rPr>
                        <a:t>4</a:t>
                      </a:r>
                      <a:r>
                        <a:rPr lang="ar-JO" sz="1000" dirty="0">
                          <a:effectLst/>
                        </a:rPr>
                        <a:t> .</a:t>
                      </a:r>
                      <a:r>
                        <a:rPr lang="en-US" sz="1000" dirty="0">
                          <a:effectLst/>
                        </a:rPr>
                        <a:t>2.2</a:t>
                      </a:r>
                      <a:endParaRPr lang="ar-JO" sz="1000" dirty="0">
                        <a:effectLst/>
                      </a:endParaRPr>
                    </a:p>
                    <a:p>
                      <a:pPr algn="r" rtl="1">
                        <a:lnSpc>
                          <a:spcPct val="107000"/>
                        </a:lnSpc>
                        <a:spcAft>
                          <a:spcPts val="0"/>
                        </a:spcAft>
                      </a:pPr>
                      <a:endParaRPr lang="ar-JO" sz="1000" dirty="0">
                        <a:effectLst/>
                      </a:endParaRPr>
                    </a:p>
                    <a:p>
                      <a:pPr algn="r" rtl="1">
                        <a:lnSpc>
                          <a:spcPct val="107000"/>
                        </a:lnSpc>
                        <a:spcAft>
                          <a:spcPts val="0"/>
                        </a:spcAft>
                      </a:pP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rtl="1">
                        <a:lnSpc>
                          <a:spcPct val="107000"/>
                        </a:lnSpc>
                        <a:spcAft>
                          <a:spcPts val="0"/>
                        </a:spcAft>
                      </a:pPr>
                      <a:r>
                        <a:rPr lang="en-US" sz="1000" dirty="0">
                          <a:effectLst/>
                        </a:rPr>
                        <a:t>7</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rtl="1">
                        <a:lnSpc>
                          <a:spcPct val="107000"/>
                        </a:lnSpc>
                        <a:spcAft>
                          <a:spcPts val="0"/>
                        </a:spcAft>
                      </a:pP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rtl="1">
                        <a:lnSpc>
                          <a:spcPct val="107000"/>
                        </a:lnSpc>
                        <a:spcAft>
                          <a:spcPts val="0"/>
                        </a:spcAft>
                      </a:pPr>
                      <a:r>
                        <a:rPr lang="ar-SA" sz="1000" b="1" dirty="0">
                          <a:effectLst/>
                        </a:rPr>
                        <a:t>بلدية/ بلدية </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r" rtl="1">
                        <a:lnSpc>
                          <a:spcPct val="107000"/>
                        </a:lnSpc>
                        <a:spcAft>
                          <a:spcPts val="0"/>
                        </a:spcAft>
                      </a:pPr>
                      <a:r>
                        <a:rPr lang="ar-SA" sz="1000" b="1" dirty="0">
                          <a:effectLst/>
                        </a:rPr>
                        <a:t>تحديد المبنى / المباني العامة المراد دراسته</a:t>
                      </a:r>
                      <a:endParaRPr lang="fr-FR" sz="1000" b="1"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rtl="1">
                        <a:lnSpc>
                          <a:spcPct val="107000"/>
                        </a:lnSpc>
                        <a:spcAft>
                          <a:spcPts val="0"/>
                        </a:spcAft>
                      </a:pPr>
                      <a:r>
                        <a:rPr lang="en-US" sz="1000" dirty="0">
                          <a:effectLst/>
                        </a:rPr>
                        <a:t>53</a:t>
                      </a:r>
                      <a:endParaRPr lang="fr-FR" sz="1000" dirty="0">
                        <a:effectLst/>
                        <a:latin typeface="Calibri" panose="020F0502020204030204" pitchFamily="34" charset="0"/>
                        <a:ea typeface="Calibri" panose="020F0502020204030204" pitchFamily="34" charset="0"/>
                        <a:cs typeface="Arial" panose="020B0604020202020204" pitchFamily="34" charset="0"/>
                      </a:endParaRPr>
                    </a:p>
                  </a:txBody>
                  <a:tcPr marL="63726" marR="63726"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04340704"/>
      </p:ext>
    </p:extLst>
  </p:cSld>
  <p:clrMapOvr>
    <a:masterClrMapping/>
  </p:clrMapOvr>
  <p:transition spd="slow"/>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20778" y="789287"/>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14820" y="777767"/>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69</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382717" y="2578795"/>
            <a:ext cx="8174660" cy="2605329"/>
          </a:xfrm>
          <a:prstGeom prst="rect">
            <a:avLst/>
          </a:prstGeom>
          <a:noFill/>
        </p:spPr>
        <p:txBody>
          <a:bodyPr wrap="square">
            <a:spAutoFit/>
          </a:bodyPr>
          <a:lstStyle/>
          <a:p>
            <a:pPr marL="285750" indent="-285750" algn="just" rtl="1">
              <a:lnSpc>
                <a:spcPct val="250000"/>
              </a:lnSpc>
              <a:buFont typeface="Wingdings" panose="05000000000000000000" pitchFamily="2" charset="2"/>
              <a:buChar char="q"/>
            </a:pPr>
            <a:r>
              <a:rPr lang="ar-JO" sz="1633" dirty="0">
                <a:solidFill>
                  <a:schemeClr val="bg2">
                    <a:lumMod val="50000"/>
                  </a:schemeClr>
                </a:solidFill>
              </a:rPr>
              <a:t>مفهوم التعديل التحديثي هو تقرير يحتوي على وصف للتدخلات المتوقعة في السيناريو.</a:t>
            </a:r>
            <a:endParaRPr lang="en-US" sz="1633" dirty="0">
              <a:solidFill>
                <a:schemeClr val="bg2">
                  <a:lumMod val="50000"/>
                </a:schemeClr>
              </a:solidFill>
            </a:endParaRPr>
          </a:p>
          <a:p>
            <a:pPr marL="285750" indent="-285750" algn="just" rtl="1">
              <a:lnSpc>
                <a:spcPct val="250000"/>
              </a:lnSpc>
              <a:buFont typeface="Wingdings" panose="05000000000000000000" pitchFamily="2" charset="2"/>
              <a:buChar char="q"/>
            </a:pPr>
            <a:r>
              <a:rPr lang="ar-JO" sz="1633" dirty="0">
                <a:solidFill>
                  <a:schemeClr val="bg2">
                    <a:lumMod val="50000"/>
                  </a:schemeClr>
                </a:solidFill>
              </a:rPr>
              <a:t>تم توضيح التدخلات للمنطقة الحضرية والمبنى (المباني) وتم تنظيمها وفقًا لقضايا </a:t>
            </a:r>
            <a:r>
              <a:rPr lang="en-US" sz="1633" dirty="0">
                <a:solidFill>
                  <a:schemeClr val="bg2">
                    <a:lumMod val="50000"/>
                  </a:schemeClr>
                </a:solidFill>
              </a:rPr>
              <a:t>SBTool </a:t>
            </a:r>
            <a:r>
              <a:rPr lang="ar-JO" sz="1633" dirty="0">
                <a:solidFill>
                  <a:schemeClr val="bg2">
                    <a:lumMod val="50000"/>
                  </a:schemeClr>
                </a:solidFill>
              </a:rPr>
              <a:t>و </a:t>
            </a:r>
            <a:r>
              <a:rPr lang="en-US" sz="1633" dirty="0">
                <a:solidFill>
                  <a:schemeClr val="bg2">
                    <a:lumMod val="50000"/>
                  </a:schemeClr>
                </a:solidFill>
              </a:rPr>
              <a:t>SNTool- </a:t>
            </a:r>
          </a:p>
          <a:p>
            <a:pPr marL="285750" indent="-285750" algn="just" rtl="1">
              <a:lnSpc>
                <a:spcPct val="250000"/>
              </a:lnSpc>
              <a:buFont typeface="Wingdings" panose="05000000000000000000" pitchFamily="2" charset="2"/>
              <a:buChar char="q"/>
            </a:pPr>
            <a:r>
              <a:rPr lang="ar-JO" sz="1633" dirty="0">
                <a:solidFill>
                  <a:schemeClr val="bg2">
                    <a:lumMod val="50000"/>
                  </a:schemeClr>
                </a:solidFill>
              </a:rPr>
              <a:t>يعتبر مفهوم التعديل التحديثي بمثابة الخطوة الأولى أو عملية التخطيط والتصميم الحضري المتكاملة. يوفر أساسًا متينًا لبناء مشروع تعديل تحديثي صالح في المستقبل</a:t>
            </a:r>
            <a:endParaRPr lang="en-US" sz="1633" dirty="0">
              <a:solidFill>
                <a:schemeClr val="bg2">
                  <a:lumMod val="50000"/>
                </a:schemeClr>
              </a:solidFill>
            </a:endParaRPr>
          </a:p>
        </p:txBody>
      </p:sp>
      <p:sp>
        <p:nvSpPr>
          <p:cNvPr id="5" name="CasellaDiTesto 4">
            <a:extLst>
              <a:ext uri="{FF2B5EF4-FFF2-40B4-BE49-F238E27FC236}">
                <a16:creationId xmlns:a16="http://schemas.microsoft.com/office/drawing/2014/main" id="{1BC062B6-FBE9-F976-EBB7-ACC857536B35}"/>
              </a:ext>
            </a:extLst>
          </p:cNvPr>
          <p:cNvSpPr txBox="1"/>
          <p:nvPr/>
        </p:nvSpPr>
        <p:spPr>
          <a:xfrm>
            <a:off x="3625953" y="1976604"/>
            <a:ext cx="4874483" cy="343620"/>
          </a:xfrm>
          <a:prstGeom prst="rect">
            <a:avLst/>
          </a:prstGeom>
          <a:noFill/>
        </p:spPr>
        <p:txBody>
          <a:bodyPr wrap="square">
            <a:spAutoFit/>
          </a:bodyPr>
          <a:lstStyle/>
          <a:p>
            <a:pPr algn="r" rtl="1"/>
            <a:r>
              <a:rPr lang="ar-JO" sz="1633" dirty="0">
                <a:solidFill>
                  <a:schemeClr val="bg2">
                    <a:lumMod val="50000"/>
                  </a:schemeClr>
                </a:solidFill>
              </a:rPr>
              <a:t>مطلوب فريق </a:t>
            </a:r>
            <a:r>
              <a:rPr lang="en-US" sz="1633" dirty="0">
                <a:solidFill>
                  <a:schemeClr val="bg2">
                    <a:lumMod val="50000"/>
                  </a:schemeClr>
                </a:solidFill>
              </a:rPr>
              <a:t>SMC </a:t>
            </a:r>
            <a:r>
              <a:rPr lang="ar-JO" sz="1633" dirty="0">
                <a:solidFill>
                  <a:schemeClr val="bg2">
                    <a:lumMod val="50000"/>
                  </a:schemeClr>
                </a:solidFill>
              </a:rPr>
              <a:t>لتفصيل أفضل سيناريو في مفهوم التعديل التحديثي.</a:t>
            </a:r>
            <a:endParaRPr lang="en-US" sz="1633" dirty="0">
              <a:solidFill>
                <a:schemeClr val="bg2">
                  <a:lumMod val="50000"/>
                </a:schemeClr>
              </a:solidFill>
            </a:endParaRPr>
          </a:p>
        </p:txBody>
      </p:sp>
      <p:grpSp>
        <p:nvGrpSpPr>
          <p:cNvPr id="12" name="Groupe 11"/>
          <p:cNvGrpSpPr/>
          <p:nvPr/>
        </p:nvGrpSpPr>
        <p:grpSpPr>
          <a:xfrm>
            <a:off x="1397977" y="6125705"/>
            <a:ext cx="5990290" cy="690395"/>
            <a:chOff x="1397977" y="6125705"/>
            <a:chExt cx="5990290" cy="690395"/>
          </a:xfrm>
        </p:grpSpPr>
        <p:sp>
          <p:nvSpPr>
            <p:cNvPr id="13" name="Rectangle 12"/>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14" name="Groupe 13"/>
            <p:cNvGrpSpPr/>
            <p:nvPr/>
          </p:nvGrpSpPr>
          <p:grpSpPr>
            <a:xfrm>
              <a:off x="1397977" y="6156450"/>
              <a:ext cx="5990290" cy="659650"/>
              <a:chOff x="1397977" y="6156450"/>
              <a:chExt cx="5990290" cy="659650"/>
            </a:xfrm>
          </p:grpSpPr>
          <p:sp>
            <p:nvSpPr>
              <p:cNvPr id="15" name="Rectangle 14"/>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6" name="Rectangle 15"/>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17" name="CasellaDiTesto 17">
            <a:extLst>
              <a:ext uri="{FF2B5EF4-FFF2-40B4-BE49-F238E27FC236}">
                <a16:creationId xmlns:a16="http://schemas.microsoft.com/office/drawing/2014/main" id="{2520915D-8F2E-480A-9EB1-133ED10B56F8}"/>
              </a:ext>
            </a:extLst>
          </p:cNvPr>
          <p:cNvSpPr txBox="1"/>
          <p:nvPr/>
        </p:nvSpPr>
        <p:spPr>
          <a:xfrm>
            <a:off x="1841448" y="110445"/>
            <a:ext cx="5267672" cy="454996"/>
          </a:xfrm>
          <a:prstGeom prst="rect">
            <a:avLst/>
          </a:prstGeom>
          <a:noFill/>
        </p:spPr>
        <p:txBody>
          <a:bodyPr wrap="square">
            <a:spAutoFit/>
          </a:bodyPr>
          <a:lstStyle/>
          <a:p>
            <a:pPr marL="244804" algn="ctr">
              <a:lnSpc>
                <a:spcPct val="115000"/>
              </a:lnSpc>
            </a:pPr>
            <a:r>
              <a:rPr lang="ar-JO" sz="2177" b="1" dirty="0"/>
              <a:t>مرحلة مفهوم التعديل التحديثي</a:t>
            </a:r>
            <a:endParaRPr lang="en-GB" sz="2177" b="1" dirty="0"/>
          </a:p>
        </p:txBody>
      </p:sp>
      <p:grpSp>
        <p:nvGrpSpPr>
          <p:cNvPr id="19" name="Groupe 18"/>
          <p:cNvGrpSpPr/>
          <p:nvPr/>
        </p:nvGrpSpPr>
        <p:grpSpPr>
          <a:xfrm>
            <a:off x="5409058" y="964434"/>
            <a:ext cx="3428464" cy="560289"/>
            <a:chOff x="5426815" y="832853"/>
            <a:chExt cx="3428464" cy="560289"/>
          </a:xfrm>
        </p:grpSpPr>
        <p:sp>
          <p:nvSpPr>
            <p:cNvPr id="20" name="Ovale 21">
              <a:extLst>
                <a:ext uri="{FF2B5EF4-FFF2-40B4-BE49-F238E27FC236}">
                  <a16:creationId xmlns:a16="http://schemas.microsoft.com/office/drawing/2014/main" id="{00513AA0-6EF8-82D6-470D-B926244009CC}"/>
                </a:ext>
              </a:extLst>
            </p:cNvPr>
            <p:cNvSpPr/>
            <p:nvPr/>
          </p:nvSpPr>
          <p:spPr>
            <a:xfrm>
              <a:off x="8294990" y="83285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1" name="Elemento grafico 9" descr="Tiro a segno con riempimento a tinta unita">
              <a:extLst>
                <a:ext uri="{FF2B5EF4-FFF2-40B4-BE49-F238E27FC236}">
                  <a16:creationId xmlns:a16="http://schemas.microsoft.com/office/drawing/2014/main" id="{2F067E13-FABE-797B-08D6-E02B6B0664E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67774" y="902960"/>
              <a:ext cx="414720" cy="414720"/>
            </a:xfrm>
            <a:prstGeom prst="rect">
              <a:avLst/>
            </a:prstGeom>
          </p:spPr>
        </p:pic>
        <p:sp>
          <p:nvSpPr>
            <p:cNvPr id="23" name="CasellaDiTesto 10">
              <a:extLst>
                <a:ext uri="{FF2B5EF4-FFF2-40B4-BE49-F238E27FC236}">
                  <a16:creationId xmlns:a16="http://schemas.microsoft.com/office/drawing/2014/main" id="{33D67E96-2CE6-5003-844C-BBB9CFE5C893}"/>
                </a:ext>
              </a:extLst>
            </p:cNvPr>
            <p:cNvSpPr txBox="1"/>
            <p:nvPr/>
          </p:nvSpPr>
          <p:spPr>
            <a:xfrm>
              <a:off x="5426815" y="931325"/>
              <a:ext cx="2655937"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7. </a:t>
              </a:r>
              <a:r>
                <a:rPr lang="ar-JO" sz="1633" dirty="0">
                  <a:solidFill>
                    <a:srgbClr val="264D9F"/>
                  </a:solidFill>
                  <a:ea typeface="Times New Roman" panose="02020603050405020304" pitchFamily="18" charset="0"/>
                  <a:cs typeface="Calibri" panose="020F0502020204030204" pitchFamily="34" charset="0"/>
                </a:rPr>
                <a:t>مفهوم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grpSp>
      <p:grpSp>
        <p:nvGrpSpPr>
          <p:cNvPr id="4" name="Groupe 3"/>
          <p:cNvGrpSpPr/>
          <p:nvPr/>
        </p:nvGrpSpPr>
        <p:grpSpPr>
          <a:xfrm>
            <a:off x="382717" y="1123367"/>
            <a:ext cx="2655937" cy="591133"/>
            <a:chOff x="382717" y="1123367"/>
            <a:chExt cx="2655937" cy="591133"/>
          </a:xfrm>
        </p:grpSpPr>
        <p:sp>
          <p:nvSpPr>
            <p:cNvPr id="3" name="Rectangle à coins arrondis 2"/>
            <p:cNvSpPr/>
            <p:nvPr/>
          </p:nvSpPr>
          <p:spPr>
            <a:xfrm>
              <a:off x="540327" y="1123367"/>
              <a:ext cx="2493818" cy="591133"/>
            </a:xfrm>
            <a:prstGeom prst="roundRect">
              <a:avLst/>
            </a:prstGeom>
            <a:solidFill>
              <a:srgbClr val="FCC4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CasellaDiTesto 10">
              <a:extLst>
                <a:ext uri="{FF2B5EF4-FFF2-40B4-BE49-F238E27FC236}">
                  <a16:creationId xmlns:a16="http://schemas.microsoft.com/office/drawing/2014/main" id="{33D67E96-2CE6-5003-844C-BBB9CFE5C893}"/>
                </a:ext>
              </a:extLst>
            </p:cNvPr>
            <p:cNvSpPr txBox="1"/>
            <p:nvPr/>
          </p:nvSpPr>
          <p:spPr>
            <a:xfrm>
              <a:off x="382717" y="1217774"/>
              <a:ext cx="2655937"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7. </a:t>
              </a:r>
              <a:r>
                <a:rPr lang="ar-JO" sz="1633" dirty="0">
                  <a:solidFill>
                    <a:srgbClr val="264D9F"/>
                  </a:solidFill>
                  <a:ea typeface="Times New Roman" panose="02020603050405020304" pitchFamily="18" charset="0"/>
                  <a:cs typeface="Calibri" panose="020F0502020204030204" pitchFamily="34" charset="0"/>
                </a:rPr>
                <a:t>مفهوم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grpSp>
    </p:spTree>
    <p:extLst>
      <p:ext uri="{BB962C8B-B14F-4D97-AF65-F5344CB8AC3E}">
        <p14:creationId xmlns:p14="http://schemas.microsoft.com/office/powerpoint/2010/main" val="874545566"/>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7</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615268" y="2628781"/>
            <a:ext cx="7916485" cy="1600438"/>
          </a:xfrm>
          <a:prstGeom prst="rect">
            <a:avLst/>
          </a:prstGeom>
          <a:noFill/>
        </p:spPr>
        <p:txBody>
          <a:bodyPr wrap="square">
            <a:spAutoFit/>
          </a:bodyPr>
          <a:lstStyle/>
          <a:p>
            <a:pPr algn="r" rtl="1"/>
            <a:r>
              <a:rPr lang="ar-JO" sz="1400" b="1" dirty="0">
                <a:solidFill>
                  <a:schemeClr val="bg2">
                    <a:lumMod val="50000"/>
                  </a:schemeClr>
                </a:solidFill>
              </a:rPr>
              <a:t>"فريق </a:t>
            </a:r>
            <a:r>
              <a:rPr lang="en-US" sz="1400" b="1" dirty="0">
                <a:solidFill>
                  <a:schemeClr val="bg2">
                    <a:lumMod val="50000"/>
                  </a:schemeClr>
                </a:solidFill>
              </a:rPr>
              <a:t>SMC" </a:t>
            </a:r>
            <a:r>
              <a:rPr lang="ar-JO" sz="1400" b="1" dirty="0">
                <a:solidFill>
                  <a:schemeClr val="bg2">
                    <a:lumMod val="50000"/>
                  </a:schemeClr>
                </a:solidFill>
              </a:rPr>
              <a:t>هو مجموعة من الخبراء المعينين من قبل البلدية الذين سيديرون عملية صنع القرار بأكملها.</a:t>
            </a:r>
            <a:endParaRPr lang="en-US" sz="1400" b="1" dirty="0">
              <a:solidFill>
                <a:schemeClr val="bg2">
                  <a:lumMod val="50000"/>
                </a:schemeClr>
              </a:solidFill>
            </a:endParaRPr>
          </a:p>
          <a:p>
            <a:pPr algn="r" rtl="1"/>
            <a:endParaRPr lang="en-US" sz="1400" b="1" dirty="0">
              <a:solidFill>
                <a:schemeClr val="bg2">
                  <a:lumMod val="50000"/>
                </a:schemeClr>
              </a:solidFill>
            </a:endParaRPr>
          </a:p>
          <a:p>
            <a:pPr algn="r" rtl="1"/>
            <a:endParaRPr lang="en-US" sz="1400" b="1" dirty="0">
              <a:solidFill>
                <a:schemeClr val="bg2">
                  <a:lumMod val="50000"/>
                </a:schemeClr>
              </a:solidFill>
            </a:endParaRPr>
          </a:p>
          <a:p>
            <a:pPr algn="r" rtl="1"/>
            <a:r>
              <a:rPr lang="ar-JO" sz="1400" b="1" dirty="0">
                <a:solidFill>
                  <a:schemeClr val="bg2">
                    <a:lumMod val="50000"/>
                  </a:schemeClr>
                </a:solidFill>
              </a:rPr>
              <a:t>يتم تعيين منسق لمجموعة العمل.</a:t>
            </a:r>
            <a:endParaRPr lang="en-US" sz="1400" b="1" dirty="0">
              <a:solidFill>
                <a:schemeClr val="bg2">
                  <a:lumMod val="50000"/>
                </a:schemeClr>
              </a:solidFill>
            </a:endParaRPr>
          </a:p>
          <a:p>
            <a:pPr algn="r" rtl="1"/>
            <a:endParaRPr lang="en-US" sz="1400" b="1" dirty="0">
              <a:solidFill>
                <a:schemeClr val="bg2">
                  <a:lumMod val="50000"/>
                </a:schemeClr>
              </a:solidFill>
            </a:endParaRPr>
          </a:p>
          <a:p>
            <a:pPr algn="r" rtl="1"/>
            <a:endParaRPr lang="en-US" sz="1400" b="1" dirty="0">
              <a:solidFill>
                <a:schemeClr val="bg2">
                  <a:lumMod val="50000"/>
                </a:schemeClr>
              </a:solidFill>
            </a:endParaRPr>
          </a:p>
          <a:p>
            <a:pPr algn="r" rtl="1"/>
            <a:r>
              <a:rPr lang="ar-JO" sz="1400" b="1" dirty="0">
                <a:solidFill>
                  <a:schemeClr val="bg2">
                    <a:lumMod val="50000"/>
                  </a:schemeClr>
                </a:solidFill>
              </a:rPr>
              <a:t>سيكون هو / هي المسؤول الرئيسي عن نشر الأنشطة وسيعمل كواجهة مع البلدية.</a:t>
            </a:r>
            <a:endParaRPr lang="en-US" sz="1400" b="1" dirty="0">
              <a:solidFill>
                <a:schemeClr val="bg2">
                  <a:lumMod val="50000"/>
                </a:schemeClr>
              </a:solidFill>
            </a:endParaRPr>
          </a:p>
        </p:txBody>
      </p:sp>
      <p:sp>
        <p:nvSpPr>
          <p:cNvPr id="22" name="Ovale 21">
            <a:extLst>
              <a:ext uri="{FF2B5EF4-FFF2-40B4-BE49-F238E27FC236}">
                <a16:creationId xmlns:a16="http://schemas.microsoft.com/office/drawing/2014/main" id="{00513AA0-6EF8-82D6-470D-B926244009CC}"/>
              </a:ext>
            </a:extLst>
          </p:cNvPr>
          <p:cNvSpPr/>
          <p:nvPr/>
        </p:nvSpPr>
        <p:spPr>
          <a:xfrm>
            <a:off x="7957368" y="91721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7" name="Elemento grafico 26" descr="Play con riempimento a tinta unita">
            <a:extLst>
              <a:ext uri="{FF2B5EF4-FFF2-40B4-BE49-F238E27FC236}">
                <a16:creationId xmlns:a16="http://schemas.microsoft.com/office/drawing/2014/main" id="{BA9D1F96-D24F-EDE1-5E00-1EC6EC7A8DD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0800000">
            <a:off x="7893751" y="897049"/>
            <a:ext cx="560289" cy="560289"/>
          </a:xfrm>
          <a:prstGeom prst="rect">
            <a:avLst/>
          </a:prstGeom>
        </p:spPr>
      </p:pic>
      <p:sp>
        <p:nvSpPr>
          <p:cNvPr id="3" name="CasellaDiTesto 2">
            <a:extLst>
              <a:ext uri="{FF2B5EF4-FFF2-40B4-BE49-F238E27FC236}">
                <a16:creationId xmlns:a16="http://schemas.microsoft.com/office/drawing/2014/main" id="{6EEED47A-8200-7DC7-A891-71E07E9CEF9B}"/>
              </a:ext>
            </a:extLst>
          </p:cNvPr>
          <p:cNvSpPr txBox="1"/>
          <p:nvPr/>
        </p:nvSpPr>
        <p:spPr>
          <a:xfrm>
            <a:off x="5865845" y="1341652"/>
            <a:ext cx="1845858"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1.2</a:t>
            </a:r>
            <a:r>
              <a:rPr lang="ar-JO" sz="1633" dirty="0">
                <a:solidFill>
                  <a:srgbClr val="264D9F"/>
                </a:solidFill>
                <a:ea typeface="Times New Roman" panose="02020603050405020304" pitchFamily="18" charset="0"/>
                <a:cs typeface="Calibri" panose="020F0502020204030204" pitchFamily="34" charset="0"/>
              </a:rPr>
              <a:t> فريق</a:t>
            </a:r>
            <a:r>
              <a:rPr lang="en-US" sz="1633" dirty="0">
                <a:solidFill>
                  <a:srgbClr val="264D9F"/>
                </a:solidFill>
                <a:ea typeface="Times New Roman" panose="02020603050405020304" pitchFamily="18" charset="0"/>
                <a:cs typeface="Calibri" panose="020F0502020204030204" pitchFamily="34" charset="0"/>
              </a:rPr>
              <a:t> </a:t>
            </a:r>
            <a:r>
              <a:rPr lang="ar-JO" sz="1633" dirty="0">
                <a:solidFill>
                  <a:srgbClr val="264D9F"/>
                </a:solidFill>
                <a:ea typeface="Times New Roman" panose="02020603050405020304" pitchFamily="18" charset="0"/>
                <a:cs typeface="Calibri" panose="020F0502020204030204" pitchFamily="34" charset="0"/>
              </a:rPr>
              <a:t> </a:t>
            </a:r>
            <a:r>
              <a:rPr lang="en-US" sz="1633" dirty="0">
                <a:solidFill>
                  <a:srgbClr val="264D9F"/>
                </a:solidFill>
                <a:ea typeface="Times New Roman" panose="02020603050405020304" pitchFamily="18" charset="0"/>
                <a:cs typeface="Calibri" panose="020F0502020204030204" pitchFamily="34" charset="0"/>
              </a:rPr>
              <a:t>SMC</a:t>
            </a:r>
          </a:p>
        </p:txBody>
      </p:sp>
      <p:grpSp>
        <p:nvGrpSpPr>
          <p:cNvPr id="8" name="Groupe 7"/>
          <p:cNvGrpSpPr/>
          <p:nvPr/>
        </p:nvGrpSpPr>
        <p:grpSpPr>
          <a:xfrm>
            <a:off x="496717" y="973667"/>
            <a:ext cx="1363020" cy="735971"/>
            <a:chOff x="7561141" y="1138449"/>
            <a:chExt cx="1363020" cy="735971"/>
          </a:xfrm>
        </p:grpSpPr>
        <p:sp>
          <p:nvSpPr>
            <p:cNvPr id="4" name="Ovale 3">
              <a:extLst>
                <a:ext uri="{FF2B5EF4-FFF2-40B4-BE49-F238E27FC236}">
                  <a16:creationId xmlns:a16="http://schemas.microsoft.com/office/drawing/2014/main" id="{596F7072-3806-0CB3-954A-57BA3E711E1E}"/>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016001DF-9254-FF13-BC67-DF91C9373FC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26797" y="1294460"/>
              <a:ext cx="481441" cy="481441"/>
            </a:xfrm>
            <a:prstGeom prst="rect">
              <a:avLst/>
            </a:prstGeom>
          </p:spPr>
        </p:pic>
        <p:pic>
          <p:nvPicPr>
            <p:cNvPr id="6" name="Immagine 5">
              <a:extLst>
                <a:ext uri="{FF2B5EF4-FFF2-40B4-BE49-F238E27FC236}">
                  <a16:creationId xmlns:a16="http://schemas.microsoft.com/office/drawing/2014/main" id="{62E36EE0-2AF6-9764-D399-351730ADB639}"/>
                </a:ext>
              </a:extLst>
            </p:cNvPr>
            <p:cNvPicPr>
              <a:picLocks noChangeAspect="1"/>
            </p:cNvPicPr>
            <p:nvPr/>
          </p:nvPicPr>
          <p:blipFill rotWithShape="1">
            <a:blip r:embed="rId7"/>
            <a:srcRect b="71569"/>
            <a:stretch/>
          </p:blipFill>
          <p:spPr>
            <a:xfrm>
              <a:off x="8316755" y="1232102"/>
              <a:ext cx="465925" cy="159296"/>
            </a:xfrm>
            <a:prstGeom prst="rect">
              <a:avLst/>
            </a:prstGeom>
            <a:ln>
              <a:solidFill>
                <a:schemeClr val="bg2">
                  <a:lumMod val="60000"/>
                  <a:lumOff val="40000"/>
                </a:schemeClr>
              </a:solidFill>
            </a:ln>
          </p:spPr>
        </p:pic>
        <p:sp>
          <p:nvSpPr>
            <p:cNvPr id="7" name="Rettangolo 6">
              <a:extLst>
                <a:ext uri="{FF2B5EF4-FFF2-40B4-BE49-F238E27FC236}">
                  <a16:creationId xmlns:a16="http://schemas.microsoft.com/office/drawing/2014/main" id="{D7175092-2F70-440A-F609-A1BC5397FA47}"/>
                </a:ext>
              </a:extLst>
            </p:cNvPr>
            <p:cNvSpPr/>
            <p:nvPr/>
          </p:nvSpPr>
          <p:spPr bwMode="auto">
            <a:xfrm>
              <a:off x="7561141" y="1138449"/>
              <a:ext cx="1363020" cy="735971"/>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9" name="Immagine 8">
              <a:extLst>
                <a:ext uri="{FF2B5EF4-FFF2-40B4-BE49-F238E27FC236}">
                  <a16:creationId xmlns:a16="http://schemas.microsoft.com/office/drawing/2014/main" id="{097B0D24-E7E0-9C80-D1B6-B2E4363FFC37}"/>
                </a:ext>
              </a:extLst>
            </p:cNvPr>
            <p:cNvPicPr>
              <a:picLocks noChangeAspect="1"/>
            </p:cNvPicPr>
            <p:nvPr/>
          </p:nvPicPr>
          <p:blipFill>
            <a:blip r:embed="rId8"/>
            <a:stretch>
              <a:fillRect/>
            </a:stretch>
          </p:blipFill>
          <p:spPr>
            <a:xfrm>
              <a:off x="8316755" y="1381372"/>
              <a:ext cx="469279" cy="159296"/>
            </a:xfrm>
            <a:prstGeom prst="rect">
              <a:avLst/>
            </a:prstGeom>
          </p:spPr>
        </p:pic>
      </p:grpSp>
      <p:sp>
        <p:nvSpPr>
          <p:cNvPr id="17" name="CasellaDiTesto 17">
            <a:extLst>
              <a:ext uri="{FF2B5EF4-FFF2-40B4-BE49-F238E27FC236}">
                <a16:creationId xmlns:a16="http://schemas.microsoft.com/office/drawing/2014/main" id="{2520915D-8F2E-480A-9EB1-133ED10B56F8}"/>
              </a:ext>
            </a:extLst>
          </p:cNvPr>
          <p:cNvSpPr txBox="1"/>
          <p:nvPr/>
        </p:nvSpPr>
        <p:spPr>
          <a:xfrm>
            <a:off x="3178979" y="127227"/>
            <a:ext cx="5267672" cy="454996"/>
          </a:xfrm>
          <a:prstGeom prst="rect">
            <a:avLst/>
          </a:prstGeom>
          <a:noFill/>
        </p:spPr>
        <p:txBody>
          <a:bodyPr wrap="square">
            <a:spAutoFit/>
          </a:bodyPr>
          <a:lstStyle/>
          <a:p>
            <a:pPr marL="244804">
              <a:lnSpc>
                <a:spcPct val="115000"/>
              </a:lnSpc>
            </a:pPr>
            <a:r>
              <a:rPr lang="ar-JO" sz="2177" b="1" dirty="0"/>
              <a:t>مرحلة البدء</a:t>
            </a:r>
          </a:p>
        </p:txBody>
      </p:sp>
      <p:sp>
        <p:nvSpPr>
          <p:cNvPr id="19" name="CasellaDiTesto 24">
            <a:extLst>
              <a:ext uri="{FF2B5EF4-FFF2-40B4-BE49-F238E27FC236}">
                <a16:creationId xmlns:a16="http://schemas.microsoft.com/office/drawing/2014/main" id="{428201F7-7479-C631-09DC-E58FFC12461D}"/>
              </a:ext>
            </a:extLst>
          </p:cNvPr>
          <p:cNvSpPr txBox="1"/>
          <p:nvPr/>
        </p:nvSpPr>
        <p:spPr>
          <a:xfrm>
            <a:off x="6651414" y="975354"/>
            <a:ext cx="1586098" cy="381323"/>
          </a:xfrm>
          <a:prstGeom prst="rect">
            <a:avLst/>
          </a:prstGeom>
          <a:noFill/>
        </p:spPr>
        <p:txBody>
          <a:bodyPr wrap="square">
            <a:spAutoFit/>
          </a:bodyPr>
          <a:lstStyle/>
          <a:p>
            <a:pPr marL="244804">
              <a:lnSpc>
                <a:spcPct val="115000"/>
              </a:lnSpc>
            </a:pPr>
            <a:r>
              <a:rPr lang="ar-JO" sz="1633" dirty="0">
                <a:solidFill>
                  <a:srgbClr val="264D9F"/>
                </a:solidFill>
                <a:ea typeface="Times New Roman" panose="02020603050405020304" pitchFamily="18" charset="0"/>
                <a:cs typeface="Calibri" panose="020F0502020204030204" pitchFamily="34" charset="0"/>
              </a:rPr>
              <a:t>. 1. البدء</a:t>
            </a:r>
          </a:p>
        </p:txBody>
      </p:sp>
    </p:spTree>
    <p:extLst>
      <p:ext uri="{BB962C8B-B14F-4D97-AF65-F5344CB8AC3E}">
        <p14:creationId xmlns:p14="http://schemas.microsoft.com/office/powerpoint/2010/main" val="2630104144"/>
      </p:ext>
    </p:extLst>
  </p:cSld>
  <p:clrMapOvr>
    <a:masterClrMapping/>
  </p:clrMapOvr>
  <p:transition spd="slow"/>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70</a:t>
            </a:fld>
            <a:endParaRPr lang="it-IT" altLang="it-IT" sz="816" dirty="0">
              <a:solidFill>
                <a:schemeClr val="bg1"/>
              </a:solidFill>
              <a:latin typeface="din"/>
            </a:endParaRPr>
          </a:p>
        </p:txBody>
      </p:sp>
      <p:sp>
        <p:nvSpPr>
          <p:cNvPr id="5" name="CasellaDiTesto 4">
            <a:extLst>
              <a:ext uri="{FF2B5EF4-FFF2-40B4-BE49-F238E27FC236}">
                <a16:creationId xmlns:a16="http://schemas.microsoft.com/office/drawing/2014/main" id="{00F068F7-9E28-AFB6-C319-E9FBBDAE4B21}"/>
              </a:ext>
            </a:extLst>
          </p:cNvPr>
          <p:cNvSpPr txBox="1"/>
          <p:nvPr/>
        </p:nvSpPr>
        <p:spPr>
          <a:xfrm>
            <a:off x="872806" y="2194242"/>
            <a:ext cx="7585416" cy="2702728"/>
          </a:xfrm>
          <a:prstGeom prst="rect">
            <a:avLst/>
          </a:prstGeom>
          <a:noFill/>
        </p:spPr>
        <p:txBody>
          <a:bodyPr wrap="square">
            <a:spAutoFit/>
          </a:bodyPr>
          <a:lstStyle/>
          <a:p>
            <a:pPr algn="r" rtl="1"/>
            <a:r>
              <a:rPr lang="ar-JO" sz="1542" b="1" dirty="0">
                <a:solidFill>
                  <a:schemeClr val="bg2">
                    <a:lumMod val="50000"/>
                  </a:schemeClr>
                </a:solidFill>
              </a:rPr>
              <a:t>لكل تدخل ، المعلومات المطلوب تقديمها هي:</a:t>
            </a:r>
            <a:r>
              <a:rPr lang="en-US" sz="1542" b="1" dirty="0">
                <a:solidFill>
                  <a:schemeClr val="bg2">
                    <a:lumMod val="50000"/>
                  </a:schemeClr>
                </a:solidFill>
              </a:rPr>
              <a:t> </a:t>
            </a:r>
          </a:p>
          <a:p>
            <a:pPr marL="285750" indent="-285750" algn="r" rtl="1">
              <a:buFontTx/>
              <a:buChar char="-"/>
            </a:pPr>
            <a:r>
              <a:rPr lang="ar-JO" sz="1542" b="1" dirty="0">
                <a:solidFill>
                  <a:schemeClr val="bg2">
                    <a:lumMod val="50000"/>
                  </a:schemeClr>
                </a:solidFill>
              </a:rPr>
              <a:t>وصف</a:t>
            </a:r>
            <a:endParaRPr lang="en-US" sz="1542" b="1" dirty="0">
              <a:solidFill>
                <a:schemeClr val="bg2">
                  <a:lumMod val="50000"/>
                </a:schemeClr>
              </a:solidFill>
            </a:endParaRPr>
          </a:p>
          <a:p>
            <a:pPr marL="285750" indent="-285750" algn="r" rtl="1">
              <a:buFontTx/>
              <a:buChar char="-"/>
            </a:pPr>
            <a:r>
              <a:rPr lang="ar-JO" sz="1542" b="1" dirty="0">
                <a:solidFill>
                  <a:schemeClr val="bg2">
                    <a:lumMod val="50000"/>
                  </a:schemeClr>
                </a:solidFill>
              </a:rPr>
              <a:t>- نتائج متوقعة</a:t>
            </a:r>
            <a:endParaRPr lang="en-US" sz="1542" b="1" dirty="0">
              <a:solidFill>
                <a:schemeClr val="bg2">
                  <a:lumMod val="50000"/>
                </a:schemeClr>
              </a:solidFill>
            </a:endParaRPr>
          </a:p>
          <a:p>
            <a:pPr marL="285750" indent="-285750" algn="r" rtl="1">
              <a:buFontTx/>
              <a:buChar char="-"/>
            </a:pPr>
            <a:r>
              <a:rPr lang="ar-JO" sz="1542" b="1" dirty="0">
                <a:solidFill>
                  <a:schemeClr val="bg2">
                    <a:lumMod val="50000"/>
                  </a:schemeClr>
                </a:solidFill>
              </a:rPr>
              <a:t>- الأنشطة / الأعمال لتنفيذ التدخل</a:t>
            </a:r>
            <a:endParaRPr lang="en-US" sz="1542" b="1" dirty="0">
              <a:solidFill>
                <a:schemeClr val="bg2">
                  <a:lumMod val="50000"/>
                </a:schemeClr>
              </a:solidFill>
            </a:endParaRPr>
          </a:p>
          <a:p>
            <a:pPr marL="285750" indent="-285750" algn="r" rtl="1">
              <a:buFontTx/>
              <a:buChar char="-"/>
            </a:pPr>
            <a:r>
              <a:rPr lang="ar-JO" sz="1542" b="1" dirty="0">
                <a:solidFill>
                  <a:schemeClr val="bg2">
                    <a:lumMod val="50000"/>
                  </a:schemeClr>
                </a:solidFill>
              </a:rPr>
              <a:t>- مقياس الوقت</a:t>
            </a:r>
            <a:endParaRPr lang="en-US" sz="1542" b="1" dirty="0">
              <a:solidFill>
                <a:schemeClr val="bg2">
                  <a:lumMod val="50000"/>
                </a:schemeClr>
              </a:solidFill>
            </a:endParaRPr>
          </a:p>
          <a:p>
            <a:pPr marL="285750" indent="-285750" algn="r" rtl="1">
              <a:buFontTx/>
              <a:buChar char="-"/>
            </a:pPr>
            <a:r>
              <a:rPr lang="ar-JO" sz="1542" b="1" dirty="0">
                <a:solidFill>
                  <a:schemeClr val="bg2">
                    <a:lumMod val="50000"/>
                  </a:schemeClr>
                </a:solidFill>
              </a:rPr>
              <a:t>- تقدير الميزانية</a:t>
            </a:r>
            <a:endParaRPr lang="en-US" sz="1542" b="1" dirty="0">
              <a:solidFill>
                <a:schemeClr val="bg2">
                  <a:lumMod val="50000"/>
                </a:schemeClr>
              </a:solidFill>
            </a:endParaRPr>
          </a:p>
          <a:p>
            <a:pPr marL="285750" indent="-285750" algn="r" rtl="1">
              <a:buFontTx/>
              <a:buChar char="-"/>
            </a:pPr>
            <a:r>
              <a:rPr lang="ar-JO" sz="1542" b="1" dirty="0">
                <a:solidFill>
                  <a:schemeClr val="bg2">
                    <a:lumMod val="50000"/>
                  </a:schemeClr>
                </a:solidFill>
              </a:rPr>
              <a:t>- المخطط المالي</a:t>
            </a:r>
            <a:endParaRPr lang="en-US" sz="1542" b="1" dirty="0">
              <a:solidFill>
                <a:schemeClr val="bg2">
                  <a:lumMod val="50000"/>
                </a:schemeClr>
              </a:solidFill>
            </a:endParaRPr>
          </a:p>
          <a:p>
            <a:pPr marL="285750" indent="-285750" algn="r" rtl="1">
              <a:buFontTx/>
              <a:buChar char="-"/>
            </a:pPr>
            <a:r>
              <a:rPr lang="ar-JO" sz="1542" b="1" dirty="0">
                <a:solidFill>
                  <a:schemeClr val="bg2">
                    <a:lumMod val="50000"/>
                  </a:schemeClr>
                </a:solidFill>
              </a:rPr>
              <a:t>- مسئول عن التنفيذ</a:t>
            </a:r>
            <a:endParaRPr lang="en-US" sz="1542" b="1" dirty="0">
              <a:solidFill>
                <a:schemeClr val="bg2">
                  <a:lumMod val="50000"/>
                </a:schemeClr>
              </a:solidFill>
            </a:endParaRPr>
          </a:p>
          <a:p>
            <a:pPr marL="285750" indent="-285750" algn="r" rtl="1">
              <a:buFontTx/>
              <a:buChar char="-"/>
            </a:pPr>
            <a:r>
              <a:rPr lang="ar-JO" sz="1542" b="1" dirty="0">
                <a:solidFill>
                  <a:schemeClr val="bg2">
                    <a:lumMod val="50000"/>
                  </a:schemeClr>
                </a:solidFill>
              </a:rPr>
              <a:t>- </a:t>
            </a:r>
            <a:r>
              <a:rPr lang="ar-JO" sz="1542" b="1" dirty="0" err="1">
                <a:solidFill>
                  <a:schemeClr val="bg2">
                    <a:lumMod val="50000"/>
                  </a:schemeClr>
                </a:solidFill>
              </a:rPr>
              <a:t>الشراكه</a:t>
            </a:r>
            <a:endParaRPr lang="en-US" sz="1542" b="1" dirty="0">
              <a:solidFill>
                <a:schemeClr val="bg2">
                  <a:lumMod val="50000"/>
                </a:schemeClr>
              </a:solidFill>
            </a:endParaRPr>
          </a:p>
          <a:p>
            <a:pPr marL="285750" indent="-285750" algn="r" rtl="1">
              <a:buFontTx/>
              <a:buChar char="-"/>
            </a:pPr>
            <a:r>
              <a:rPr lang="ar-JO" sz="1542" b="1" dirty="0">
                <a:solidFill>
                  <a:schemeClr val="bg2">
                    <a:lumMod val="50000"/>
                  </a:schemeClr>
                </a:solidFill>
              </a:rPr>
              <a:t>- مرجع أصحاب المصلحة</a:t>
            </a:r>
            <a:endParaRPr lang="en-US" sz="1542" b="1" dirty="0">
              <a:solidFill>
                <a:schemeClr val="bg2">
                  <a:lumMod val="50000"/>
                </a:schemeClr>
              </a:solidFill>
            </a:endParaRPr>
          </a:p>
          <a:p>
            <a:pPr marL="285750" indent="-285750" algn="r" rtl="1">
              <a:buFontTx/>
              <a:buChar char="-"/>
            </a:pPr>
            <a:r>
              <a:rPr lang="ar-JO" sz="1542" b="1" dirty="0">
                <a:solidFill>
                  <a:schemeClr val="bg2">
                    <a:lumMod val="50000"/>
                  </a:schemeClr>
                </a:solidFill>
              </a:rPr>
              <a:t>- روابط مع الاستراتيجيات والخطط والبرامج الحالية أو المستقبلية</a:t>
            </a:r>
            <a:endParaRPr lang="en-US" sz="1542" b="1" dirty="0">
              <a:solidFill>
                <a:schemeClr val="bg2">
                  <a:lumMod val="50000"/>
                </a:schemeClr>
              </a:solidFill>
            </a:endParaRPr>
          </a:p>
        </p:txBody>
      </p:sp>
      <p:grpSp>
        <p:nvGrpSpPr>
          <p:cNvPr id="8" name="Groupe 7"/>
          <p:cNvGrpSpPr/>
          <p:nvPr/>
        </p:nvGrpSpPr>
        <p:grpSpPr>
          <a:xfrm>
            <a:off x="308266" y="842263"/>
            <a:ext cx="1363020" cy="740409"/>
            <a:chOff x="7561141" y="1138448"/>
            <a:chExt cx="1363020" cy="740409"/>
          </a:xfrm>
        </p:grpSpPr>
        <p:sp>
          <p:nvSpPr>
            <p:cNvPr id="2" name="Ovale 1">
              <a:extLst>
                <a:ext uri="{FF2B5EF4-FFF2-40B4-BE49-F238E27FC236}">
                  <a16:creationId xmlns:a16="http://schemas.microsoft.com/office/drawing/2014/main" id="{1DDD63ED-F935-5B69-7D76-871042B28A60}"/>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 name="Elemento grafico 2" descr="Ricerca cartelle con riempimento a tinta unita">
              <a:extLst>
                <a:ext uri="{FF2B5EF4-FFF2-40B4-BE49-F238E27FC236}">
                  <a16:creationId xmlns:a16="http://schemas.microsoft.com/office/drawing/2014/main" id="{413B520A-28DC-7EAD-9748-53AAD838921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26797" y="1294460"/>
              <a:ext cx="481441" cy="481441"/>
            </a:xfrm>
            <a:prstGeom prst="rect">
              <a:avLst/>
            </a:prstGeom>
          </p:spPr>
        </p:pic>
        <p:pic>
          <p:nvPicPr>
            <p:cNvPr id="4" name="Immagine 3">
              <a:extLst>
                <a:ext uri="{FF2B5EF4-FFF2-40B4-BE49-F238E27FC236}">
                  <a16:creationId xmlns:a16="http://schemas.microsoft.com/office/drawing/2014/main" id="{5153C0B3-44A9-6F2D-473A-8B1D512D5819}"/>
                </a:ext>
              </a:extLst>
            </p:cNvPr>
            <p:cNvPicPr>
              <a:picLocks noChangeAspect="1"/>
            </p:cNvPicPr>
            <p:nvPr/>
          </p:nvPicPr>
          <p:blipFill rotWithShape="1">
            <a:blip r:embed="rId5"/>
            <a:srcRect b="71569"/>
            <a:stretch/>
          </p:blipFill>
          <p:spPr>
            <a:xfrm>
              <a:off x="8351408" y="1316086"/>
              <a:ext cx="438621" cy="149961"/>
            </a:xfrm>
            <a:prstGeom prst="rect">
              <a:avLst/>
            </a:prstGeom>
            <a:ln>
              <a:solidFill>
                <a:schemeClr val="bg2">
                  <a:lumMod val="60000"/>
                  <a:lumOff val="40000"/>
                </a:schemeClr>
              </a:solidFill>
            </a:ln>
          </p:spPr>
        </p:pic>
        <p:sp>
          <p:nvSpPr>
            <p:cNvPr id="7" name="Rettangolo 6">
              <a:extLst>
                <a:ext uri="{FF2B5EF4-FFF2-40B4-BE49-F238E27FC236}">
                  <a16:creationId xmlns:a16="http://schemas.microsoft.com/office/drawing/2014/main" id="{621BFD53-D425-49C1-BF1B-12A16D9D004B}"/>
                </a:ext>
              </a:extLst>
            </p:cNvPr>
            <p:cNvSpPr/>
            <p:nvPr/>
          </p:nvSpPr>
          <p:spPr bwMode="auto">
            <a:xfrm>
              <a:off x="7561141" y="1138448"/>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0" name="Immagine 9">
              <a:extLst>
                <a:ext uri="{FF2B5EF4-FFF2-40B4-BE49-F238E27FC236}">
                  <a16:creationId xmlns:a16="http://schemas.microsoft.com/office/drawing/2014/main" id="{8954B154-A30A-3E91-895C-0BCEE44F5985}"/>
                </a:ext>
              </a:extLst>
            </p:cNvPr>
            <p:cNvPicPr>
              <a:picLocks noChangeAspect="1"/>
            </p:cNvPicPr>
            <p:nvPr/>
          </p:nvPicPr>
          <p:blipFill>
            <a:blip r:embed="rId6"/>
            <a:stretch>
              <a:fillRect/>
            </a:stretch>
          </p:blipFill>
          <p:spPr>
            <a:xfrm>
              <a:off x="8326594" y="1432400"/>
              <a:ext cx="463436" cy="300255"/>
            </a:xfrm>
            <a:prstGeom prst="rect">
              <a:avLst/>
            </a:prstGeom>
          </p:spPr>
        </p:pic>
      </p:grpSp>
      <p:grpSp>
        <p:nvGrpSpPr>
          <p:cNvPr id="28" name="Groupe 27"/>
          <p:cNvGrpSpPr/>
          <p:nvPr/>
        </p:nvGrpSpPr>
        <p:grpSpPr>
          <a:xfrm>
            <a:off x="1397977" y="6125705"/>
            <a:ext cx="5990290" cy="690395"/>
            <a:chOff x="1397977" y="6125705"/>
            <a:chExt cx="5990290" cy="690395"/>
          </a:xfrm>
        </p:grpSpPr>
        <p:sp>
          <p:nvSpPr>
            <p:cNvPr id="29" name="Rectangle 2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30" name="Groupe 29"/>
            <p:cNvGrpSpPr/>
            <p:nvPr/>
          </p:nvGrpSpPr>
          <p:grpSpPr>
            <a:xfrm>
              <a:off x="1397977" y="6156450"/>
              <a:ext cx="5990290" cy="659650"/>
              <a:chOff x="1397977" y="6156450"/>
              <a:chExt cx="5990290" cy="659650"/>
            </a:xfrm>
          </p:grpSpPr>
          <p:sp>
            <p:nvSpPr>
              <p:cNvPr id="31" name="Rectangle 3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32" name="Rectangle 31"/>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grpSp>
        <p:nvGrpSpPr>
          <p:cNvPr id="21" name="Groupe 20"/>
          <p:cNvGrpSpPr/>
          <p:nvPr/>
        </p:nvGrpSpPr>
        <p:grpSpPr>
          <a:xfrm>
            <a:off x="5409058" y="964434"/>
            <a:ext cx="3428464" cy="560289"/>
            <a:chOff x="5426815" y="832853"/>
            <a:chExt cx="3428464" cy="560289"/>
          </a:xfrm>
        </p:grpSpPr>
        <p:sp>
          <p:nvSpPr>
            <p:cNvPr id="23" name="Ovale 21">
              <a:extLst>
                <a:ext uri="{FF2B5EF4-FFF2-40B4-BE49-F238E27FC236}">
                  <a16:creationId xmlns:a16="http://schemas.microsoft.com/office/drawing/2014/main" id="{00513AA0-6EF8-82D6-470D-B926244009CC}"/>
                </a:ext>
              </a:extLst>
            </p:cNvPr>
            <p:cNvSpPr/>
            <p:nvPr/>
          </p:nvSpPr>
          <p:spPr>
            <a:xfrm>
              <a:off x="8294990" y="83285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6" name="Elemento grafico 9" descr="Tiro a segno con riempimento a tinta unita">
              <a:extLst>
                <a:ext uri="{FF2B5EF4-FFF2-40B4-BE49-F238E27FC236}">
                  <a16:creationId xmlns:a16="http://schemas.microsoft.com/office/drawing/2014/main" id="{2F067E13-FABE-797B-08D6-E02B6B0664E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67774" y="902960"/>
              <a:ext cx="414720" cy="414720"/>
            </a:xfrm>
            <a:prstGeom prst="rect">
              <a:avLst/>
            </a:prstGeom>
          </p:spPr>
        </p:pic>
        <p:sp>
          <p:nvSpPr>
            <p:cNvPr id="27" name="CasellaDiTesto 10">
              <a:extLst>
                <a:ext uri="{FF2B5EF4-FFF2-40B4-BE49-F238E27FC236}">
                  <a16:creationId xmlns:a16="http://schemas.microsoft.com/office/drawing/2014/main" id="{33D67E96-2CE6-5003-844C-BBB9CFE5C893}"/>
                </a:ext>
              </a:extLst>
            </p:cNvPr>
            <p:cNvSpPr txBox="1"/>
            <p:nvPr/>
          </p:nvSpPr>
          <p:spPr>
            <a:xfrm>
              <a:off x="5426815" y="931325"/>
              <a:ext cx="2655937"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7. </a:t>
              </a:r>
              <a:r>
                <a:rPr lang="ar-JO" sz="1633" dirty="0">
                  <a:solidFill>
                    <a:srgbClr val="264D9F"/>
                  </a:solidFill>
                  <a:ea typeface="Times New Roman" panose="02020603050405020304" pitchFamily="18" charset="0"/>
                  <a:cs typeface="Calibri" panose="020F0502020204030204" pitchFamily="34" charset="0"/>
                </a:rPr>
                <a:t>مفهوم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grpSp>
      <p:sp>
        <p:nvSpPr>
          <p:cNvPr id="33" name="CasellaDiTesto 17">
            <a:extLst>
              <a:ext uri="{FF2B5EF4-FFF2-40B4-BE49-F238E27FC236}">
                <a16:creationId xmlns:a16="http://schemas.microsoft.com/office/drawing/2014/main" id="{2520915D-8F2E-480A-9EB1-133ED10B56F8}"/>
              </a:ext>
            </a:extLst>
          </p:cNvPr>
          <p:cNvSpPr txBox="1"/>
          <p:nvPr/>
        </p:nvSpPr>
        <p:spPr>
          <a:xfrm>
            <a:off x="1841448" y="110445"/>
            <a:ext cx="5267672" cy="454996"/>
          </a:xfrm>
          <a:prstGeom prst="rect">
            <a:avLst/>
          </a:prstGeom>
          <a:noFill/>
        </p:spPr>
        <p:txBody>
          <a:bodyPr wrap="square">
            <a:spAutoFit/>
          </a:bodyPr>
          <a:lstStyle/>
          <a:p>
            <a:pPr marL="244804" algn="ctr">
              <a:lnSpc>
                <a:spcPct val="115000"/>
              </a:lnSpc>
            </a:pPr>
            <a:r>
              <a:rPr lang="ar-JO" sz="2177" b="1" dirty="0"/>
              <a:t>مرحلة مفهوم التعديل التحديثي</a:t>
            </a:r>
            <a:endParaRPr lang="en-GB" sz="2177" b="1" dirty="0"/>
          </a:p>
        </p:txBody>
      </p:sp>
    </p:spTree>
    <p:extLst>
      <p:ext uri="{BB962C8B-B14F-4D97-AF65-F5344CB8AC3E}">
        <p14:creationId xmlns:p14="http://schemas.microsoft.com/office/powerpoint/2010/main" val="1146223240"/>
      </p:ext>
    </p:extLst>
  </p:cSld>
  <p:clrMapOvr>
    <a:masterClrMapping/>
  </p:clrMapOvr>
  <p:transition spd="slow"/>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12218" y="13114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106260" y="12999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71</a:t>
            </a:fld>
            <a:endParaRPr lang="it-IT" altLang="it-IT" sz="816" dirty="0">
              <a:solidFill>
                <a:schemeClr val="bg1"/>
              </a:solidFill>
              <a:latin typeface="din"/>
            </a:endParaRPr>
          </a:p>
        </p:txBody>
      </p:sp>
      <p:grpSp>
        <p:nvGrpSpPr>
          <p:cNvPr id="18" name="Groupe 17"/>
          <p:cNvGrpSpPr/>
          <p:nvPr/>
        </p:nvGrpSpPr>
        <p:grpSpPr>
          <a:xfrm>
            <a:off x="5426815" y="832853"/>
            <a:ext cx="3428464" cy="560289"/>
            <a:chOff x="5426815" y="832853"/>
            <a:chExt cx="3428464" cy="560289"/>
          </a:xfrm>
        </p:grpSpPr>
        <p:sp>
          <p:nvSpPr>
            <p:cNvPr id="22" name="Ovale 21">
              <a:extLst>
                <a:ext uri="{FF2B5EF4-FFF2-40B4-BE49-F238E27FC236}">
                  <a16:creationId xmlns:a16="http://schemas.microsoft.com/office/drawing/2014/main" id="{00513AA0-6EF8-82D6-470D-B926244009CC}"/>
                </a:ext>
              </a:extLst>
            </p:cNvPr>
            <p:cNvSpPr/>
            <p:nvPr/>
          </p:nvSpPr>
          <p:spPr>
            <a:xfrm>
              <a:off x="8294990" y="832853"/>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10" name="Elemento grafico 9" descr="Tiro a segno con riempimento a tinta unita">
              <a:extLst>
                <a:ext uri="{FF2B5EF4-FFF2-40B4-BE49-F238E27FC236}">
                  <a16:creationId xmlns:a16="http://schemas.microsoft.com/office/drawing/2014/main" id="{2F067E13-FABE-797B-08D6-E02B6B0664E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67774" y="902960"/>
              <a:ext cx="414720" cy="414720"/>
            </a:xfrm>
            <a:prstGeom prst="rect">
              <a:avLst/>
            </a:prstGeom>
          </p:spPr>
        </p:pic>
        <p:sp>
          <p:nvSpPr>
            <p:cNvPr id="11" name="CasellaDiTesto 10">
              <a:extLst>
                <a:ext uri="{FF2B5EF4-FFF2-40B4-BE49-F238E27FC236}">
                  <a16:creationId xmlns:a16="http://schemas.microsoft.com/office/drawing/2014/main" id="{33D67E96-2CE6-5003-844C-BBB9CFE5C893}"/>
                </a:ext>
              </a:extLst>
            </p:cNvPr>
            <p:cNvSpPr txBox="1"/>
            <p:nvPr/>
          </p:nvSpPr>
          <p:spPr>
            <a:xfrm>
              <a:off x="5426815" y="931325"/>
              <a:ext cx="2655937"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7. </a:t>
              </a:r>
              <a:r>
                <a:rPr lang="ar-JO" sz="1633" dirty="0">
                  <a:solidFill>
                    <a:srgbClr val="264D9F"/>
                  </a:solidFill>
                  <a:ea typeface="Times New Roman" panose="02020603050405020304" pitchFamily="18" charset="0"/>
                  <a:cs typeface="Calibri" panose="020F0502020204030204" pitchFamily="34" charset="0"/>
                </a:rPr>
                <a:t>مفهوم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grpSp>
      <p:sp>
        <p:nvSpPr>
          <p:cNvPr id="14" name="CasellaDiTesto 13">
            <a:extLst>
              <a:ext uri="{FF2B5EF4-FFF2-40B4-BE49-F238E27FC236}">
                <a16:creationId xmlns:a16="http://schemas.microsoft.com/office/drawing/2014/main" id="{38CD7A74-1193-AC90-504E-45026C05A416}"/>
              </a:ext>
            </a:extLst>
          </p:cNvPr>
          <p:cNvSpPr txBox="1"/>
          <p:nvPr/>
        </p:nvSpPr>
        <p:spPr>
          <a:xfrm>
            <a:off x="3762197" y="2589839"/>
            <a:ext cx="4874483" cy="2605200"/>
          </a:xfrm>
          <a:prstGeom prst="rect">
            <a:avLst/>
          </a:prstGeom>
          <a:noFill/>
        </p:spPr>
        <p:txBody>
          <a:bodyPr wrap="square">
            <a:spAutoFit/>
          </a:bodyPr>
          <a:lstStyle/>
          <a:p>
            <a:pPr algn="just" rtl="1">
              <a:lnSpc>
                <a:spcPct val="200000"/>
              </a:lnSpc>
            </a:pPr>
            <a:r>
              <a:rPr lang="ar-JO" sz="1633" dirty="0">
                <a:solidFill>
                  <a:schemeClr val="bg2">
                    <a:lumMod val="50000"/>
                  </a:schemeClr>
                </a:solidFill>
              </a:rPr>
              <a:t>مطلوب فريق </a:t>
            </a:r>
            <a:r>
              <a:rPr lang="en-US" sz="1633" dirty="0">
                <a:solidFill>
                  <a:schemeClr val="bg2">
                    <a:lumMod val="50000"/>
                  </a:schemeClr>
                </a:solidFill>
              </a:rPr>
              <a:t>SMC </a:t>
            </a:r>
            <a:r>
              <a:rPr lang="ar-JO" sz="1633" dirty="0">
                <a:solidFill>
                  <a:schemeClr val="bg2">
                    <a:lumMod val="50000"/>
                  </a:schemeClr>
                </a:solidFill>
              </a:rPr>
              <a:t>لتفصيل أفضل سيناريو في مفهوم التعديل التحديثي.</a:t>
            </a:r>
            <a:r>
              <a:rPr lang="en-US" sz="1633" dirty="0">
                <a:solidFill>
                  <a:schemeClr val="bg2">
                    <a:lumMod val="50000"/>
                  </a:schemeClr>
                </a:solidFill>
              </a:rPr>
              <a:t> </a:t>
            </a:r>
            <a:r>
              <a:rPr lang="ar-JO" sz="1633" dirty="0">
                <a:solidFill>
                  <a:schemeClr val="bg2">
                    <a:lumMod val="50000"/>
                  </a:schemeClr>
                </a:solidFill>
              </a:rPr>
              <a:t>مفهوم التعديل التحديثي هو تقرير يحتوي على وصف للتدخلات المتوقعة في السيناريو</a:t>
            </a:r>
            <a:r>
              <a:rPr lang="en-US" sz="1633" dirty="0">
                <a:solidFill>
                  <a:schemeClr val="bg2">
                    <a:lumMod val="50000"/>
                  </a:schemeClr>
                </a:solidFill>
              </a:rPr>
              <a:t> </a:t>
            </a:r>
            <a:r>
              <a:rPr lang="ar-JO" sz="1633" dirty="0">
                <a:solidFill>
                  <a:schemeClr val="bg2">
                    <a:lumMod val="50000"/>
                  </a:schemeClr>
                </a:solidFill>
              </a:rPr>
              <a:t>.أثناء الاستشارة التشاركية ، سيوضح فريق </a:t>
            </a:r>
            <a:r>
              <a:rPr lang="en-US" sz="1633" dirty="0">
                <a:solidFill>
                  <a:schemeClr val="bg2">
                    <a:lumMod val="50000"/>
                  </a:schemeClr>
                </a:solidFill>
              </a:rPr>
              <a:t>SMC </a:t>
            </a:r>
            <a:r>
              <a:rPr lang="ar-JO" sz="1633" dirty="0">
                <a:solidFill>
                  <a:schemeClr val="bg2">
                    <a:lumMod val="50000"/>
                  </a:schemeClr>
                </a:solidFill>
              </a:rPr>
              <a:t>التدخلات المتوقعة في السيناريو.</a:t>
            </a:r>
            <a:endParaRPr lang="en-US" sz="1633" dirty="0">
              <a:solidFill>
                <a:schemeClr val="bg2">
                  <a:lumMod val="50000"/>
                </a:schemeClr>
              </a:solidFill>
            </a:endParaRPr>
          </a:p>
          <a:p>
            <a:pPr algn="just" rtl="1">
              <a:lnSpc>
                <a:spcPct val="200000"/>
              </a:lnSpc>
            </a:pPr>
            <a:endParaRPr lang="en-US" sz="1633" dirty="0">
              <a:solidFill>
                <a:schemeClr val="bg2">
                  <a:lumMod val="50000"/>
                </a:schemeClr>
              </a:solidFill>
            </a:endParaRPr>
          </a:p>
        </p:txBody>
      </p:sp>
      <p:grpSp>
        <p:nvGrpSpPr>
          <p:cNvPr id="15" name="Groupe 14"/>
          <p:cNvGrpSpPr/>
          <p:nvPr/>
        </p:nvGrpSpPr>
        <p:grpSpPr>
          <a:xfrm>
            <a:off x="456481" y="869369"/>
            <a:ext cx="1363020" cy="740409"/>
            <a:chOff x="7571301" y="1047008"/>
            <a:chExt cx="1363020" cy="740409"/>
          </a:xfrm>
        </p:grpSpPr>
        <p:sp>
          <p:nvSpPr>
            <p:cNvPr id="6" name="Ovale 5">
              <a:extLst>
                <a:ext uri="{FF2B5EF4-FFF2-40B4-BE49-F238E27FC236}">
                  <a16:creationId xmlns:a16="http://schemas.microsoft.com/office/drawing/2014/main" id="{9195BF7B-4122-98A0-6210-978EB49137C9}"/>
                </a:ext>
              </a:extLst>
            </p:cNvPr>
            <p:cNvSpPr/>
            <p:nvPr/>
          </p:nvSpPr>
          <p:spPr>
            <a:xfrm>
              <a:off x="7689852" y="115777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Elemento grafico 6" descr="Ricerca cartelle con riempimento a tinta unita">
              <a:extLst>
                <a:ext uri="{FF2B5EF4-FFF2-40B4-BE49-F238E27FC236}">
                  <a16:creationId xmlns:a16="http://schemas.microsoft.com/office/drawing/2014/main" id="{D863A74D-1686-42E7-8119-8BE32C4EE02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36957" y="1203020"/>
              <a:ext cx="481441" cy="481441"/>
            </a:xfrm>
            <a:prstGeom prst="rect">
              <a:avLst/>
            </a:prstGeom>
          </p:spPr>
        </p:pic>
        <p:pic>
          <p:nvPicPr>
            <p:cNvPr id="8" name="Immagine 7">
              <a:extLst>
                <a:ext uri="{FF2B5EF4-FFF2-40B4-BE49-F238E27FC236}">
                  <a16:creationId xmlns:a16="http://schemas.microsoft.com/office/drawing/2014/main" id="{233CF85A-209C-A0DB-7E44-61C4BB56C9FB}"/>
                </a:ext>
              </a:extLst>
            </p:cNvPr>
            <p:cNvPicPr>
              <a:picLocks noChangeAspect="1"/>
            </p:cNvPicPr>
            <p:nvPr/>
          </p:nvPicPr>
          <p:blipFill rotWithShape="1">
            <a:blip r:embed="rId7"/>
            <a:srcRect b="71569"/>
            <a:stretch/>
          </p:blipFill>
          <p:spPr>
            <a:xfrm>
              <a:off x="8361568" y="1224646"/>
              <a:ext cx="438621" cy="149961"/>
            </a:xfrm>
            <a:prstGeom prst="rect">
              <a:avLst/>
            </a:prstGeom>
            <a:ln>
              <a:solidFill>
                <a:schemeClr val="bg2">
                  <a:lumMod val="60000"/>
                  <a:lumOff val="40000"/>
                </a:schemeClr>
              </a:solidFill>
            </a:ln>
          </p:spPr>
        </p:pic>
        <p:sp>
          <p:nvSpPr>
            <p:cNvPr id="12" name="Rettangolo 11">
              <a:extLst>
                <a:ext uri="{FF2B5EF4-FFF2-40B4-BE49-F238E27FC236}">
                  <a16:creationId xmlns:a16="http://schemas.microsoft.com/office/drawing/2014/main" id="{9F70AF71-FE91-3A67-3823-F9847F7CB23A}"/>
                </a:ext>
              </a:extLst>
            </p:cNvPr>
            <p:cNvSpPr/>
            <p:nvPr/>
          </p:nvSpPr>
          <p:spPr bwMode="auto">
            <a:xfrm>
              <a:off x="7571301" y="1047008"/>
              <a:ext cx="1363020" cy="740409"/>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6" name="Immagine 15">
              <a:extLst>
                <a:ext uri="{FF2B5EF4-FFF2-40B4-BE49-F238E27FC236}">
                  <a16:creationId xmlns:a16="http://schemas.microsoft.com/office/drawing/2014/main" id="{90987E89-09CF-C25E-996D-DAF88003452D}"/>
                </a:ext>
              </a:extLst>
            </p:cNvPr>
            <p:cNvPicPr>
              <a:picLocks noChangeAspect="1"/>
            </p:cNvPicPr>
            <p:nvPr/>
          </p:nvPicPr>
          <p:blipFill>
            <a:blip r:embed="rId8"/>
            <a:stretch>
              <a:fillRect/>
            </a:stretch>
          </p:blipFill>
          <p:spPr>
            <a:xfrm>
              <a:off x="8361568" y="1356573"/>
              <a:ext cx="438621" cy="159498"/>
            </a:xfrm>
            <a:prstGeom prst="rect">
              <a:avLst/>
            </a:prstGeom>
          </p:spPr>
        </p:pic>
      </p:grpSp>
      <p:grpSp>
        <p:nvGrpSpPr>
          <p:cNvPr id="13" name="Groupe 12"/>
          <p:cNvGrpSpPr/>
          <p:nvPr/>
        </p:nvGrpSpPr>
        <p:grpSpPr>
          <a:xfrm>
            <a:off x="1397977" y="6125705"/>
            <a:ext cx="5990290" cy="690395"/>
            <a:chOff x="1397977" y="6125705"/>
            <a:chExt cx="5990290" cy="690395"/>
          </a:xfrm>
        </p:grpSpPr>
        <p:sp>
          <p:nvSpPr>
            <p:cNvPr id="2" name="Rectangle 1"/>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5" name="Groupe 4"/>
            <p:cNvGrpSpPr/>
            <p:nvPr/>
          </p:nvGrpSpPr>
          <p:grpSpPr>
            <a:xfrm>
              <a:off x="1397977" y="6156450"/>
              <a:ext cx="5990290" cy="659650"/>
              <a:chOff x="1397977" y="6156450"/>
              <a:chExt cx="5990290" cy="659650"/>
            </a:xfrm>
          </p:grpSpPr>
          <p:sp>
            <p:nvSpPr>
              <p:cNvPr id="17" name="Rectangle 16"/>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4" name="Rectangle 3"/>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3" name="CasellaDiTesto 17">
            <a:extLst>
              <a:ext uri="{FF2B5EF4-FFF2-40B4-BE49-F238E27FC236}">
                <a16:creationId xmlns:a16="http://schemas.microsoft.com/office/drawing/2014/main" id="{2520915D-8F2E-480A-9EB1-133ED10B56F8}"/>
              </a:ext>
            </a:extLst>
          </p:cNvPr>
          <p:cNvSpPr txBox="1"/>
          <p:nvPr/>
        </p:nvSpPr>
        <p:spPr>
          <a:xfrm>
            <a:off x="1841448" y="110445"/>
            <a:ext cx="5267672" cy="454996"/>
          </a:xfrm>
          <a:prstGeom prst="rect">
            <a:avLst/>
          </a:prstGeom>
          <a:noFill/>
        </p:spPr>
        <p:txBody>
          <a:bodyPr wrap="square">
            <a:spAutoFit/>
          </a:bodyPr>
          <a:lstStyle/>
          <a:p>
            <a:pPr marL="244804" algn="ctr">
              <a:lnSpc>
                <a:spcPct val="115000"/>
              </a:lnSpc>
            </a:pPr>
            <a:r>
              <a:rPr lang="ar-JO" sz="2177" b="1" dirty="0"/>
              <a:t>مرحلة مفهوم التعديل التحديثي</a:t>
            </a:r>
            <a:endParaRPr lang="en-GB" sz="2177" b="1" dirty="0"/>
          </a:p>
        </p:txBody>
      </p:sp>
      <p:grpSp>
        <p:nvGrpSpPr>
          <p:cNvPr id="25" name="Groupe 24"/>
          <p:cNvGrpSpPr/>
          <p:nvPr/>
        </p:nvGrpSpPr>
        <p:grpSpPr>
          <a:xfrm>
            <a:off x="357400" y="1924575"/>
            <a:ext cx="2655937" cy="591133"/>
            <a:chOff x="382717" y="1123367"/>
            <a:chExt cx="2655937" cy="591133"/>
          </a:xfrm>
        </p:grpSpPr>
        <p:sp>
          <p:nvSpPr>
            <p:cNvPr id="26" name="Rectangle à coins arrondis 25"/>
            <p:cNvSpPr/>
            <p:nvPr/>
          </p:nvSpPr>
          <p:spPr>
            <a:xfrm>
              <a:off x="540327" y="1123367"/>
              <a:ext cx="2493818" cy="591133"/>
            </a:xfrm>
            <a:prstGeom prst="roundRect">
              <a:avLst/>
            </a:prstGeom>
            <a:solidFill>
              <a:srgbClr val="FCC4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CasellaDiTesto 10">
              <a:extLst>
                <a:ext uri="{FF2B5EF4-FFF2-40B4-BE49-F238E27FC236}">
                  <a16:creationId xmlns:a16="http://schemas.microsoft.com/office/drawing/2014/main" id="{33D67E96-2CE6-5003-844C-BBB9CFE5C893}"/>
                </a:ext>
              </a:extLst>
            </p:cNvPr>
            <p:cNvSpPr txBox="1"/>
            <p:nvPr/>
          </p:nvSpPr>
          <p:spPr>
            <a:xfrm>
              <a:off x="382717" y="1217774"/>
              <a:ext cx="2655937"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7. </a:t>
              </a:r>
              <a:r>
                <a:rPr lang="ar-JO" sz="1633" dirty="0">
                  <a:solidFill>
                    <a:srgbClr val="264D9F"/>
                  </a:solidFill>
                  <a:ea typeface="Times New Roman" panose="02020603050405020304" pitchFamily="18" charset="0"/>
                  <a:cs typeface="Calibri" panose="020F0502020204030204" pitchFamily="34" charset="0"/>
                </a:rPr>
                <a:t>مفهوم التعديل التحديثي</a:t>
              </a:r>
              <a:endParaRPr lang="en-US" sz="1633" dirty="0">
                <a:solidFill>
                  <a:srgbClr val="264D9F"/>
                </a:solidFill>
                <a:ea typeface="Times New Roman" panose="02020603050405020304" pitchFamily="18" charset="0"/>
                <a:cs typeface="Calibri" panose="020F0502020204030204" pitchFamily="34" charset="0"/>
              </a:endParaRPr>
            </a:p>
          </p:txBody>
        </p:sp>
      </p:grpSp>
    </p:spTree>
    <p:extLst>
      <p:ext uri="{BB962C8B-B14F-4D97-AF65-F5344CB8AC3E}">
        <p14:creationId xmlns:p14="http://schemas.microsoft.com/office/powerpoint/2010/main" val="3369480326"/>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3502" y="139139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8</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241417" y="2001284"/>
            <a:ext cx="8277445" cy="1097480"/>
          </a:xfrm>
          <a:prstGeom prst="rect">
            <a:avLst/>
          </a:prstGeom>
          <a:noFill/>
        </p:spPr>
        <p:txBody>
          <a:bodyPr wrap="square">
            <a:spAutoFit/>
          </a:bodyPr>
          <a:lstStyle/>
          <a:p>
            <a:pPr algn="r" rtl="1">
              <a:lnSpc>
                <a:spcPct val="200000"/>
              </a:lnSpc>
            </a:pPr>
            <a:r>
              <a:rPr lang="ar-JO" sz="1633" dirty="0">
                <a:solidFill>
                  <a:schemeClr val="bg2">
                    <a:lumMod val="50000"/>
                  </a:schemeClr>
                </a:solidFill>
              </a:rPr>
              <a:t>يقوم فريق </a:t>
            </a:r>
            <a:r>
              <a:rPr lang="en-US" sz="1633" dirty="0">
                <a:solidFill>
                  <a:schemeClr val="bg2">
                    <a:lumMod val="50000"/>
                  </a:schemeClr>
                </a:solidFill>
              </a:rPr>
              <a:t>SMC </a:t>
            </a:r>
            <a:r>
              <a:rPr lang="ar-JO" sz="1633" dirty="0">
                <a:solidFill>
                  <a:schemeClr val="bg2">
                    <a:lumMod val="50000"/>
                  </a:schemeClr>
                </a:solidFill>
              </a:rPr>
              <a:t>بجمع البيانات اللازمة لوصف المنطقة الحضرية والمبنى (المباني) ، وتوفير المعلومات اللازمة لبدء عملية اتخاذ القرار. يجب أيضًا وصف المظهر الجانبي المناخي بالتفصيل.</a:t>
            </a:r>
            <a:endParaRPr lang="en-US" sz="1633" dirty="0">
              <a:solidFill>
                <a:schemeClr val="bg2">
                  <a:lumMod val="50000"/>
                </a:schemeClr>
              </a:solidFill>
            </a:endParaRPr>
          </a:p>
        </p:txBody>
      </p:sp>
      <p:sp>
        <p:nvSpPr>
          <p:cNvPr id="3" name="CasellaDiTesto 2">
            <a:extLst>
              <a:ext uri="{FF2B5EF4-FFF2-40B4-BE49-F238E27FC236}">
                <a16:creationId xmlns:a16="http://schemas.microsoft.com/office/drawing/2014/main" id="{6EEED47A-8200-7DC7-A891-71E07E9CEF9B}"/>
              </a:ext>
            </a:extLst>
          </p:cNvPr>
          <p:cNvSpPr txBox="1"/>
          <p:nvPr/>
        </p:nvSpPr>
        <p:spPr>
          <a:xfrm>
            <a:off x="5552437" y="1511863"/>
            <a:ext cx="2424577" cy="381323"/>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3.1</a:t>
            </a:r>
            <a:r>
              <a:rPr lang="ar-JO" sz="1633" dirty="0">
                <a:solidFill>
                  <a:srgbClr val="264D9F"/>
                </a:solidFill>
                <a:ea typeface="Times New Roman" panose="02020603050405020304" pitchFamily="18" charset="0"/>
                <a:cs typeface="Calibri" panose="020F0502020204030204" pitchFamily="34" charset="0"/>
              </a:rPr>
              <a:t> جمع البيانات</a:t>
            </a:r>
            <a:endParaRPr lang="en-US" sz="1633" dirty="0">
              <a:solidFill>
                <a:srgbClr val="264D9F"/>
              </a:solidFill>
              <a:ea typeface="Times New Roman" panose="02020603050405020304" pitchFamily="18" charset="0"/>
              <a:cs typeface="Calibri" panose="020F0502020204030204" pitchFamily="34" charset="0"/>
            </a:endParaRPr>
          </a:p>
        </p:txBody>
      </p:sp>
      <p:sp>
        <p:nvSpPr>
          <p:cNvPr id="9" name="CasellaDiTesto 8">
            <a:extLst>
              <a:ext uri="{FF2B5EF4-FFF2-40B4-BE49-F238E27FC236}">
                <a16:creationId xmlns:a16="http://schemas.microsoft.com/office/drawing/2014/main" id="{925EE008-4D4E-4C91-1E4C-98730A0B0ACA}"/>
              </a:ext>
            </a:extLst>
          </p:cNvPr>
          <p:cNvSpPr txBox="1"/>
          <p:nvPr/>
        </p:nvSpPr>
        <p:spPr>
          <a:xfrm>
            <a:off x="644575" y="3464144"/>
            <a:ext cx="2587177" cy="1600053"/>
          </a:xfrm>
          <a:prstGeom prst="rect">
            <a:avLst/>
          </a:prstGeom>
          <a:noFill/>
        </p:spPr>
        <p:txBody>
          <a:bodyPr wrap="square">
            <a:spAutoFit/>
          </a:bodyPr>
          <a:lstStyle/>
          <a:p>
            <a:pPr algn="just" rtl="1">
              <a:lnSpc>
                <a:spcPct val="200000"/>
              </a:lnSpc>
            </a:pPr>
            <a:r>
              <a:rPr lang="ar-JO" sz="1633" dirty="0">
                <a:solidFill>
                  <a:schemeClr val="bg2">
                    <a:lumMod val="50000"/>
                  </a:schemeClr>
                </a:solidFill>
              </a:rPr>
              <a:t>المعلومات التي سيتم جمعها في مرحلة البدء موصوفة بالكامل في بروتوكول الاختبار </a:t>
            </a:r>
            <a:r>
              <a:rPr lang="en-US" sz="1633" dirty="0">
                <a:solidFill>
                  <a:schemeClr val="bg2">
                    <a:lumMod val="50000"/>
                  </a:schemeClr>
                </a:solidFill>
              </a:rPr>
              <a:t>D5.2.1</a:t>
            </a:r>
            <a:r>
              <a:rPr lang="en-US" sz="1633" b="1" dirty="0">
                <a:solidFill>
                  <a:schemeClr val="bg2">
                    <a:lumMod val="50000"/>
                  </a:schemeClr>
                </a:solidFill>
              </a:rPr>
              <a:t>.</a:t>
            </a:r>
          </a:p>
        </p:txBody>
      </p:sp>
      <p:sp>
        <p:nvSpPr>
          <p:cNvPr id="4" name="Ovale 3">
            <a:extLst>
              <a:ext uri="{FF2B5EF4-FFF2-40B4-BE49-F238E27FC236}">
                <a16:creationId xmlns:a16="http://schemas.microsoft.com/office/drawing/2014/main" id="{7373744B-2283-685F-B20A-F5ACFB245BE0}"/>
              </a:ext>
            </a:extLst>
          </p:cNvPr>
          <p:cNvSpPr/>
          <p:nvPr/>
        </p:nvSpPr>
        <p:spPr>
          <a:xfrm>
            <a:off x="439134" y="1015172"/>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5AD10069-EEA8-5559-CF44-7FBEBB55374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6239" y="1060414"/>
            <a:ext cx="481441" cy="481441"/>
          </a:xfrm>
          <a:prstGeom prst="rect">
            <a:avLst/>
          </a:prstGeom>
        </p:spPr>
      </p:pic>
      <p:pic>
        <p:nvPicPr>
          <p:cNvPr id="6" name="Immagine 5">
            <a:extLst>
              <a:ext uri="{FF2B5EF4-FFF2-40B4-BE49-F238E27FC236}">
                <a16:creationId xmlns:a16="http://schemas.microsoft.com/office/drawing/2014/main" id="{C561EA49-0E3E-D56A-E0D1-A59A70365A9A}"/>
              </a:ext>
            </a:extLst>
          </p:cNvPr>
          <p:cNvPicPr>
            <a:picLocks noChangeAspect="1"/>
          </p:cNvPicPr>
          <p:nvPr/>
        </p:nvPicPr>
        <p:blipFill rotWithShape="1">
          <a:blip r:embed="rId5"/>
          <a:srcRect b="71569"/>
          <a:stretch/>
        </p:blipFill>
        <p:spPr>
          <a:xfrm>
            <a:off x="1097740" y="1004179"/>
            <a:ext cx="438621" cy="149961"/>
          </a:xfrm>
          <a:prstGeom prst="rect">
            <a:avLst/>
          </a:prstGeom>
          <a:ln>
            <a:solidFill>
              <a:schemeClr val="bg2">
                <a:lumMod val="60000"/>
                <a:lumOff val="40000"/>
              </a:schemeClr>
            </a:solidFill>
          </a:ln>
        </p:spPr>
      </p:pic>
      <p:sp>
        <p:nvSpPr>
          <p:cNvPr id="8" name="Rettangolo 7">
            <a:extLst>
              <a:ext uri="{FF2B5EF4-FFF2-40B4-BE49-F238E27FC236}">
                <a16:creationId xmlns:a16="http://schemas.microsoft.com/office/drawing/2014/main" id="{52A5E054-8923-C244-27A5-2864CA9E32AD}"/>
              </a:ext>
            </a:extLst>
          </p:cNvPr>
          <p:cNvSpPr/>
          <p:nvPr/>
        </p:nvSpPr>
        <p:spPr bwMode="auto">
          <a:xfrm>
            <a:off x="320583" y="904403"/>
            <a:ext cx="1363020" cy="735971"/>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14" name="Immagine 13">
            <a:extLst>
              <a:ext uri="{FF2B5EF4-FFF2-40B4-BE49-F238E27FC236}">
                <a16:creationId xmlns:a16="http://schemas.microsoft.com/office/drawing/2014/main" id="{5B663E68-FF75-8CFC-FCD0-038E23E57E22}"/>
              </a:ext>
            </a:extLst>
          </p:cNvPr>
          <p:cNvPicPr>
            <a:picLocks noChangeAspect="1"/>
          </p:cNvPicPr>
          <p:nvPr/>
        </p:nvPicPr>
        <p:blipFill rotWithShape="1">
          <a:blip r:embed="rId6"/>
          <a:srcRect l="1" r="1313" b="22734"/>
          <a:stretch/>
        </p:blipFill>
        <p:spPr>
          <a:xfrm>
            <a:off x="1103502" y="1135764"/>
            <a:ext cx="432860" cy="413729"/>
          </a:xfrm>
          <a:prstGeom prst="rect">
            <a:avLst/>
          </a:prstGeom>
        </p:spPr>
      </p:pic>
      <p:sp>
        <p:nvSpPr>
          <p:cNvPr id="19" name="Rectangle 18"/>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20" name="Groupe 19"/>
          <p:cNvGrpSpPr/>
          <p:nvPr/>
        </p:nvGrpSpPr>
        <p:grpSpPr>
          <a:xfrm>
            <a:off x="1397977" y="6125705"/>
            <a:ext cx="5990290" cy="690395"/>
            <a:chOff x="1397977" y="6125705"/>
            <a:chExt cx="5990290" cy="690395"/>
          </a:xfrm>
        </p:grpSpPr>
        <p:sp>
          <p:nvSpPr>
            <p:cNvPr id="21" name="Rectangle 20"/>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3" name="Groupe 22"/>
            <p:cNvGrpSpPr/>
            <p:nvPr/>
          </p:nvGrpSpPr>
          <p:grpSpPr>
            <a:xfrm>
              <a:off x="1397977" y="6156450"/>
              <a:ext cx="5990290" cy="659650"/>
              <a:chOff x="1397977" y="6156450"/>
              <a:chExt cx="5990290" cy="659650"/>
            </a:xfrm>
          </p:grpSpPr>
          <p:sp>
            <p:nvSpPr>
              <p:cNvPr id="26" name="Rectangle 2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8" name="Rectangle 27"/>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9" name="CasellaDiTesto 17">
            <a:extLst>
              <a:ext uri="{FF2B5EF4-FFF2-40B4-BE49-F238E27FC236}">
                <a16:creationId xmlns:a16="http://schemas.microsoft.com/office/drawing/2014/main" id="{2520915D-8F2E-480A-9EB1-133ED10B56F8}"/>
              </a:ext>
            </a:extLst>
          </p:cNvPr>
          <p:cNvSpPr txBox="1"/>
          <p:nvPr/>
        </p:nvSpPr>
        <p:spPr>
          <a:xfrm>
            <a:off x="1938164" y="149550"/>
            <a:ext cx="5267672" cy="454996"/>
          </a:xfrm>
          <a:prstGeom prst="rect">
            <a:avLst/>
          </a:prstGeom>
          <a:noFill/>
        </p:spPr>
        <p:txBody>
          <a:bodyPr wrap="square">
            <a:spAutoFit/>
          </a:bodyPr>
          <a:lstStyle/>
          <a:p>
            <a:pPr marL="244804" algn="ctr">
              <a:lnSpc>
                <a:spcPct val="115000"/>
              </a:lnSpc>
            </a:pPr>
            <a:r>
              <a:rPr lang="ar-JO" sz="2177" b="1" dirty="0"/>
              <a:t>مرحلة البدء</a:t>
            </a:r>
          </a:p>
        </p:txBody>
      </p:sp>
      <p:grpSp>
        <p:nvGrpSpPr>
          <p:cNvPr id="30" name="Groupe 29"/>
          <p:cNvGrpSpPr/>
          <p:nvPr/>
        </p:nvGrpSpPr>
        <p:grpSpPr>
          <a:xfrm>
            <a:off x="7896675" y="977302"/>
            <a:ext cx="622187" cy="560289"/>
            <a:chOff x="7896675" y="977302"/>
            <a:chExt cx="622187" cy="560289"/>
          </a:xfrm>
        </p:grpSpPr>
        <p:sp>
          <p:nvSpPr>
            <p:cNvPr id="31" name="Ovale 21">
              <a:extLst>
                <a:ext uri="{FF2B5EF4-FFF2-40B4-BE49-F238E27FC236}">
                  <a16:creationId xmlns:a16="http://schemas.microsoft.com/office/drawing/2014/main" id="{00513AA0-6EF8-82D6-470D-B926244009CC}"/>
                </a:ext>
              </a:extLst>
            </p:cNvPr>
            <p:cNvSpPr/>
            <p:nvPr/>
          </p:nvSpPr>
          <p:spPr>
            <a:xfrm>
              <a:off x="7958573" y="977302"/>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32" name="Elemento grafico 26" descr="Play con riempimento a tinta unita">
              <a:extLst>
                <a:ext uri="{FF2B5EF4-FFF2-40B4-BE49-F238E27FC236}">
                  <a16:creationId xmlns:a16="http://schemas.microsoft.com/office/drawing/2014/main" id="{BA9D1F96-D24F-EDE1-5E00-1EC6EC7A8DD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0800000">
              <a:off x="7896675" y="977302"/>
              <a:ext cx="560289" cy="560289"/>
            </a:xfrm>
            <a:prstGeom prst="rect">
              <a:avLst/>
            </a:prstGeom>
          </p:spPr>
        </p:pic>
      </p:grpSp>
      <p:sp>
        <p:nvSpPr>
          <p:cNvPr id="33" name="Rectangle 32"/>
          <p:cNvSpPr/>
          <p:nvPr/>
        </p:nvSpPr>
        <p:spPr>
          <a:xfrm>
            <a:off x="6586295" y="1043425"/>
            <a:ext cx="1135888" cy="410882"/>
          </a:xfrm>
          <a:prstGeom prst="rect">
            <a:avLst/>
          </a:prstGeom>
        </p:spPr>
        <p:txBody>
          <a:bodyPr wrap="none">
            <a:spAutoFit/>
          </a:bodyPr>
          <a:lstStyle/>
          <a:p>
            <a:pPr marL="244804">
              <a:lnSpc>
                <a:spcPct val="115000"/>
              </a:lnSpc>
            </a:pPr>
            <a:r>
              <a:rPr lang="ar-JO" dirty="0">
                <a:solidFill>
                  <a:srgbClr val="264D9F"/>
                </a:solidFill>
                <a:ea typeface="Times New Roman" panose="02020603050405020304" pitchFamily="18" charset="0"/>
                <a:cs typeface="Calibri" panose="020F0502020204030204" pitchFamily="34" charset="0"/>
              </a:rPr>
              <a:t>. 1. البدء</a:t>
            </a:r>
          </a:p>
        </p:txBody>
      </p:sp>
      <p:graphicFrame>
        <p:nvGraphicFramePr>
          <p:cNvPr id="11" name="Tableau 10"/>
          <p:cNvGraphicFramePr>
            <a:graphicFrameLocks noGrp="1"/>
          </p:cNvGraphicFramePr>
          <p:nvPr>
            <p:extLst>
              <p:ext uri="{D42A27DB-BD31-4B8C-83A1-F6EECF244321}">
                <p14:modId xmlns:p14="http://schemas.microsoft.com/office/powerpoint/2010/main" val="2553539036"/>
              </p:ext>
            </p:extLst>
          </p:nvPr>
        </p:nvGraphicFramePr>
        <p:xfrm>
          <a:off x="4219499" y="3517301"/>
          <a:ext cx="3957320" cy="1584401"/>
        </p:xfrm>
        <a:graphic>
          <a:graphicData uri="http://schemas.openxmlformats.org/drawingml/2006/table">
            <a:tbl>
              <a:tblPr firstRow="1" firstCol="1" bandRow="1"/>
              <a:tblGrid>
                <a:gridCol w="2697480">
                  <a:extLst>
                    <a:ext uri="{9D8B030D-6E8A-4147-A177-3AD203B41FA5}">
                      <a16:colId xmlns:a16="http://schemas.microsoft.com/office/drawing/2014/main" val="20000"/>
                    </a:ext>
                  </a:extLst>
                </a:gridCol>
                <a:gridCol w="1259840">
                  <a:extLst>
                    <a:ext uri="{9D8B030D-6E8A-4147-A177-3AD203B41FA5}">
                      <a16:colId xmlns:a16="http://schemas.microsoft.com/office/drawing/2014/main" val="20001"/>
                    </a:ext>
                  </a:extLst>
                </a:gridCol>
              </a:tblGrid>
              <a:tr h="226343">
                <a:tc gridSpan="2">
                  <a:txBody>
                    <a:bodyPr/>
                    <a:lstStyle/>
                    <a:p>
                      <a:pPr algn="r" rtl="1">
                        <a:lnSpc>
                          <a:spcPct val="107000"/>
                        </a:lnSpc>
                        <a:spcAft>
                          <a:spcPts val="0"/>
                        </a:spcAft>
                      </a:pPr>
                      <a:r>
                        <a:rPr lang="ar-SA" sz="1100" b="1">
                          <a:effectLst/>
                          <a:latin typeface="Calibri" panose="020F0502020204030204" pitchFamily="34" charset="0"/>
                          <a:ea typeface="Calibri" panose="020F0502020204030204" pitchFamily="34" charset="0"/>
                          <a:cs typeface="Arial" panose="020B0604020202020204" pitchFamily="34" charset="0"/>
                        </a:rPr>
                        <a:t>معلومات عامة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8D08D"/>
                    </a:solidFill>
                  </a:tcPr>
                </a:tc>
                <a:tc hMerge="1">
                  <a:txBody>
                    <a:bodyPr/>
                    <a:lstStyle/>
                    <a:p>
                      <a:endParaRPr lang="fr-FR"/>
                    </a:p>
                  </a:txBody>
                  <a:tcPr/>
                </a:tc>
                <a:extLst>
                  <a:ext uri="{0D108BD9-81ED-4DB2-BD59-A6C34878D82A}">
                    <a16:rowId xmlns:a16="http://schemas.microsoft.com/office/drawing/2014/main" val="10000"/>
                  </a:ext>
                </a:extLst>
              </a:tr>
              <a:tr h="226343">
                <a:tc>
                  <a:txBody>
                    <a:bodyPr/>
                    <a:lstStyle/>
                    <a:p>
                      <a:pPr algn="r" rtl="1">
                        <a:lnSpc>
                          <a:spcPct val="107000"/>
                        </a:lnSpc>
                        <a:spcAft>
                          <a:spcPts val="0"/>
                        </a:spcAft>
                      </a:pPr>
                      <a:r>
                        <a:rPr lang="fr-FR" sz="1100" b="1" dirty="0">
                          <a:effectLst/>
                          <a:latin typeface="Calibri" panose="020F0502020204030204" pitchFamily="34" charset="0"/>
                          <a:ea typeface="Calibri" panose="020F0502020204030204" pitchFamily="34" charset="0"/>
                          <a:cs typeface="Arial" panose="020B0604020202020204" pitchFamily="34" charset="0"/>
                        </a:rPr>
                        <a:t> </a:t>
                      </a:r>
                      <a:r>
                        <a:rPr lang="ar-SA" sz="1100" b="1" dirty="0">
                          <a:effectLst/>
                          <a:latin typeface="Calibri" panose="020F0502020204030204" pitchFamily="34" charset="0"/>
                          <a:ea typeface="Calibri" panose="020F0502020204030204" pitchFamily="34" charset="0"/>
                          <a:cs typeface="Arial" panose="020B0604020202020204" pitchFamily="34" charset="0"/>
                        </a:rPr>
                        <a:t> نص </a:t>
                      </a:r>
                      <a:endParaRPr lang="fr-FR"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اسم المنطقة الحضرية</a:t>
                      </a:r>
                      <a:endParaRPr lang="fr-FR"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6343">
                <a:tc>
                  <a:txBody>
                    <a:bodyPr/>
                    <a:lstStyle/>
                    <a:p>
                      <a:pPr algn="r" rtl="1">
                        <a:lnSpc>
                          <a:spcPct val="107000"/>
                        </a:lnSpc>
                        <a:spcAft>
                          <a:spcPts val="0"/>
                        </a:spcAft>
                      </a:pPr>
                      <a:r>
                        <a:rPr lang="ar-SA" sz="1100" b="1">
                          <a:effectLst/>
                          <a:latin typeface="Calibri" panose="020F0502020204030204" pitchFamily="34" charset="0"/>
                          <a:ea typeface="Calibri" panose="020F0502020204030204" pitchFamily="34" charset="0"/>
                          <a:cs typeface="Arial" panose="020B0604020202020204" pitchFamily="34" charset="0"/>
                        </a:rPr>
                        <a:t>(ادخال نص)</a:t>
                      </a:r>
                      <a:endParaRPr lang="fr-FR"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100" b="1">
                          <a:effectLst/>
                          <a:latin typeface="Calibri" panose="020F0502020204030204" pitchFamily="34" charset="0"/>
                          <a:ea typeface="Calibri" panose="020F0502020204030204" pitchFamily="34" charset="0"/>
                          <a:cs typeface="Arial" panose="020B0604020202020204" pitchFamily="34" charset="0"/>
                        </a:rPr>
                        <a:t>المدينة</a:t>
                      </a:r>
                      <a:endParaRPr lang="fr-FR"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6343">
                <a:tc>
                  <a:txBody>
                    <a:bodyPr/>
                    <a:lstStyle/>
                    <a:p>
                      <a:pPr algn="r" rtl="1">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(ادخال نص - </a:t>
                      </a:r>
                      <a:r>
                        <a:rPr lang="en-US" sz="1100" b="1" dirty="0">
                          <a:effectLst/>
                          <a:latin typeface="Calibri" panose="020F0502020204030204" pitchFamily="34" charset="0"/>
                          <a:ea typeface="Calibri" panose="020F0502020204030204" pitchFamily="34" charset="0"/>
                          <a:cs typeface="Arial" panose="020B0604020202020204" pitchFamily="34" charset="0"/>
                        </a:rPr>
                        <a:t>3000</a:t>
                      </a:r>
                      <a:r>
                        <a:rPr lang="ar-SA" sz="1100" b="1" dirty="0">
                          <a:effectLst/>
                          <a:latin typeface="Calibri" panose="020F0502020204030204" pitchFamily="34" charset="0"/>
                          <a:ea typeface="Calibri" panose="020F0502020204030204" pitchFamily="34" charset="0"/>
                          <a:cs typeface="Arial" panose="020B0604020202020204" pitchFamily="34" charset="0"/>
                        </a:rPr>
                        <a:t> أحرف كحد أقصى</a:t>
                      </a:r>
                      <a:r>
                        <a:rPr lang="fr-FR" sz="1100" b="1" dirty="0">
                          <a:effectLst/>
                          <a:latin typeface="Calibri" panose="020F0502020204030204" pitchFamily="34" charset="0"/>
                          <a:ea typeface="Calibri" panose="020F0502020204030204" pitchFamily="34" charset="0"/>
                          <a:cs typeface="Arial" panose="020B0604020202020204" pitchFamily="34" charset="0"/>
                        </a:rPr>
                        <a:t> (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100" b="1">
                          <a:effectLst/>
                          <a:latin typeface="Calibri" panose="020F0502020204030204" pitchFamily="34" charset="0"/>
                          <a:ea typeface="Calibri" panose="020F0502020204030204" pitchFamily="34" charset="0"/>
                          <a:cs typeface="Arial" panose="020B0604020202020204" pitchFamily="34" charset="0"/>
                        </a:rPr>
                        <a:t>وصف المنطقة الحضرية</a:t>
                      </a:r>
                      <a:endParaRPr lang="fr-FR"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2686">
                <a:tc>
                  <a:txBody>
                    <a:bodyPr/>
                    <a:lstStyle/>
                    <a:p>
                      <a:pPr algn="r" rtl="1">
                        <a:lnSpc>
                          <a:spcPct val="107000"/>
                        </a:lnSpc>
                        <a:spcAft>
                          <a:spcPts val="0"/>
                        </a:spcAft>
                      </a:pPr>
                      <a:r>
                        <a:rPr lang="ar-SA" sz="1100" b="1">
                          <a:effectLst/>
                          <a:latin typeface="Calibri" panose="020F0502020204030204" pitchFamily="34" charset="0"/>
                          <a:ea typeface="Calibri" panose="020F0502020204030204" pitchFamily="34" charset="0"/>
                          <a:cs typeface="Arial" panose="020B0604020202020204" pitchFamily="34" charset="0"/>
                        </a:rPr>
                        <a:t>رسم</a:t>
                      </a:r>
                      <a:endParaRPr lang="fr-FR"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100" b="1">
                          <a:effectLst/>
                          <a:latin typeface="Calibri" panose="020F0502020204030204" pitchFamily="34" charset="0"/>
                          <a:ea typeface="Calibri" panose="020F0502020204030204" pitchFamily="34" charset="0"/>
                          <a:cs typeface="Arial" panose="020B0604020202020204" pitchFamily="34" charset="0"/>
                        </a:rPr>
                        <a:t>تخطيط المنطقة الحضرية بالحدود المادية</a:t>
                      </a:r>
                      <a:endParaRPr lang="fr-FR"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26343">
                <a:tc>
                  <a:txBody>
                    <a:bodyPr/>
                    <a:lstStyle/>
                    <a:p>
                      <a:pPr algn="r">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صور</a:t>
                      </a:r>
                      <a:endParaRPr lang="fr-FR"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الصور </a:t>
                      </a:r>
                      <a:endParaRPr lang="fr-FR"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473194313"/>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9</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56481" y="2398644"/>
            <a:ext cx="8126838" cy="3108030"/>
          </a:xfrm>
          <a:prstGeom prst="rect">
            <a:avLst/>
          </a:prstGeom>
          <a:noFill/>
        </p:spPr>
        <p:txBody>
          <a:bodyPr wrap="square">
            <a:spAutoFit/>
          </a:bodyPr>
          <a:lstStyle/>
          <a:p>
            <a:pPr algn="just" rtl="1">
              <a:lnSpc>
                <a:spcPct val="150000"/>
              </a:lnSpc>
            </a:pPr>
            <a:r>
              <a:rPr lang="ar-JO" sz="1633" dirty="0">
                <a:solidFill>
                  <a:schemeClr val="bg2">
                    <a:lumMod val="50000"/>
                  </a:schemeClr>
                </a:solidFill>
              </a:rPr>
              <a:t>بعد تعيين الحدود المادية للمنطقة الحضرية ، يجب على البلدية تحديد أصحاب المصلحة المعنيين الذين يمكنهم المساهمة في الدراسة.</a:t>
            </a:r>
            <a:endParaRPr lang="en-US" sz="1633" dirty="0">
              <a:solidFill>
                <a:schemeClr val="bg2">
                  <a:lumMod val="50000"/>
                </a:schemeClr>
              </a:solidFill>
            </a:endParaRPr>
          </a:p>
          <a:p>
            <a:pPr algn="just" rtl="1">
              <a:lnSpc>
                <a:spcPct val="150000"/>
              </a:lnSpc>
            </a:pPr>
            <a:endParaRPr lang="en-US" sz="1633" dirty="0">
              <a:solidFill>
                <a:schemeClr val="bg2">
                  <a:lumMod val="50000"/>
                </a:schemeClr>
              </a:solidFill>
            </a:endParaRPr>
          </a:p>
          <a:p>
            <a:pPr algn="r" rtl="1">
              <a:lnSpc>
                <a:spcPct val="150000"/>
              </a:lnSpc>
            </a:pPr>
            <a:r>
              <a:rPr lang="ar-JO" sz="1633" dirty="0">
                <a:solidFill>
                  <a:schemeClr val="bg2">
                    <a:lumMod val="50000"/>
                  </a:schemeClr>
                </a:solidFill>
              </a:rPr>
              <a:t>يمكن أن يساعد تحديد أصحاب المصلحة في تحسين أهداف الاستدامة والنظر في مناهج متعددة للوصول إليها ، حيث ستكون البلدية قادرة على الاستفادة من المعرفة المتخصصة لأصحاب المصلحة أثناء الدراسة.</a:t>
            </a:r>
            <a:endParaRPr lang="en-US" sz="1633" dirty="0">
              <a:solidFill>
                <a:schemeClr val="bg2">
                  <a:lumMod val="50000"/>
                </a:schemeClr>
              </a:solidFill>
            </a:endParaRPr>
          </a:p>
          <a:p>
            <a:pPr algn="r" rtl="1">
              <a:lnSpc>
                <a:spcPct val="150000"/>
              </a:lnSpc>
            </a:pPr>
            <a:endParaRPr lang="en-US" sz="1633" dirty="0">
              <a:solidFill>
                <a:schemeClr val="bg2">
                  <a:lumMod val="50000"/>
                </a:schemeClr>
              </a:solidFill>
            </a:endParaRPr>
          </a:p>
          <a:p>
            <a:pPr algn="r" rtl="1">
              <a:lnSpc>
                <a:spcPct val="150000"/>
              </a:lnSpc>
            </a:pPr>
            <a:r>
              <a:rPr lang="ar-JO" sz="1633" dirty="0">
                <a:solidFill>
                  <a:schemeClr val="bg2">
                    <a:lumMod val="50000"/>
                  </a:schemeClr>
                </a:solidFill>
              </a:rPr>
              <a:t>كما أن المشاركة المبكرة لأصحاب المصلحة في المشروع ستكون مفيدة لتقليل مخاطر النزاعات في تطوير مفهوم التعديل التحديثي</a:t>
            </a:r>
            <a:r>
              <a:rPr lang="en-US" sz="1633" dirty="0">
                <a:solidFill>
                  <a:schemeClr val="bg2">
                    <a:lumMod val="50000"/>
                  </a:schemeClr>
                </a:solidFill>
              </a:rPr>
              <a:t> .</a:t>
            </a:r>
          </a:p>
        </p:txBody>
      </p:sp>
      <p:sp>
        <p:nvSpPr>
          <p:cNvPr id="22" name="Ovale 21">
            <a:extLst>
              <a:ext uri="{FF2B5EF4-FFF2-40B4-BE49-F238E27FC236}">
                <a16:creationId xmlns:a16="http://schemas.microsoft.com/office/drawing/2014/main" id="{00513AA0-6EF8-82D6-470D-B926244009CC}"/>
              </a:ext>
            </a:extLst>
          </p:cNvPr>
          <p:cNvSpPr/>
          <p:nvPr/>
        </p:nvSpPr>
        <p:spPr>
          <a:xfrm>
            <a:off x="8003477" y="1022214"/>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27" name="Elemento grafico 26" descr="Play con riempimento a tinta unita">
            <a:extLst>
              <a:ext uri="{FF2B5EF4-FFF2-40B4-BE49-F238E27FC236}">
                <a16:creationId xmlns:a16="http://schemas.microsoft.com/office/drawing/2014/main" id="{BA9D1F96-D24F-EDE1-5E00-1EC6EC7A8DD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0800000">
            <a:off x="7921054" y="1008705"/>
            <a:ext cx="560289" cy="560289"/>
          </a:xfrm>
          <a:prstGeom prst="rect">
            <a:avLst/>
          </a:prstGeom>
        </p:spPr>
      </p:pic>
      <p:sp>
        <p:nvSpPr>
          <p:cNvPr id="3" name="CasellaDiTesto 2">
            <a:extLst>
              <a:ext uri="{FF2B5EF4-FFF2-40B4-BE49-F238E27FC236}">
                <a16:creationId xmlns:a16="http://schemas.microsoft.com/office/drawing/2014/main" id="{6EEED47A-8200-7DC7-A891-71E07E9CEF9B}"/>
              </a:ext>
            </a:extLst>
          </p:cNvPr>
          <p:cNvSpPr txBox="1"/>
          <p:nvPr/>
        </p:nvSpPr>
        <p:spPr>
          <a:xfrm>
            <a:off x="5150194" y="1650156"/>
            <a:ext cx="2663543" cy="364395"/>
          </a:xfrm>
          <a:prstGeom prst="rect">
            <a:avLst/>
          </a:prstGeom>
          <a:noFill/>
        </p:spPr>
        <p:txBody>
          <a:bodyPr wrap="square">
            <a:spAutoFit/>
          </a:bodyPr>
          <a:lstStyle/>
          <a:p>
            <a:pPr marL="244804" algn="r" rtl="1">
              <a:lnSpc>
                <a:spcPct val="115000"/>
              </a:lnSpc>
            </a:pPr>
            <a:r>
              <a:rPr lang="en-US" sz="1633" dirty="0">
                <a:solidFill>
                  <a:srgbClr val="264D9F"/>
                </a:solidFill>
                <a:ea typeface="Times New Roman" panose="02020603050405020304" pitchFamily="18" charset="0"/>
                <a:cs typeface="Calibri" panose="020F0502020204030204" pitchFamily="34" charset="0"/>
              </a:rPr>
              <a:t>4.1</a:t>
            </a:r>
            <a:r>
              <a:rPr lang="ar-JO" sz="1633" dirty="0">
                <a:solidFill>
                  <a:srgbClr val="264D9F"/>
                </a:solidFill>
                <a:ea typeface="Times New Roman" panose="02020603050405020304" pitchFamily="18" charset="0"/>
                <a:cs typeface="Calibri" panose="020F0502020204030204" pitchFamily="34" charset="0"/>
              </a:rPr>
              <a:t> تحديد أصحاب المصلحة</a:t>
            </a:r>
            <a:endParaRPr lang="en-US" sz="1633" dirty="0">
              <a:solidFill>
                <a:srgbClr val="264D9F"/>
              </a:solidFill>
              <a:ea typeface="Times New Roman" panose="02020603050405020304" pitchFamily="18" charset="0"/>
              <a:cs typeface="Calibri" panose="020F0502020204030204" pitchFamily="34" charset="0"/>
            </a:endParaRPr>
          </a:p>
        </p:txBody>
      </p:sp>
      <p:grpSp>
        <p:nvGrpSpPr>
          <p:cNvPr id="9" name="Groupe 8"/>
          <p:cNvGrpSpPr/>
          <p:nvPr/>
        </p:nvGrpSpPr>
        <p:grpSpPr>
          <a:xfrm>
            <a:off x="411611" y="1023850"/>
            <a:ext cx="1363020" cy="735971"/>
            <a:chOff x="7561141" y="1138449"/>
            <a:chExt cx="1363020" cy="735971"/>
          </a:xfrm>
        </p:grpSpPr>
        <p:sp>
          <p:nvSpPr>
            <p:cNvPr id="4" name="Ovale 3">
              <a:extLst>
                <a:ext uri="{FF2B5EF4-FFF2-40B4-BE49-F238E27FC236}">
                  <a16:creationId xmlns:a16="http://schemas.microsoft.com/office/drawing/2014/main" id="{262ABC4C-3B1B-22F4-6B58-75D94011C65B}"/>
                </a:ext>
              </a:extLst>
            </p:cNvPr>
            <p:cNvSpPr/>
            <p:nvPr/>
          </p:nvSpPr>
          <p:spPr>
            <a:xfrm>
              <a:off x="7679692" y="1249218"/>
              <a:ext cx="560289" cy="560289"/>
            </a:xfrm>
            <a:prstGeom prst="ellipse">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5" name="Elemento grafico 4" descr="Ricerca cartelle con riempimento a tinta unita">
              <a:extLst>
                <a:ext uri="{FF2B5EF4-FFF2-40B4-BE49-F238E27FC236}">
                  <a16:creationId xmlns:a16="http://schemas.microsoft.com/office/drawing/2014/main" id="{9BA6B0EB-A9C7-CC2E-B272-4E36D4E58C9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26797" y="1294460"/>
              <a:ext cx="481441" cy="481441"/>
            </a:xfrm>
            <a:prstGeom prst="rect">
              <a:avLst/>
            </a:prstGeom>
          </p:spPr>
        </p:pic>
        <p:pic>
          <p:nvPicPr>
            <p:cNvPr id="6" name="Immagine 5">
              <a:extLst>
                <a:ext uri="{FF2B5EF4-FFF2-40B4-BE49-F238E27FC236}">
                  <a16:creationId xmlns:a16="http://schemas.microsoft.com/office/drawing/2014/main" id="{A6379C23-9E2D-20E3-BC90-C56ED380C432}"/>
                </a:ext>
              </a:extLst>
            </p:cNvPr>
            <p:cNvPicPr>
              <a:picLocks noChangeAspect="1"/>
            </p:cNvPicPr>
            <p:nvPr/>
          </p:nvPicPr>
          <p:blipFill rotWithShape="1">
            <a:blip r:embed="rId7"/>
            <a:srcRect b="71569"/>
            <a:stretch/>
          </p:blipFill>
          <p:spPr>
            <a:xfrm>
              <a:off x="8338298" y="1329464"/>
              <a:ext cx="438621" cy="149961"/>
            </a:xfrm>
            <a:prstGeom prst="rect">
              <a:avLst/>
            </a:prstGeom>
            <a:ln>
              <a:solidFill>
                <a:schemeClr val="bg2">
                  <a:lumMod val="60000"/>
                  <a:lumOff val="40000"/>
                </a:schemeClr>
              </a:solidFill>
            </a:ln>
          </p:spPr>
        </p:pic>
        <p:sp>
          <p:nvSpPr>
            <p:cNvPr id="7" name="Rettangolo 6">
              <a:extLst>
                <a:ext uri="{FF2B5EF4-FFF2-40B4-BE49-F238E27FC236}">
                  <a16:creationId xmlns:a16="http://schemas.microsoft.com/office/drawing/2014/main" id="{D2651C21-CD1C-DD00-2D55-424873F7E600}"/>
                </a:ext>
              </a:extLst>
            </p:cNvPr>
            <p:cNvSpPr/>
            <p:nvPr/>
          </p:nvSpPr>
          <p:spPr bwMode="auto">
            <a:xfrm>
              <a:off x="7561141" y="1138449"/>
              <a:ext cx="1363020" cy="735971"/>
            </a:xfrm>
            <a:prstGeom prst="rect">
              <a:avLst/>
            </a:prstGeom>
            <a:noFill/>
            <a:ln w="50800" cap="flat" cmpd="sng" algn="ctr">
              <a:solidFill>
                <a:srgbClr val="FFC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1633">
                <a:solidFill>
                  <a:schemeClr val="bg1"/>
                </a:solidFill>
                <a:latin typeface="Arial" panose="020B0604020202020204" pitchFamily="34" charset="0"/>
                <a:ea typeface="Microsoft YaHei" panose="020B0503020204020204" pitchFamily="34" charset="-122"/>
              </a:endParaRPr>
            </a:p>
          </p:txBody>
        </p:sp>
        <p:pic>
          <p:nvPicPr>
            <p:cNvPr id="8" name="Immagine 7">
              <a:extLst>
                <a:ext uri="{FF2B5EF4-FFF2-40B4-BE49-F238E27FC236}">
                  <a16:creationId xmlns:a16="http://schemas.microsoft.com/office/drawing/2014/main" id="{F550CC7F-3FA5-A14B-DBD6-DA29F4D96D70}"/>
                </a:ext>
              </a:extLst>
            </p:cNvPr>
            <p:cNvPicPr>
              <a:picLocks noChangeAspect="1"/>
            </p:cNvPicPr>
            <p:nvPr/>
          </p:nvPicPr>
          <p:blipFill rotWithShape="1">
            <a:blip r:embed="rId8"/>
            <a:srcRect t="71994"/>
            <a:stretch/>
          </p:blipFill>
          <p:spPr>
            <a:xfrm>
              <a:off x="8338298" y="1463727"/>
              <a:ext cx="438621" cy="149961"/>
            </a:xfrm>
            <a:prstGeom prst="rect">
              <a:avLst/>
            </a:prstGeom>
          </p:spPr>
        </p:pic>
      </p:grpSp>
      <p:grpSp>
        <p:nvGrpSpPr>
          <p:cNvPr id="17" name="Groupe 16"/>
          <p:cNvGrpSpPr/>
          <p:nvPr/>
        </p:nvGrpSpPr>
        <p:grpSpPr>
          <a:xfrm>
            <a:off x="1397977" y="6125705"/>
            <a:ext cx="5990290" cy="690395"/>
            <a:chOff x="1397977" y="6125705"/>
            <a:chExt cx="5990290" cy="690395"/>
          </a:xfrm>
        </p:grpSpPr>
        <p:sp>
          <p:nvSpPr>
            <p:cNvPr id="19" name="Rectangle 18"/>
            <p:cNvSpPr/>
            <p:nvPr/>
          </p:nvSpPr>
          <p:spPr>
            <a:xfrm>
              <a:off x="2206869" y="6125705"/>
              <a:ext cx="2268415" cy="430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وحدة التدريب 2عملية صنع القرار</a:t>
              </a:r>
              <a:endParaRPr lang="fr-FR" dirty="0"/>
            </a:p>
          </p:txBody>
        </p:sp>
        <p:grpSp>
          <p:nvGrpSpPr>
            <p:cNvPr id="20" name="Groupe 19"/>
            <p:cNvGrpSpPr/>
            <p:nvPr/>
          </p:nvGrpSpPr>
          <p:grpSpPr>
            <a:xfrm>
              <a:off x="1397977" y="6156450"/>
              <a:ext cx="5990290" cy="659650"/>
              <a:chOff x="1397977" y="6156450"/>
              <a:chExt cx="5990290" cy="659650"/>
            </a:xfrm>
          </p:grpSpPr>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3" name="Rectangle 22"/>
              <p:cNvSpPr/>
              <p:nvPr/>
            </p:nvSpPr>
            <p:spPr>
              <a:xfrm>
                <a:off x="1397977" y="6156450"/>
                <a:ext cx="4433061" cy="369332"/>
              </a:xfrm>
              <a:prstGeom prst="rect">
                <a:avLst/>
              </a:prstGeom>
            </p:spPr>
            <p:txBody>
              <a:bodyPr wrap="square">
                <a:spAutoFit/>
              </a:bodyPr>
              <a:lstStyle/>
              <a:p>
                <a:pPr algn="r" rtl="1"/>
                <a:r>
                  <a:rPr lang="ar-JO" dirty="0"/>
                  <a:t>وحدة التدريب </a:t>
                </a:r>
                <a:r>
                  <a:rPr lang="ar-SA" dirty="0"/>
                  <a:t>رقم (</a:t>
                </a:r>
                <a:r>
                  <a:rPr lang="en-US" dirty="0"/>
                  <a:t>2</a:t>
                </a:r>
                <a:r>
                  <a:rPr lang="ar-SA" dirty="0"/>
                  <a:t>) - </a:t>
                </a:r>
                <a:r>
                  <a:rPr lang="en-US" dirty="0"/>
                  <a:t> </a:t>
                </a:r>
                <a:r>
                  <a:rPr lang="ar-JO" dirty="0"/>
                  <a:t>عملية صنع القرار</a:t>
                </a:r>
                <a:endParaRPr lang="fr-FR" dirty="0"/>
              </a:p>
            </p:txBody>
          </p:sp>
        </p:grpSp>
      </p:grpSp>
      <p:sp>
        <p:nvSpPr>
          <p:cNvPr id="26" name="CasellaDiTesto 17">
            <a:extLst>
              <a:ext uri="{FF2B5EF4-FFF2-40B4-BE49-F238E27FC236}">
                <a16:creationId xmlns:a16="http://schemas.microsoft.com/office/drawing/2014/main" id="{2520915D-8F2E-480A-9EB1-133ED10B56F8}"/>
              </a:ext>
            </a:extLst>
          </p:cNvPr>
          <p:cNvSpPr txBox="1"/>
          <p:nvPr/>
        </p:nvSpPr>
        <p:spPr>
          <a:xfrm>
            <a:off x="1938164" y="149550"/>
            <a:ext cx="5267672" cy="454996"/>
          </a:xfrm>
          <a:prstGeom prst="rect">
            <a:avLst/>
          </a:prstGeom>
          <a:noFill/>
        </p:spPr>
        <p:txBody>
          <a:bodyPr wrap="square">
            <a:spAutoFit/>
          </a:bodyPr>
          <a:lstStyle/>
          <a:p>
            <a:pPr marL="244804" algn="ctr">
              <a:lnSpc>
                <a:spcPct val="115000"/>
              </a:lnSpc>
            </a:pPr>
            <a:r>
              <a:rPr lang="ar-JO" sz="2177" b="1" dirty="0"/>
              <a:t>مرحلة البدء</a:t>
            </a:r>
          </a:p>
        </p:txBody>
      </p:sp>
      <p:sp>
        <p:nvSpPr>
          <p:cNvPr id="28" name="Rectangle 27"/>
          <p:cNvSpPr/>
          <p:nvPr/>
        </p:nvSpPr>
        <p:spPr>
          <a:xfrm>
            <a:off x="6628967" y="1096917"/>
            <a:ext cx="1135888" cy="410882"/>
          </a:xfrm>
          <a:prstGeom prst="rect">
            <a:avLst/>
          </a:prstGeom>
        </p:spPr>
        <p:txBody>
          <a:bodyPr wrap="none">
            <a:spAutoFit/>
          </a:bodyPr>
          <a:lstStyle/>
          <a:p>
            <a:pPr marL="244804">
              <a:lnSpc>
                <a:spcPct val="115000"/>
              </a:lnSpc>
            </a:pPr>
            <a:r>
              <a:rPr lang="ar-JO" dirty="0">
                <a:solidFill>
                  <a:srgbClr val="264D9F"/>
                </a:solidFill>
                <a:ea typeface="Times New Roman" panose="02020603050405020304" pitchFamily="18" charset="0"/>
                <a:cs typeface="Calibri" panose="020F0502020204030204" pitchFamily="34" charset="0"/>
              </a:rPr>
              <a:t>. 1. البدء</a:t>
            </a:r>
          </a:p>
        </p:txBody>
      </p:sp>
    </p:spTree>
    <p:extLst>
      <p:ext uri="{BB962C8B-B14F-4D97-AF65-F5344CB8AC3E}">
        <p14:creationId xmlns:p14="http://schemas.microsoft.com/office/powerpoint/2010/main" val="452068227"/>
      </p:ext>
    </p:extLst>
  </p:cSld>
  <p:clrMapOvr>
    <a:masterClrMapping/>
  </p:clrMapOvr>
  <p:transition spd="slow"/>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1261F0-343F-49E1-9865-210D93265011}"/>
</file>

<file path=customXml/itemProps2.xml><?xml version="1.0" encoding="utf-8"?>
<ds:datastoreItem xmlns:ds="http://schemas.openxmlformats.org/officeDocument/2006/customXml" ds:itemID="{466C309E-979C-4C6B-93C8-F74224C3D210}">
  <ds:schemaRefs>
    <ds:schemaRef ds:uri="http://schemas.microsoft.com/office/2006/documentManagement/types"/>
    <ds:schemaRef ds:uri="http://schemas.microsoft.com/office/2006/metadata/properties"/>
    <ds:schemaRef ds:uri="7703844f-ab03-448f-aed1-f35d29f3bcba"/>
    <ds:schemaRef ds:uri="http://purl.org/dc/elements/1.1/"/>
    <ds:schemaRef ds:uri="http://schemas.microsoft.com/office/infopath/2007/PartnerControls"/>
    <ds:schemaRef ds:uri="http://purl.org/dc/terms/"/>
    <ds:schemaRef ds:uri="http://schemas.openxmlformats.org/package/2006/metadata/core-properties"/>
    <ds:schemaRef ds:uri="019ad8dd-0490-40d8-9346-bcbaec298f68"/>
    <ds:schemaRef ds:uri="http://www.w3.org/XML/1998/namespace"/>
    <ds:schemaRef ds:uri="http://purl.org/dc/dcmitype/"/>
  </ds:schemaRefs>
</ds:datastoreItem>
</file>

<file path=customXml/itemProps3.xml><?xml version="1.0" encoding="utf-8"?>
<ds:datastoreItem xmlns:ds="http://schemas.openxmlformats.org/officeDocument/2006/customXml" ds:itemID="{57D4F1F0-1851-47F3-B236-F33BC8C7AB0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19926</TotalTime>
  <Words>7757</Words>
  <Application>Microsoft Office PowerPoint</Application>
  <PresentationFormat>Affichage à l'écran (4:3)</PresentationFormat>
  <Paragraphs>1074</Paragraphs>
  <Slides>71</Slides>
  <Notes>71</Notes>
  <HiddenSlides>0</HiddenSlides>
  <MMClips>0</MMClips>
  <ScaleCrop>false</ScaleCrop>
  <HeadingPairs>
    <vt:vector size="4" baseType="variant">
      <vt:variant>
        <vt:lpstr>Thème</vt:lpstr>
      </vt:variant>
      <vt:variant>
        <vt:i4>2</vt:i4>
      </vt:variant>
      <vt:variant>
        <vt:lpstr>Titres des diapositives</vt:lpstr>
      </vt:variant>
      <vt:variant>
        <vt:i4>71</vt:i4>
      </vt:variant>
    </vt:vector>
  </HeadingPairs>
  <TitlesOfParts>
    <vt:vector size="73" baseType="lpstr">
      <vt:lpstr>Larissa</vt:lpstr>
      <vt:lpstr>1_Larissa</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Windows User</cp:lastModifiedBy>
  <cp:revision>366</cp:revision>
  <dcterms:created xsi:type="dcterms:W3CDTF">2017-01-09T10:20:00Z</dcterms:created>
  <dcterms:modified xsi:type="dcterms:W3CDTF">2023-07-11T15:23:41Z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y fmtid="{D5CDD505-2E9C-101B-9397-08002B2CF9AE}" pid="3" name="MediaServiceImageTags">
    <vt:lpwstr/>
  </property>
</Properties>
</file>