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1" r:id="rId3"/>
    <p:sldMasterId id="2147483690" r:id="rId4"/>
    <p:sldMasterId id="2147483699" r:id="rId5"/>
    <p:sldMasterId id="2147483708" r:id="rId6"/>
    <p:sldMasterId id="2147483717" r:id="rId7"/>
    <p:sldMasterId id="2147483742" r:id="rId8"/>
  </p:sldMasterIdLst>
  <p:sldIdLst>
    <p:sldId id="294" r:id="rId9"/>
    <p:sldId id="300" r:id="rId10"/>
    <p:sldId id="303" r:id="rId11"/>
    <p:sldId id="284" r:id="rId12"/>
    <p:sldId id="296" r:id="rId13"/>
    <p:sldId id="297" r:id="rId14"/>
    <p:sldId id="298" r:id="rId15"/>
    <p:sldId id="299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2D5371"/>
    <a:srgbClr val="1D2B55"/>
    <a:srgbClr val="D85744"/>
    <a:srgbClr val="509067"/>
    <a:srgbClr val="1393AB"/>
    <a:srgbClr val="0C6C80"/>
    <a:srgbClr val="D3802D"/>
    <a:srgbClr val="E5D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D38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02" y="5275218"/>
            <a:ext cx="149974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90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12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75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39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07" y="5275218"/>
            <a:ext cx="1498941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69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45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46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393A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2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4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393A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29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1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6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28704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5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3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04" y="5271923"/>
            <a:ext cx="1511644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81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64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17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09067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8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90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09067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46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1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66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3185417" cy="1199381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05350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81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16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rgbClr val="2D537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0C6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70" y="5275218"/>
            <a:ext cx="149974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9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20356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36938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0C6C80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16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37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26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0C6C80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73176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404" y="4611720"/>
            <a:ext cx="1383912" cy="201185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51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3802D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003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3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94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E5D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067" y="5275218"/>
            <a:ext cx="1493649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68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81365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035347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E5D022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188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29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3443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E5D022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582421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01" y="4611720"/>
            <a:ext cx="1377815" cy="201185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14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731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74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06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D2B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70" y="5275218"/>
            <a:ext cx="149974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726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991081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44536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D2B55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55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428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029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D2B55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30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794154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00" y="4611720"/>
            <a:ext cx="1377815" cy="201185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74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 userDrawn="1"/>
        </p:nvSpPr>
        <p:spPr>
          <a:xfrm>
            <a:off x="550560" y="2172174"/>
            <a:ext cx="5268684" cy="3410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rgbClr val="D3802D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2D5371"/>
                </a:solidFill>
                <a:latin typeface="Akrobat" panose="00000600000000000000" pitchFamily="50" charset="0"/>
              </a:rPr>
              <a:t>Text goes here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277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115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86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D85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1" y="5275218"/>
            <a:ext cx="1498941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931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865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277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85744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091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6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09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85744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3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311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0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63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736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313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12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648" y="0"/>
            <a:ext cx="4894352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rgbClr val="2D537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88" y="5284757"/>
            <a:ext cx="1496571" cy="174346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223695" y="0"/>
            <a:ext cx="73953" cy="6858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087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 flipV="1">
            <a:off x="0" y="1793965"/>
            <a:ext cx="12192000" cy="104503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841103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323979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030" y="5754622"/>
            <a:ext cx="883922" cy="11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134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1793965"/>
            <a:ext cx="12192000" cy="104503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841103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323979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030" y="5754622"/>
            <a:ext cx="883922" cy="11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393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8595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030" y="5754622"/>
            <a:ext cx="883922" cy="11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033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030" y="5754622"/>
            <a:ext cx="886970" cy="110337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flipV="1">
            <a:off x="0" y="1793965"/>
            <a:ext cx="12192000" cy="104503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841103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323979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030" y="5754622"/>
            <a:ext cx="883922" cy="11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96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 flipV="1">
            <a:off x="0" y="1793965"/>
            <a:ext cx="12192000" cy="104503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841103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323979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030" y="5754622"/>
            <a:ext cx="883922" cy="11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913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8595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05" y="5754622"/>
            <a:ext cx="883922" cy="11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008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699" y="4611720"/>
            <a:ext cx="1374651" cy="2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5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3802D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54528"/>
            <a:ext cx="890093" cy="1103472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930576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 flipV="1">
            <a:off x="0" y="1793965"/>
            <a:ext cx="12192000" cy="104503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841103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323979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078" y="5754622"/>
            <a:ext cx="883922" cy="11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247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 flipV="1">
            <a:off x="0" y="1793965"/>
            <a:ext cx="12192000" cy="104503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078" y="5754622"/>
            <a:ext cx="883922" cy="11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21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404" y="4611720"/>
            <a:ext cx="1383912" cy="201185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6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2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8" r:id="rId2"/>
    <p:sldLayoutId id="2147483735" r:id="rId3"/>
    <p:sldLayoutId id="2147483650" r:id="rId4"/>
    <p:sldLayoutId id="2147483727" r:id="rId5"/>
    <p:sldLayoutId id="2147483651" r:id="rId6"/>
    <p:sldLayoutId id="2147483653" r:id="rId7"/>
    <p:sldLayoutId id="2147483652" r:id="rId8"/>
    <p:sldLayoutId id="2147483654" r:id="rId9"/>
    <p:sldLayoutId id="2147483655" r:id="rId10"/>
    <p:sldLayoutId id="21474836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2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29" r:id="rId2"/>
    <p:sldLayoutId id="2147483736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5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30" r:id="rId2"/>
    <p:sldLayoutId id="2147483737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8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31" r:id="rId2"/>
    <p:sldLayoutId id="2147483738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9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32" r:id="rId2"/>
    <p:sldLayoutId id="2147483739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33" r:id="rId2"/>
    <p:sldLayoutId id="2147483740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8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34" r:id="rId2"/>
    <p:sldLayoutId id="2147483741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7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eg"/><Relationship Id="rId7" Type="http://schemas.openxmlformats.org/officeDocument/2006/relationships/image" Target="../media/image56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11" Type="http://schemas.openxmlformats.org/officeDocument/2006/relationships/image" Target="../media/image59.jpeg"/><Relationship Id="rId5" Type="http://schemas.openxmlformats.org/officeDocument/2006/relationships/image" Target="../media/image54.jpeg"/><Relationship Id="rId10" Type="http://schemas.openxmlformats.org/officeDocument/2006/relationships/image" Target="../media/image58.jpeg"/><Relationship Id="rId4" Type="http://schemas.openxmlformats.org/officeDocument/2006/relationships/image" Target="../media/image53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mediterraneanadventures.org/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7BF5243-CFA5-4E68-E5AC-2A34D4DDF0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6" r="16042"/>
          <a:stretch/>
        </p:blipFill>
        <p:spPr>
          <a:xfrm>
            <a:off x="7297784" y="0"/>
            <a:ext cx="4894216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4FC24E7-09BF-8B43-00CD-0D0622AE1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849" y="2094186"/>
            <a:ext cx="4598191" cy="130764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SESSION 4:</a:t>
            </a:r>
            <a:br>
              <a:rPr lang="en-US" dirty="0"/>
            </a:br>
            <a:r>
              <a:rPr lang="en-US" sz="3600" dirty="0"/>
              <a:t>Marketing Tools &amp; Channels of the Mediterranean Adventures</a:t>
            </a:r>
            <a:endParaRPr lang="de-DE" sz="36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3305C4D-47B1-2EB3-AA1D-BE08808FA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849" y="3497536"/>
            <a:ext cx="4415245" cy="1655762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sz="2000" dirty="0">
                <a:latin typeface="Montserrat" panose="00000500000000000000" pitchFamily="2" charset="0"/>
              </a:rPr>
              <a:t>Lutecia </a:t>
            </a:r>
            <a:r>
              <a:rPr lang="en-US" sz="2000" dirty="0" err="1">
                <a:latin typeface="Montserrat" panose="00000500000000000000" pitchFamily="2" charset="0"/>
              </a:rPr>
              <a:t>Beainy</a:t>
            </a:r>
            <a:r>
              <a:rPr lang="en-US" sz="2000" dirty="0">
                <a:latin typeface="Montserrat" panose="00000500000000000000" pitchFamily="2" charset="0"/>
              </a:rPr>
              <a:t> </a:t>
            </a:r>
            <a:r>
              <a:rPr lang="en-US" sz="2000" dirty="0" err="1">
                <a:latin typeface="Montserrat" panose="00000500000000000000" pitchFamily="2" charset="0"/>
              </a:rPr>
              <a:t>Bouchabke</a:t>
            </a:r>
            <a:r>
              <a:rPr lang="en-US" sz="2000" dirty="0">
                <a:latin typeface="Montserrat" panose="00000500000000000000" pitchFamily="2" charset="0"/>
              </a:rPr>
              <a:t>, Communication Coordinator MEDUSA </a:t>
            </a:r>
          </a:p>
        </p:txBody>
      </p:sp>
    </p:spTree>
    <p:extLst>
      <p:ext uri="{BB962C8B-B14F-4D97-AF65-F5344CB8AC3E}">
        <p14:creationId xmlns:p14="http://schemas.microsoft.com/office/powerpoint/2010/main" val="456949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C1D52-A697-738A-1F4A-408154A80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928" y="1006566"/>
            <a:ext cx="6335551" cy="448040"/>
          </a:xfrm>
        </p:spPr>
        <p:txBody>
          <a:bodyPr>
            <a:normAutofit fontScale="90000"/>
          </a:bodyPr>
          <a:lstStyle/>
          <a:p>
            <a:r>
              <a:rPr lang="en-US" dirty="0"/>
              <a:t>Marketing tools: the Overview 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F201B0-379D-2DE4-B6E1-94801683C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5673700" cy="470125"/>
          </a:xfrm>
        </p:spPr>
        <p:txBody>
          <a:bodyPr/>
          <a:lstStyle/>
          <a:p>
            <a:r>
              <a:rPr lang="en-US" dirty="0"/>
              <a:t>Mediterranean Adventures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00164-4712-0F14-3ECF-8A9DA2451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560" y="2318882"/>
            <a:ext cx="5673700" cy="3811952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Flyers </a:t>
            </a:r>
            <a:r>
              <a:rPr lang="en-US" dirty="0"/>
              <a:t>- 1 general flyer introducing all five destinations &amp; 5 destination flyers – one for each destination </a:t>
            </a:r>
          </a:p>
          <a:p>
            <a:r>
              <a:rPr lang="en-US" b="1" dirty="0"/>
              <a:t>Picture gallery and videos </a:t>
            </a:r>
            <a:r>
              <a:rPr lang="en-US" dirty="0"/>
              <a:t>- representing each destination’s sustainable adventure tourism activities, authenticity and local people </a:t>
            </a:r>
          </a:p>
          <a:p>
            <a:r>
              <a:rPr lang="en-US" b="1" dirty="0"/>
              <a:t>Hiking guides </a:t>
            </a:r>
            <a:r>
              <a:rPr lang="en-US" dirty="0"/>
              <a:t>for each destination</a:t>
            </a:r>
          </a:p>
          <a:p>
            <a:r>
              <a:rPr lang="en-US" b="1" dirty="0"/>
              <a:t>Social media campaign </a:t>
            </a:r>
            <a:r>
              <a:rPr lang="en-US" dirty="0"/>
              <a:t>– starting in September 2022</a:t>
            </a:r>
          </a:p>
          <a:p>
            <a:r>
              <a:rPr lang="en-US" b="1" dirty="0"/>
              <a:t>Web portal </a:t>
            </a:r>
            <a:r>
              <a:rPr lang="en-US" dirty="0"/>
              <a:t>with the marketing content and a member area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1B3A89-1770-A1D5-AA3B-82D9D68B56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b="-2127"/>
          <a:stretch/>
        </p:blipFill>
        <p:spPr>
          <a:xfrm>
            <a:off x="5961315" y="3027680"/>
            <a:ext cx="5905565" cy="18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2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36F4F-AE2D-8076-8C47-F3B2DFAEB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88" y="930379"/>
            <a:ext cx="6437151" cy="448040"/>
          </a:xfrm>
        </p:spPr>
        <p:txBody>
          <a:bodyPr>
            <a:normAutofit fontScale="90000"/>
          </a:bodyPr>
          <a:lstStyle/>
          <a:p>
            <a:r>
              <a:rPr lang="en-US" dirty="0"/>
              <a:t>Branding elements 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6C6CFA-5F53-55D7-E63C-0184BE969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259" y="1451600"/>
            <a:ext cx="4976480" cy="470125"/>
          </a:xfrm>
        </p:spPr>
        <p:txBody>
          <a:bodyPr>
            <a:noAutofit/>
          </a:bodyPr>
          <a:lstStyle/>
          <a:p>
            <a:r>
              <a:rPr lang="en-US" dirty="0"/>
              <a:t>Mediterranean Adventures</a:t>
            </a:r>
            <a:endParaRPr lang="de-DE" dirty="0"/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474FDEEA-FB90-988A-8FE2-5BAFCA6EA5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250049"/>
            <a:ext cx="4345421" cy="1360660"/>
          </a:xfrm>
        </p:spPr>
      </p:pic>
      <p:pic>
        <p:nvPicPr>
          <p:cNvPr id="8" name="Picture 7" descr="A picture containing square&#10;&#10;Description automatically generated">
            <a:extLst>
              <a:ext uri="{FF2B5EF4-FFF2-40B4-BE49-F238E27FC236}">
                <a16:creationId xmlns:a16="http://schemas.microsoft.com/office/drawing/2014/main" id="{1365E7CF-41CE-FC7D-103C-88BA57DD7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96975"/>
            <a:ext cx="2342672" cy="176901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A63ADA6-4EBD-2D97-3ABC-A37C3660D1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4" y="2148330"/>
            <a:ext cx="5654052" cy="166725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A43E7CC-5011-AEB3-3B73-9356E7420F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48" y="2203194"/>
            <a:ext cx="4538481" cy="161239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09D2B72-C703-6FC3-79E7-199697F42F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1" y="3964732"/>
            <a:ext cx="3822200" cy="163677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E93411E-A0FD-DB0B-D8A6-54D432C9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37" y="4738925"/>
            <a:ext cx="3968504" cy="1725172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0B6567A-1FD9-1124-8909-8676F5C140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51" y="3996735"/>
            <a:ext cx="4261113" cy="157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2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Flyers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4793600" cy="470125"/>
          </a:xfrm>
        </p:spPr>
        <p:txBody>
          <a:bodyPr>
            <a:noAutofit/>
          </a:bodyPr>
          <a:lstStyle/>
          <a:p>
            <a:r>
              <a:rPr lang="en-US" dirty="0"/>
              <a:t>Mediterranean Adventures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560" y="2318882"/>
            <a:ext cx="4336400" cy="3811952"/>
          </a:xfrm>
        </p:spPr>
        <p:txBody>
          <a:bodyPr/>
          <a:lstStyle/>
          <a:p>
            <a:r>
              <a:rPr lang="en-US" b="1" dirty="0"/>
              <a:t>1 general flyer</a:t>
            </a:r>
            <a:r>
              <a:rPr lang="en-US" dirty="0"/>
              <a:t> introducing all five destinations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5 destination flyers </a:t>
            </a:r>
            <a:r>
              <a:rPr lang="en-US" dirty="0"/>
              <a:t>– one for each destination </a:t>
            </a:r>
          </a:p>
        </p:txBody>
      </p: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FE10A3B-D50E-CAF5-5671-1A2B5D796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79" y="1216609"/>
            <a:ext cx="3916240" cy="2770618"/>
          </a:xfrm>
          <a:prstGeom prst="rect">
            <a:avLst/>
          </a:prstGeom>
        </p:spPr>
      </p:pic>
      <p:pic>
        <p:nvPicPr>
          <p:cNvPr id="12" name="Picture 11" descr="Timeline&#10;&#10;Description automatically generated with low confidence">
            <a:extLst>
              <a:ext uri="{FF2B5EF4-FFF2-40B4-BE49-F238E27FC236}">
                <a16:creationId xmlns:a16="http://schemas.microsoft.com/office/drawing/2014/main" id="{5F31BD54-81EC-727C-014D-BAD37999B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764" y="1230586"/>
            <a:ext cx="3916240" cy="2766555"/>
          </a:xfrm>
          <a:prstGeom prst="rect">
            <a:avLst/>
          </a:prstGeom>
        </p:spPr>
      </p:pic>
      <p:pic>
        <p:nvPicPr>
          <p:cNvPr id="15" name="Picture 14" descr="A group of people in a canoe&#10;&#10;Description automatically generated with medium confidence">
            <a:extLst>
              <a:ext uri="{FF2B5EF4-FFF2-40B4-BE49-F238E27FC236}">
                <a16:creationId xmlns:a16="http://schemas.microsoft.com/office/drawing/2014/main" id="{C4FC0136-88ED-3169-B5D8-E10C2888E3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79" y="4228978"/>
            <a:ext cx="1790857" cy="25503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4E3E6E-C54E-2EDA-6AA2-F5B393C951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6195" y="4224857"/>
            <a:ext cx="1785643" cy="25503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DD14E7-C6D5-D5B4-39AF-452D8E2064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1359" y="4220735"/>
            <a:ext cx="1787133" cy="25503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41C934-E024-C098-8D9B-66A3F3E1DE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7415" y="4216613"/>
            <a:ext cx="1790857" cy="25439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BBC411-E7E0-CCCE-F8A5-8F2D2C1562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2456" y="4219938"/>
            <a:ext cx="1790857" cy="2535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ABB2F0-54BC-BE9A-15E0-2A79FB03F7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6373" y="4228978"/>
            <a:ext cx="1783776" cy="255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2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F6807-1EC2-72D9-3D5F-8353A3A5C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928" y="1006566"/>
            <a:ext cx="5868191" cy="448040"/>
          </a:xfrm>
        </p:spPr>
        <p:txBody>
          <a:bodyPr>
            <a:normAutofit fontScale="90000"/>
          </a:bodyPr>
          <a:lstStyle/>
          <a:p>
            <a:r>
              <a:rPr lang="en-US" dirty="0"/>
              <a:t>2. Picture gallery and videos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8E492-D759-FBE9-6205-76135EE4A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5159360" cy="470125"/>
          </a:xfrm>
        </p:spPr>
        <p:txBody>
          <a:bodyPr>
            <a:noAutofit/>
          </a:bodyPr>
          <a:lstStyle/>
          <a:p>
            <a:r>
              <a:rPr lang="en-US" dirty="0"/>
              <a:t>Mediterranean Adventures</a:t>
            </a:r>
          </a:p>
          <a:p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67D84-4295-8604-1D40-1519B065A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561" y="2318882"/>
            <a:ext cx="5403200" cy="3811952"/>
          </a:xfrm>
        </p:spPr>
        <p:txBody>
          <a:bodyPr>
            <a:normAutofit/>
          </a:bodyPr>
          <a:lstStyle/>
          <a:p>
            <a:r>
              <a:rPr lang="en-US" b="1" dirty="0"/>
              <a:t>Picture gallery </a:t>
            </a:r>
            <a:r>
              <a:rPr lang="en-US" dirty="0"/>
              <a:t>illustrating each destination’s sustainable adventure tourism activities, authenticity and local people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A set of videos</a:t>
            </a:r>
            <a:r>
              <a:rPr lang="en-US" dirty="0"/>
              <a:t>, two per destination – one video presenting the destination and another one showing testimonials of local people</a:t>
            </a:r>
            <a:endParaRPr lang="de-DE" dirty="0"/>
          </a:p>
        </p:txBody>
      </p:sp>
      <p:pic>
        <p:nvPicPr>
          <p:cNvPr id="6" name="Picture 5" descr="A group of people walking on a path by the ocean&#10;&#10;Description automatically generated with low confidence">
            <a:extLst>
              <a:ext uri="{FF2B5EF4-FFF2-40B4-BE49-F238E27FC236}">
                <a16:creationId xmlns:a16="http://schemas.microsoft.com/office/drawing/2014/main" id="{6C760A01-6E1B-1F0B-9EAA-93A92CEBF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89442"/>
            <a:ext cx="2397760" cy="1600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C5AC34-63FD-E200-CACB-6100C74BF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1490485"/>
            <a:ext cx="2397760" cy="1598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F52F09-0326-5112-A873-2949D04E9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689127"/>
            <a:ext cx="2397760" cy="1600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31381E-46A2-0B1E-7602-99C6027EDB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4240" y="1490484"/>
            <a:ext cx="2397760" cy="1598506"/>
          </a:xfrm>
          <a:prstGeom prst="rect">
            <a:avLst/>
          </a:pr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F061F662-17DB-03F7-9DB7-6CD2DC1EF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4430206"/>
            <a:ext cx="4198984" cy="2370025"/>
          </a:xfrm>
          <a:prstGeom prst="rect">
            <a:avLst/>
          </a:prstGeom>
        </p:spPr>
      </p:pic>
      <p:pic>
        <p:nvPicPr>
          <p:cNvPr id="18" name="Picture 17" descr="A picture containing text, mountain, nature&#10;&#10;Description automatically generated">
            <a:extLst>
              <a:ext uri="{FF2B5EF4-FFF2-40B4-BE49-F238E27FC236}">
                <a16:creationId xmlns:a16="http://schemas.microsoft.com/office/drawing/2014/main" id="{3F50A0F4-0925-14AF-D3D8-0535A7C359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308" b="27137"/>
          <a:stretch/>
        </p:blipFill>
        <p:spPr>
          <a:xfrm>
            <a:off x="6556112" y="4541261"/>
            <a:ext cx="3175480" cy="2174240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49F41A79-7EE8-9B6E-6416-70211ACE0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84" y="4443368"/>
            <a:ext cx="4198984" cy="23700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35C450-1C76-2BDE-0FEA-44E986E3D6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7" r="15995" b="24691"/>
          <a:stretch/>
        </p:blipFill>
        <p:spPr>
          <a:xfrm>
            <a:off x="7630168" y="4554456"/>
            <a:ext cx="3145248" cy="2174240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178D156-38E2-8BF9-29B5-7C6BA81B2DC1}"/>
              </a:ext>
            </a:extLst>
          </p:cNvPr>
          <p:cNvSpPr txBox="1">
            <a:spLocks/>
          </p:cNvSpPr>
          <p:nvPr/>
        </p:nvSpPr>
        <p:spPr>
          <a:xfrm>
            <a:off x="550561" y="2329042"/>
            <a:ext cx="5403200" cy="3811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9"/>
              </a:buBlip>
              <a:defRPr sz="2200" kern="1200" baseline="0">
                <a:solidFill>
                  <a:srgbClr val="2D5371"/>
                </a:solidFill>
                <a:latin typeface="Akrobat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C6BF84-BA0E-B166-2144-7AAAA42C39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4640" y="2689931"/>
            <a:ext cx="2397760" cy="1598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C7281F-5A97-B2E7-40D2-7BC9ED8F0A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4240" y="2690006"/>
            <a:ext cx="2397760" cy="159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0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36825-1363-1018-990F-447ECDE00F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Hiking guides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E5BDEF-59A2-A296-52BA-D45DAC8F0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5352400" cy="470125"/>
          </a:xfrm>
        </p:spPr>
        <p:txBody>
          <a:bodyPr/>
          <a:lstStyle/>
          <a:p>
            <a:r>
              <a:rPr lang="en-US" dirty="0"/>
              <a:t>Mediterranean Adventures</a:t>
            </a:r>
          </a:p>
          <a:p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2C69A0-15B6-5C77-24AD-F26585E93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561" y="2318882"/>
            <a:ext cx="3627652" cy="3811952"/>
          </a:xfrm>
        </p:spPr>
        <p:txBody>
          <a:bodyPr/>
          <a:lstStyle/>
          <a:p>
            <a:r>
              <a:rPr lang="en-US" b="1" dirty="0"/>
              <a:t>5 hiking guides </a:t>
            </a:r>
            <a:r>
              <a:rPr lang="en-US" dirty="0"/>
              <a:t>– one for each destination. </a:t>
            </a:r>
          </a:p>
          <a:p>
            <a:r>
              <a:rPr lang="en-US" dirty="0"/>
              <a:t>Each guide provides information on one main hiking trail and five smaller trails. </a:t>
            </a:r>
            <a:endParaRPr lang="de-DE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66E4D5-53A5-7A6E-1EDD-DFCB47855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167">
            <a:off x="4735113" y="2331273"/>
            <a:ext cx="2538038" cy="3020266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6547EBD-58CC-3569-FC04-5E0D5EB76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49" y="2179210"/>
            <a:ext cx="2526271" cy="3055026"/>
          </a:xfrm>
          <a:prstGeom prst="rect">
            <a:avLst/>
          </a:prstGeom>
        </p:spPr>
      </p:pic>
      <p:pic>
        <p:nvPicPr>
          <p:cNvPr id="10" name="Picture 9" descr="A picture containing text, nature, screenshot, highland&#10;&#10;Description automatically generated">
            <a:extLst>
              <a:ext uri="{FF2B5EF4-FFF2-40B4-BE49-F238E27FC236}">
                <a16:creationId xmlns:a16="http://schemas.microsoft.com/office/drawing/2014/main" id="{1FB06538-5179-C244-A8E0-EE9DDACB7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654">
            <a:off x="9163953" y="2330593"/>
            <a:ext cx="2469848" cy="2863711"/>
          </a:xfrm>
          <a:prstGeom prst="rect">
            <a:avLst/>
          </a:prstGeom>
        </p:spPr>
      </p:pic>
      <p:pic>
        <p:nvPicPr>
          <p:cNvPr id="12" name="Picture 11" descr="A group of people playing frisbee in a park&#10;&#10;Description automatically generated with medium confidence">
            <a:extLst>
              <a:ext uri="{FF2B5EF4-FFF2-40B4-BE49-F238E27FC236}">
                <a16:creationId xmlns:a16="http://schemas.microsoft.com/office/drawing/2014/main" id="{73796EF6-D188-178F-C15B-7005093BF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22">
            <a:off x="5372455" y="3662603"/>
            <a:ext cx="2298621" cy="2706929"/>
          </a:xfrm>
          <a:prstGeom prst="rect">
            <a:avLst/>
          </a:prstGeom>
        </p:spPr>
      </p:pic>
      <p:pic>
        <p:nvPicPr>
          <p:cNvPr id="14" name="Picture 13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24598ECA-6EFA-F1C0-0F48-0E515492B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5688">
            <a:off x="7721368" y="3781623"/>
            <a:ext cx="2468363" cy="289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9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C2CC5-A271-5C50-A37A-CFA7B9ABDF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 Social media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B0957-CDB0-AB6A-13B9-C341413FC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5829920" cy="470125"/>
          </a:xfrm>
        </p:spPr>
        <p:txBody>
          <a:bodyPr/>
          <a:lstStyle/>
          <a:p>
            <a:r>
              <a:rPr lang="en-US" dirty="0"/>
              <a:t>Mediterranean Adventures</a:t>
            </a:r>
          </a:p>
          <a:p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71601-F1EA-9FFD-995C-C82A01FDA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561" y="2318882"/>
            <a:ext cx="4316080" cy="3811952"/>
          </a:xfrm>
        </p:spPr>
        <p:txBody>
          <a:bodyPr/>
          <a:lstStyle/>
          <a:p>
            <a:r>
              <a:rPr lang="en-US" dirty="0"/>
              <a:t>Mediterranean Adventures </a:t>
            </a:r>
            <a:r>
              <a:rPr lang="en-US" b="1" dirty="0"/>
              <a:t>social media campaign</a:t>
            </a:r>
            <a:r>
              <a:rPr lang="en-US" dirty="0"/>
              <a:t> – starting in September 2022. </a:t>
            </a:r>
          </a:p>
          <a:p>
            <a:r>
              <a:rPr lang="en-US" dirty="0"/>
              <a:t>Creative content</a:t>
            </a:r>
          </a:p>
          <a:p>
            <a:r>
              <a:rPr lang="en-US" dirty="0"/>
              <a:t>It will target domestic markets and international markets, such as German speaking market, Norway, UK, USA, Australia.</a:t>
            </a:r>
            <a:endParaRPr lang="de-DE" dirty="0"/>
          </a:p>
        </p:txBody>
      </p:sp>
      <p:pic>
        <p:nvPicPr>
          <p:cNvPr id="6" name="Picture 5" descr="A picture containing text, outdoor, person, nature&#10;&#10;Description automatically generated">
            <a:extLst>
              <a:ext uri="{FF2B5EF4-FFF2-40B4-BE49-F238E27FC236}">
                <a16:creationId xmlns:a16="http://schemas.microsoft.com/office/drawing/2014/main" id="{E5553613-80DF-A231-9142-0E23D13BC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88" y="1959567"/>
            <a:ext cx="4998719" cy="2798370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7CD24D6-99FE-18C3-07FF-7398F4A98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496" y="4157796"/>
            <a:ext cx="4252621" cy="2592161"/>
          </a:xfrm>
          <a:prstGeom prst="rect">
            <a:avLst/>
          </a:prstGeom>
        </p:spPr>
      </p:pic>
      <p:pic>
        <p:nvPicPr>
          <p:cNvPr id="10" name="Picture 9" descr="A picture containing text, different, same, screenshot&#10;&#10;Description automatically generated">
            <a:extLst>
              <a:ext uri="{FF2B5EF4-FFF2-40B4-BE49-F238E27FC236}">
                <a16:creationId xmlns:a16="http://schemas.microsoft.com/office/drawing/2014/main" id="{9A3A76C0-1117-725C-E4F2-A16A395A9B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"/>
          <a:stretch/>
        </p:blipFill>
        <p:spPr>
          <a:xfrm>
            <a:off x="10060254" y="1959567"/>
            <a:ext cx="1987652" cy="384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5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90555-7B1F-BB30-5419-C069BB9503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5. Web Portal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1CF396-B434-4EB7-1B4F-A3E9D6EDA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6012800" cy="470125"/>
          </a:xfrm>
        </p:spPr>
        <p:txBody>
          <a:bodyPr/>
          <a:lstStyle/>
          <a:p>
            <a:r>
              <a:rPr lang="en-US" dirty="0"/>
              <a:t>Mediterranean Adventures</a:t>
            </a:r>
          </a:p>
          <a:p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974A0-5BAD-8003-89A8-49976FF14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560" y="2318882"/>
            <a:ext cx="4641200" cy="3811952"/>
          </a:xfrm>
        </p:spPr>
        <p:txBody>
          <a:bodyPr/>
          <a:lstStyle/>
          <a:p>
            <a:r>
              <a:rPr lang="en-US" b="1" dirty="0"/>
              <a:t>Mediterranean Adventures Web portal</a:t>
            </a:r>
            <a:r>
              <a:rPr lang="en-US" dirty="0"/>
              <a:t>, providing the marketing content and a member area.</a:t>
            </a:r>
          </a:p>
          <a:p>
            <a:r>
              <a:rPr lang="en-GB" u="sng" dirty="0">
                <a:hlinkClick r:id="rId2"/>
              </a:rPr>
              <a:t>www.mediterraneanadventures.org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F3BB35-6431-F262-503A-7100C9DAA7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268" y="2168521"/>
            <a:ext cx="5282418" cy="4389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6598A-BEA0-0948-E00A-F8FEB17817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" r="4804" b="6243"/>
          <a:stretch/>
        </p:blipFill>
        <p:spPr>
          <a:xfrm>
            <a:off x="5832627" y="2397409"/>
            <a:ext cx="4843700" cy="27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3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0138"/>
      </p:ext>
    </p:extLst>
  </p:cSld>
  <p:clrMapOvr>
    <a:masterClrMapping/>
  </p:clrMapOvr>
</p:sld>
</file>

<file path=ppt/theme/theme1.xml><?xml version="1.0" encoding="utf-8"?>
<a:theme xmlns:a="http://schemas.openxmlformats.org/drawingml/2006/main" name="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ight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Yell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ark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ran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iddle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Neutral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248</Words>
  <Application>Microsoft Office PowerPoint</Application>
  <PresentationFormat>Widescreen</PresentationFormat>
  <Paragraphs>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Akrobat</vt:lpstr>
      <vt:lpstr>Arial</vt:lpstr>
      <vt:lpstr>Calibri</vt:lpstr>
      <vt:lpstr>Calibri Light</vt:lpstr>
      <vt:lpstr>Montserrat</vt:lpstr>
      <vt:lpstr>Montserrat Light</vt:lpstr>
      <vt:lpstr>Green</vt:lpstr>
      <vt:lpstr>Red</vt:lpstr>
      <vt:lpstr>Light Blue</vt:lpstr>
      <vt:lpstr>Yellow</vt:lpstr>
      <vt:lpstr>Dark Blue</vt:lpstr>
      <vt:lpstr>Orange</vt:lpstr>
      <vt:lpstr>Middle Blue</vt:lpstr>
      <vt:lpstr>Neutral Slides</vt:lpstr>
      <vt:lpstr>SESSION 4: Marketing Tools &amp; Channels of the Mediterranean Adventures</vt:lpstr>
      <vt:lpstr>Marketing tools: the Overview </vt:lpstr>
      <vt:lpstr>Branding elements </vt:lpstr>
      <vt:lpstr>1. Flyers</vt:lpstr>
      <vt:lpstr>2. Picture gallery and videos</vt:lpstr>
      <vt:lpstr>3. Hiking guides</vt:lpstr>
      <vt:lpstr>4. Social media</vt:lpstr>
      <vt:lpstr>5. Web Portal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rita abi aad</dc:creator>
  <cp:lastModifiedBy>Lina Al-Khaled</cp:lastModifiedBy>
  <cp:revision>71</cp:revision>
  <dcterms:created xsi:type="dcterms:W3CDTF">2022-06-21T09:12:01Z</dcterms:created>
  <dcterms:modified xsi:type="dcterms:W3CDTF">2022-07-27T17:26:27Z</dcterms:modified>
</cp:coreProperties>
</file>