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0" r:id="rId3"/>
    <p:sldMasterId id="2147483699" r:id="rId4"/>
    <p:sldMasterId id="2147483708" r:id="rId5"/>
    <p:sldMasterId id="2147483717" r:id="rId6"/>
  </p:sldMasterIdLst>
  <p:notesMasterIdLst>
    <p:notesMasterId r:id="rId16"/>
  </p:notesMasterIdLst>
  <p:sldIdLst>
    <p:sldId id="266" r:id="rId7"/>
    <p:sldId id="267" r:id="rId8"/>
    <p:sldId id="262" r:id="rId9"/>
    <p:sldId id="292" r:id="rId10"/>
    <p:sldId id="295" r:id="rId11"/>
    <p:sldId id="293" r:id="rId12"/>
    <p:sldId id="294" r:id="rId13"/>
    <p:sldId id="382" r:id="rId14"/>
    <p:sldId id="3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022"/>
    <a:srgbClr val="509067"/>
    <a:srgbClr val="1393AB"/>
    <a:srgbClr val="2D5371"/>
    <a:srgbClr val="0C6C80"/>
    <a:srgbClr val="D85744"/>
    <a:srgbClr val="58595B"/>
    <a:srgbClr val="D3802D"/>
    <a:srgbClr val="1D2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a Al-Khaled" userId="6df260c5bdcad354" providerId="LiveId" clId="{AA5C8E4D-694E-42A2-85C2-4AC294111D86}"/>
    <pc:docChg chg="delSld delMainMaster">
      <pc:chgData name="Lina Al-Khaled" userId="6df260c5bdcad354" providerId="LiveId" clId="{AA5C8E4D-694E-42A2-85C2-4AC294111D86}" dt="2022-07-27T17:18:11.732" v="0" actId="2696"/>
      <pc:docMkLst>
        <pc:docMk/>
      </pc:docMkLst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54740138" sldId="258"/>
        </pc:sldMkLst>
      </pc:sldChg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1379579865" sldId="277"/>
        </pc:sldMkLst>
      </pc:sldChg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973430632" sldId="296"/>
        </pc:sldMkLst>
      </pc:sldChg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1718742568" sldId="297"/>
        </pc:sldMkLst>
      </pc:sldChg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875673304" sldId="379"/>
        </pc:sldMkLst>
      </pc:sldChg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2367691587" sldId="380"/>
        </pc:sldMkLst>
      </pc:sldChg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1122444584" sldId="381"/>
        </pc:sldMkLst>
      </pc:sldChg>
      <pc:sldChg chg="del">
        <pc:chgData name="Lina Al-Khaled" userId="6df260c5bdcad354" providerId="LiveId" clId="{AA5C8E4D-694E-42A2-85C2-4AC294111D86}" dt="2022-07-27T17:18:11.732" v="0" actId="2696"/>
        <pc:sldMkLst>
          <pc:docMk/>
          <pc:sldMk cId="3148242171" sldId="386"/>
        </pc:sldMkLst>
      </pc:sldChg>
      <pc:sldMasterChg chg="del delSldLayout">
        <pc:chgData name="Lina Al-Khaled" userId="6df260c5bdcad354" providerId="LiveId" clId="{AA5C8E4D-694E-42A2-85C2-4AC294111D86}" dt="2022-07-27T17:18:11.732" v="0" actId="2696"/>
        <pc:sldMasterMkLst>
          <pc:docMk/>
          <pc:sldMasterMk cId="4072929965" sldId="2147483648"/>
        </pc:sldMasterMkLst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2261990391" sldId="2147483649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2150700382" sldId="2147483650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1183827719" sldId="2147483651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2093057678" sldId="2147483652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1191673613" sldId="2147483653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1295062405" sldId="2147483654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1021123209" sldId="2147483655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3088175059" sldId="2147483656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4083573184" sldId="2147483727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1128704618" sldId="2147483728"/>
          </pc:sldLayoutMkLst>
        </pc:sldLayoutChg>
        <pc:sldLayoutChg chg="del">
          <pc:chgData name="Lina Al-Khaled" userId="6df260c5bdcad354" providerId="LiveId" clId="{AA5C8E4D-694E-42A2-85C2-4AC294111D86}" dt="2022-07-27T17:18:11.732" v="0" actId="2696"/>
          <pc:sldLayoutMkLst>
            <pc:docMk/>
            <pc:sldMasterMk cId="4072929965" sldId="2147483648"/>
            <pc:sldLayoutMk cId="2805350148" sldId="214748373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3F6FF-2DFA-467F-BA51-886148424BFD}" type="doc">
      <dgm:prSet loTypeId="urn:microsoft.com/office/officeart/2005/8/layout/h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CBDBEF4E-1118-449A-BD4C-AF211468E1CD}">
      <dgm:prSet phldrT="[Text]"/>
      <dgm:spPr>
        <a:solidFill>
          <a:srgbClr val="1393AB"/>
        </a:solidFill>
      </dgm:spPr>
      <dgm:t>
        <a:bodyPr/>
        <a:lstStyle/>
        <a:p>
          <a:r>
            <a:rPr lang="en-US" dirty="0">
              <a:latin typeface="Akrobat"/>
            </a:rPr>
            <a:t>Private Businesses</a:t>
          </a:r>
        </a:p>
      </dgm:t>
    </dgm:pt>
    <dgm:pt modelId="{C8C35706-636E-4967-A545-90AC112CEAB4}" type="parTrans" cxnId="{CB78D36C-E41F-457B-83C6-BE48AAAAC981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1A0D0D11-6902-4D98-AEB7-ECD533813C71}" type="sibTrans" cxnId="{CB78D36C-E41F-457B-83C6-BE48AAAAC981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3320AFAA-A178-4A69-9A24-32BBB7A2342C}">
      <dgm:prSet phldrT="[Text]" custT="1"/>
      <dgm:spPr/>
      <dgm:t>
        <a:bodyPr/>
        <a:lstStyle/>
        <a:p>
          <a:r>
            <a:rPr lang="en-US" sz="3200" dirty="0">
              <a:latin typeface="Akrobat"/>
            </a:rPr>
            <a:t>Tour Operators</a:t>
          </a:r>
        </a:p>
      </dgm:t>
    </dgm:pt>
    <dgm:pt modelId="{D036CDB6-44AE-42AC-9FCE-4AB37D2A471A}" type="parTrans" cxnId="{9B6E10C4-F824-4533-A7D6-17FC1898D91F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5B29F83F-D0DF-4251-8F10-5548A03F8F67}" type="sibTrans" cxnId="{9B6E10C4-F824-4533-A7D6-17FC1898D91F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B3507ED3-9E11-433D-8E45-E5EAB7E965A5}">
      <dgm:prSet phldrT="[Text]" custT="1"/>
      <dgm:spPr/>
      <dgm:t>
        <a:bodyPr/>
        <a:lstStyle/>
        <a:p>
          <a:r>
            <a:rPr lang="en-US" sz="3200" dirty="0">
              <a:latin typeface="Akrobat"/>
            </a:rPr>
            <a:t>Service Providers</a:t>
          </a:r>
        </a:p>
      </dgm:t>
    </dgm:pt>
    <dgm:pt modelId="{16B2F044-3922-4A2C-B002-49FDE0A341CE}" type="parTrans" cxnId="{7667756E-00A3-4F42-96B9-671680CC0D8F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350CD3F2-B660-4E2C-AF08-21E9DAD56133}" type="sibTrans" cxnId="{7667756E-00A3-4F42-96B9-671680CC0D8F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B53907E9-93A7-4F69-873F-92764B999BEF}">
      <dgm:prSet phldrT="[Text]"/>
      <dgm:spPr>
        <a:solidFill>
          <a:srgbClr val="2D5371"/>
        </a:solidFill>
      </dgm:spPr>
      <dgm:t>
        <a:bodyPr/>
        <a:lstStyle/>
        <a:p>
          <a:r>
            <a:rPr lang="en-US" dirty="0">
              <a:latin typeface="Akrobat"/>
            </a:rPr>
            <a:t>Marketing Stakeholders</a:t>
          </a:r>
        </a:p>
      </dgm:t>
    </dgm:pt>
    <dgm:pt modelId="{CFA49291-11B9-423F-9CB5-C2C5D97C7BBD}" type="parTrans" cxnId="{86846D77-2903-4A3F-9B4B-88BCFE0BBCEC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A1DE75E8-3695-41A8-8D52-556D2220BE98}" type="sibTrans" cxnId="{86846D77-2903-4A3F-9B4B-88BCFE0BBCEC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C866DEDE-9D5C-41DA-A1D9-1DFC517E9FA6}">
      <dgm:prSet phldrT="[Text]" custT="1"/>
      <dgm:spPr/>
      <dgm:t>
        <a:bodyPr/>
        <a:lstStyle/>
        <a:p>
          <a:r>
            <a:rPr lang="en-US" sz="3200" dirty="0">
              <a:latin typeface="Akrobat"/>
            </a:rPr>
            <a:t>National DMOs</a:t>
          </a:r>
        </a:p>
      </dgm:t>
    </dgm:pt>
    <dgm:pt modelId="{D62AF48F-BD38-499E-BDD7-7B27F6FD27D1}" type="parTrans" cxnId="{62FB528A-8058-48F3-9A92-2B7F5A17BBAE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C3520A0F-A7A3-4FF0-B338-E957BDB7887E}" type="sibTrans" cxnId="{62FB528A-8058-48F3-9A92-2B7F5A17BBAE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3EB050D8-3F16-48CA-8F9A-31E56D675BD8}">
      <dgm:prSet phldrT="[Text]" custT="1"/>
      <dgm:spPr/>
      <dgm:t>
        <a:bodyPr/>
        <a:lstStyle/>
        <a:p>
          <a:r>
            <a:rPr lang="en-US" sz="3200" dirty="0">
              <a:latin typeface="Akrobat"/>
            </a:rPr>
            <a:t>Local DMOs and NGOs</a:t>
          </a:r>
        </a:p>
      </dgm:t>
    </dgm:pt>
    <dgm:pt modelId="{D516B13E-9A5F-4525-82BC-9AA08F95D38B}" type="parTrans" cxnId="{C64B1042-E4E2-43D8-BADA-9DDBAA49BBC7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A0F27383-3F64-462C-BD64-EF7B7D9220A3}" type="sibTrans" cxnId="{C64B1042-E4E2-43D8-BADA-9DDBAA49BBC7}">
      <dgm:prSet/>
      <dgm:spPr/>
      <dgm:t>
        <a:bodyPr/>
        <a:lstStyle/>
        <a:p>
          <a:endParaRPr lang="en-US">
            <a:latin typeface="Akrobat"/>
          </a:endParaRPr>
        </a:p>
      </dgm:t>
    </dgm:pt>
    <dgm:pt modelId="{81155BCC-2E40-4909-A1BD-6FD652E774F0}" type="pres">
      <dgm:prSet presAssocID="{D363F6FF-2DFA-467F-BA51-886148424BFD}" presName="Name0" presStyleCnt="0">
        <dgm:presLayoutVars>
          <dgm:dir/>
          <dgm:animLvl val="lvl"/>
          <dgm:resizeHandles val="exact"/>
        </dgm:presLayoutVars>
      </dgm:prSet>
      <dgm:spPr/>
    </dgm:pt>
    <dgm:pt modelId="{129A8A40-C90B-40BE-AEC7-B36EC79430D0}" type="pres">
      <dgm:prSet presAssocID="{CBDBEF4E-1118-449A-BD4C-AF211468E1CD}" presName="composite" presStyleCnt="0"/>
      <dgm:spPr/>
    </dgm:pt>
    <dgm:pt modelId="{DE6D243D-1236-4BA4-A1A0-7C99892DF212}" type="pres">
      <dgm:prSet presAssocID="{CBDBEF4E-1118-449A-BD4C-AF211468E1C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9030316-D4B5-4286-99F4-54C9CC989326}" type="pres">
      <dgm:prSet presAssocID="{CBDBEF4E-1118-449A-BD4C-AF211468E1CD}" presName="desTx" presStyleLbl="alignAccFollowNode1" presStyleIdx="0" presStyleCnt="2">
        <dgm:presLayoutVars>
          <dgm:bulletEnabled val="1"/>
        </dgm:presLayoutVars>
      </dgm:prSet>
      <dgm:spPr/>
    </dgm:pt>
    <dgm:pt modelId="{B034C1F5-226C-4824-B380-9E2CE4F988EA}" type="pres">
      <dgm:prSet presAssocID="{1A0D0D11-6902-4D98-AEB7-ECD533813C71}" presName="space" presStyleCnt="0"/>
      <dgm:spPr/>
    </dgm:pt>
    <dgm:pt modelId="{791F070F-E4EA-4AE0-8A14-B3832AEC93F1}" type="pres">
      <dgm:prSet presAssocID="{B53907E9-93A7-4F69-873F-92764B999BEF}" presName="composite" presStyleCnt="0"/>
      <dgm:spPr/>
    </dgm:pt>
    <dgm:pt modelId="{22A43132-658D-41EF-81CD-383C99DF4A95}" type="pres">
      <dgm:prSet presAssocID="{B53907E9-93A7-4F69-873F-92764B999BEF}" presName="parTx" presStyleLbl="alignNode1" presStyleIdx="1" presStyleCnt="2" custLinFactNeighborX="-159">
        <dgm:presLayoutVars>
          <dgm:chMax val="0"/>
          <dgm:chPref val="0"/>
          <dgm:bulletEnabled val="1"/>
        </dgm:presLayoutVars>
      </dgm:prSet>
      <dgm:spPr/>
    </dgm:pt>
    <dgm:pt modelId="{E9BF4593-C9B5-4729-B104-A59E595A1DC3}" type="pres">
      <dgm:prSet presAssocID="{B53907E9-93A7-4F69-873F-92764B999BE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B58D804-E401-4B0A-85E9-DCFA44E4D9BB}" type="presOf" srcId="{B53907E9-93A7-4F69-873F-92764B999BEF}" destId="{22A43132-658D-41EF-81CD-383C99DF4A95}" srcOrd="0" destOrd="0" presId="urn:microsoft.com/office/officeart/2005/8/layout/hList1"/>
    <dgm:cxn modelId="{D0FE8A34-4553-47C6-B853-82C35424F2BE}" type="presOf" srcId="{3320AFAA-A178-4A69-9A24-32BBB7A2342C}" destId="{69030316-D4B5-4286-99F4-54C9CC989326}" srcOrd="0" destOrd="0" presId="urn:microsoft.com/office/officeart/2005/8/layout/hList1"/>
    <dgm:cxn modelId="{C64B1042-E4E2-43D8-BADA-9DDBAA49BBC7}" srcId="{B53907E9-93A7-4F69-873F-92764B999BEF}" destId="{3EB050D8-3F16-48CA-8F9A-31E56D675BD8}" srcOrd="1" destOrd="0" parTransId="{D516B13E-9A5F-4525-82BC-9AA08F95D38B}" sibTransId="{A0F27383-3F64-462C-BD64-EF7B7D9220A3}"/>
    <dgm:cxn modelId="{6C6FDD66-DAE0-4A6E-A10C-F60F20D20591}" type="presOf" srcId="{D363F6FF-2DFA-467F-BA51-886148424BFD}" destId="{81155BCC-2E40-4909-A1BD-6FD652E774F0}" srcOrd="0" destOrd="0" presId="urn:microsoft.com/office/officeart/2005/8/layout/hList1"/>
    <dgm:cxn modelId="{CB78D36C-E41F-457B-83C6-BE48AAAAC981}" srcId="{D363F6FF-2DFA-467F-BA51-886148424BFD}" destId="{CBDBEF4E-1118-449A-BD4C-AF211468E1CD}" srcOrd="0" destOrd="0" parTransId="{C8C35706-636E-4967-A545-90AC112CEAB4}" sibTransId="{1A0D0D11-6902-4D98-AEB7-ECD533813C71}"/>
    <dgm:cxn modelId="{7667756E-00A3-4F42-96B9-671680CC0D8F}" srcId="{CBDBEF4E-1118-449A-BD4C-AF211468E1CD}" destId="{B3507ED3-9E11-433D-8E45-E5EAB7E965A5}" srcOrd="1" destOrd="0" parTransId="{16B2F044-3922-4A2C-B002-49FDE0A341CE}" sibTransId="{350CD3F2-B660-4E2C-AF08-21E9DAD56133}"/>
    <dgm:cxn modelId="{5DE2D553-2403-46CE-AD0C-6D7F6E1D1B93}" type="presOf" srcId="{3EB050D8-3F16-48CA-8F9A-31E56D675BD8}" destId="{E9BF4593-C9B5-4729-B104-A59E595A1DC3}" srcOrd="0" destOrd="1" presId="urn:microsoft.com/office/officeart/2005/8/layout/hList1"/>
    <dgm:cxn modelId="{86846D77-2903-4A3F-9B4B-88BCFE0BBCEC}" srcId="{D363F6FF-2DFA-467F-BA51-886148424BFD}" destId="{B53907E9-93A7-4F69-873F-92764B999BEF}" srcOrd="1" destOrd="0" parTransId="{CFA49291-11B9-423F-9CB5-C2C5D97C7BBD}" sibTransId="{A1DE75E8-3695-41A8-8D52-556D2220BE98}"/>
    <dgm:cxn modelId="{D9D48758-B56C-454E-8E92-940A5DE59540}" type="presOf" srcId="{B3507ED3-9E11-433D-8E45-E5EAB7E965A5}" destId="{69030316-D4B5-4286-99F4-54C9CC989326}" srcOrd="0" destOrd="1" presId="urn:microsoft.com/office/officeart/2005/8/layout/hList1"/>
    <dgm:cxn modelId="{62FB528A-8058-48F3-9A92-2B7F5A17BBAE}" srcId="{B53907E9-93A7-4F69-873F-92764B999BEF}" destId="{C866DEDE-9D5C-41DA-A1D9-1DFC517E9FA6}" srcOrd="0" destOrd="0" parTransId="{D62AF48F-BD38-499E-BDD7-7B27F6FD27D1}" sibTransId="{C3520A0F-A7A3-4FF0-B338-E957BDB7887E}"/>
    <dgm:cxn modelId="{A188A9A6-292A-4CD5-A9DB-6021EAD155EE}" type="presOf" srcId="{C866DEDE-9D5C-41DA-A1D9-1DFC517E9FA6}" destId="{E9BF4593-C9B5-4729-B104-A59E595A1DC3}" srcOrd="0" destOrd="0" presId="urn:microsoft.com/office/officeart/2005/8/layout/hList1"/>
    <dgm:cxn modelId="{9B6E10C4-F824-4533-A7D6-17FC1898D91F}" srcId="{CBDBEF4E-1118-449A-BD4C-AF211468E1CD}" destId="{3320AFAA-A178-4A69-9A24-32BBB7A2342C}" srcOrd="0" destOrd="0" parTransId="{D036CDB6-44AE-42AC-9FCE-4AB37D2A471A}" sibTransId="{5B29F83F-D0DF-4251-8F10-5548A03F8F67}"/>
    <dgm:cxn modelId="{9064EED5-01AC-4E58-93BC-8139F57B6D1C}" type="presOf" srcId="{CBDBEF4E-1118-449A-BD4C-AF211468E1CD}" destId="{DE6D243D-1236-4BA4-A1A0-7C99892DF212}" srcOrd="0" destOrd="0" presId="urn:microsoft.com/office/officeart/2005/8/layout/hList1"/>
    <dgm:cxn modelId="{9C832A4A-6039-4EBD-BA62-ACD931A62F16}" type="presParOf" srcId="{81155BCC-2E40-4909-A1BD-6FD652E774F0}" destId="{129A8A40-C90B-40BE-AEC7-B36EC79430D0}" srcOrd="0" destOrd="0" presId="urn:microsoft.com/office/officeart/2005/8/layout/hList1"/>
    <dgm:cxn modelId="{FD6D5126-C7BF-49AE-AC70-855E46DA378C}" type="presParOf" srcId="{129A8A40-C90B-40BE-AEC7-B36EC79430D0}" destId="{DE6D243D-1236-4BA4-A1A0-7C99892DF212}" srcOrd="0" destOrd="0" presId="urn:microsoft.com/office/officeart/2005/8/layout/hList1"/>
    <dgm:cxn modelId="{0D8182BB-3117-420E-B04A-9A024FB4D93C}" type="presParOf" srcId="{129A8A40-C90B-40BE-AEC7-B36EC79430D0}" destId="{69030316-D4B5-4286-99F4-54C9CC989326}" srcOrd="1" destOrd="0" presId="urn:microsoft.com/office/officeart/2005/8/layout/hList1"/>
    <dgm:cxn modelId="{9A03804B-8213-45F7-BE4B-D1B4753E86EE}" type="presParOf" srcId="{81155BCC-2E40-4909-A1BD-6FD652E774F0}" destId="{B034C1F5-226C-4824-B380-9E2CE4F988EA}" srcOrd="1" destOrd="0" presId="urn:microsoft.com/office/officeart/2005/8/layout/hList1"/>
    <dgm:cxn modelId="{5B2DA340-995F-4925-BD11-B17CCC1542F2}" type="presParOf" srcId="{81155BCC-2E40-4909-A1BD-6FD652E774F0}" destId="{791F070F-E4EA-4AE0-8A14-B3832AEC93F1}" srcOrd="2" destOrd="0" presId="urn:microsoft.com/office/officeart/2005/8/layout/hList1"/>
    <dgm:cxn modelId="{D7285D9E-E148-4D5C-BF26-EB179E4FD870}" type="presParOf" srcId="{791F070F-E4EA-4AE0-8A14-B3832AEC93F1}" destId="{22A43132-658D-41EF-81CD-383C99DF4A95}" srcOrd="0" destOrd="0" presId="urn:microsoft.com/office/officeart/2005/8/layout/hList1"/>
    <dgm:cxn modelId="{2735D4CF-5516-457B-881D-2468E29BFA8E}" type="presParOf" srcId="{791F070F-E4EA-4AE0-8A14-B3832AEC93F1}" destId="{E9BF4593-C9B5-4729-B104-A59E595A1DC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D243D-1236-4BA4-A1A0-7C99892DF212}">
      <dsp:nvSpPr>
        <dsp:cNvPr id="0" name=""/>
        <dsp:cNvSpPr/>
      </dsp:nvSpPr>
      <dsp:spPr>
        <a:xfrm>
          <a:off x="44" y="4698"/>
          <a:ext cx="4287879" cy="1666357"/>
        </a:xfrm>
        <a:prstGeom prst="rect">
          <a:avLst/>
        </a:prstGeom>
        <a:solidFill>
          <a:srgbClr val="1393AB"/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latin typeface="Akrobat"/>
            </a:rPr>
            <a:t>Private Businesses</a:t>
          </a:r>
        </a:p>
      </dsp:txBody>
      <dsp:txXfrm>
        <a:off x="44" y="4698"/>
        <a:ext cx="4287879" cy="1666357"/>
      </dsp:txXfrm>
    </dsp:sp>
    <dsp:sp modelId="{69030316-D4B5-4286-99F4-54C9CC989326}">
      <dsp:nvSpPr>
        <dsp:cNvPr id="0" name=""/>
        <dsp:cNvSpPr/>
      </dsp:nvSpPr>
      <dsp:spPr>
        <a:xfrm>
          <a:off x="44" y="1671056"/>
          <a:ext cx="4287879" cy="2020320"/>
        </a:xfrm>
        <a:prstGeom prst="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Akrobat"/>
            </a:rPr>
            <a:t>Tour Operators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Akrobat"/>
            </a:rPr>
            <a:t>Service Providers</a:t>
          </a:r>
        </a:p>
      </dsp:txBody>
      <dsp:txXfrm>
        <a:off x="44" y="1671056"/>
        <a:ext cx="4287879" cy="2020320"/>
      </dsp:txXfrm>
    </dsp:sp>
    <dsp:sp modelId="{22A43132-658D-41EF-81CD-383C99DF4A95}">
      <dsp:nvSpPr>
        <dsp:cNvPr id="0" name=""/>
        <dsp:cNvSpPr/>
      </dsp:nvSpPr>
      <dsp:spPr>
        <a:xfrm>
          <a:off x="4881409" y="4698"/>
          <a:ext cx="4287879" cy="1666357"/>
        </a:xfrm>
        <a:prstGeom prst="rect">
          <a:avLst/>
        </a:prstGeom>
        <a:solidFill>
          <a:srgbClr val="2D5371"/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359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186944" rIns="327152" bIns="186944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latin typeface="Akrobat"/>
            </a:rPr>
            <a:t>Marketing Stakeholders</a:t>
          </a:r>
        </a:p>
      </dsp:txBody>
      <dsp:txXfrm>
        <a:off x="4881409" y="4698"/>
        <a:ext cx="4287879" cy="1666357"/>
      </dsp:txXfrm>
    </dsp:sp>
    <dsp:sp modelId="{E9BF4593-C9B5-4729-B104-A59E595A1DC3}">
      <dsp:nvSpPr>
        <dsp:cNvPr id="0" name=""/>
        <dsp:cNvSpPr/>
      </dsp:nvSpPr>
      <dsp:spPr>
        <a:xfrm>
          <a:off x="4888227" y="1671056"/>
          <a:ext cx="4287879" cy="2020320"/>
        </a:xfrm>
        <a:prstGeom prst="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Akrobat"/>
            </a:rPr>
            <a:t>National DMOs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Akrobat"/>
            </a:rPr>
            <a:t>Local DMOs and NGOs</a:t>
          </a:r>
        </a:p>
      </dsp:txBody>
      <dsp:txXfrm>
        <a:off x="4888227" y="1671056"/>
        <a:ext cx="4287879" cy="2020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A5D1A-0DD7-4B98-9FFF-C0EBA5E9C552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7D619-B672-4C75-9EBB-C0DDFA7E6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6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8" name="Google Shape;7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572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7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3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12CFFE0C-EEB0-4AA7-A9A2-A2B3329EE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130699"/>
            <a:ext cx="5350933" cy="802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/>
              <a:t>MASTER TITLE</a:t>
            </a:r>
          </a:p>
        </p:txBody>
      </p:sp>
      <p:sp>
        <p:nvSpPr>
          <p:cNvPr id="5" name="Inhaltsplatzhalter 15">
            <a:extLst>
              <a:ext uri="{FF2B5EF4-FFF2-40B4-BE49-F238E27FC236}">
                <a16:creationId xmlns:a16="http://schemas.microsoft.com/office/drawing/2014/main" id="{150EDDA8-3865-49AE-A859-5DA0541EDCE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18399" y="1342799"/>
            <a:ext cx="5086533" cy="4578261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arenR"/>
              <a:defRPr lang="de-DE" sz="2000" b="0" i="0" u="none" strike="noStrike" cap="none" smtClean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</a:lstStyle>
          <a:p>
            <a:pPr lvl="0"/>
            <a:r>
              <a:rPr lang="de-DE"/>
              <a:t>Mastertextformat bearbeiten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33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04" y="5271923"/>
            <a:ext cx="1511644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1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4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7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84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6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5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81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16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rgbClr val="2D53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0C6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035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36938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16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37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26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73176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04" y="4611720"/>
            <a:ext cx="1383912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5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4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3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94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ple Pictures &amp; Text (2)">
  <p:cSld name="1_Multiple Pictures &amp; Text (2)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9"/>
          <p:cNvSpPr/>
          <p:nvPr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09"/>
          <p:cNvSpPr txBox="1">
            <a:spLocks noGrp="1"/>
          </p:cNvSpPr>
          <p:nvPr>
            <p:ph type="body" idx="1"/>
          </p:nvPr>
        </p:nvSpPr>
        <p:spPr>
          <a:xfrm>
            <a:off x="393806" y="3671368"/>
            <a:ext cx="7565829" cy="1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D5371"/>
              </a:buClr>
              <a:buSzPts val="2200"/>
              <a:buNone/>
              <a:defRPr sz="2200">
                <a:solidFill>
                  <a:srgbClr val="2D53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09"/>
          <p:cNvSpPr/>
          <p:nvPr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09"/>
          <p:cNvSpPr>
            <a:spLocks noGrp="1"/>
          </p:cNvSpPr>
          <p:nvPr>
            <p:ph type="pic" idx="2"/>
          </p:nvPr>
        </p:nvSpPr>
        <p:spPr>
          <a:xfrm>
            <a:off x="524433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p109"/>
          <p:cNvSpPr>
            <a:spLocks noGrp="1"/>
          </p:cNvSpPr>
          <p:nvPr>
            <p:ph type="pic" idx="3"/>
          </p:nvPr>
        </p:nvSpPr>
        <p:spPr>
          <a:xfrm>
            <a:off x="3319885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14" name="Google Shape;514;p109"/>
          <p:cNvSpPr>
            <a:spLocks noGrp="1"/>
          </p:cNvSpPr>
          <p:nvPr>
            <p:ph type="pic" idx="4"/>
          </p:nvPr>
        </p:nvSpPr>
        <p:spPr>
          <a:xfrm>
            <a:off x="6115337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109"/>
          <p:cNvSpPr>
            <a:spLocks noGrp="1"/>
          </p:cNvSpPr>
          <p:nvPr>
            <p:ph type="pic" idx="5"/>
          </p:nvPr>
        </p:nvSpPr>
        <p:spPr>
          <a:xfrm>
            <a:off x="8919498" y="1171585"/>
            <a:ext cx="2742427" cy="2019090"/>
          </a:xfrm>
          <a:prstGeom prst="rect">
            <a:avLst/>
          </a:prstGeom>
          <a:noFill/>
          <a:ln>
            <a:noFill/>
          </a:ln>
        </p:spPr>
      </p:sp>
      <p:pic>
        <p:nvPicPr>
          <p:cNvPr id="516" name="Google Shape;516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09029" y="5754528"/>
            <a:ext cx="890093" cy="110347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09"/>
          <p:cNvSpPr txBox="1"/>
          <p:nvPr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© 2022, Mediterranean Adventures. all rights reserved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429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E5D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67" y="5275218"/>
            <a:ext cx="149364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8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81365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03534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18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29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44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5824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4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1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41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4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06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D2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2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99108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44536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55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42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02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30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7941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5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0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74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15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86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D85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1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931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6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7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9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6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9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0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3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31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2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9" r:id="rId2"/>
    <p:sldLayoutId id="2147483736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30" r:id="rId2"/>
    <p:sldLayoutId id="2147483737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31" r:id="rId2"/>
    <p:sldLayoutId id="214748373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9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32" r:id="rId2"/>
    <p:sldLayoutId id="214748373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33" r:id="rId2"/>
    <p:sldLayoutId id="2147483740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8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4" r:id="rId2"/>
    <p:sldLayoutId id="2147483741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terraneanadventures.org/" TargetMode="External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22BD5C7-5474-3456-DE4D-53C778C1F9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23225"/>
          <a:stretch/>
        </p:blipFill>
        <p:spPr>
          <a:xfrm>
            <a:off x="7297784" y="0"/>
            <a:ext cx="4894216" cy="685800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Session 3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Brand: Mediterranean Adventures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Lina Al-Khaled</a:t>
            </a:r>
          </a:p>
          <a:p>
            <a:r>
              <a:rPr lang="en-US" dirty="0">
                <a:latin typeface="+mj-lt"/>
              </a:rPr>
              <a:t>Project Leader – Jordan</a:t>
            </a:r>
          </a:p>
          <a:p>
            <a:r>
              <a:rPr lang="en-US" dirty="0">
                <a:latin typeface="+mj-lt"/>
              </a:rPr>
              <a:t>Marketing Coordinator MEDUSA Project</a:t>
            </a:r>
          </a:p>
        </p:txBody>
      </p:sp>
    </p:spTree>
    <p:extLst>
      <p:ext uri="{BB962C8B-B14F-4D97-AF65-F5344CB8AC3E}">
        <p14:creationId xmlns:p14="http://schemas.microsoft.com/office/powerpoint/2010/main" val="420707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Logo">
            <a:extLst>
              <a:ext uri="{FF2B5EF4-FFF2-40B4-BE49-F238E27FC236}">
                <a16:creationId xmlns:a16="http://schemas.microsoft.com/office/drawing/2014/main" id="{A907FE7B-E6F5-BF6A-BA28-B9CB74B061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3" y="2300510"/>
            <a:ext cx="5183187" cy="162298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550559-B965-14E4-804A-2259595CD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28" y="1006566"/>
            <a:ext cx="6553927" cy="48287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the Mediterranean Adventures?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B54F842-42DD-CCD5-D4B8-07A2AE2D3F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Brand, Logo &amp; Definition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E57E297-5255-48C2-4D20-61B653295E7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50560" y="2218189"/>
            <a:ext cx="6822513" cy="4240483"/>
          </a:xfrm>
        </p:spPr>
        <p:txBody>
          <a:bodyPr>
            <a:normAutofit/>
          </a:bodyPr>
          <a:lstStyle/>
          <a:p>
            <a:pPr marL="342900" indent="-342900">
              <a:buBlip>
                <a:blip r:embed="rId3"/>
              </a:buBlip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The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Mediterranean Adventures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stand for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sustainable adventure tourism products and experiences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reflecting the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authenticity, natural and cultural highlights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D5371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of the 5 unique MEDUSA destinations Catalunya, Puglia, Jordan, Lebanon, Tunisia.</a:t>
            </a:r>
          </a:p>
          <a:p>
            <a:pPr marL="342900" lvl="0" indent="-342900">
              <a:buBlip>
                <a:blip r:embed="rId3"/>
              </a:buBlip>
              <a:defRPr/>
            </a:pPr>
            <a:r>
              <a:rPr lang="en-US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Mediterranean Adventures is </a:t>
            </a:r>
            <a:r>
              <a:rPr lang="en-US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 identity for local tourism businesses</a:t>
            </a:r>
            <a:r>
              <a:rPr lang="en-US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and local communities that helps to</a:t>
            </a:r>
            <a:r>
              <a:rPr lang="en-US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raise their competitiveness and generate benefits for all of them.</a:t>
            </a:r>
          </a:p>
          <a:p>
            <a:pPr marL="342900" lvl="0" indent="-342900">
              <a:buBlip>
                <a:blip r:embed="rId3"/>
              </a:buBlip>
              <a:defRPr/>
            </a:pPr>
            <a:r>
              <a:rPr lang="en-US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It p</a:t>
            </a:r>
            <a:r>
              <a:rPr lang="en-US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romotes mainly </a:t>
            </a:r>
            <a:r>
              <a:rPr lang="en-US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soft adventure tourism activities</a:t>
            </a:r>
            <a:r>
              <a:rPr lang="en-US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 </a:t>
            </a:r>
            <a:r>
              <a:rPr lang="en-US" b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products and soft mobility options </a:t>
            </a:r>
            <a:r>
              <a:rPr lang="en-US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such as hiking, biking or trekking and cultural local experiences.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D5371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95968-E3A5-2249-7127-3B8022FC9F54}"/>
              </a:ext>
            </a:extLst>
          </p:cNvPr>
          <p:cNvSpPr txBox="1"/>
          <p:nvPr/>
        </p:nvSpPr>
        <p:spPr>
          <a:xfrm>
            <a:off x="7859210" y="4623077"/>
            <a:ext cx="3782230" cy="1569660"/>
          </a:xfrm>
          <a:prstGeom prst="rect">
            <a:avLst/>
          </a:prstGeom>
          <a:solidFill>
            <a:srgbClr val="D85744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Experience the Mediterranean Adventure Treasures!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B577C-BFE1-C085-FDC6-97BDF99CA5FD}"/>
              </a:ext>
            </a:extLst>
          </p:cNvPr>
          <p:cNvSpPr txBox="1"/>
          <p:nvPr/>
        </p:nvSpPr>
        <p:spPr>
          <a:xfrm>
            <a:off x="7859210" y="4051146"/>
            <a:ext cx="199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Slogan:</a:t>
            </a:r>
          </a:p>
        </p:txBody>
      </p:sp>
    </p:spTree>
    <p:extLst>
      <p:ext uri="{BB962C8B-B14F-4D97-AF65-F5344CB8AC3E}">
        <p14:creationId xmlns:p14="http://schemas.microsoft.com/office/powerpoint/2010/main" val="392522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FE8329-F068-8860-56EB-9475B11B6C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Mediterranean Adventures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4190EB-D871-8A0A-A13C-2C742289F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6487831" cy="470125"/>
          </a:xfrm>
        </p:spPr>
        <p:txBody>
          <a:bodyPr>
            <a:normAutofit/>
          </a:bodyPr>
          <a:lstStyle/>
          <a:p>
            <a:r>
              <a:rPr lang="en-US" sz="2400" dirty="0"/>
              <a:t>Target Soft Adventure Activities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38" y="4514850"/>
            <a:ext cx="872043" cy="11827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79" y="4535526"/>
            <a:ext cx="872043" cy="11760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99" y="4568892"/>
            <a:ext cx="872043" cy="11827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08" y="2246950"/>
            <a:ext cx="1133954" cy="16948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02" y="2229108"/>
            <a:ext cx="1060796" cy="14387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12" y="4616012"/>
            <a:ext cx="872043" cy="11827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98" y="4545742"/>
            <a:ext cx="928728" cy="12596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73" y="4611050"/>
            <a:ext cx="1060796" cy="11536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46" y="2229107"/>
            <a:ext cx="1060796" cy="14387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64" y="2246950"/>
            <a:ext cx="1231499" cy="14387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13" y="4611050"/>
            <a:ext cx="872043" cy="11827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727" y="4620592"/>
            <a:ext cx="1035486" cy="11692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33" y="4611050"/>
            <a:ext cx="872043" cy="1182771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BFADDC5-DC2A-C865-463B-19328ACFC6EA}"/>
              </a:ext>
            </a:extLst>
          </p:cNvPr>
          <p:cNvSpPr/>
          <p:nvPr/>
        </p:nvSpPr>
        <p:spPr>
          <a:xfrm>
            <a:off x="208344" y="2398502"/>
            <a:ext cx="1469985" cy="703513"/>
          </a:xfrm>
          <a:prstGeom prst="homePlate">
            <a:avLst/>
          </a:prstGeom>
          <a:solidFill>
            <a:srgbClr val="D38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Top 5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D227C6C1-B63E-BF09-4D6F-63E354D4D94B}"/>
              </a:ext>
            </a:extLst>
          </p:cNvPr>
          <p:cNvSpPr/>
          <p:nvPr/>
        </p:nvSpPr>
        <p:spPr>
          <a:xfrm>
            <a:off x="188403" y="4665045"/>
            <a:ext cx="1469985" cy="703513"/>
          </a:xfrm>
          <a:prstGeom prst="homePlate">
            <a:avLst/>
          </a:prstGeom>
          <a:solidFill>
            <a:srgbClr val="D38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Other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52BAD6A-A74D-C668-5D21-B2B0D8C6BF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39" y="2257717"/>
            <a:ext cx="1057658" cy="16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50560" y="2172174"/>
            <a:ext cx="5183075" cy="406658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20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raw the attention of potential visitors to the destination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ttract a special target group to the destination </a:t>
            </a:r>
            <a:endParaRPr lang="en-GB" sz="2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Market the core characteristics and authenticity of the destination, as well as – of course – to market the destination itself.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+mj-lt"/>
                <a:cs typeface="Arial" panose="020B0604020202020204" pitchFamily="34" charset="0"/>
              </a:rPr>
              <a:t>Being a well-established tourism product, reflecting the authenticity, natural and cultural highlights, tourism value chain, and sustainable infrastructure of the destination.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GB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For the Mediterranean Adventures 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long distance trails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have been identified as 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“the”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sustainable adventure </a:t>
            </a:r>
            <a:r>
              <a:rPr lang="en-GB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tourism flagship products. </a:t>
            </a:r>
            <a:endParaRPr lang="en-US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0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Mediterranean Adventures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50560" y="1511527"/>
            <a:ext cx="5545440" cy="470125"/>
          </a:xfrm>
        </p:spPr>
        <p:txBody>
          <a:bodyPr/>
          <a:lstStyle/>
          <a:p>
            <a:r>
              <a:rPr lang="en-US" dirty="0"/>
              <a:t>Flagship Products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EA65DB-7BBC-00E0-3AFE-C36CD5B5F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62" y="2721870"/>
            <a:ext cx="5007398" cy="33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9" descr="Logo">
            <a:extLst>
              <a:ext uri="{FF2B5EF4-FFF2-40B4-BE49-F238E27FC236}">
                <a16:creationId xmlns:a16="http://schemas.microsoft.com/office/drawing/2014/main" id="{E1B98E89-3AFD-421A-47B7-8EAA6A88E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20" y="577533"/>
            <a:ext cx="4040629" cy="12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2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02B2386-8DC3-C789-7F9E-8E2AB879E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987" y="5001464"/>
            <a:ext cx="2327275" cy="1410912"/>
          </a:xfrm>
          <a:prstGeom prst="rect">
            <a:avLst/>
          </a:prstGeom>
        </p:spPr>
      </p:pic>
      <p:pic>
        <p:nvPicPr>
          <p:cNvPr id="14" name="Picture Placeholder 13" descr="Circle&#10;&#10;Description automatically generated">
            <a:extLst>
              <a:ext uri="{FF2B5EF4-FFF2-40B4-BE49-F238E27FC236}">
                <a16:creationId xmlns:a16="http://schemas.microsoft.com/office/drawing/2014/main" id="{1E6C038E-2CDB-3893-C0F7-B373152190A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 r="12689"/>
          <a:stretch>
            <a:fillRect/>
          </a:stretch>
        </p:blipFill>
        <p:spPr>
          <a:xfrm>
            <a:off x="1406050" y="4496503"/>
            <a:ext cx="1738021" cy="1279604"/>
          </a:xfrm>
        </p:spPr>
      </p:pic>
      <p:pic>
        <p:nvPicPr>
          <p:cNvPr id="16" name="Picture Placeholder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1031DD-C171-0340-BB63-4E0BDB19433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r="13208"/>
          <a:stretch>
            <a:fillRect/>
          </a:stretch>
        </p:blipFill>
        <p:spPr>
          <a:xfrm>
            <a:off x="1748084" y="2498508"/>
            <a:ext cx="2037805" cy="1500317"/>
          </a:xfrm>
        </p:spPr>
      </p:pic>
      <p:pic>
        <p:nvPicPr>
          <p:cNvPr id="18" name="Picture Placeholder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14E97B-5CB0-6985-2727-1FC281AEB18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10408"/>
          <a:stretch>
            <a:fillRect/>
          </a:stretch>
        </p:blipFill>
        <p:spPr>
          <a:xfrm>
            <a:off x="5094262" y="2618661"/>
            <a:ext cx="2201283" cy="1620677"/>
          </a:xfrm>
        </p:spPr>
      </p:pic>
      <p:pic>
        <p:nvPicPr>
          <p:cNvPr id="20" name="Picture Placeholder 19" descr="Logo, company name&#10;&#10;Description automatically generated">
            <a:extLst>
              <a:ext uri="{FF2B5EF4-FFF2-40B4-BE49-F238E27FC236}">
                <a16:creationId xmlns:a16="http://schemas.microsoft.com/office/drawing/2014/main" id="{4A19CBAE-B587-71D1-9EA4-AE94A3653A4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 b="9137"/>
          <a:stretch>
            <a:fillRect/>
          </a:stretch>
        </p:blipFill>
        <p:spPr>
          <a:xfrm>
            <a:off x="8661730" y="2327101"/>
            <a:ext cx="2086291" cy="153601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19C08B9-7FDC-3CD4-E4AC-286D270E3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Mediterranean Adventures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18D5CB5-0ED0-E975-710C-D88B83261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7227627" cy="470125"/>
          </a:xfrm>
        </p:spPr>
        <p:txBody>
          <a:bodyPr>
            <a:normAutofit fontScale="92500"/>
          </a:bodyPr>
          <a:lstStyle/>
          <a:p>
            <a:r>
              <a:rPr lang="en-US" dirty="0"/>
              <a:t>Flagship Products in MEDUSA Destinations</a:t>
            </a:r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88A21040-7166-38EA-E688-1D304D2C7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07" y="4828783"/>
            <a:ext cx="3255598" cy="1017372"/>
          </a:xfrm>
          <a:solidFill>
            <a:schemeClr val="bg1"/>
          </a:solidFill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F960A6E-6F78-6631-24ED-1C88E389164F}"/>
              </a:ext>
            </a:extLst>
          </p:cNvPr>
          <p:cNvSpPr txBox="1"/>
          <p:nvPr/>
        </p:nvSpPr>
        <p:spPr>
          <a:xfrm>
            <a:off x="8275401" y="3757922"/>
            <a:ext cx="2858947" cy="400110"/>
          </a:xfrm>
          <a:prstGeom prst="rect">
            <a:avLst/>
          </a:prstGeom>
          <a:noFill/>
          <a:ln>
            <a:solidFill>
              <a:srgbClr val="2D5371"/>
            </a:solidFill>
          </a:ln>
        </p:spPr>
        <p:txBody>
          <a:bodyPr wrap="square">
            <a:spAutoFit/>
          </a:bodyPr>
          <a:lstStyle/>
          <a:p>
            <a:r>
              <a:rPr lang="en-GB" sz="2000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from </a:t>
            </a:r>
            <a:r>
              <a:rPr lang="en-GB" sz="2000" i="1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Tamazret</a:t>
            </a:r>
            <a:r>
              <a:rPr lang="en-GB" sz="2000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to </a:t>
            </a:r>
            <a:r>
              <a:rPr lang="en-GB" sz="2000" i="1" dirty="0" err="1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Douriret</a:t>
            </a:r>
            <a:r>
              <a:rPr lang="en-GB" sz="2000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en-US" sz="2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Content Placeholder 9" descr="Logo">
            <a:extLst>
              <a:ext uri="{FF2B5EF4-FFF2-40B4-BE49-F238E27FC236}">
                <a16:creationId xmlns:a16="http://schemas.microsoft.com/office/drawing/2014/main" id="{2EC857DD-1FE3-DC1B-4FB2-B6755A5D65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648" y="746566"/>
            <a:ext cx="3500801" cy="10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61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51A41-0F2F-94A2-14A2-B093574A57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200" b="1" dirty="0"/>
              <a:t>One Vision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⃝</a:t>
            </a:r>
            <a:r>
              <a:rPr lang="en-US" sz="3200" b="1" dirty="0"/>
              <a:t> One Brand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⃝</a:t>
            </a:r>
            <a:r>
              <a:rPr lang="en-US" sz="3200" b="1" dirty="0"/>
              <a:t> One Marketing Approach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18E2B-D14C-5348-0BDB-7EF51F006D8A}"/>
              </a:ext>
            </a:extLst>
          </p:cNvPr>
          <p:cNvSpPr txBox="1"/>
          <p:nvPr/>
        </p:nvSpPr>
        <p:spPr>
          <a:xfrm>
            <a:off x="2159312" y="1752742"/>
            <a:ext cx="81280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The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MEDUSA destinations 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and their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flagship products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 are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jointly positioned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 and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recognized 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as one of the most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diverse sustainable adventure tourism destinations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 on the international sustainable tourism market, standing for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cultural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 and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natural diversity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, richness and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authenticity,</a:t>
            </a:r>
            <a:r>
              <a:rPr lang="en-GB" sz="2800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 and are famous for their </a:t>
            </a:r>
            <a:r>
              <a:rPr lang="en-GB" sz="2800" b="1" kern="1200" dirty="0">
                <a:solidFill>
                  <a:srgbClr val="0C6C80"/>
                </a:solidFill>
                <a:effectLst/>
                <a:latin typeface="+mj-lt"/>
                <a:ea typeface="Calibri" panose="020F0502020204030204" pitchFamily="34" charset="0"/>
                <a:cs typeface="Biome Light" panose="020B0502040204020203" pitchFamily="34" charset="0"/>
              </a:rPr>
              <a:t>Mediterranean Art of Living.</a:t>
            </a:r>
            <a:endParaRPr lang="en-US" sz="2800" dirty="0">
              <a:solidFill>
                <a:srgbClr val="0C6C80"/>
              </a:solidFill>
              <a:latin typeface="+mj-lt"/>
              <a:cs typeface="Biome Light" panose="020B0502040204020203" pitchFamily="34" charset="0"/>
            </a:endParaRPr>
          </a:p>
        </p:txBody>
      </p:sp>
      <p:pic>
        <p:nvPicPr>
          <p:cNvPr id="16" name="Content Placeholder 9" descr="Logo">
            <a:extLst>
              <a:ext uri="{FF2B5EF4-FFF2-40B4-BE49-F238E27FC236}">
                <a16:creationId xmlns:a16="http://schemas.microsoft.com/office/drawing/2014/main" id="{367F6059-C845-3A5E-732E-34048C7E7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06" y="188893"/>
            <a:ext cx="5183187" cy="16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9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706BE7-DB09-7833-A3D2-34ABBBB76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Working in partnerships</a:t>
            </a:r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12A5D93C-9942-97DA-4F43-A1365342F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59" y="1489442"/>
            <a:ext cx="9091152" cy="4701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Market the Mediterranean Region under one umbrella brand</a:t>
            </a:r>
          </a:p>
          <a:p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DA62270-1A8A-4923-3642-20204B00D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869992"/>
              </p:ext>
            </p:extLst>
          </p:nvPr>
        </p:nvGraphicFramePr>
        <p:xfrm>
          <a:off x="1345235" y="2440407"/>
          <a:ext cx="9176152" cy="369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Content Placeholder 9" descr="Logo">
            <a:extLst>
              <a:ext uri="{FF2B5EF4-FFF2-40B4-BE49-F238E27FC236}">
                <a16:creationId xmlns:a16="http://schemas.microsoft.com/office/drawing/2014/main" id="{07F9623E-DF8F-07A6-B7E6-29F22519F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15" y="134398"/>
            <a:ext cx="3500801" cy="10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18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706BE7-DB09-7833-A3D2-34ABBBB76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29" y="1006566"/>
            <a:ext cx="7294706" cy="482876"/>
          </a:xfrm>
        </p:spPr>
        <p:txBody>
          <a:bodyPr>
            <a:normAutofit fontScale="90000"/>
          </a:bodyPr>
          <a:lstStyle/>
          <a:p>
            <a:r>
              <a:rPr lang="en-US" dirty="0"/>
              <a:t>Eligible Private Sector Businesses</a:t>
            </a:r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12A5D93C-9942-97DA-4F43-A1365342F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59" y="1489442"/>
            <a:ext cx="8581866" cy="4701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Brand at the core of all marketing activities and behavior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2E0914-08EB-AF6F-4BE5-C54F86072CDA}"/>
              </a:ext>
            </a:extLst>
          </p:cNvPr>
          <p:cNvSpPr txBox="1"/>
          <p:nvPr/>
        </p:nvSpPr>
        <p:spPr>
          <a:xfrm>
            <a:off x="802060" y="2257064"/>
            <a:ext cx="5475141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GB" sz="2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Tour Operators and Service Providers from the MEDUSA destinations - </a:t>
            </a:r>
            <a:r>
              <a:rPr lang="en-GB" sz="22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7 key criteria</a:t>
            </a:r>
            <a:r>
              <a:rPr lang="en-GB" sz="2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:</a:t>
            </a:r>
            <a:endParaRPr lang="en-US" sz="2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Territorial registration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Visible Adventure Tourism offer</a:t>
            </a:r>
            <a:endParaRPr lang="en-US" sz="2200" dirty="0">
              <a:effectLst/>
              <a:uFill>
                <a:solidFill>
                  <a:srgbClr val="0070C0"/>
                </a:solidFill>
              </a:u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Adventure Tourism Programme in place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Integration of local communities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Applying sustainability </a:t>
            </a:r>
            <a:endParaRPr lang="en-US" sz="2200" dirty="0">
              <a:effectLst/>
              <a:uFill>
                <a:solidFill>
                  <a:srgbClr val="0070C0"/>
                </a:solidFill>
              </a:u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+mj-lt"/>
              <a:buAutoNum type="arabicParenR"/>
            </a:pPr>
            <a:r>
              <a:rPr lang="en-GB" sz="2200" b="1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Soft Adventure </a:t>
            </a:r>
            <a:r>
              <a:rPr lang="en-GB" sz="2200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tourism activities 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+mj-lt"/>
              <a:buAutoNum type="arabicParenR"/>
            </a:pPr>
            <a:r>
              <a:rPr lang="en-GB" sz="2200" dirty="0">
                <a:solidFill>
                  <a:srgbClr val="000000"/>
                </a:solidFill>
                <a:effectLst/>
                <a:uFill>
                  <a:solidFill>
                    <a:srgbClr val="0070C0"/>
                  </a:solidFill>
                </a:u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Promoting the authenticity of the Mediterranean</a:t>
            </a:r>
            <a:endParaRPr lang="en-US" sz="2200" dirty="0">
              <a:effectLst/>
              <a:uFill>
                <a:solidFill>
                  <a:srgbClr val="0070C0"/>
                </a:solidFill>
              </a:u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Grafik 212">
            <a:extLst>
              <a:ext uri="{FF2B5EF4-FFF2-40B4-BE49-F238E27FC236}">
                <a16:creationId xmlns:a16="http://schemas.microsoft.com/office/drawing/2014/main" id="{FC6A748D-DC4E-EEA6-1062-95ED3EEF6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714" y="3009661"/>
            <a:ext cx="3071421" cy="3071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AC3F5-DAD5-2E0F-3659-48903D8BFCC1}"/>
              </a:ext>
            </a:extLst>
          </p:cNvPr>
          <p:cNvSpPr txBox="1"/>
          <p:nvPr/>
        </p:nvSpPr>
        <p:spPr>
          <a:xfrm>
            <a:off x="7504118" y="2347562"/>
            <a:ext cx="3071421" cy="461665"/>
          </a:xfrm>
          <a:prstGeom prst="rect">
            <a:avLst/>
          </a:prstGeom>
          <a:solidFill>
            <a:srgbClr val="509067"/>
          </a:solidFill>
          <a:ln>
            <a:solidFill>
              <a:srgbClr val="0C6C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Online &amp; Offline</a:t>
            </a:r>
          </a:p>
        </p:txBody>
      </p:sp>
    </p:spTree>
    <p:extLst>
      <p:ext uri="{BB962C8B-B14F-4D97-AF65-F5344CB8AC3E}">
        <p14:creationId xmlns:p14="http://schemas.microsoft.com/office/powerpoint/2010/main" val="4126381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2672FF-ACB7-E8D2-00BA-87CF51911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432" y="3491133"/>
            <a:ext cx="11007723" cy="3207322"/>
          </a:xfrm>
        </p:spPr>
        <p:txBody>
          <a:bodyPr>
            <a:normAutofit lnSpcReduction="10000"/>
          </a:bodyPr>
          <a:lstStyle/>
          <a:p>
            <a:pPr marL="40481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Stronger market positioning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on the international travel market through joint marketing activities!</a:t>
            </a:r>
          </a:p>
          <a:p>
            <a:pPr marL="40481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Being </a:t>
            </a: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recognized as a sustainable adventure tourism operators, service provider or DMO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 the Mediterranean.</a:t>
            </a:r>
          </a:p>
          <a:p>
            <a:pPr marL="40481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Boosting your business reputation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through co-marketing and branding </a:t>
            </a:r>
          </a:p>
          <a:p>
            <a:pPr marL="40481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Having </a:t>
            </a: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access to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broader and more specialized </a:t>
            </a: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international target markets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404813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Being part of a network of sustainable adventure tourism businesses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finding the right partners to create joint cross-border products and marketing activities. </a:t>
            </a:r>
          </a:p>
          <a:p>
            <a:pPr marL="404813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3032125" algn="l"/>
              </a:tabLst>
            </a:pP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Direct promotion of your offerings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through the Mediterranean Adventures web portal: 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www.mediterraneanadventures.org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pic>
        <p:nvPicPr>
          <p:cNvPr id="22" name="Picture Placeholder 21" descr="A group of people in a canoe&#10;&#10;Description automatically generated with medium confidence">
            <a:extLst>
              <a:ext uri="{FF2B5EF4-FFF2-40B4-BE49-F238E27FC236}">
                <a16:creationId xmlns:a16="http://schemas.microsoft.com/office/drawing/2014/main" id="{910B234A-D4F1-8970-1D19-61675859F7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4717" r="4717"/>
          <a:stretch/>
        </p:blipFill>
        <p:spPr/>
      </p:pic>
      <p:pic>
        <p:nvPicPr>
          <p:cNvPr id="24" name="Picture Placeholder 23" descr="A group of people riding bikes on a road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39447DF-FDF0-0C82-4D53-C8EBA333108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l="11500" r="11500"/>
          <a:stretch/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FA2AA84-1952-3838-A784-92A3706215B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/>
          <a:srcRect l="4713" r="4713"/>
          <a:stretch/>
        </p:blipFill>
        <p:spPr/>
      </p:pic>
      <p:pic>
        <p:nvPicPr>
          <p:cNvPr id="28" name="Picture Placeholder 27" descr="A picture containing water, valley, outdoor, nature&#10;&#10;Description automatically generated">
            <a:extLst>
              <a:ext uri="{FF2B5EF4-FFF2-40B4-BE49-F238E27FC236}">
                <a16:creationId xmlns:a16="http://schemas.microsoft.com/office/drawing/2014/main" id="{D93F463E-A675-8E44-5521-486720E49B6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/>
          <a:srcRect t="898" b="898"/>
          <a:stretch/>
        </p:blipFill>
        <p:spPr/>
      </p:pic>
      <p:sp>
        <p:nvSpPr>
          <p:cNvPr id="710" name="Google Shape;710;p4"/>
          <p:cNvSpPr txBox="1">
            <a:spLocks noGrp="1"/>
          </p:cNvSpPr>
          <p:nvPr>
            <p:ph type="ctrTitle" idx="4294967295"/>
          </p:nvPr>
        </p:nvSpPr>
        <p:spPr>
          <a:xfrm>
            <a:off x="559157" y="420688"/>
            <a:ext cx="10473767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r>
              <a:rPr lang="en-US" dirty="0">
                <a:solidFill>
                  <a:schemeClr val="tx2"/>
                </a:solidFill>
              </a:rPr>
              <a:t>Why Partner with Mediterranean Adventures?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65367"/>
      </p:ext>
    </p:extLst>
  </p:cSld>
  <p:clrMapOvr>
    <a:masterClrMapping/>
  </p:clrMapOvr>
</p:sld>
</file>

<file path=ppt/theme/theme1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rk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iddle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472</Words>
  <Application>Microsoft Office PowerPoint</Application>
  <PresentationFormat>Widescreen</PresentationFormat>
  <Paragraphs>56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Akrobat</vt:lpstr>
      <vt:lpstr>Arial</vt:lpstr>
      <vt:lpstr>Calibri</vt:lpstr>
      <vt:lpstr>Calibri Light</vt:lpstr>
      <vt:lpstr>Montserrat</vt:lpstr>
      <vt:lpstr>Montserrat Light</vt:lpstr>
      <vt:lpstr>Red</vt:lpstr>
      <vt:lpstr>Light Blue</vt:lpstr>
      <vt:lpstr>Yellow</vt:lpstr>
      <vt:lpstr>Dark Blue</vt:lpstr>
      <vt:lpstr>Orange</vt:lpstr>
      <vt:lpstr>Middle Blue</vt:lpstr>
      <vt:lpstr>Session 3  The Brand: Mediterranean Adventures</vt:lpstr>
      <vt:lpstr>What are the Mediterranean Adventures?</vt:lpstr>
      <vt:lpstr>Mediterranean Adventures</vt:lpstr>
      <vt:lpstr>Mediterranean Adventures</vt:lpstr>
      <vt:lpstr>Mediterranean Adventures</vt:lpstr>
      <vt:lpstr>PowerPoint Presentation</vt:lpstr>
      <vt:lpstr>Working in partnerships</vt:lpstr>
      <vt:lpstr>Eligible Private Sector Businesses</vt:lpstr>
      <vt:lpstr>Why Partner with Mediterranean Adventures?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abi aad</dc:creator>
  <cp:lastModifiedBy>Lina Al-Khaled</cp:lastModifiedBy>
  <cp:revision>62</cp:revision>
  <dcterms:created xsi:type="dcterms:W3CDTF">2022-06-21T09:12:01Z</dcterms:created>
  <dcterms:modified xsi:type="dcterms:W3CDTF">2022-07-27T17:18:15Z</dcterms:modified>
</cp:coreProperties>
</file>