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72" r:id="rId2"/>
    <p:sldMasterId id="2147483681" r:id="rId3"/>
    <p:sldMasterId id="2147483690" r:id="rId4"/>
    <p:sldMasterId id="2147483699" r:id="rId5"/>
    <p:sldMasterId id="2147483708" r:id="rId6"/>
    <p:sldMasterId id="2147483717" r:id="rId7"/>
    <p:sldMasterId id="2147483756" r:id="rId8"/>
  </p:sldMasterIdLst>
  <p:notesMasterIdLst>
    <p:notesMasterId r:id="rId13"/>
  </p:notesMasterIdLst>
  <p:sldIdLst>
    <p:sldId id="256" r:id="rId9"/>
    <p:sldId id="665" r:id="rId10"/>
    <p:sldId id="649" r:id="rId11"/>
    <p:sldId id="6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02D"/>
    <a:srgbClr val="2D5371"/>
    <a:srgbClr val="1D2B55"/>
    <a:srgbClr val="509067"/>
    <a:srgbClr val="D85744"/>
    <a:srgbClr val="58595B"/>
    <a:srgbClr val="1393AB"/>
    <a:srgbClr val="E5D022"/>
    <a:srgbClr val="0C6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72934" autoAdjust="0"/>
  </p:normalViewPr>
  <p:slideViewPr>
    <p:cSldViewPr snapToGrid="0">
      <p:cViewPr varScale="1">
        <p:scale>
          <a:sx n="78" d="100"/>
          <a:sy n="78" d="100"/>
        </p:scale>
        <p:origin x="19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075A9-2148-4EBB-8E17-C90C973804B7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35BF-BFFA-4929-8AFA-6D9D49394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47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1" i="0" u="none" strike="noStrike" baseline="0" dirty="0">
                <a:solidFill>
                  <a:srgbClr val="FFFFFF"/>
                </a:solidFill>
                <a:latin typeface="Roboto-Bold"/>
              </a:rPr>
              <a:t>OBJECTIVES</a:t>
            </a:r>
          </a:p>
          <a:p>
            <a:pPr algn="l"/>
            <a:r>
              <a:rPr lang="en-GB" sz="1800" b="0" i="0" u="none" strike="noStrike" baseline="0" dirty="0">
                <a:solidFill>
                  <a:srgbClr val="FFFFFF"/>
                </a:solidFill>
                <a:latin typeface="Roboto-Regular"/>
              </a:rPr>
              <a:t>• Provide adventure tour operators and service providers in the MEDUSA destinations with guidance on marketing</a:t>
            </a:r>
          </a:p>
          <a:p>
            <a:pPr algn="l"/>
            <a:r>
              <a:rPr lang="en-GB" sz="1800" b="0" i="0" u="none" strike="noStrike" baseline="0" dirty="0">
                <a:solidFill>
                  <a:srgbClr val="FFFFFF"/>
                </a:solidFill>
                <a:latin typeface="Roboto-Regular"/>
              </a:rPr>
              <a:t>practices to promote their business</a:t>
            </a:r>
          </a:p>
          <a:p>
            <a:pPr algn="l"/>
            <a:r>
              <a:rPr lang="en-GB" sz="1800" b="0" i="0" u="none" strike="noStrike" baseline="0" dirty="0">
                <a:solidFill>
                  <a:srgbClr val="FFFFFF"/>
                </a:solidFill>
                <a:latin typeface="Roboto-Regular"/>
              </a:rPr>
              <a:t>• Inform about the MEDUSA project marketing activities</a:t>
            </a:r>
          </a:p>
          <a:p>
            <a:pPr algn="l"/>
            <a:r>
              <a:rPr lang="en-GB" sz="1800" b="0" i="0" u="none" strike="noStrike" baseline="0" dirty="0">
                <a:solidFill>
                  <a:srgbClr val="FFFFFF"/>
                </a:solidFill>
                <a:latin typeface="Roboto-Regular"/>
              </a:rPr>
              <a:t>and tools.</a:t>
            </a:r>
          </a:p>
          <a:p>
            <a:pPr algn="l"/>
            <a:endParaRPr lang="en-GB" sz="1800" b="0" i="0" u="none" strike="noStrike" baseline="0" dirty="0">
              <a:solidFill>
                <a:srgbClr val="FFFFFF"/>
              </a:solidFill>
              <a:latin typeface="Roboto-Regular"/>
            </a:endParaRPr>
          </a:p>
          <a:p>
            <a:pPr algn="l"/>
            <a:r>
              <a:rPr lang="en-GB" sz="1800" b="1" i="0" u="none" strike="noStrike" baseline="0" dirty="0">
                <a:solidFill>
                  <a:srgbClr val="FFFFFF"/>
                </a:solidFill>
                <a:latin typeface="Roboto-Bold"/>
              </a:rPr>
              <a:t>AGENDA HIGHLIGHTS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35BF-BFFA-4929-8AFA-6D9D493942E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05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35BF-BFFA-4929-8AFA-6D9D493942E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67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5" y="0"/>
            <a:ext cx="7297783" cy="6858000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D38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02" y="5275218"/>
            <a:ext cx="1499746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9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2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">
  <p:cSld name="1_Plai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/>
          <p:nvPr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4"/>
          <p:cNvSpPr txBox="1">
            <a:spLocks noGrp="1"/>
          </p:cNvSpPr>
          <p:nvPr>
            <p:ph type="ctrTitle"/>
          </p:nvPr>
        </p:nvSpPr>
        <p:spPr>
          <a:xfrm>
            <a:off x="552929" y="1006566"/>
            <a:ext cx="5673700" cy="44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ubTitle" idx="1"/>
          </p:nvPr>
        </p:nvSpPr>
        <p:spPr>
          <a:xfrm>
            <a:off x="550560" y="1489442"/>
            <a:ext cx="4415245" cy="4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907" y="5754528"/>
            <a:ext cx="890093" cy="11034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4"/>
          <p:cNvSpPr txBox="1"/>
          <p:nvPr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© 2022, Mediterranean Adventures. all rights reserved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4"/>
          <p:cNvSpPr txBox="1">
            <a:spLocks noGrp="1"/>
          </p:cNvSpPr>
          <p:nvPr>
            <p:ph type="body" idx="2"/>
          </p:nvPr>
        </p:nvSpPr>
        <p:spPr>
          <a:xfrm>
            <a:off x="550560" y="2318882"/>
            <a:ext cx="10457074" cy="381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5371"/>
              </a:buClr>
              <a:buSzPts val="2200"/>
              <a:buNone/>
              <a:defRPr sz="2200">
                <a:solidFill>
                  <a:srgbClr val="2D53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35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6"/>
          <p:cNvSpPr txBox="1">
            <a:spLocks noGrp="1"/>
          </p:cNvSpPr>
          <p:nvPr>
            <p:ph type="ctrTitle"/>
          </p:nvPr>
        </p:nvSpPr>
        <p:spPr>
          <a:xfrm>
            <a:off x="552929" y="1006566"/>
            <a:ext cx="5673700" cy="44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 txBox="1">
            <a:spLocks noGrp="1"/>
          </p:cNvSpPr>
          <p:nvPr>
            <p:ph type="subTitle" idx="1"/>
          </p:nvPr>
        </p:nvSpPr>
        <p:spPr>
          <a:xfrm>
            <a:off x="550560" y="1489442"/>
            <a:ext cx="4415245" cy="4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46"/>
          <p:cNvSpPr txBox="1"/>
          <p:nvPr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© 2022, Mediterranean Adventures. all rights reserved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2"/>
          </p:nvPr>
        </p:nvSpPr>
        <p:spPr>
          <a:xfrm>
            <a:off x="550560" y="2318882"/>
            <a:ext cx="10457074" cy="381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5371"/>
              </a:buClr>
              <a:buSzPts val="2200"/>
              <a:buFont typeface="Arial"/>
              <a:buChar char="•"/>
              <a:defRPr sz="2200">
                <a:solidFill>
                  <a:srgbClr val="2D53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6" name="Google Shape;17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0095" y="5740145"/>
            <a:ext cx="901905" cy="111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4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5" y="0"/>
            <a:ext cx="7297783" cy="6858000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13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07" y="5275218"/>
            <a:ext cx="1498941" cy="17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69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13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24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2870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46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2304005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2786881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1393AB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19510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3426202"/>
            <a:ext cx="9960686" cy="280042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4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GOES HERE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83223" y="0"/>
            <a:ext cx="72087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67978" y="1872481"/>
            <a:ext cx="4082400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1393AB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67977" y="2517019"/>
            <a:ext cx="3969189" cy="346656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70346" y="1424441"/>
            <a:ext cx="4080032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5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8274" y="5312229"/>
            <a:ext cx="10371909" cy="661851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6938" y="714375"/>
            <a:ext cx="10398125" cy="44751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2776" y="5390605"/>
            <a:ext cx="9884229" cy="51330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01" y="4611720"/>
            <a:ext cx="1384615" cy="20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7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GOES HERE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5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0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1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3185417" cy="1199381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05350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5" y="0"/>
            <a:ext cx="7297783" cy="6858000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04" y="5271923"/>
            <a:ext cx="1511644" cy="17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81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08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08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7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2304005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2786881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09067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19510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3426202"/>
            <a:ext cx="9960686" cy="280042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08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08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90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GOES HERE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08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83223" y="0"/>
            <a:ext cx="72087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67978" y="1872481"/>
            <a:ext cx="4082400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09067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67977" y="2517019"/>
            <a:ext cx="3969189" cy="346656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70346" y="1424441"/>
            <a:ext cx="4080032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5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8274" y="5312229"/>
            <a:ext cx="10371909" cy="661851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6938" y="714375"/>
            <a:ext cx="10398125" cy="44751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2776" y="5390605"/>
            <a:ext cx="9884229" cy="51330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01" y="4611720"/>
            <a:ext cx="1384615" cy="20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66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GOES HERE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08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81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08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2304005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2786881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D3802D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19510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3426202"/>
            <a:ext cx="9960686" cy="280042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00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39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08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16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5" y="0"/>
            <a:ext cx="7297783" cy="6858000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rgbClr val="2D53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0C6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70" y="5275218"/>
            <a:ext cx="1499746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2D537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20356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2D537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636938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2304005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2786881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C6C80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19510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3426202"/>
            <a:ext cx="9960686" cy="280042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1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2D537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37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2D537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26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83223" y="0"/>
            <a:ext cx="72087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67978" y="1872481"/>
            <a:ext cx="4082400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C6C80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57" y="5754528"/>
            <a:ext cx="890093" cy="110347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67977" y="2517019"/>
            <a:ext cx="3969189" cy="346656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70346" y="1424441"/>
            <a:ext cx="4080032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73176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8274" y="5312229"/>
            <a:ext cx="10371909" cy="661851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6938" y="714375"/>
            <a:ext cx="10398125" cy="44751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2776" y="5390605"/>
            <a:ext cx="9884229" cy="51330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04" y="4611720"/>
            <a:ext cx="1383912" cy="201185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51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2D537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73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2D537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5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E5D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948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5" y="0"/>
            <a:ext cx="7297783" cy="6858000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E5D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67" y="5275218"/>
            <a:ext cx="1493649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8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81365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0353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2304005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2786881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E5D022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19510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3426202"/>
            <a:ext cx="9960686" cy="280042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18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2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44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83223" y="0"/>
            <a:ext cx="72087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67978" y="1872481"/>
            <a:ext cx="4082400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E5D022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57" y="5754528"/>
            <a:ext cx="890093" cy="110347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67977" y="2517019"/>
            <a:ext cx="3969189" cy="346656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70346" y="1424441"/>
            <a:ext cx="4080032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58242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8274" y="5312229"/>
            <a:ext cx="10371909" cy="661851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6938" y="714375"/>
            <a:ext cx="10398125" cy="44751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2776" y="5390605"/>
            <a:ext cx="9884229" cy="51330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501" y="4611720"/>
            <a:ext cx="1377815" cy="201185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4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550560" y="2172174"/>
            <a:ext cx="5268684" cy="341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rgbClr val="D3802D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2D5371"/>
                </a:solidFill>
                <a:latin typeface="Akrobat" panose="00000600000000000000" pitchFamily="50" charset="0"/>
              </a:rPr>
              <a:t>Text goes here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27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74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80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1D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069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5" y="0"/>
            <a:ext cx="7297783" cy="6858000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1D2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70" y="5275218"/>
            <a:ext cx="1499746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26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29" y="5754528"/>
            <a:ext cx="890093" cy="110347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99108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29" y="5754528"/>
            <a:ext cx="890093" cy="110347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44536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2304005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2786881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1D2B55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19510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3426202"/>
            <a:ext cx="9960686" cy="280042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29" y="5754528"/>
            <a:ext cx="890093" cy="110347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55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29" y="5754528"/>
            <a:ext cx="890093" cy="110347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42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29" y="5754528"/>
            <a:ext cx="890093" cy="110347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02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83223" y="0"/>
            <a:ext cx="72087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67978" y="1872481"/>
            <a:ext cx="4082400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1D2B55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30" y="5754528"/>
            <a:ext cx="890093" cy="110347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67977" y="2517019"/>
            <a:ext cx="3969189" cy="346656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70346" y="1424441"/>
            <a:ext cx="4080032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794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890093" cy="110347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736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8274" y="5312229"/>
            <a:ext cx="10371909" cy="661851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6938" y="714375"/>
            <a:ext cx="10398125" cy="44751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2776" y="5390605"/>
            <a:ext cx="9884229" cy="51330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500" y="4611720"/>
            <a:ext cx="1377815" cy="201185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74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29" y="5754528"/>
            <a:ext cx="890093" cy="110347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1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29" y="5754528"/>
            <a:ext cx="890093" cy="110347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52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3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29" y="5754528"/>
            <a:ext cx="890093" cy="11034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6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5" y="0"/>
            <a:ext cx="7297783" cy="6858000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D85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71" y="5275218"/>
            <a:ext cx="1498941" cy="17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3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6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27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2304005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2786881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D85744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19510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3426202"/>
            <a:ext cx="9960686" cy="280042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9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83223" y="0"/>
            <a:ext cx="72087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67978" y="1872481"/>
            <a:ext cx="4082400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D3802D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67977" y="2517019"/>
            <a:ext cx="3969189" cy="346656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57" y="5754528"/>
            <a:ext cx="890093" cy="110347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0346" y="1424441"/>
            <a:ext cx="4080032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930576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83223" y="0"/>
            <a:ext cx="72087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67978" y="1872481"/>
            <a:ext cx="4082400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D85744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67977" y="2517019"/>
            <a:ext cx="3969189" cy="346656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70346" y="1424441"/>
            <a:ext cx="4080032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31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8274" y="5312229"/>
            <a:ext cx="10371909" cy="661851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6938" y="714375"/>
            <a:ext cx="10398125" cy="44751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2776" y="5390605"/>
            <a:ext cx="9884229" cy="51330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00" y="4611720"/>
            <a:ext cx="1384615" cy="20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3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31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49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0C6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95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2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5" y="0"/>
            <a:ext cx="7297783" cy="6858000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13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07" y="5275218"/>
            <a:ext cx="1498941" cy="17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74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97784" y="0"/>
            <a:ext cx="489421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849" y="2094186"/>
            <a:ext cx="4415245" cy="130764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849" y="3497536"/>
            <a:ext cx="4415245" cy="1655762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74849" y="3401832"/>
            <a:ext cx="4489334" cy="0"/>
          </a:xfrm>
          <a:prstGeom prst="line">
            <a:avLst/>
          </a:prstGeom>
          <a:ln w="28575">
            <a:solidFill>
              <a:srgbClr val="13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5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318882"/>
            <a:ext cx="10457074" cy="381195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24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2304005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2786881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1393AB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19510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3426202"/>
            <a:ext cx="9960686" cy="280042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8274" y="5312229"/>
            <a:ext cx="10371909" cy="661851"/>
          </a:xfrm>
          <a:prstGeom prst="rect">
            <a:avLst/>
          </a:prstGeom>
          <a:solidFill>
            <a:srgbClr val="50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04" y="4611720"/>
            <a:ext cx="1383912" cy="201185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6938" y="714375"/>
            <a:ext cx="10398125" cy="44751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2776" y="5390605"/>
            <a:ext cx="9884229" cy="51330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624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560" y="1489442"/>
            <a:ext cx="4415245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748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804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GOES HERE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2172174"/>
            <a:ext cx="5183075" cy="38889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88063" y="2360613"/>
            <a:ext cx="4937125" cy="37179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54528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14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ext+picture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83223" y="0"/>
            <a:ext cx="72087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67978" y="1872481"/>
            <a:ext cx="4082400" cy="47012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1393AB"/>
                </a:solidFill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67977" y="2517019"/>
            <a:ext cx="3969189" cy="346656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70346" y="1424441"/>
            <a:ext cx="4080032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rgbClr val="2D537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5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73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8274" y="5312229"/>
            <a:ext cx="10371909" cy="661851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6938" y="714375"/>
            <a:ext cx="10398125" cy="44751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2776" y="5390605"/>
            <a:ext cx="9884229" cy="51330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chemeClr val="bg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01" y="4611720"/>
            <a:ext cx="1384615" cy="20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036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GOES HERE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61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929" y="1006566"/>
            <a:ext cx="5673700" cy="448040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50560" y="1489442"/>
            <a:ext cx="4415245" cy="4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560" y="4577060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62623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458075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253527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9057688" y="2387447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81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1959429"/>
          </a:xfrm>
          <a:prstGeom prst="rect">
            <a:avLst/>
          </a:prstGeom>
          <a:solidFill>
            <a:srgbClr val="D8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07" y="5740145"/>
            <a:ext cx="901905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5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ictures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806" y="3671368"/>
            <a:ext cx="7565829" cy="163215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D5371"/>
                </a:solidFill>
                <a:latin typeface="Akrobat" panose="00000600000000000000" pitchFamily="50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1554" y="1119723"/>
            <a:ext cx="11277600" cy="21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24433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3319885" y="1171585"/>
            <a:ext cx="2742427" cy="20190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15337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8919498" y="1171585"/>
            <a:ext cx="2742427" cy="201909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14545" y="6488547"/>
            <a:ext cx="34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8595B"/>
                </a:solidFill>
              </a:rPr>
              <a:t>© 2022, Mediterranean Adventures.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367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3 pics + text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8668" y="1268760"/>
            <a:ext cx="2924541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tabLst/>
              <a:defRPr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</a:t>
            </a:r>
            <a:endParaRPr lang="de-DE" dirty="0"/>
          </a:p>
          <a:p>
            <a:endParaRPr lang="en-US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338668" y="2996952"/>
            <a:ext cx="2924541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Tx/>
              <a:buNone/>
              <a:tabLst/>
              <a:defRPr sz="1600"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Tx/>
              <a:buNone/>
              <a:tabLst/>
              <a:defRPr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</a:t>
            </a:r>
            <a:endParaRPr lang="de-DE" dirty="0"/>
          </a:p>
          <a:p>
            <a:endParaRPr lang="en-US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38668" y="4797152"/>
            <a:ext cx="2924541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Tx/>
              <a:buNone/>
              <a:tabLst/>
              <a:defRPr sz="1600"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Tx/>
              <a:buNone/>
              <a:tabLst/>
              <a:defRPr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</a:t>
            </a:r>
            <a:endParaRPr lang="de-DE" dirty="0"/>
          </a:p>
          <a:p>
            <a:endParaRPr lang="en-US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600450" y="1268413"/>
            <a:ext cx="8163460" cy="1440000"/>
          </a:xfrm>
        </p:spPr>
        <p:txBody>
          <a:bodyPr>
            <a:normAutofit/>
          </a:bodyPr>
          <a:lstStyle>
            <a:lvl1pPr>
              <a:buClr>
                <a:srgbClr val="2D5371"/>
              </a:buClr>
              <a:defRPr sz="1700">
                <a:solidFill>
                  <a:srgbClr val="2D5371"/>
                </a:solidFill>
                <a:latin typeface="Akrobat"/>
              </a:defRPr>
            </a:lvl1pPr>
          </a:lstStyle>
          <a:p>
            <a:pPr lvl="0"/>
            <a:r>
              <a:rPr lang="en-GB" noProof="0" dirty="0"/>
              <a:t>Click to insert format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600450" y="2997200"/>
            <a:ext cx="8162572" cy="1439863"/>
          </a:xfrm>
        </p:spPr>
        <p:txBody>
          <a:bodyPr>
            <a:normAutofit/>
          </a:bodyPr>
          <a:lstStyle>
            <a:lvl1pPr>
              <a:buClr>
                <a:srgbClr val="2D5371"/>
              </a:buClr>
              <a:defRPr sz="1700">
                <a:solidFill>
                  <a:srgbClr val="2D5371"/>
                </a:solidFill>
                <a:latin typeface="Akrobat"/>
              </a:defRPr>
            </a:lvl1pPr>
          </a:lstStyle>
          <a:p>
            <a:pPr lvl="0"/>
            <a:r>
              <a:rPr lang="en-GB" noProof="0" dirty="0"/>
              <a:t>Click to insert format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38668" y="130699"/>
            <a:ext cx="7134577" cy="969962"/>
          </a:xfrm>
        </p:spPr>
        <p:txBody>
          <a:bodyPr>
            <a:normAutofit/>
          </a:bodyPr>
          <a:lstStyle>
            <a:lvl1pPr>
              <a:defRPr sz="3400">
                <a:solidFill>
                  <a:srgbClr val="2D537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 noProof="0" dirty="0"/>
              <a:t>MASTER TITLE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B4ABB1FB-24C3-EF2C-A0EE-FAB0B92462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450" y="4797449"/>
            <a:ext cx="8162572" cy="1439863"/>
          </a:xfrm>
        </p:spPr>
        <p:txBody>
          <a:bodyPr>
            <a:normAutofit/>
          </a:bodyPr>
          <a:lstStyle>
            <a:lvl1pPr>
              <a:buClr>
                <a:srgbClr val="2D5371"/>
              </a:buClr>
              <a:defRPr sz="1700">
                <a:solidFill>
                  <a:srgbClr val="2D5371"/>
                </a:solidFill>
                <a:latin typeface="Akrobat"/>
              </a:defRPr>
            </a:lvl1pPr>
          </a:lstStyle>
          <a:p>
            <a:pPr lvl="0"/>
            <a:r>
              <a:rPr lang="en-GB" noProof="0" dirty="0"/>
              <a:t>Click to insert format</a:t>
            </a:r>
          </a:p>
        </p:txBody>
      </p:sp>
    </p:spTree>
    <p:extLst>
      <p:ext uri="{BB962C8B-B14F-4D97-AF65-F5344CB8AC3E}">
        <p14:creationId xmlns:p14="http://schemas.microsoft.com/office/powerpoint/2010/main" val="22681349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ext + 4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3"/>
          <p:cNvSpPr>
            <a:spLocks noGrp="1"/>
          </p:cNvSpPr>
          <p:nvPr>
            <p:ph sz="quarter" idx="18" hasCustomPrompt="1"/>
          </p:nvPr>
        </p:nvSpPr>
        <p:spPr>
          <a:xfrm>
            <a:off x="338667" y="1103315"/>
            <a:ext cx="11465211" cy="431800"/>
          </a:xfrm>
        </p:spPr>
        <p:txBody>
          <a:bodyPr anchor="t" anchorCtr="1">
            <a:noAutofit/>
          </a:bodyPr>
          <a:lstStyle>
            <a:lvl1pPr marL="0" indent="0">
              <a:buNone/>
              <a:defRPr sz="2700" b="1" i="0" baseline="0">
                <a:solidFill>
                  <a:srgbClr val="D85744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3" hasCustomPrompt="1"/>
          </p:nvPr>
        </p:nvSpPr>
        <p:spPr>
          <a:xfrm>
            <a:off x="335361" y="1845789"/>
            <a:ext cx="7558825" cy="2296007"/>
          </a:xfrm>
        </p:spPr>
        <p:txBody>
          <a:bodyPr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rgbClr val="2D5371"/>
              </a:buClr>
              <a:buFont typeface="Arial" panose="020B0604020202020204" pitchFamily="34" charset="0"/>
              <a:buChar char="•"/>
              <a:defRPr lang="en-GB" sz="2200" b="0" i="0" kern="1200" noProof="0" dirty="0" smtClean="0">
                <a:solidFill>
                  <a:srgbClr val="676767"/>
                </a:solidFill>
                <a:latin typeface="Akrobat"/>
                <a:ea typeface="+mn-ea"/>
                <a:cs typeface="Open Sans"/>
              </a:defRPr>
            </a:lvl1pPr>
            <a:lvl2pPr indent="-180975" algn="l" defTabSz="914400" rtl="0" eaLnBrk="1" latinLnBrk="0" hangingPunct="1">
              <a:spcBef>
                <a:spcPct val="20000"/>
              </a:spcBef>
              <a:buClr>
                <a:srgbClr val="E6A429"/>
              </a:buClr>
              <a:buFont typeface="Trebuchet MS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0975" algn="l" defTabSz="914400" rtl="0" eaLnBrk="1" latinLnBrk="0" hangingPunct="1">
              <a:spcBef>
                <a:spcPct val="20000"/>
              </a:spcBef>
              <a:buClr>
                <a:srgbClr val="E6A429"/>
              </a:buClr>
              <a:buFont typeface="Trebuchet MS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0975" algn="l" defTabSz="914400" rtl="0" eaLnBrk="1" latinLnBrk="0" hangingPunct="1">
              <a:spcBef>
                <a:spcPct val="20000"/>
              </a:spcBef>
              <a:buClr>
                <a:srgbClr val="E6A429"/>
              </a:buClr>
              <a:buFont typeface="Trebuchet MS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0975" algn="l" defTabSz="914400" rtl="0" eaLnBrk="1" latinLnBrk="0" hangingPunct="1">
              <a:spcBef>
                <a:spcPct val="20000"/>
              </a:spcBef>
              <a:buClr>
                <a:srgbClr val="E6A429"/>
              </a:buClr>
              <a:defRPr lang="en-GB" sz="2000" kern="1200" dirty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Click to insert text</a:t>
            </a:r>
          </a:p>
          <a:p>
            <a:pPr lvl="0"/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338667" y="4438769"/>
            <a:ext cx="3645827" cy="187235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</a:t>
            </a:r>
            <a:endParaRPr lang="de-DE" dirty="0"/>
          </a:p>
          <a:p>
            <a:endParaRPr lang="en-GB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4245052" y="4437113"/>
            <a:ext cx="3649133" cy="187235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Click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insert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pic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endParaRPr lang="en-GB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54746" y="4437113"/>
            <a:ext cx="3649132" cy="187235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Click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insert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pic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endParaRPr lang="en-GB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8154746" y="1845789"/>
            <a:ext cx="3649132" cy="22960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C0CE4C"/>
              </a:buClr>
              <a:buSzPct val="82000"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Click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insert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pic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38668" y="130699"/>
            <a:ext cx="7134577" cy="969962"/>
          </a:xfrm>
        </p:spPr>
        <p:txBody>
          <a:bodyPr>
            <a:normAutofit/>
          </a:bodyPr>
          <a:lstStyle>
            <a:lvl1pPr>
              <a:defRPr sz="3400">
                <a:latin typeface="Montserrat" panose="00000500000000000000" pitchFamily="2" charset="0"/>
              </a:defRPr>
            </a:lvl1pPr>
          </a:lstStyle>
          <a:p>
            <a:r>
              <a:rPr lang="en-GB" noProof="0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66099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398-1003-44D2-8ADF-A88C7DA6E3B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74DE-1362-49F3-8C65-4A936EF748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35" r:id="rId3"/>
    <p:sldLayoutId id="2147483650" r:id="rId4"/>
    <p:sldLayoutId id="2147483727" r:id="rId5"/>
    <p:sldLayoutId id="2147483651" r:id="rId6"/>
    <p:sldLayoutId id="2147483653" r:id="rId7"/>
    <p:sldLayoutId id="2147483652" r:id="rId8"/>
    <p:sldLayoutId id="2147483654" r:id="rId9"/>
    <p:sldLayoutId id="2147483655" r:id="rId10"/>
    <p:sldLayoutId id="2147483744" r:id="rId11"/>
    <p:sldLayoutId id="2147483656" r:id="rId12"/>
    <p:sldLayoutId id="2147483742" r:id="rId13"/>
    <p:sldLayoutId id="2147483774" r:id="rId14"/>
    <p:sldLayoutId id="2147483779" r:id="rId15"/>
    <p:sldLayoutId id="21474837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398-1003-44D2-8ADF-A88C7DA6E3B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74DE-1362-49F3-8C65-4A936EF748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2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3" r:id="rId2"/>
    <p:sldLayoutId id="2147483729" r:id="rId3"/>
    <p:sldLayoutId id="2147483736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745" r:id="rId11"/>
    <p:sldLayoutId id="2147483680" r:id="rId12"/>
    <p:sldLayoutId id="21474837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398-1003-44D2-8ADF-A88C7DA6E3B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74DE-1362-49F3-8C65-4A936EF748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30" r:id="rId2"/>
    <p:sldLayoutId id="2147483737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746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398-1003-44D2-8ADF-A88C7DA6E3B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74DE-1362-49F3-8C65-4A936EF748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31" r:id="rId2"/>
    <p:sldLayoutId id="214748373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4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398-1003-44D2-8ADF-A88C7DA6E3B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74DE-1362-49F3-8C65-4A936EF748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9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32" r:id="rId2"/>
    <p:sldLayoutId id="2147483739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48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398-1003-44D2-8ADF-A88C7DA6E3B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74DE-1362-49F3-8C65-4A936EF748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3" r:id="rId2"/>
    <p:sldLayoutId id="2147483740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49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398-1003-44D2-8ADF-A88C7DA6E3B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74DE-1362-49F3-8C65-4A936EF748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4" r:id="rId2"/>
    <p:sldLayoutId id="2147483741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50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398-1003-44D2-8ADF-A88C7DA6E3B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74DE-1362-49F3-8C65-4A936EF748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"/>
          <p:cNvSpPr txBox="1"/>
          <p:nvPr/>
        </p:nvSpPr>
        <p:spPr>
          <a:xfrm>
            <a:off x="809897" y="2884645"/>
            <a:ext cx="5023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MEDITERRANEAN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ADVENTURES IN PRACTICE</a:t>
            </a:r>
            <a:endParaRPr sz="4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28.7.2022</a:t>
            </a:r>
            <a:r>
              <a:rPr lang="en-US" sz="4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"/>
          <p:cNvSpPr txBox="1">
            <a:spLocks noGrp="1"/>
          </p:cNvSpPr>
          <p:nvPr>
            <p:ph type="subTitle" idx="1"/>
          </p:nvPr>
        </p:nvSpPr>
        <p:spPr>
          <a:xfrm>
            <a:off x="550560" y="1489442"/>
            <a:ext cx="4415245" cy="4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/>
          </a:p>
        </p:txBody>
      </p:sp>
      <p:sp>
        <p:nvSpPr>
          <p:cNvPr id="575" name="Google Shape;575;p2"/>
          <p:cNvSpPr txBox="1">
            <a:spLocks noGrp="1"/>
          </p:cNvSpPr>
          <p:nvPr>
            <p:ph type="body" idx="2"/>
          </p:nvPr>
        </p:nvSpPr>
        <p:spPr>
          <a:xfrm>
            <a:off x="550560" y="3761772"/>
            <a:ext cx="10457074" cy="236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5371"/>
              </a:buClr>
              <a:buSzPts val="2800"/>
              <a:buFont typeface="Arial"/>
              <a:buChar char="•"/>
            </a:pPr>
            <a:r>
              <a:rPr lang="en-US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MEDUSA Project update</a:t>
            </a:r>
            <a:endParaRPr b="1" cap="all" dirty="0">
              <a:latin typeface="Akroba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5371"/>
              </a:buClr>
              <a:buSzPts val="2800"/>
              <a:buFont typeface="Arial"/>
              <a:buChar char="•"/>
            </a:pPr>
            <a:r>
              <a:rPr lang="en-US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What is “Mediterranean Adventures”?</a:t>
            </a:r>
            <a:endParaRPr b="1" cap="all" dirty="0">
              <a:latin typeface="Akroba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5371"/>
              </a:buClr>
              <a:buSzPts val="2800"/>
              <a:buFont typeface="Arial"/>
              <a:buChar char="•"/>
            </a:pPr>
            <a:r>
              <a:rPr lang="en-US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What do we want to achieve today?</a:t>
            </a:r>
            <a:endParaRPr b="1" cap="all" dirty="0">
              <a:latin typeface="Akroba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5371"/>
              </a:buClr>
              <a:buSzPts val="2400"/>
              <a:buFont typeface="Arial"/>
              <a:buNone/>
            </a:pPr>
            <a:endParaRPr b="1" cap="all" dirty="0">
              <a:latin typeface="Akroba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5371"/>
              </a:buClr>
              <a:buSzPts val="2400"/>
              <a:buFont typeface="Arial"/>
              <a:buNone/>
            </a:pPr>
            <a:endParaRPr sz="2400" dirty="0"/>
          </a:p>
        </p:txBody>
      </p:sp>
      <p:pic>
        <p:nvPicPr>
          <p:cNvPr id="576" name="Google Shape;576;p2"/>
          <p:cNvPicPr preferRelativeResize="0"/>
          <p:nvPr/>
        </p:nvPicPr>
        <p:blipFill rotWithShape="1">
          <a:blip r:embed="rId3">
            <a:alphaModFix/>
          </a:blip>
          <a:srcRect l="178" r="178"/>
          <a:stretch/>
        </p:blipFill>
        <p:spPr>
          <a:xfrm>
            <a:off x="524433" y="1171585"/>
            <a:ext cx="2742427" cy="201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"/>
          <p:cNvPicPr preferRelativeResize="0"/>
          <p:nvPr/>
        </p:nvPicPr>
        <p:blipFill rotWithShape="1">
          <a:blip r:embed="rId4">
            <a:alphaModFix/>
          </a:blip>
          <a:srcRect l="69" r="68"/>
          <a:stretch/>
        </p:blipFill>
        <p:spPr>
          <a:xfrm>
            <a:off x="3319885" y="1171585"/>
            <a:ext cx="2742427" cy="201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"/>
          <p:cNvPicPr preferRelativeResize="0"/>
          <p:nvPr/>
        </p:nvPicPr>
        <p:blipFill rotWithShape="1">
          <a:blip r:embed="rId5">
            <a:alphaModFix/>
          </a:blip>
          <a:srcRect l="69" r="68"/>
          <a:stretch/>
        </p:blipFill>
        <p:spPr>
          <a:xfrm>
            <a:off x="6115337" y="1171585"/>
            <a:ext cx="2742427" cy="201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"/>
          <p:cNvPicPr preferRelativeResize="0"/>
          <p:nvPr/>
        </p:nvPicPr>
        <p:blipFill rotWithShape="1">
          <a:blip r:embed="rId6">
            <a:alphaModFix/>
          </a:blip>
          <a:srcRect l="98" r="98"/>
          <a:stretch/>
        </p:blipFill>
        <p:spPr>
          <a:xfrm>
            <a:off x="8919498" y="1171585"/>
            <a:ext cx="2742427" cy="201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AGENDA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WEBINAR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D85744"/>
                </a:solidFill>
                <a:uFill>
                  <a:solidFill>
                    <a:srgbClr val="0070C0"/>
                  </a:solidFill>
                </a:uFill>
                <a:latin typeface="Akrobat"/>
                <a:cs typeface="Open Sans"/>
              </a:rPr>
              <a:t>SESSION 1: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Sustainable ADVENTURE Tourism in the MEDUSA 				Destinations</a:t>
            </a:r>
          </a:p>
          <a:p>
            <a:r>
              <a:rPr lang="en-US" sz="2400" b="1" dirty="0">
                <a:solidFill>
                  <a:srgbClr val="D85744"/>
                </a:solidFill>
                <a:uFill>
                  <a:solidFill>
                    <a:srgbClr val="0070C0"/>
                  </a:solidFill>
                </a:uFill>
                <a:latin typeface="Akrobat"/>
                <a:cs typeface="Open Sans"/>
              </a:rPr>
              <a:t>SESSION 2: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MARKETING GOOD PRACTICES IN ADVENTURE TOURISM</a:t>
            </a:r>
          </a:p>
          <a:p>
            <a:r>
              <a:rPr lang="en-US" sz="2400" b="1" dirty="0">
                <a:solidFill>
                  <a:srgbClr val="D85744"/>
                </a:solidFill>
                <a:uFill>
                  <a:solidFill>
                    <a:srgbClr val="0070C0"/>
                  </a:solidFill>
                </a:uFill>
                <a:latin typeface="Akrobat"/>
                <a:cs typeface="Open Sans"/>
              </a:rPr>
              <a:t>SESSION 3: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Introducing</a:t>
            </a:r>
            <a:r>
              <a:rPr lang="en-US" sz="2400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en-US" sz="2400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 “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Mediterranean</a:t>
            </a:r>
            <a:r>
              <a:rPr lang="en-US" sz="2400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Adventures</a:t>
            </a:r>
            <a:r>
              <a:rPr lang="en-US" sz="2400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”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Brand</a:t>
            </a:r>
          </a:p>
          <a:p>
            <a:r>
              <a:rPr lang="en-US" sz="2400" b="1" dirty="0">
                <a:solidFill>
                  <a:srgbClr val="D85744"/>
                </a:solidFill>
                <a:uFill>
                  <a:solidFill>
                    <a:srgbClr val="0070C0"/>
                  </a:solidFill>
                </a:uFill>
                <a:latin typeface="Akrobat"/>
                <a:cs typeface="Open Sans"/>
              </a:rPr>
              <a:t>SESSION 4: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Marketing</a:t>
            </a:r>
            <a:r>
              <a:rPr lang="en-US" sz="2400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Tools</a:t>
            </a:r>
            <a:r>
              <a:rPr lang="en-US" sz="2400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 &amp;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Channels</a:t>
            </a:r>
            <a:r>
              <a:rPr lang="en-US" sz="2400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cap="all" dirty="0">
                <a:latin typeface="Akrobat"/>
                <a:ea typeface="DengXian" panose="02010600030101010101" pitchFamily="2" charset="-122"/>
                <a:cs typeface="Arial" panose="020B0604020202020204" pitchFamily="34" charset="0"/>
              </a:rPr>
              <a:t>&amp; Events of the MA</a:t>
            </a:r>
          </a:p>
          <a:p>
            <a:r>
              <a:rPr lang="en-US" sz="2400" b="1" cap="all" dirty="0">
                <a:solidFill>
                  <a:srgbClr val="D85744"/>
                </a:solidFill>
                <a:uFill>
                  <a:solidFill>
                    <a:srgbClr val="0070C0"/>
                  </a:solidFill>
                </a:uFill>
                <a:latin typeface="Akrobat"/>
                <a:cs typeface="Open Sans"/>
              </a:rPr>
              <a:t>Questions &amp; Answers </a:t>
            </a:r>
          </a:p>
          <a:p>
            <a:r>
              <a:rPr lang="en-US" sz="2400" b="1" cap="all" dirty="0">
                <a:solidFill>
                  <a:srgbClr val="D85744"/>
                </a:solidFill>
                <a:uFill>
                  <a:solidFill>
                    <a:srgbClr val="0070C0"/>
                  </a:solidFill>
                </a:uFill>
                <a:latin typeface="Akrobat"/>
                <a:cs typeface="Open Sans"/>
              </a:rPr>
              <a:t>Next steps </a:t>
            </a:r>
          </a:p>
          <a:p>
            <a:pPr marL="0" indent="0">
              <a:buNone/>
            </a:pPr>
            <a:endParaRPr lang="en-US" sz="2400" b="1" dirty="0">
              <a:solidFill>
                <a:srgbClr val="D85744"/>
              </a:solidFill>
              <a:uFill>
                <a:solidFill>
                  <a:srgbClr val="0070C0"/>
                </a:solidFill>
              </a:uFill>
              <a:latin typeface="Akrobat"/>
              <a:cs typeface="Open Sans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67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D21CF2A6-3286-E156-0F72-4D93953C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835" y="1770605"/>
            <a:ext cx="3571165" cy="43978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06D8BAD-98AB-AC89-B7BA-7EF680A6A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2007">
            <a:off x="5696310" y="1520301"/>
            <a:ext cx="3928568" cy="4898433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FFF7F8-6751-F8EB-7A8C-62196EBBCA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Handbook on Marketing Practices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Selection of marketing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Good practice examples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Marketing and branding guidelines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Marketing events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&amp; Power Point Presentations will be send out to participants by </a:t>
            </a:r>
            <a:r>
              <a:rPr lang="en-GB" b="1" dirty="0"/>
              <a:t>next week!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AA1805-07AC-68FC-1A74-C16B22E6D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WEBINAR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F70C2B-9734-FC9D-43FF-0BCB54148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BACKROUND INFORMATION FOR PARTICIPANTS </a:t>
            </a:r>
          </a:p>
        </p:txBody>
      </p:sp>
    </p:spTree>
    <p:extLst>
      <p:ext uri="{BB962C8B-B14F-4D97-AF65-F5344CB8AC3E}">
        <p14:creationId xmlns:p14="http://schemas.microsoft.com/office/powerpoint/2010/main" val="3950217394"/>
      </p:ext>
    </p:extLst>
  </p:cSld>
  <p:clrMapOvr>
    <a:masterClrMapping/>
  </p:clrMapOvr>
</p:sld>
</file>

<file path=ppt/theme/theme1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ght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an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iddle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Breitbild</PresentationFormat>
  <Paragraphs>33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4</vt:i4>
      </vt:variant>
    </vt:vector>
  </HeadingPairs>
  <TitlesOfParts>
    <vt:vector size="23" baseType="lpstr">
      <vt:lpstr>Akrobat</vt:lpstr>
      <vt:lpstr>Arial</vt:lpstr>
      <vt:lpstr>Calibri</vt:lpstr>
      <vt:lpstr>Calibri Light</vt:lpstr>
      <vt:lpstr>Montserrat</vt:lpstr>
      <vt:lpstr>Montserrat Light</vt:lpstr>
      <vt:lpstr>Montserrat SemiBold</vt:lpstr>
      <vt:lpstr>Open Sans</vt:lpstr>
      <vt:lpstr>Roboto-Bold</vt:lpstr>
      <vt:lpstr>Roboto-Regular</vt:lpstr>
      <vt:lpstr>Trebuchet MS</vt:lpstr>
      <vt:lpstr>Green</vt:lpstr>
      <vt:lpstr>Red</vt:lpstr>
      <vt:lpstr>Light Blue</vt:lpstr>
      <vt:lpstr>Yellow</vt:lpstr>
      <vt:lpstr>Dark Blue</vt:lpstr>
      <vt:lpstr>Orange</vt:lpstr>
      <vt:lpstr>Middle Blue</vt:lpstr>
      <vt:lpstr>1_Red</vt:lpstr>
      <vt:lpstr>PowerPoint-Präsentation</vt:lpstr>
      <vt:lpstr>PowerPoint-Präsentation</vt:lpstr>
      <vt:lpstr>AGENDA </vt:lpstr>
      <vt:lpstr>WEBINAR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abi aad</dc:creator>
  <cp:lastModifiedBy>Barbara Fritz AGEG TSC</cp:lastModifiedBy>
  <cp:revision>99</cp:revision>
  <dcterms:created xsi:type="dcterms:W3CDTF">2022-06-21T09:12:01Z</dcterms:created>
  <dcterms:modified xsi:type="dcterms:W3CDTF">2022-07-27T13:09:26Z</dcterms:modified>
</cp:coreProperties>
</file>