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4" r:id="rId4"/>
    <p:sldId id="265" r:id="rId5"/>
    <p:sldId id="266" r:id="rId6"/>
    <p:sldId id="268" r:id="rId7"/>
    <p:sldId id="269" r:id="rId8"/>
    <p:sldId id="270" r:id="rId9"/>
    <p:sldId id="271" r:id="rId10"/>
    <p:sldId id="272" r:id="rId11"/>
    <p:sldId id="273" r:id="rId12"/>
    <p:sldId id="263"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259B"/>
    <a:srgbClr val="0033CC"/>
    <a:srgbClr val="3366CC"/>
    <a:srgbClr val="1362B9"/>
    <a:srgbClr val="342DBD"/>
    <a:srgbClr val="3B25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74" d="100"/>
          <a:sy n="74" d="100"/>
        </p:scale>
        <p:origin x="17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06E336BB-77E7-4903-84FB-EB10C68658E4}" type="datetimeFigureOut">
              <a:rPr lang="en-GB" smtClean="0"/>
              <a:pPr/>
              <a:t>07/10/2014</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B29B0DF4-3D09-4D3C-AB29-E483E258B79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06E336BB-77E7-4903-84FB-EB10C68658E4}" type="datetimeFigureOut">
              <a:rPr lang="en-GB" smtClean="0"/>
              <a:pPr/>
              <a:t>07/10/2014</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B29B0DF4-3D09-4D3C-AB29-E483E258B79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06E336BB-77E7-4903-84FB-EB10C68658E4}" type="datetimeFigureOut">
              <a:rPr lang="en-GB" smtClean="0"/>
              <a:pPr/>
              <a:t>07/10/2014</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B29B0DF4-3D09-4D3C-AB29-E483E258B79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06E336BB-77E7-4903-84FB-EB10C68658E4}" type="datetimeFigureOut">
              <a:rPr lang="en-GB" smtClean="0"/>
              <a:pPr/>
              <a:t>07/10/2014</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B29B0DF4-3D09-4D3C-AB29-E483E258B79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6E336BB-77E7-4903-84FB-EB10C68658E4}" type="datetimeFigureOut">
              <a:rPr lang="en-GB" smtClean="0"/>
              <a:pPr/>
              <a:t>07/10/2014</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B29B0DF4-3D09-4D3C-AB29-E483E258B79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06E336BB-77E7-4903-84FB-EB10C68658E4}" type="datetimeFigureOut">
              <a:rPr lang="en-GB" smtClean="0"/>
              <a:pPr/>
              <a:t>07/10/2014</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B29B0DF4-3D09-4D3C-AB29-E483E258B79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06E336BB-77E7-4903-84FB-EB10C68658E4}" type="datetimeFigureOut">
              <a:rPr lang="en-GB" smtClean="0"/>
              <a:pPr/>
              <a:t>07/10/2014</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B29B0DF4-3D09-4D3C-AB29-E483E258B79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06E336BB-77E7-4903-84FB-EB10C68658E4}" type="datetimeFigureOut">
              <a:rPr lang="en-GB" smtClean="0"/>
              <a:pPr/>
              <a:t>07/10/2014</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B29B0DF4-3D09-4D3C-AB29-E483E258B79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6E336BB-77E7-4903-84FB-EB10C68658E4}" type="datetimeFigureOut">
              <a:rPr lang="en-GB" smtClean="0"/>
              <a:pPr/>
              <a:t>07/10/2014</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B29B0DF4-3D09-4D3C-AB29-E483E258B79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6E336BB-77E7-4903-84FB-EB10C68658E4}" type="datetimeFigureOut">
              <a:rPr lang="en-GB" smtClean="0"/>
              <a:pPr/>
              <a:t>07/10/2014</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B29B0DF4-3D09-4D3C-AB29-E483E258B79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6E336BB-77E7-4903-84FB-EB10C68658E4}" type="datetimeFigureOut">
              <a:rPr lang="en-GB" smtClean="0"/>
              <a:pPr/>
              <a:t>07/10/2014</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B29B0DF4-3D09-4D3C-AB29-E483E258B79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336BB-77E7-4903-84FB-EB10C68658E4}" type="datetimeFigureOut">
              <a:rPr lang="en-GB" smtClean="0"/>
              <a:pPr/>
              <a:t>07/10/2014</a:t>
            </a:fld>
            <a:endParaRPr lang="en-GB"/>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9B0DF4-3D09-4D3C-AB29-E483E258B79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4.JPG"/><Relationship Id="rId10" Type="http://schemas.openxmlformats.org/officeDocument/2006/relationships/image" Target="../media/image9.JPG"/><Relationship Id="rId4" Type="http://schemas.openxmlformats.org/officeDocument/2006/relationships/image" Target="../media/image3.jpeg"/><Relationship Id="rId9" Type="http://schemas.openxmlformats.org/officeDocument/2006/relationships/image" Target="../media/image8.jpg"/><Relationship Id="rId14" Type="http://schemas.openxmlformats.org/officeDocument/2006/relationships/image" Target="../media/image1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CasellaDiTesto 62"/>
          <p:cNvSpPr txBox="1"/>
          <p:nvPr/>
        </p:nvSpPr>
        <p:spPr>
          <a:xfrm>
            <a:off x="571472" y="2357431"/>
            <a:ext cx="7929618" cy="1200329"/>
          </a:xfrm>
          <a:prstGeom prst="rect">
            <a:avLst/>
          </a:prstGeom>
          <a:ln w="127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it-IT" sz="3600" b="1" dirty="0" smtClean="0">
                <a:latin typeface="Arial" pitchFamily="34" charset="0"/>
                <a:cs typeface="Arial" pitchFamily="34" charset="0"/>
              </a:rPr>
              <a:t>Fashion! Emmerging Style and Design</a:t>
            </a:r>
          </a:p>
        </p:txBody>
      </p:sp>
      <p:sp>
        <p:nvSpPr>
          <p:cNvPr id="65" name="CasellaDiTesto 64"/>
          <p:cNvSpPr txBox="1"/>
          <p:nvPr/>
        </p:nvSpPr>
        <p:spPr>
          <a:xfrm>
            <a:off x="500034" y="5157192"/>
            <a:ext cx="7858180" cy="461665"/>
          </a:xfrm>
          <a:prstGeom prst="rect">
            <a:avLst/>
          </a:prstGeom>
          <a:noFill/>
          <a:ln>
            <a:noFill/>
          </a:ln>
        </p:spPr>
        <p:txBody>
          <a:bodyPr wrap="square" rtlCol="0">
            <a:spAutoFit/>
          </a:bodyPr>
          <a:lstStyle/>
          <a:p>
            <a:r>
              <a:rPr lang="it-IT" sz="2400" b="1" dirty="0" smtClean="0">
                <a:solidFill>
                  <a:srgbClr val="C00000"/>
                </a:solidFill>
                <a:latin typeface="Arial" pitchFamily="34" charset="0"/>
                <a:cs typeface="Arial" pitchFamily="34" charset="0"/>
              </a:rPr>
              <a:t>Hani Mourad</a:t>
            </a:r>
            <a:endParaRPr lang="it-IT" sz="2400" b="1" dirty="0">
              <a:solidFill>
                <a:srgbClr val="C00000"/>
              </a:solidFill>
              <a:latin typeface="Arial" pitchFamily="34" charset="0"/>
              <a:cs typeface="Arial" pitchFamily="34" charset="0"/>
            </a:endParaRPr>
          </a:p>
        </p:txBody>
      </p:sp>
      <p:sp>
        <p:nvSpPr>
          <p:cNvPr id="66" name="CasellaDiTesto 65"/>
          <p:cNvSpPr txBox="1"/>
          <p:nvPr/>
        </p:nvSpPr>
        <p:spPr>
          <a:xfrm>
            <a:off x="683568" y="6268855"/>
            <a:ext cx="2304256"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16/17 Oct 2014 </a:t>
            </a:r>
            <a:endParaRPr lang="it-IT" b="1" dirty="0">
              <a:solidFill>
                <a:srgbClr val="2B259B"/>
              </a:solidFill>
              <a:latin typeface="Arial" pitchFamily="34" charset="0"/>
              <a:cs typeface="Arial" pitchFamily="34" charset="0"/>
            </a:endParaRPr>
          </a:p>
        </p:txBody>
      </p:sp>
      <p:pic>
        <p:nvPicPr>
          <p:cNvPr id="64" name="Immagine 63" descr="LogoTexMedClusters.jpg"/>
          <p:cNvPicPr>
            <a:picLocks noChangeAspect="1"/>
          </p:cNvPicPr>
          <p:nvPr/>
        </p:nvPicPr>
        <p:blipFill>
          <a:blip r:embed="rId2"/>
          <a:stretch>
            <a:fillRect/>
          </a:stretch>
        </p:blipFill>
        <p:spPr>
          <a:xfrm>
            <a:off x="6887547" y="214290"/>
            <a:ext cx="1899295" cy="857256"/>
          </a:xfrm>
          <a:prstGeom prst="rect">
            <a:avLst/>
          </a:prstGeom>
        </p:spPr>
      </p:pic>
      <p:sp>
        <p:nvSpPr>
          <p:cNvPr id="72" name="Rettangolo 71"/>
          <p:cNvSpPr/>
          <p:nvPr/>
        </p:nvSpPr>
        <p:spPr>
          <a:xfrm>
            <a:off x="500034" y="6072206"/>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3" name="Immagine 12" descr="Logo ENPI.jpg"/>
          <p:cNvPicPr>
            <a:picLocks noChangeAspect="1"/>
          </p:cNvPicPr>
          <p:nvPr/>
        </p:nvPicPr>
        <p:blipFill>
          <a:blip r:embed="rId3" cstate="print"/>
          <a:stretch>
            <a:fillRect/>
          </a:stretch>
        </p:blipFill>
        <p:spPr>
          <a:xfrm>
            <a:off x="5643569" y="6143644"/>
            <a:ext cx="1030060" cy="575064"/>
          </a:xfrm>
          <a:prstGeom prst="rect">
            <a:avLst/>
          </a:prstGeom>
        </p:spPr>
      </p:pic>
      <p:pic>
        <p:nvPicPr>
          <p:cNvPr id="14" name="Immagine 13" descr="Logo Unione europea scritta lato.jpg"/>
          <p:cNvPicPr>
            <a:picLocks noChangeAspect="1"/>
          </p:cNvPicPr>
          <p:nvPr/>
        </p:nvPicPr>
        <p:blipFill>
          <a:blip r:embed="rId4" cstate="print"/>
          <a:stretch>
            <a:fillRect/>
          </a:stretch>
        </p:blipFill>
        <p:spPr>
          <a:xfrm>
            <a:off x="3571867" y="6174301"/>
            <a:ext cx="1857388" cy="544407"/>
          </a:xfrm>
          <a:prstGeom prst="rect">
            <a:avLst/>
          </a:prstGeom>
        </p:spPr>
      </p:pic>
      <p:pic>
        <p:nvPicPr>
          <p:cNvPr id="15" name="Immagine 14" descr="Logo Regione Sardegna1.jpg"/>
          <p:cNvPicPr>
            <a:picLocks noChangeAspect="1"/>
          </p:cNvPicPr>
          <p:nvPr/>
        </p:nvPicPr>
        <p:blipFill>
          <a:blip r:embed="rId5" cstate="print"/>
          <a:stretch>
            <a:fillRect/>
          </a:stretch>
        </p:blipFill>
        <p:spPr>
          <a:xfrm>
            <a:off x="6786578" y="6188335"/>
            <a:ext cx="1785950" cy="53037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63" descr="LogoTexMedClusters.jpg"/>
          <p:cNvPicPr>
            <a:picLocks noChangeAspect="1"/>
          </p:cNvPicPr>
          <p:nvPr/>
        </p:nvPicPr>
        <p:blipFill>
          <a:blip r:embed="rId2"/>
          <a:stretch>
            <a:fillRect/>
          </a:stretch>
        </p:blipFill>
        <p:spPr>
          <a:xfrm>
            <a:off x="6887547" y="214290"/>
            <a:ext cx="1899295" cy="857256"/>
          </a:xfrm>
          <a:prstGeom prst="rect">
            <a:avLst/>
          </a:prstGeom>
        </p:spPr>
      </p:pic>
      <p:sp>
        <p:nvSpPr>
          <p:cNvPr id="4" name="CasellaDiTesto 65"/>
          <p:cNvSpPr txBox="1"/>
          <p:nvPr/>
        </p:nvSpPr>
        <p:spPr>
          <a:xfrm>
            <a:off x="683568" y="6268855"/>
            <a:ext cx="2304256"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16/17 Oct 2014 </a:t>
            </a:r>
            <a:endParaRPr lang="it-IT" b="1" dirty="0">
              <a:solidFill>
                <a:srgbClr val="2B259B"/>
              </a:solidFill>
              <a:latin typeface="Arial" pitchFamily="34" charset="0"/>
              <a:cs typeface="Arial" pitchFamily="34" charset="0"/>
            </a:endParaRPr>
          </a:p>
        </p:txBody>
      </p:sp>
      <p:sp>
        <p:nvSpPr>
          <p:cNvPr id="5" name="Rettangolo 71"/>
          <p:cNvSpPr/>
          <p:nvPr/>
        </p:nvSpPr>
        <p:spPr>
          <a:xfrm>
            <a:off x="500034" y="6072206"/>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Immagine 12" descr="Logo ENPI.jpg"/>
          <p:cNvPicPr>
            <a:picLocks noChangeAspect="1"/>
          </p:cNvPicPr>
          <p:nvPr/>
        </p:nvPicPr>
        <p:blipFill>
          <a:blip r:embed="rId3" cstate="print"/>
          <a:stretch>
            <a:fillRect/>
          </a:stretch>
        </p:blipFill>
        <p:spPr>
          <a:xfrm>
            <a:off x="5643569" y="6143644"/>
            <a:ext cx="1030060" cy="575064"/>
          </a:xfrm>
          <a:prstGeom prst="rect">
            <a:avLst/>
          </a:prstGeom>
        </p:spPr>
      </p:pic>
      <p:pic>
        <p:nvPicPr>
          <p:cNvPr id="7" name="Immagine 13" descr="Logo Unione europea scritta lato.jpg"/>
          <p:cNvPicPr>
            <a:picLocks noChangeAspect="1"/>
          </p:cNvPicPr>
          <p:nvPr/>
        </p:nvPicPr>
        <p:blipFill>
          <a:blip r:embed="rId4" cstate="print"/>
          <a:stretch>
            <a:fillRect/>
          </a:stretch>
        </p:blipFill>
        <p:spPr>
          <a:xfrm>
            <a:off x="3571867" y="6174301"/>
            <a:ext cx="1857388" cy="544407"/>
          </a:xfrm>
          <a:prstGeom prst="rect">
            <a:avLst/>
          </a:prstGeom>
        </p:spPr>
      </p:pic>
      <p:pic>
        <p:nvPicPr>
          <p:cNvPr id="8" name="Immagine 14" descr="Logo Regione Sardegna1.jpg"/>
          <p:cNvPicPr>
            <a:picLocks noChangeAspect="1"/>
          </p:cNvPicPr>
          <p:nvPr/>
        </p:nvPicPr>
        <p:blipFill>
          <a:blip r:embed="rId5" cstate="print"/>
          <a:stretch>
            <a:fillRect/>
          </a:stretch>
        </p:blipFill>
        <p:spPr>
          <a:xfrm>
            <a:off x="6786578" y="6188335"/>
            <a:ext cx="1785950" cy="530373"/>
          </a:xfrm>
          <a:prstGeom prst="rect">
            <a:avLst/>
          </a:prstGeom>
        </p:spPr>
      </p:pic>
      <p:sp>
        <p:nvSpPr>
          <p:cNvPr id="9" name="TextBox 8"/>
          <p:cNvSpPr txBox="1"/>
          <p:nvPr/>
        </p:nvSpPr>
        <p:spPr>
          <a:xfrm>
            <a:off x="1440221" y="1556792"/>
            <a:ext cx="6120680" cy="58477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3200" dirty="0" smtClean="0"/>
              <a:t>The use of unconventional means</a:t>
            </a:r>
            <a:endParaRPr lang="en-GB" sz="3200" dirty="0"/>
          </a:p>
        </p:txBody>
      </p:sp>
      <p:sp>
        <p:nvSpPr>
          <p:cNvPr id="10" name="TextBox 9"/>
          <p:cNvSpPr txBox="1"/>
          <p:nvPr/>
        </p:nvSpPr>
        <p:spPr>
          <a:xfrm>
            <a:off x="792149" y="2564904"/>
            <a:ext cx="7416823" cy="3108543"/>
          </a:xfrm>
          <a:prstGeom prst="rect">
            <a:avLst/>
          </a:prstGeom>
          <a:noFill/>
        </p:spPr>
        <p:txBody>
          <a:bodyPr wrap="square" rtlCol="0">
            <a:spAutoFit/>
          </a:bodyPr>
          <a:lstStyle/>
          <a:p>
            <a:pPr marL="457200" indent="-457200">
              <a:buFont typeface="Wingdings" panose="05000000000000000000" pitchFamily="2" charset="2"/>
              <a:buChar char="q"/>
            </a:pPr>
            <a:r>
              <a:rPr lang="en-US" sz="2800" dirty="0" smtClean="0"/>
              <a:t>Increase your competitive advantages through developing collections</a:t>
            </a:r>
          </a:p>
          <a:p>
            <a:pPr marL="457200" indent="-457200">
              <a:buFont typeface="Wingdings" panose="05000000000000000000" pitchFamily="2" charset="2"/>
              <a:buChar char="q"/>
            </a:pPr>
            <a:r>
              <a:rPr lang="en-US" sz="2800" dirty="0" smtClean="0"/>
              <a:t>Create contacts with good textile manufacturers / Use of stocks</a:t>
            </a:r>
          </a:p>
          <a:p>
            <a:pPr marL="457200" indent="-457200">
              <a:buFont typeface="Wingdings" panose="05000000000000000000" pitchFamily="2" charset="2"/>
              <a:buChar char="q"/>
            </a:pPr>
            <a:r>
              <a:rPr lang="en-US" sz="2800" dirty="0" smtClean="0"/>
              <a:t>Increase your knowhow through making maximum use of experts</a:t>
            </a:r>
          </a:p>
          <a:p>
            <a:pPr marL="457200" indent="-457200">
              <a:buFont typeface="Wingdings" panose="05000000000000000000" pitchFamily="2" charset="2"/>
              <a:buChar char="q"/>
            </a:pPr>
            <a:r>
              <a:rPr lang="en-US" sz="2800" dirty="0" smtClean="0"/>
              <a:t>Travel, see and copy</a:t>
            </a:r>
            <a:endParaRPr lang="en-GB" sz="2800" dirty="0"/>
          </a:p>
        </p:txBody>
      </p:sp>
      <p:sp>
        <p:nvSpPr>
          <p:cNvPr id="11" name="TextBox 10"/>
          <p:cNvSpPr txBox="1"/>
          <p:nvPr/>
        </p:nvSpPr>
        <p:spPr>
          <a:xfrm>
            <a:off x="251520" y="476672"/>
            <a:ext cx="1995548"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dirty="0" smtClean="0"/>
              <a:t>A “NICHE” Market</a:t>
            </a:r>
            <a:endParaRPr lang="en-GB" dirty="0"/>
          </a:p>
        </p:txBody>
      </p:sp>
    </p:spTree>
    <p:extLst>
      <p:ext uri="{BB962C8B-B14F-4D97-AF65-F5344CB8AC3E}">
        <p14:creationId xmlns:p14="http://schemas.microsoft.com/office/powerpoint/2010/main" val="3676451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down)">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63" descr="LogoTexMedClusters.jpg"/>
          <p:cNvPicPr>
            <a:picLocks noChangeAspect="1"/>
          </p:cNvPicPr>
          <p:nvPr/>
        </p:nvPicPr>
        <p:blipFill>
          <a:blip r:embed="rId2"/>
          <a:stretch>
            <a:fillRect/>
          </a:stretch>
        </p:blipFill>
        <p:spPr>
          <a:xfrm>
            <a:off x="6887547" y="214290"/>
            <a:ext cx="1899295" cy="857256"/>
          </a:xfrm>
          <a:prstGeom prst="rect">
            <a:avLst/>
          </a:prstGeom>
        </p:spPr>
      </p:pic>
      <p:sp>
        <p:nvSpPr>
          <p:cNvPr id="3" name="CasellaDiTesto 65"/>
          <p:cNvSpPr txBox="1"/>
          <p:nvPr/>
        </p:nvSpPr>
        <p:spPr>
          <a:xfrm>
            <a:off x="683568" y="6268855"/>
            <a:ext cx="2304256"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16/17 Oct 2014 </a:t>
            </a:r>
            <a:endParaRPr lang="it-IT" b="1" dirty="0">
              <a:solidFill>
                <a:srgbClr val="2B259B"/>
              </a:solidFill>
              <a:latin typeface="Arial" pitchFamily="34" charset="0"/>
              <a:cs typeface="Arial" pitchFamily="34" charset="0"/>
            </a:endParaRPr>
          </a:p>
        </p:txBody>
      </p:sp>
      <p:sp>
        <p:nvSpPr>
          <p:cNvPr id="4" name="Rettangolo 71"/>
          <p:cNvSpPr/>
          <p:nvPr/>
        </p:nvSpPr>
        <p:spPr>
          <a:xfrm>
            <a:off x="500034" y="6072206"/>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Immagine 12" descr="Logo ENPI.jpg"/>
          <p:cNvPicPr>
            <a:picLocks noChangeAspect="1"/>
          </p:cNvPicPr>
          <p:nvPr/>
        </p:nvPicPr>
        <p:blipFill>
          <a:blip r:embed="rId3" cstate="print"/>
          <a:stretch>
            <a:fillRect/>
          </a:stretch>
        </p:blipFill>
        <p:spPr>
          <a:xfrm>
            <a:off x="5643569" y="6143644"/>
            <a:ext cx="1030060" cy="575064"/>
          </a:xfrm>
          <a:prstGeom prst="rect">
            <a:avLst/>
          </a:prstGeom>
        </p:spPr>
      </p:pic>
      <p:pic>
        <p:nvPicPr>
          <p:cNvPr id="6" name="Immagine 13" descr="Logo Unione europea scritta lato.jpg"/>
          <p:cNvPicPr>
            <a:picLocks noChangeAspect="1"/>
          </p:cNvPicPr>
          <p:nvPr/>
        </p:nvPicPr>
        <p:blipFill>
          <a:blip r:embed="rId4" cstate="print"/>
          <a:stretch>
            <a:fillRect/>
          </a:stretch>
        </p:blipFill>
        <p:spPr>
          <a:xfrm>
            <a:off x="3571867" y="6174301"/>
            <a:ext cx="1857388" cy="544407"/>
          </a:xfrm>
          <a:prstGeom prst="rect">
            <a:avLst/>
          </a:prstGeom>
        </p:spPr>
      </p:pic>
      <p:pic>
        <p:nvPicPr>
          <p:cNvPr id="7" name="Immagine 14" descr="Logo Regione Sardegna1.jpg"/>
          <p:cNvPicPr>
            <a:picLocks noChangeAspect="1"/>
          </p:cNvPicPr>
          <p:nvPr/>
        </p:nvPicPr>
        <p:blipFill>
          <a:blip r:embed="rId5" cstate="print"/>
          <a:stretch>
            <a:fillRect/>
          </a:stretch>
        </p:blipFill>
        <p:spPr>
          <a:xfrm>
            <a:off x="6786578" y="6188335"/>
            <a:ext cx="1785950" cy="530373"/>
          </a:xfrm>
          <a:prstGeom prst="rect">
            <a:avLst/>
          </a:prstGeom>
        </p:spPr>
      </p:pic>
      <p:sp>
        <p:nvSpPr>
          <p:cNvPr id="8" name="TextBox 7"/>
          <p:cNvSpPr txBox="1"/>
          <p:nvPr/>
        </p:nvSpPr>
        <p:spPr>
          <a:xfrm>
            <a:off x="972169" y="4477845"/>
            <a:ext cx="7056784" cy="1323439"/>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4000" dirty="0" smtClean="0"/>
              <a:t>Change Must Come</a:t>
            </a:r>
          </a:p>
          <a:p>
            <a:pPr algn="ctr"/>
            <a:r>
              <a:rPr lang="en-US" sz="4000" dirty="0" smtClean="0"/>
              <a:t>Take a Ride on the </a:t>
            </a:r>
            <a:r>
              <a:rPr lang="en-US" sz="4000" dirty="0"/>
              <a:t>N</a:t>
            </a:r>
            <a:r>
              <a:rPr lang="en-US" sz="4000" dirty="0" smtClean="0"/>
              <a:t>ew Wave</a:t>
            </a:r>
            <a:endParaRPr lang="en-GB" sz="4000" dirty="0"/>
          </a:p>
        </p:txBody>
      </p:sp>
      <p:sp>
        <p:nvSpPr>
          <p:cNvPr id="9" name="TextBox 8"/>
          <p:cNvSpPr txBox="1"/>
          <p:nvPr/>
        </p:nvSpPr>
        <p:spPr>
          <a:xfrm>
            <a:off x="972169" y="1821530"/>
            <a:ext cx="7056784" cy="707886"/>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4000" dirty="0" smtClean="0"/>
              <a:t>Invest in Human </a:t>
            </a:r>
            <a:r>
              <a:rPr lang="en-US" sz="4000" dirty="0"/>
              <a:t>R</a:t>
            </a:r>
            <a:r>
              <a:rPr lang="en-US" sz="4000" dirty="0" smtClean="0"/>
              <a:t>esources</a:t>
            </a:r>
            <a:endParaRPr lang="en-GB" sz="4000" dirty="0"/>
          </a:p>
        </p:txBody>
      </p:sp>
      <p:sp>
        <p:nvSpPr>
          <p:cNvPr id="10" name="TextBox 9"/>
          <p:cNvSpPr txBox="1"/>
          <p:nvPr/>
        </p:nvSpPr>
        <p:spPr>
          <a:xfrm>
            <a:off x="972169" y="2840327"/>
            <a:ext cx="7056784" cy="1323439"/>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4000" dirty="0" smtClean="0"/>
              <a:t>Making a cheaper product is not the only way to compete</a:t>
            </a:r>
            <a:endParaRPr lang="en-GB" sz="4000" dirty="0"/>
          </a:p>
        </p:txBody>
      </p:sp>
      <p:sp>
        <p:nvSpPr>
          <p:cNvPr id="11" name="TextBox 10"/>
          <p:cNvSpPr txBox="1"/>
          <p:nvPr/>
        </p:nvSpPr>
        <p:spPr>
          <a:xfrm>
            <a:off x="251520" y="476672"/>
            <a:ext cx="1995548"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dirty="0" smtClean="0"/>
              <a:t>A “NICHE” Market</a:t>
            </a:r>
            <a:endParaRPr lang="en-GB" dirty="0"/>
          </a:p>
        </p:txBody>
      </p:sp>
    </p:spTree>
    <p:extLst>
      <p:ext uri="{BB962C8B-B14F-4D97-AF65-F5344CB8AC3E}">
        <p14:creationId xmlns:p14="http://schemas.microsoft.com/office/powerpoint/2010/main" val="1831577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asellaDiTesto 65"/>
          <p:cNvSpPr txBox="1"/>
          <p:nvPr/>
        </p:nvSpPr>
        <p:spPr>
          <a:xfrm>
            <a:off x="428596" y="6274378"/>
            <a:ext cx="5286412"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27th </a:t>
            </a:r>
            <a:r>
              <a:rPr lang="it-IT" b="1" dirty="0" err="1" smtClean="0">
                <a:solidFill>
                  <a:srgbClr val="2B259B"/>
                </a:solidFill>
                <a:latin typeface="Arial" pitchFamily="34" charset="0"/>
                <a:cs typeface="Arial" pitchFamily="34" charset="0"/>
              </a:rPr>
              <a:t>February</a:t>
            </a:r>
            <a:r>
              <a:rPr lang="it-IT" b="1" dirty="0" smtClean="0">
                <a:solidFill>
                  <a:srgbClr val="2B259B"/>
                </a:solidFill>
                <a:latin typeface="Arial" pitchFamily="34" charset="0"/>
                <a:cs typeface="Arial" pitchFamily="34" charset="0"/>
              </a:rPr>
              <a:t> 2014 </a:t>
            </a:r>
            <a:endParaRPr lang="it-IT" b="1" dirty="0">
              <a:solidFill>
                <a:srgbClr val="2B259B"/>
              </a:solidFill>
              <a:latin typeface="Arial" pitchFamily="34" charset="0"/>
              <a:cs typeface="Arial" pitchFamily="34" charset="0"/>
            </a:endParaRPr>
          </a:p>
        </p:txBody>
      </p:sp>
      <p:pic>
        <p:nvPicPr>
          <p:cNvPr id="64" name="Immagine 63" descr="LogoTexMedClusters.jpg"/>
          <p:cNvPicPr>
            <a:picLocks noChangeAspect="1"/>
          </p:cNvPicPr>
          <p:nvPr/>
        </p:nvPicPr>
        <p:blipFill>
          <a:blip r:embed="rId2"/>
          <a:stretch>
            <a:fillRect/>
          </a:stretch>
        </p:blipFill>
        <p:spPr>
          <a:xfrm>
            <a:off x="6887547" y="214290"/>
            <a:ext cx="1899295" cy="857256"/>
          </a:xfrm>
          <a:prstGeom prst="rect">
            <a:avLst/>
          </a:prstGeom>
        </p:spPr>
      </p:pic>
      <p:sp>
        <p:nvSpPr>
          <p:cNvPr id="72" name="Rettangolo 71"/>
          <p:cNvSpPr/>
          <p:nvPr/>
        </p:nvSpPr>
        <p:spPr>
          <a:xfrm>
            <a:off x="500034" y="6072206"/>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3" name="Immagine 12" descr="Logo ENPI.jpg"/>
          <p:cNvPicPr>
            <a:picLocks noChangeAspect="1"/>
          </p:cNvPicPr>
          <p:nvPr/>
        </p:nvPicPr>
        <p:blipFill>
          <a:blip r:embed="rId3" cstate="print"/>
          <a:stretch>
            <a:fillRect/>
          </a:stretch>
        </p:blipFill>
        <p:spPr>
          <a:xfrm>
            <a:off x="5643569" y="6143644"/>
            <a:ext cx="1030060" cy="575064"/>
          </a:xfrm>
          <a:prstGeom prst="rect">
            <a:avLst/>
          </a:prstGeom>
        </p:spPr>
      </p:pic>
      <p:pic>
        <p:nvPicPr>
          <p:cNvPr id="14" name="Immagine 13" descr="Logo Unione europea scritta lato.jpg"/>
          <p:cNvPicPr>
            <a:picLocks noChangeAspect="1"/>
          </p:cNvPicPr>
          <p:nvPr/>
        </p:nvPicPr>
        <p:blipFill>
          <a:blip r:embed="rId4" cstate="print"/>
          <a:stretch>
            <a:fillRect/>
          </a:stretch>
        </p:blipFill>
        <p:spPr>
          <a:xfrm>
            <a:off x="3571867" y="6174301"/>
            <a:ext cx="1857388" cy="544407"/>
          </a:xfrm>
          <a:prstGeom prst="rect">
            <a:avLst/>
          </a:prstGeom>
        </p:spPr>
      </p:pic>
      <p:pic>
        <p:nvPicPr>
          <p:cNvPr id="15" name="Immagine 14" descr="Logo Regione Sardegna1.jpg"/>
          <p:cNvPicPr>
            <a:picLocks noChangeAspect="1"/>
          </p:cNvPicPr>
          <p:nvPr/>
        </p:nvPicPr>
        <p:blipFill>
          <a:blip r:embed="rId5" cstate="print"/>
          <a:stretch>
            <a:fillRect/>
          </a:stretch>
        </p:blipFill>
        <p:spPr>
          <a:xfrm>
            <a:off x="6786578" y="6188335"/>
            <a:ext cx="1785950" cy="530373"/>
          </a:xfrm>
          <a:prstGeom prst="rect">
            <a:avLst/>
          </a:prstGeom>
        </p:spPr>
      </p:pic>
      <p:sp>
        <p:nvSpPr>
          <p:cNvPr id="10" name="CasellaDiTesto 9"/>
          <p:cNvSpPr txBox="1"/>
          <p:nvPr/>
        </p:nvSpPr>
        <p:spPr>
          <a:xfrm>
            <a:off x="1000100" y="3786190"/>
            <a:ext cx="7128792" cy="1261884"/>
          </a:xfrm>
          <a:prstGeom prst="rect">
            <a:avLst/>
          </a:prstGeom>
          <a:noFill/>
        </p:spPr>
        <p:txBody>
          <a:bodyPr wrap="square" rtlCol="0">
            <a:spAutoFit/>
          </a:bodyPr>
          <a:lstStyle/>
          <a:p>
            <a:pPr algn="ctr"/>
            <a:endParaRPr lang="en-GB" sz="1400" i="1" dirty="0" smtClean="0"/>
          </a:p>
          <a:p>
            <a:endParaRPr lang="en-GB" i="1" dirty="0" smtClean="0"/>
          </a:p>
          <a:p>
            <a:pPr algn="just"/>
            <a:r>
              <a:rPr lang="en-GB" sz="1100" dirty="0" smtClean="0">
                <a:latin typeface="Arial" pitchFamily="34" charset="0"/>
                <a:cs typeface="Arial" pitchFamily="34" charset="0"/>
              </a:rPr>
              <a:t>This presentation has been produced with the financial assistance of the European Union under the ENPI CBC Mediterranean Sea Basin Programme. The content of this document are the sole responsibility of </a:t>
            </a:r>
            <a:r>
              <a:rPr lang="en-GB" sz="1100" dirty="0" smtClean="0">
                <a:solidFill>
                  <a:srgbClr val="FF0000"/>
                </a:solidFill>
                <a:latin typeface="Arial" pitchFamily="34" charset="0"/>
                <a:cs typeface="Arial" pitchFamily="34" charset="0"/>
              </a:rPr>
              <a:t>Beneficiary or Project Partner </a:t>
            </a:r>
            <a:r>
              <a:rPr lang="en-GB" sz="1100" dirty="0" smtClean="0">
                <a:latin typeface="Arial" pitchFamily="34" charset="0"/>
                <a:cs typeface="Arial" pitchFamily="34" charset="0"/>
              </a:rPr>
              <a:t>and can under no circumstances be regarded as reflecting the position of the European Union or of the Programme’s management structures.</a:t>
            </a:r>
            <a:endParaRPr lang="en-GB" sz="1100" dirty="0">
              <a:latin typeface="Arial" pitchFamily="34" charset="0"/>
              <a:cs typeface="Arial" pitchFamily="34" charset="0"/>
            </a:endParaRPr>
          </a:p>
        </p:txBody>
      </p:sp>
      <p:sp>
        <p:nvSpPr>
          <p:cNvPr id="11" name="Rectangle 2"/>
          <p:cNvSpPr>
            <a:spLocks noChangeArrowheads="1"/>
          </p:cNvSpPr>
          <p:nvPr/>
        </p:nvSpPr>
        <p:spPr bwMode="auto">
          <a:xfrm>
            <a:off x="1000100" y="2000240"/>
            <a:ext cx="7143800" cy="16158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100" b="0" u="none" strike="noStrike" cap="none" normalizeH="0" baseline="0" dirty="0" smtClean="0">
                <a:ln>
                  <a:noFill/>
                </a:ln>
                <a:solidFill>
                  <a:schemeClr val="tx1"/>
                </a:solidFill>
                <a:effectLst/>
                <a:latin typeface="Arial" pitchFamily="34" charset="0"/>
                <a:ea typeface="Cambria" pitchFamily="18" charset="0"/>
                <a:cs typeface="Arial" pitchFamily="34" charset="0"/>
              </a:rPr>
              <a:t>The 2007-2013 ENPI CBC Mediterranean Sea Basin </a:t>
            </a:r>
            <a:r>
              <a:rPr kumimoji="0" lang="en-US" sz="1100" b="0" u="none" strike="noStrike" cap="none" normalizeH="0" baseline="0" dirty="0" err="1" smtClean="0">
                <a:ln>
                  <a:noFill/>
                </a:ln>
                <a:solidFill>
                  <a:schemeClr val="tx1"/>
                </a:solidFill>
                <a:effectLst/>
                <a:latin typeface="Arial" pitchFamily="34" charset="0"/>
                <a:ea typeface="Cambria" pitchFamily="18" charset="0"/>
                <a:cs typeface="Arial" pitchFamily="34" charset="0"/>
              </a:rPr>
              <a:t>Programme</a:t>
            </a:r>
            <a:r>
              <a:rPr kumimoji="0" lang="en-US" sz="1100" b="0" u="none" strike="noStrike" cap="none" normalizeH="0" baseline="0" dirty="0" smtClean="0">
                <a:ln>
                  <a:noFill/>
                </a:ln>
                <a:solidFill>
                  <a:schemeClr val="tx1"/>
                </a:solidFill>
                <a:effectLst/>
                <a:latin typeface="Arial" pitchFamily="34" charset="0"/>
                <a:ea typeface="Cambria" pitchFamily="18" charset="0"/>
                <a:cs typeface="Arial" pitchFamily="34" charset="0"/>
              </a:rPr>
              <a:t> is a multilateral Cross-Border Cooperation initiative funded by the European </a:t>
            </a:r>
            <a:r>
              <a:rPr kumimoji="0" lang="en-US" sz="1100" b="0" u="none" strike="noStrike" cap="none" normalizeH="0" baseline="0" dirty="0" err="1" smtClean="0">
                <a:ln>
                  <a:noFill/>
                </a:ln>
                <a:solidFill>
                  <a:schemeClr val="tx1"/>
                </a:solidFill>
                <a:effectLst/>
                <a:latin typeface="Arial" pitchFamily="34" charset="0"/>
                <a:ea typeface="Cambria" pitchFamily="18" charset="0"/>
                <a:cs typeface="Arial" pitchFamily="34" charset="0"/>
              </a:rPr>
              <a:t>Neighbourhood</a:t>
            </a:r>
            <a:r>
              <a:rPr kumimoji="0" lang="en-US" sz="1100" b="0" u="none" strike="noStrike" cap="none" normalizeH="0" baseline="0" dirty="0" smtClean="0">
                <a:ln>
                  <a:noFill/>
                </a:ln>
                <a:solidFill>
                  <a:schemeClr val="tx1"/>
                </a:solidFill>
                <a:effectLst/>
                <a:latin typeface="Arial" pitchFamily="34" charset="0"/>
                <a:ea typeface="Cambria" pitchFamily="18" charset="0"/>
                <a:cs typeface="Arial" pitchFamily="34" charset="0"/>
              </a:rPr>
              <a:t> and Partnership Instrument (ENPI). The </a:t>
            </a:r>
            <a:r>
              <a:rPr kumimoji="0" lang="en-US" sz="1100" b="0" u="none" strike="noStrike" cap="none" normalizeH="0" baseline="0" dirty="0" err="1" smtClean="0">
                <a:ln>
                  <a:noFill/>
                </a:ln>
                <a:solidFill>
                  <a:schemeClr val="tx1"/>
                </a:solidFill>
                <a:effectLst/>
                <a:latin typeface="Arial" pitchFamily="34" charset="0"/>
                <a:ea typeface="Cambria" pitchFamily="18" charset="0"/>
                <a:cs typeface="Arial" pitchFamily="34" charset="0"/>
              </a:rPr>
              <a:t>Programme</a:t>
            </a:r>
            <a:r>
              <a:rPr kumimoji="0" lang="en-US" sz="1100" b="0" u="none" strike="noStrike" cap="none" normalizeH="0" baseline="0" dirty="0" smtClean="0">
                <a:ln>
                  <a:noFill/>
                </a:ln>
                <a:solidFill>
                  <a:schemeClr val="tx1"/>
                </a:solidFill>
                <a:effectLst/>
                <a:latin typeface="Arial" pitchFamily="34" charset="0"/>
                <a:ea typeface="Cambria" pitchFamily="18" charset="0"/>
                <a:cs typeface="Arial" pitchFamily="34" charset="0"/>
              </a:rPr>
              <a:t> objective is to promote the sustainable and harmonious cooperation process at the Mediterranean Basin level by dealing with the common challenges and enhancing its endogenous potential. It finances cooperation projects as a contribution to the economic, social, environmental and cultural development of the Mediterranean region. The following 14 countries participate in the </a:t>
            </a:r>
            <a:r>
              <a:rPr kumimoji="0" lang="en-US" sz="1100" b="0" u="none" strike="noStrike" cap="none" normalizeH="0" baseline="0" dirty="0" err="1" smtClean="0">
                <a:ln>
                  <a:noFill/>
                </a:ln>
                <a:solidFill>
                  <a:schemeClr val="tx1"/>
                </a:solidFill>
                <a:effectLst/>
                <a:latin typeface="Arial" pitchFamily="34" charset="0"/>
                <a:ea typeface="Cambria" pitchFamily="18" charset="0"/>
                <a:cs typeface="Arial" pitchFamily="34" charset="0"/>
              </a:rPr>
              <a:t>Programme</a:t>
            </a:r>
            <a:r>
              <a:rPr kumimoji="0" lang="en-US" sz="1100" b="0" u="none" strike="noStrike" cap="none" normalizeH="0" baseline="0" dirty="0" smtClean="0">
                <a:ln>
                  <a:noFill/>
                </a:ln>
                <a:solidFill>
                  <a:schemeClr val="tx1"/>
                </a:solidFill>
                <a:effectLst/>
                <a:latin typeface="Arial" pitchFamily="34" charset="0"/>
                <a:ea typeface="Cambria" pitchFamily="18" charset="0"/>
                <a:cs typeface="Arial" pitchFamily="34" charset="0"/>
              </a:rPr>
              <a:t>: Cyprus, Egypt, France, Greece, Israel, Italy, Jordan, Lebanon, Malta, Palestine, Portugal, Spain, Syria (participation currently suspended), Tunisia. The Joint Managing Authority (JMA) is the Autonomous Region of Sardinia (Italy). Official </a:t>
            </a:r>
            <a:r>
              <a:rPr kumimoji="0" lang="en-US" sz="1100" b="0" u="none" strike="noStrike" cap="none" normalizeH="0" baseline="0" dirty="0" err="1" smtClean="0">
                <a:ln>
                  <a:noFill/>
                </a:ln>
                <a:solidFill>
                  <a:schemeClr val="tx1"/>
                </a:solidFill>
                <a:effectLst/>
                <a:latin typeface="Arial" pitchFamily="34" charset="0"/>
                <a:ea typeface="Cambria" pitchFamily="18" charset="0"/>
                <a:cs typeface="Arial" pitchFamily="34" charset="0"/>
              </a:rPr>
              <a:t>Programme</a:t>
            </a:r>
            <a:r>
              <a:rPr kumimoji="0" lang="en-US" sz="1100" b="0" u="none" strike="noStrike" cap="none" normalizeH="0" baseline="0" dirty="0" smtClean="0">
                <a:ln>
                  <a:noFill/>
                </a:ln>
                <a:solidFill>
                  <a:schemeClr val="tx1"/>
                </a:solidFill>
                <a:effectLst/>
                <a:latin typeface="Arial" pitchFamily="34" charset="0"/>
                <a:ea typeface="Cambria" pitchFamily="18" charset="0"/>
                <a:cs typeface="Arial" pitchFamily="34" charset="0"/>
              </a:rPr>
              <a:t> languages are Arabic, English and French (www.enpicbcmed.eu).</a:t>
            </a:r>
            <a:endParaRPr kumimoji="0" lang="en-US" sz="1100" b="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asellaDiTesto 65"/>
          <p:cNvSpPr txBox="1"/>
          <p:nvPr/>
        </p:nvSpPr>
        <p:spPr>
          <a:xfrm>
            <a:off x="428596" y="6274378"/>
            <a:ext cx="5286412"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16/17 Oct 2014 </a:t>
            </a:r>
            <a:endParaRPr lang="it-IT" b="1" dirty="0">
              <a:solidFill>
                <a:srgbClr val="2B259B"/>
              </a:solidFill>
              <a:latin typeface="Arial" pitchFamily="34" charset="0"/>
              <a:cs typeface="Arial" pitchFamily="34" charset="0"/>
            </a:endParaRPr>
          </a:p>
        </p:txBody>
      </p:sp>
      <p:pic>
        <p:nvPicPr>
          <p:cNvPr id="64" name="Immagine 63" descr="LogoTexMedClusters.jpg"/>
          <p:cNvPicPr>
            <a:picLocks noChangeAspect="1"/>
          </p:cNvPicPr>
          <p:nvPr/>
        </p:nvPicPr>
        <p:blipFill>
          <a:blip r:embed="rId2"/>
          <a:stretch>
            <a:fillRect/>
          </a:stretch>
        </p:blipFill>
        <p:spPr>
          <a:xfrm>
            <a:off x="6887547" y="214290"/>
            <a:ext cx="1899295" cy="857256"/>
          </a:xfrm>
          <a:prstGeom prst="rect">
            <a:avLst/>
          </a:prstGeom>
        </p:spPr>
      </p:pic>
      <p:sp>
        <p:nvSpPr>
          <p:cNvPr id="72" name="Rettangolo 71"/>
          <p:cNvSpPr/>
          <p:nvPr/>
        </p:nvSpPr>
        <p:spPr>
          <a:xfrm>
            <a:off x="500034" y="6072206"/>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3" name="Immagine 12" descr="Logo ENPI.jpg"/>
          <p:cNvPicPr>
            <a:picLocks noChangeAspect="1"/>
          </p:cNvPicPr>
          <p:nvPr/>
        </p:nvPicPr>
        <p:blipFill>
          <a:blip r:embed="rId3" cstate="print"/>
          <a:stretch>
            <a:fillRect/>
          </a:stretch>
        </p:blipFill>
        <p:spPr>
          <a:xfrm>
            <a:off x="5643569" y="6143644"/>
            <a:ext cx="1030060" cy="575064"/>
          </a:xfrm>
          <a:prstGeom prst="rect">
            <a:avLst/>
          </a:prstGeom>
        </p:spPr>
      </p:pic>
      <p:pic>
        <p:nvPicPr>
          <p:cNvPr id="14" name="Immagine 13" descr="Logo Unione europea scritta lato.jpg"/>
          <p:cNvPicPr>
            <a:picLocks noChangeAspect="1"/>
          </p:cNvPicPr>
          <p:nvPr/>
        </p:nvPicPr>
        <p:blipFill>
          <a:blip r:embed="rId4" cstate="print"/>
          <a:stretch>
            <a:fillRect/>
          </a:stretch>
        </p:blipFill>
        <p:spPr>
          <a:xfrm>
            <a:off x="3571867" y="6174301"/>
            <a:ext cx="1857388" cy="544407"/>
          </a:xfrm>
          <a:prstGeom prst="rect">
            <a:avLst/>
          </a:prstGeom>
        </p:spPr>
      </p:pic>
      <p:pic>
        <p:nvPicPr>
          <p:cNvPr id="15" name="Immagine 14" descr="Logo Regione Sardegna1.jpg"/>
          <p:cNvPicPr>
            <a:picLocks noChangeAspect="1"/>
          </p:cNvPicPr>
          <p:nvPr/>
        </p:nvPicPr>
        <p:blipFill>
          <a:blip r:embed="rId5" cstate="print"/>
          <a:stretch>
            <a:fillRect/>
          </a:stretch>
        </p:blipFill>
        <p:spPr>
          <a:xfrm>
            <a:off x="6786578" y="6188335"/>
            <a:ext cx="1785950" cy="530373"/>
          </a:xfrm>
          <a:prstGeom prst="rect">
            <a:avLst/>
          </a:prstGeom>
        </p:spPr>
      </p:pic>
      <p:sp>
        <p:nvSpPr>
          <p:cNvPr id="2" name="Title 1"/>
          <p:cNvSpPr>
            <a:spLocks noGrp="1"/>
          </p:cNvSpPr>
          <p:nvPr>
            <p:ph type="title"/>
          </p:nvPr>
        </p:nvSpPr>
        <p:spPr>
          <a:xfrm>
            <a:off x="2301303" y="132696"/>
            <a:ext cx="4352896" cy="1143000"/>
          </a:xfrm>
        </p:spPr>
        <p:style>
          <a:lnRef idx="0">
            <a:schemeClr val="accent2"/>
          </a:lnRef>
          <a:fillRef idx="3">
            <a:schemeClr val="accent2"/>
          </a:fillRef>
          <a:effectRef idx="3">
            <a:schemeClr val="accent2"/>
          </a:effectRef>
          <a:fontRef idx="minor">
            <a:schemeClr val="lt1"/>
          </a:fontRef>
        </p:style>
        <p:txBody>
          <a:bodyPr/>
          <a:lstStyle/>
          <a:p>
            <a:r>
              <a:rPr lang="en-US" b="1" dirty="0" smtClean="0"/>
              <a:t>The Picture Now</a:t>
            </a:r>
            <a:endParaRPr lang="en-GB" b="1" dirty="0"/>
          </a:p>
        </p:txBody>
      </p:sp>
      <p:pic>
        <p:nvPicPr>
          <p:cNvPr id="7" name="Content Placeholder 6"/>
          <p:cNvPicPr>
            <a:picLocks noGrp="1" noChangeAspect="1"/>
          </p:cNvPicPr>
          <p:nvPr>
            <p:ph idx="1"/>
          </p:nvPr>
        </p:nvPicPr>
        <p:blipFill>
          <a:blip r:embed="rId6" cstate="print">
            <a:extLst>
              <a:ext uri="{28A0092B-C50C-407E-A947-70E740481C1C}">
                <a14:useLocalDpi xmlns:a14="http://schemas.microsoft.com/office/drawing/2010/main" val="0"/>
              </a:ext>
            </a:extLst>
          </a:blip>
          <a:stretch>
            <a:fillRect/>
          </a:stretch>
        </p:blipFill>
        <p:spPr>
          <a:xfrm>
            <a:off x="514544" y="1574090"/>
            <a:ext cx="2905327" cy="697359"/>
          </a:xfrm>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78674" y="1486604"/>
            <a:ext cx="1617085" cy="1068633"/>
          </a:xfrm>
          <a:prstGeom prst="rect">
            <a:avLst/>
          </a:prstGeom>
        </p:spPr>
      </p:pic>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8796" y="2249265"/>
            <a:ext cx="1778083" cy="547274"/>
          </a:xfrm>
          <a:prstGeom prst="rect">
            <a:avLst/>
          </a:prstGeom>
        </p:spPr>
      </p:pic>
      <p:pic>
        <p:nvPicPr>
          <p:cNvPr id="10" name="Picture 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661144" y="2728429"/>
            <a:ext cx="2438400" cy="381000"/>
          </a:xfrm>
          <a:prstGeom prst="rect">
            <a:avLst/>
          </a:prstGeom>
        </p:spPr>
      </p:pic>
      <p:pic>
        <p:nvPicPr>
          <p:cNvPr id="18" name="Picture 1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28596" y="4253327"/>
            <a:ext cx="4381500" cy="1419225"/>
          </a:xfrm>
          <a:prstGeom prst="rect">
            <a:avLst/>
          </a:prstGeom>
        </p:spPr>
      </p:pic>
      <p:pic>
        <p:nvPicPr>
          <p:cNvPr id="19" name="Picture 1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810096" y="4100305"/>
            <a:ext cx="1493198" cy="1769941"/>
          </a:xfrm>
          <a:prstGeom prst="rect">
            <a:avLst/>
          </a:prstGeom>
        </p:spPr>
      </p:pic>
      <p:pic>
        <p:nvPicPr>
          <p:cNvPr id="20" name="Picture 1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255873" y="3952415"/>
            <a:ext cx="2530970" cy="1929902"/>
          </a:xfrm>
          <a:prstGeom prst="rect">
            <a:avLst/>
          </a:prstGeom>
        </p:spPr>
      </p:pic>
      <p:pic>
        <p:nvPicPr>
          <p:cNvPr id="21" name="Picture 20"/>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029962" y="1465586"/>
            <a:ext cx="2569041" cy="2365398"/>
          </a:xfrm>
          <a:prstGeom prst="rect">
            <a:avLst/>
          </a:prstGeom>
        </p:spPr>
      </p:pic>
      <p:pic>
        <p:nvPicPr>
          <p:cNvPr id="22" name="Picture 2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14545" y="2797176"/>
            <a:ext cx="1579805" cy="1184854"/>
          </a:xfrm>
          <a:prstGeom prst="rect">
            <a:avLst/>
          </a:prstGeom>
        </p:spPr>
      </p:pic>
      <p:pic>
        <p:nvPicPr>
          <p:cNvPr id="23" name="Picture 2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2186879" y="3167919"/>
            <a:ext cx="3952880" cy="78449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additive="base">
                                        <p:cTn id="28" dur="500" fill="hold"/>
                                        <p:tgtEl>
                                          <p:spTgt spid="22"/>
                                        </p:tgtEl>
                                        <p:attrNameLst>
                                          <p:attrName>ppt_x</p:attrName>
                                        </p:attrNameLst>
                                      </p:cBhvr>
                                      <p:tavLst>
                                        <p:tav tm="0">
                                          <p:val>
                                            <p:strVal val="#ppt_x"/>
                                          </p:val>
                                        </p:tav>
                                        <p:tav tm="100000">
                                          <p:val>
                                            <p:strVal val="#ppt_x"/>
                                          </p:val>
                                        </p:tav>
                                      </p:tavLst>
                                    </p:anim>
                                    <p:anim calcmode="lin" valueType="num">
                                      <p:cBhvr additive="base">
                                        <p:cTn id="29"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anim calcmode="lin" valueType="num">
                                      <p:cBhvr>
                                        <p:cTn id="35" dur="1000" fill="hold"/>
                                        <p:tgtEl>
                                          <p:spTgt spid="23"/>
                                        </p:tgtEl>
                                        <p:attrNameLst>
                                          <p:attrName>ppt_x</p:attrName>
                                        </p:attrNameLst>
                                      </p:cBhvr>
                                      <p:tavLst>
                                        <p:tav tm="0">
                                          <p:val>
                                            <p:strVal val="#ppt_x"/>
                                          </p:val>
                                        </p:tav>
                                        <p:tav tm="100000">
                                          <p:val>
                                            <p:strVal val="#ppt_x"/>
                                          </p:val>
                                        </p:tav>
                                      </p:tavLst>
                                    </p:anim>
                                    <p:anim calcmode="lin" valueType="num">
                                      <p:cBhvr>
                                        <p:cTn id="3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500" fill="hold"/>
                                        <p:tgtEl>
                                          <p:spTgt spid="18"/>
                                        </p:tgtEl>
                                        <p:attrNameLst>
                                          <p:attrName>ppt_x</p:attrName>
                                        </p:attrNameLst>
                                      </p:cBhvr>
                                      <p:tavLst>
                                        <p:tav tm="0">
                                          <p:val>
                                            <p:strVal val="#ppt_x"/>
                                          </p:val>
                                        </p:tav>
                                        <p:tav tm="100000">
                                          <p:val>
                                            <p:strVal val="#ppt_x"/>
                                          </p:val>
                                        </p:tav>
                                      </p:tavLst>
                                    </p:anim>
                                    <p:anim calcmode="lin" valueType="num">
                                      <p:cBhvr additive="base">
                                        <p:cTn id="4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down)">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additive="base">
                                        <p:cTn id="52" dur="500" fill="hold"/>
                                        <p:tgtEl>
                                          <p:spTgt spid="20"/>
                                        </p:tgtEl>
                                        <p:attrNameLst>
                                          <p:attrName>ppt_x</p:attrName>
                                        </p:attrNameLst>
                                      </p:cBhvr>
                                      <p:tavLst>
                                        <p:tav tm="0">
                                          <p:val>
                                            <p:strVal val="#ppt_x"/>
                                          </p:val>
                                        </p:tav>
                                        <p:tav tm="100000">
                                          <p:val>
                                            <p:strVal val="#ppt_x"/>
                                          </p:val>
                                        </p:tav>
                                      </p:tavLst>
                                    </p:anim>
                                    <p:anim calcmode="lin" valueType="num">
                                      <p:cBhvr additive="base">
                                        <p:cTn id="53"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0604" y="866265"/>
            <a:ext cx="4042792" cy="1143000"/>
          </a:xfrm>
        </p:spPr>
        <p:style>
          <a:lnRef idx="0">
            <a:schemeClr val="accent2"/>
          </a:lnRef>
          <a:fillRef idx="3">
            <a:schemeClr val="accent2"/>
          </a:fillRef>
          <a:effectRef idx="3">
            <a:schemeClr val="accent2"/>
          </a:effectRef>
          <a:fontRef idx="minor">
            <a:schemeClr val="lt1"/>
          </a:fontRef>
        </p:style>
        <p:txBody>
          <a:bodyPr/>
          <a:lstStyle/>
          <a:p>
            <a:r>
              <a:rPr lang="en-US" dirty="0" smtClean="0"/>
              <a:t>The Picture Now</a:t>
            </a:r>
            <a:endParaRPr lang="en-GB" dirty="0"/>
          </a:p>
        </p:txBody>
      </p:sp>
      <p:sp>
        <p:nvSpPr>
          <p:cNvPr id="3" name="Content Placeholder 2"/>
          <p:cNvSpPr>
            <a:spLocks noGrp="1"/>
          </p:cNvSpPr>
          <p:nvPr>
            <p:ph idx="1"/>
          </p:nvPr>
        </p:nvSpPr>
        <p:spPr>
          <a:xfrm>
            <a:off x="457200" y="2636911"/>
            <a:ext cx="8229600" cy="1944217"/>
          </a:xfrm>
        </p:spPr>
        <p:style>
          <a:lnRef idx="0">
            <a:schemeClr val="accent2"/>
          </a:lnRef>
          <a:fillRef idx="3">
            <a:schemeClr val="accent2"/>
          </a:fillRef>
          <a:effectRef idx="3">
            <a:schemeClr val="accent2"/>
          </a:effectRef>
          <a:fontRef idx="minor">
            <a:schemeClr val="lt1"/>
          </a:fontRef>
        </p:style>
        <p:txBody>
          <a:bodyPr>
            <a:normAutofit/>
          </a:bodyPr>
          <a:lstStyle/>
          <a:p>
            <a:pPr marL="0" indent="0" algn="ctr">
              <a:buNone/>
            </a:pPr>
            <a:r>
              <a:rPr lang="en-US" b="1" dirty="0" smtClean="0"/>
              <a:t>There are mainly two fashion groups:</a:t>
            </a:r>
          </a:p>
          <a:p>
            <a:pPr algn="ctr"/>
            <a:r>
              <a:rPr lang="en-US" dirty="0" smtClean="0"/>
              <a:t>The HUGE retailers (H&amp;M, Zara </a:t>
            </a:r>
            <a:r>
              <a:rPr lang="en-US" dirty="0" err="1" smtClean="0"/>
              <a:t>etc</a:t>
            </a:r>
            <a:r>
              <a:rPr lang="en-US" dirty="0" smtClean="0"/>
              <a:t>)</a:t>
            </a:r>
          </a:p>
          <a:p>
            <a:pPr algn="ctr"/>
            <a:r>
              <a:rPr lang="en-US" dirty="0" smtClean="0"/>
              <a:t>The BIG brands (</a:t>
            </a:r>
            <a:r>
              <a:rPr lang="en-US" dirty="0" err="1" smtClean="0"/>
              <a:t>Fendi</a:t>
            </a:r>
            <a:r>
              <a:rPr lang="en-US" dirty="0" smtClean="0"/>
              <a:t>, Gucci, Dior etc.)</a:t>
            </a:r>
            <a:endParaRPr lang="en-GB" dirty="0"/>
          </a:p>
        </p:txBody>
      </p:sp>
      <p:pic>
        <p:nvPicPr>
          <p:cNvPr id="4" name="Immagine 63" descr="LogoTexMedClusters.jpg"/>
          <p:cNvPicPr>
            <a:picLocks noChangeAspect="1"/>
          </p:cNvPicPr>
          <p:nvPr/>
        </p:nvPicPr>
        <p:blipFill>
          <a:blip r:embed="rId2"/>
          <a:stretch>
            <a:fillRect/>
          </a:stretch>
        </p:blipFill>
        <p:spPr>
          <a:xfrm>
            <a:off x="6887547" y="214290"/>
            <a:ext cx="1899295" cy="857256"/>
          </a:xfrm>
          <a:prstGeom prst="rect">
            <a:avLst/>
          </a:prstGeom>
        </p:spPr>
      </p:pic>
      <p:sp>
        <p:nvSpPr>
          <p:cNvPr id="5" name="CasellaDiTesto 65"/>
          <p:cNvSpPr txBox="1"/>
          <p:nvPr/>
        </p:nvSpPr>
        <p:spPr>
          <a:xfrm>
            <a:off x="683568" y="6268855"/>
            <a:ext cx="2304256"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16/17 Oct 2014 </a:t>
            </a:r>
            <a:endParaRPr lang="it-IT" b="1" dirty="0">
              <a:solidFill>
                <a:srgbClr val="2B259B"/>
              </a:solidFill>
              <a:latin typeface="Arial" pitchFamily="34" charset="0"/>
              <a:cs typeface="Arial" pitchFamily="34" charset="0"/>
            </a:endParaRPr>
          </a:p>
        </p:txBody>
      </p:sp>
      <p:sp>
        <p:nvSpPr>
          <p:cNvPr id="6" name="Rettangolo 71"/>
          <p:cNvSpPr/>
          <p:nvPr/>
        </p:nvSpPr>
        <p:spPr>
          <a:xfrm>
            <a:off x="500034" y="6072206"/>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12" descr="Logo ENPI.jpg"/>
          <p:cNvPicPr>
            <a:picLocks noChangeAspect="1"/>
          </p:cNvPicPr>
          <p:nvPr/>
        </p:nvPicPr>
        <p:blipFill>
          <a:blip r:embed="rId3" cstate="print"/>
          <a:stretch>
            <a:fillRect/>
          </a:stretch>
        </p:blipFill>
        <p:spPr>
          <a:xfrm>
            <a:off x="5643569" y="6143644"/>
            <a:ext cx="1030060" cy="575064"/>
          </a:xfrm>
          <a:prstGeom prst="rect">
            <a:avLst/>
          </a:prstGeom>
        </p:spPr>
      </p:pic>
      <p:pic>
        <p:nvPicPr>
          <p:cNvPr id="8" name="Immagine 13" descr="Logo Unione europea scritta lato.jpg"/>
          <p:cNvPicPr>
            <a:picLocks noChangeAspect="1"/>
          </p:cNvPicPr>
          <p:nvPr/>
        </p:nvPicPr>
        <p:blipFill>
          <a:blip r:embed="rId4" cstate="print"/>
          <a:stretch>
            <a:fillRect/>
          </a:stretch>
        </p:blipFill>
        <p:spPr>
          <a:xfrm>
            <a:off x="3571867" y="6174301"/>
            <a:ext cx="1857388" cy="544407"/>
          </a:xfrm>
          <a:prstGeom prst="rect">
            <a:avLst/>
          </a:prstGeom>
        </p:spPr>
      </p:pic>
      <p:pic>
        <p:nvPicPr>
          <p:cNvPr id="9" name="Immagine 14" descr="Logo Regione Sardegna1.jpg"/>
          <p:cNvPicPr>
            <a:picLocks noChangeAspect="1"/>
          </p:cNvPicPr>
          <p:nvPr/>
        </p:nvPicPr>
        <p:blipFill>
          <a:blip r:embed="rId5" cstate="print"/>
          <a:stretch>
            <a:fillRect/>
          </a:stretch>
        </p:blipFill>
        <p:spPr>
          <a:xfrm>
            <a:off x="6786578" y="6188335"/>
            <a:ext cx="1785950" cy="530373"/>
          </a:xfrm>
          <a:prstGeom prst="rect">
            <a:avLst/>
          </a:prstGeom>
        </p:spPr>
      </p:pic>
      <p:sp>
        <p:nvSpPr>
          <p:cNvPr id="10" name="TextBox 9"/>
          <p:cNvSpPr txBox="1"/>
          <p:nvPr/>
        </p:nvSpPr>
        <p:spPr>
          <a:xfrm>
            <a:off x="2625198" y="4977941"/>
            <a:ext cx="3893604"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US" sz="2400" b="1" dirty="0" smtClean="0"/>
              <a:t>And very little in between</a:t>
            </a:r>
            <a:endParaRPr lang="en-GB" sz="2400" b="1" dirty="0"/>
          </a:p>
        </p:txBody>
      </p:sp>
    </p:spTree>
    <p:extLst>
      <p:ext uri="{BB962C8B-B14F-4D97-AF65-F5344CB8AC3E}">
        <p14:creationId xmlns:p14="http://schemas.microsoft.com/office/powerpoint/2010/main" val="113451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65"/>
          <p:cNvSpPr txBox="1"/>
          <p:nvPr/>
        </p:nvSpPr>
        <p:spPr>
          <a:xfrm>
            <a:off x="683568" y="6268855"/>
            <a:ext cx="2304256"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16/17 Oct 2014 </a:t>
            </a:r>
            <a:endParaRPr lang="it-IT" b="1" dirty="0">
              <a:solidFill>
                <a:srgbClr val="2B259B"/>
              </a:solidFill>
              <a:latin typeface="Arial" pitchFamily="34" charset="0"/>
              <a:cs typeface="Arial" pitchFamily="34" charset="0"/>
            </a:endParaRPr>
          </a:p>
        </p:txBody>
      </p:sp>
      <p:sp>
        <p:nvSpPr>
          <p:cNvPr id="5" name="Rettangolo 71"/>
          <p:cNvSpPr/>
          <p:nvPr/>
        </p:nvSpPr>
        <p:spPr>
          <a:xfrm>
            <a:off x="500034" y="6072206"/>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Immagine 12" descr="Logo ENPI.jpg"/>
          <p:cNvPicPr>
            <a:picLocks noChangeAspect="1"/>
          </p:cNvPicPr>
          <p:nvPr/>
        </p:nvPicPr>
        <p:blipFill>
          <a:blip r:embed="rId2" cstate="print"/>
          <a:stretch>
            <a:fillRect/>
          </a:stretch>
        </p:blipFill>
        <p:spPr>
          <a:xfrm>
            <a:off x="5643569" y="6143644"/>
            <a:ext cx="1030060" cy="575064"/>
          </a:xfrm>
          <a:prstGeom prst="rect">
            <a:avLst/>
          </a:prstGeom>
        </p:spPr>
      </p:pic>
      <p:pic>
        <p:nvPicPr>
          <p:cNvPr id="7" name="Immagine 13" descr="Logo Unione europea scritta lato.jpg"/>
          <p:cNvPicPr>
            <a:picLocks noChangeAspect="1"/>
          </p:cNvPicPr>
          <p:nvPr/>
        </p:nvPicPr>
        <p:blipFill>
          <a:blip r:embed="rId3" cstate="print"/>
          <a:stretch>
            <a:fillRect/>
          </a:stretch>
        </p:blipFill>
        <p:spPr>
          <a:xfrm>
            <a:off x="3571867" y="6174301"/>
            <a:ext cx="1857388" cy="544407"/>
          </a:xfrm>
          <a:prstGeom prst="rect">
            <a:avLst/>
          </a:prstGeom>
        </p:spPr>
      </p:pic>
      <p:pic>
        <p:nvPicPr>
          <p:cNvPr id="8" name="Immagine 14" descr="Logo Regione Sardegna1.jpg"/>
          <p:cNvPicPr>
            <a:picLocks noChangeAspect="1"/>
          </p:cNvPicPr>
          <p:nvPr/>
        </p:nvPicPr>
        <p:blipFill>
          <a:blip r:embed="rId4" cstate="print"/>
          <a:stretch>
            <a:fillRect/>
          </a:stretch>
        </p:blipFill>
        <p:spPr>
          <a:xfrm>
            <a:off x="6786578" y="6188335"/>
            <a:ext cx="1785950" cy="530373"/>
          </a:xfrm>
          <a:prstGeom prst="rect">
            <a:avLst/>
          </a:prstGeom>
        </p:spPr>
      </p:pic>
      <p:pic>
        <p:nvPicPr>
          <p:cNvPr id="9" name="Immagine 63" descr="LogoTexMedClusters.jpg"/>
          <p:cNvPicPr>
            <a:picLocks noChangeAspect="1"/>
          </p:cNvPicPr>
          <p:nvPr/>
        </p:nvPicPr>
        <p:blipFill>
          <a:blip r:embed="rId5"/>
          <a:stretch>
            <a:fillRect/>
          </a:stretch>
        </p:blipFill>
        <p:spPr>
          <a:xfrm>
            <a:off x="6887547" y="214290"/>
            <a:ext cx="1899295" cy="857256"/>
          </a:xfrm>
          <a:prstGeom prst="rect">
            <a:avLst/>
          </a:prstGeom>
        </p:spPr>
      </p:pic>
      <p:sp>
        <p:nvSpPr>
          <p:cNvPr id="10" name="TextBox 9"/>
          <p:cNvSpPr txBox="1"/>
          <p:nvPr/>
        </p:nvSpPr>
        <p:spPr>
          <a:xfrm>
            <a:off x="1908272" y="760195"/>
            <a:ext cx="5184575" cy="954107"/>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800" b="1" dirty="0" smtClean="0"/>
              <a:t>Difficult market penetration for existing companies</a:t>
            </a:r>
            <a:endParaRPr lang="en-GB" sz="2800" b="1" dirty="0"/>
          </a:p>
        </p:txBody>
      </p:sp>
      <p:sp>
        <p:nvSpPr>
          <p:cNvPr id="11" name="TextBox 10"/>
          <p:cNvSpPr txBox="1"/>
          <p:nvPr/>
        </p:nvSpPr>
        <p:spPr>
          <a:xfrm>
            <a:off x="413678" y="3226130"/>
            <a:ext cx="2574146" cy="46166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400" b="1" dirty="0" smtClean="0"/>
              <a:t> Big competition</a:t>
            </a:r>
            <a:endParaRPr lang="en-GB" sz="2400" b="1" dirty="0"/>
          </a:p>
        </p:txBody>
      </p:sp>
      <p:sp>
        <p:nvSpPr>
          <p:cNvPr id="12" name="TextBox 11"/>
          <p:cNvSpPr txBox="1"/>
          <p:nvPr/>
        </p:nvSpPr>
        <p:spPr>
          <a:xfrm>
            <a:off x="6013294" y="3238208"/>
            <a:ext cx="2610433" cy="46166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400" b="1" dirty="0" smtClean="0"/>
              <a:t>Difficult Sourcing</a:t>
            </a:r>
            <a:endParaRPr lang="en-GB" sz="2400" b="1" dirty="0"/>
          </a:p>
        </p:txBody>
      </p:sp>
      <p:sp>
        <p:nvSpPr>
          <p:cNvPr id="13" name="TextBox 12"/>
          <p:cNvSpPr txBox="1"/>
          <p:nvPr/>
        </p:nvSpPr>
        <p:spPr>
          <a:xfrm>
            <a:off x="1908272" y="3971931"/>
            <a:ext cx="5184575" cy="46166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400" b="1" dirty="0" smtClean="0"/>
              <a:t>Expensive product development</a:t>
            </a:r>
            <a:endParaRPr lang="en-GB" sz="2400" b="1" dirty="0"/>
          </a:p>
        </p:txBody>
      </p:sp>
      <p:sp>
        <p:nvSpPr>
          <p:cNvPr id="14" name="TextBox 13"/>
          <p:cNvSpPr txBox="1"/>
          <p:nvPr/>
        </p:nvSpPr>
        <p:spPr>
          <a:xfrm>
            <a:off x="3124784" y="4608063"/>
            <a:ext cx="2736304" cy="46166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400" b="1" dirty="0"/>
              <a:t>L</a:t>
            </a:r>
            <a:r>
              <a:rPr lang="en-US" sz="2400" b="1" dirty="0" smtClean="0"/>
              <a:t>ack of technology</a:t>
            </a:r>
            <a:endParaRPr lang="en-GB" sz="2400" b="1" dirty="0"/>
          </a:p>
        </p:txBody>
      </p:sp>
      <p:sp>
        <p:nvSpPr>
          <p:cNvPr id="17" name="TextBox 16"/>
          <p:cNvSpPr txBox="1"/>
          <p:nvPr/>
        </p:nvSpPr>
        <p:spPr>
          <a:xfrm>
            <a:off x="1340259" y="1955552"/>
            <a:ext cx="6305354"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dirty="0" smtClean="0"/>
              <a:t>As in comparison to the big producers, The SME’s have to face:</a:t>
            </a:r>
            <a:endParaRPr lang="en-GB" dirty="0"/>
          </a:p>
        </p:txBody>
      </p:sp>
      <p:sp>
        <p:nvSpPr>
          <p:cNvPr id="18" name="TextBox 17"/>
          <p:cNvSpPr txBox="1"/>
          <p:nvPr/>
        </p:nvSpPr>
        <p:spPr>
          <a:xfrm>
            <a:off x="3931346" y="5245663"/>
            <a:ext cx="1123180" cy="46166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400" b="1" dirty="0" smtClean="0"/>
              <a:t>PRICE</a:t>
            </a:r>
            <a:endParaRPr lang="en-GB" sz="2400" b="1" dirty="0"/>
          </a:p>
        </p:txBody>
      </p:sp>
      <p:sp>
        <p:nvSpPr>
          <p:cNvPr id="15" name="TextBox 14"/>
          <p:cNvSpPr txBox="1"/>
          <p:nvPr/>
        </p:nvSpPr>
        <p:spPr>
          <a:xfrm>
            <a:off x="3132407" y="2500203"/>
            <a:ext cx="2736304" cy="1200329"/>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400" b="1" dirty="0" smtClean="0"/>
              <a:t>Change of Mindset / Subcontractor to Producer</a:t>
            </a:r>
            <a:endParaRPr lang="en-GB" sz="2400" b="1" dirty="0"/>
          </a:p>
        </p:txBody>
      </p:sp>
    </p:spTree>
    <p:extLst>
      <p:ext uri="{BB962C8B-B14F-4D97-AF65-F5344CB8AC3E}">
        <p14:creationId xmlns:p14="http://schemas.microsoft.com/office/powerpoint/2010/main" val="84891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anim calcmode="lin" valueType="num">
                                      <p:cBhvr>
                                        <p:cTn id="8" dur="2000" fill="hold"/>
                                        <p:tgtEl>
                                          <p:spTgt spid="11"/>
                                        </p:tgtEl>
                                        <p:attrNameLst>
                                          <p:attrName>ppt_w</p:attrName>
                                        </p:attrNameLst>
                                      </p:cBhvr>
                                      <p:tavLst>
                                        <p:tav tm="0" fmla="#ppt_w*sin(2.5*pi*$)">
                                          <p:val>
                                            <p:fltVal val="0"/>
                                          </p:val>
                                        </p:tav>
                                        <p:tav tm="100000">
                                          <p:val>
                                            <p:fltVal val="1"/>
                                          </p:val>
                                        </p:tav>
                                      </p:tavLst>
                                    </p:anim>
                                    <p:anim calcmode="lin" valueType="num">
                                      <p:cBhvr>
                                        <p:cTn id="9"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2000"/>
                                        <p:tgtEl>
                                          <p:spTgt spid="12"/>
                                        </p:tgtEl>
                                      </p:cBhvr>
                                    </p:animEffect>
                                    <p:anim calcmode="lin" valueType="num">
                                      <p:cBhvr>
                                        <p:cTn id="15" dur="2000" fill="hold"/>
                                        <p:tgtEl>
                                          <p:spTgt spid="12"/>
                                        </p:tgtEl>
                                        <p:attrNameLst>
                                          <p:attrName>ppt_w</p:attrName>
                                        </p:attrNameLst>
                                      </p:cBhvr>
                                      <p:tavLst>
                                        <p:tav tm="0" fmla="#ppt_w*sin(2.5*pi*$)">
                                          <p:val>
                                            <p:fltVal val="0"/>
                                          </p:val>
                                        </p:tav>
                                        <p:tav tm="100000">
                                          <p:val>
                                            <p:fltVal val="1"/>
                                          </p:val>
                                        </p:tav>
                                      </p:tavLst>
                                    </p:anim>
                                    <p:anim calcmode="lin" valueType="num">
                                      <p:cBhvr>
                                        <p:cTn id="16" dur="2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2000"/>
                                        <p:tgtEl>
                                          <p:spTgt spid="13"/>
                                        </p:tgtEl>
                                      </p:cBhvr>
                                    </p:animEffect>
                                    <p:anim calcmode="lin" valueType="num">
                                      <p:cBhvr>
                                        <p:cTn id="22" dur="2000" fill="hold"/>
                                        <p:tgtEl>
                                          <p:spTgt spid="13"/>
                                        </p:tgtEl>
                                        <p:attrNameLst>
                                          <p:attrName>ppt_w</p:attrName>
                                        </p:attrNameLst>
                                      </p:cBhvr>
                                      <p:tavLst>
                                        <p:tav tm="0" fmla="#ppt_w*sin(2.5*pi*$)">
                                          <p:val>
                                            <p:fltVal val="0"/>
                                          </p:val>
                                        </p:tav>
                                        <p:tav tm="100000">
                                          <p:val>
                                            <p:fltVal val="1"/>
                                          </p:val>
                                        </p:tav>
                                      </p:tavLst>
                                    </p:anim>
                                    <p:anim calcmode="lin" valueType="num">
                                      <p:cBhvr>
                                        <p:cTn id="23" dur="20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2000"/>
                                        <p:tgtEl>
                                          <p:spTgt spid="14"/>
                                        </p:tgtEl>
                                      </p:cBhvr>
                                    </p:animEffect>
                                    <p:anim calcmode="lin" valueType="num">
                                      <p:cBhvr>
                                        <p:cTn id="29" dur="2000" fill="hold"/>
                                        <p:tgtEl>
                                          <p:spTgt spid="14"/>
                                        </p:tgtEl>
                                        <p:attrNameLst>
                                          <p:attrName>ppt_w</p:attrName>
                                        </p:attrNameLst>
                                      </p:cBhvr>
                                      <p:tavLst>
                                        <p:tav tm="0" fmla="#ppt_w*sin(2.5*pi*$)">
                                          <p:val>
                                            <p:fltVal val="0"/>
                                          </p:val>
                                        </p:tav>
                                        <p:tav tm="100000">
                                          <p:val>
                                            <p:fltVal val="1"/>
                                          </p:val>
                                        </p:tav>
                                      </p:tavLst>
                                    </p:anim>
                                    <p:anim calcmode="lin" valueType="num">
                                      <p:cBhvr>
                                        <p:cTn id="30" dur="2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2000"/>
                                        <p:tgtEl>
                                          <p:spTgt spid="18"/>
                                        </p:tgtEl>
                                      </p:cBhvr>
                                    </p:animEffect>
                                    <p:anim calcmode="lin" valueType="num">
                                      <p:cBhvr>
                                        <p:cTn id="36" dur="2000" fill="hold"/>
                                        <p:tgtEl>
                                          <p:spTgt spid="18"/>
                                        </p:tgtEl>
                                        <p:attrNameLst>
                                          <p:attrName>ppt_w</p:attrName>
                                        </p:attrNameLst>
                                      </p:cBhvr>
                                      <p:tavLst>
                                        <p:tav tm="0" fmla="#ppt_w*sin(2.5*pi*$)">
                                          <p:val>
                                            <p:fltVal val="0"/>
                                          </p:val>
                                        </p:tav>
                                        <p:tav tm="100000">
                                          <p:val>
                                            <p:fltVal val="1"/>
                                          </p:val>
                                        </p:tav>
                                      </p:tavLst>
                                    </p:anim>
                                    <p:anim calcmode="lin" valueType="num">
                                      <p:cBhvr>
                                        <p:cTn id="37" dur="20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2000"/>
                                        <p:tgtEl>
                                          <p:spTgt spid="15"/>
                                        </p:tgtEl>
                                      </p:cBhvr>
                                    </p:animEffect>
                                    <p:anim calcmode="lin" valueType="num">
                                      <p:cBhvr>
                                        <p:cTn id="43" dur="2000" fill="hold"/>
                                        <p:tgtEl>
                                          <p:spTgt spid="15"/>
                                        </p:tgtEl>
                                        <p:attrNameLst>
                                          <p:attrName>ppt_w</p:attrName>
                                        </p:attrNameLst>
                                      </p:cBhvr>
                                      <p:tavLst>
                                        <p:tav tm="0" fmla="#ppt_w*sin(2.5*pi*$)">
                                          <p:val>
                                            <p:fltVal val="0"/>
                                          </p:val>
                                        </p:tav>
                                        <p:tav tm="100000">
                                          <p:val>
                                            <p:fltVal val="1"/>
                                          </p:val>
                                        </p:tav>
                                      </p:tavLst>
                                    </p:anim>
                                    <p:anim calcmode="lin" valueType="num">
                                      <p:cBhvr>
                                        <p:cTn id="44" dur="200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8"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63" descr="LogoTexMedClusters.jpg"/>
          <p:cNvPicPr>
            <a:picLocks noChangeAspect="1"/>
          </p:cNvPicPr>
          <p:nvPr/>
        </p:nvPicPr>
        <p:blipFill>
          <a:blip r:embed="rId2"/>
          <a:stretch>
            <a:fillRect/>
          </a:stretch>
        </p:blipFill>
        <p:spPr>
          <a:xfrm>
            <a:off x="6887547" y="214290"/>
            <a:ext cx="1899295" cy="857256"/>
          </a:xfrm>
          <a:prstGeom prst="rect">
            <a:avLst/>
          </a:prstGeom>
        </p:spPr>
      </p:pic>
      <p:sp>
        <p:nvSpPr>
          <p:cNvPr id="3" name="CasellaDiTesto 65"/>
          <p:cNvSpPr txBox="1"/>
          <p:nvPr/>
        </p:nvSpPr>
        <p:spPr>
          <a:xfrm>
            <a:off x="683568" y="6268855"/>
            <a:ext cx="2304256"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16/17 Oct 2014 </a:t>
            </a:r>
            <a:endParaRPr lang="it-IT" b="1" dirty="0">
              <a:solidFill>
                <a:srgbClr val="2B259B"/>
              </a:solidFill>
              <a:latin typeface="Arial" pitchFamily="34" charset="0"/>
              <a:cs typeface="Arial" pitchFamily="34" charset="0"/>
            </a:endParaRPr>
          </a:p>
        </p:txBody>
      </p:sp>
      <p:sp>
        <p:nvSpPr>
          <p:cNvPr id="4" name="Rettangolo 71"/>
          <p:cNvSpPr/>
          <p:nvPr/>
        </p:nvSpPr>
        <p:spPr>
          <a:xfrm>
            <a:off x="500034" y="6072206"/>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Immagine 12" descr="Logo ENPI.jpg"/>
          <p:cNvPicPr>
            <a:picLocks noChangeAspect="1"/>
          </p:cNvPicPr>
          <p:nvPr/>
        </p:nvPicPr>
        <p:blipFill>
          <a:blip r:embed="rId3" cstate="print"/>
          <a:stretch>
            <a:fillRect/>
          </a:stretch>
        </p:blipFill>
        <p:spPr>
          <a:xfrm>
            <a:off x="5643569" y="6143644"/>
            <a:ext cx="1030060" cy="575064"/>
          </a:xfrm>
          <a:prstGeom prst="rect">
            <a:avLst/>
          </a:prstGeom>
        </p:spPr>
      </p:pic>
      <p:pic>
        <p:nvPicPr>
          <p:cNvPr id="6" name="Immagine 13" descr="Logo Unione europea scritta lato.jpg"/>
          <p:cNvPicPr>
            <a:picLocks noChangeAspect="1"/>
          </p:cNvPicPr>
          <p:nvPr/>
        </p:nvPicPr>
        <p:blipFill>
          <a:blip r:embed="rId4" cstate="print"/>
          <a:stretch>
            <a:fillRect/>
          </a:stretch>
        </p:blipFill>
        <p:spPr>
          <a:xfrm>
            <a:off x="3571867" y="6174301"/>
            <a:ext cx="1857388" cy="544407"/>
          </a:xfrm>
          <a:prstGeom prst="rect">
            <a:avLst/>
          </a:prstGeom>
        </p:spPr>
      </p:pic>
      <p:pic>
        <p:nvPicPr>
          <p:cNvPr id="7" name="Immagine 14" descr="Logo Regione Sardegna1.jpg"/>
          <p:cNvPicPr>
            <a:picLocks noChangeAspect="1"/>
          </p:cNvPicPr>
          <p:nvPr/>
        </p:nvPicPr>
        <p:blipFill>
          <a:blip r:embed="rId5" cstate="print"/>
          <a:stretch>
            <a:fillRect/>
          </a:stretch>
        </p:blipFill>
        <p:spPr>
          <a:xfrm>
            <a:off x="6786578" y="6188335"/>
            <a:ext cx="1785950" cy="530373"/>
          </a:xfrm>
          <a:prstGeom prst="rect">
            <a:avLst/>
          </a:prstGeom>
        </p:spPr>
      </p:pic>
      <p:sp>
        <p:nvSpPr>
          <p:cNvPr id="8" name="TextBox 7"/>
          <p:cNvSpPr txBox="1"/>
          <p:nvPr/>
        </p:nvSpPr>
        <p:spPr>
          <a:xfrm>
            <a:off x="1907704" y="1255238"/>
            <a:ext cx="5760640" cy="461665"/>
          </a:xfrm>
          <a:prstGeom prst="rect">
            <a:avLst/>
          </a:prstGeom>
          <a:scene3d>
            <a:camera prst="orthographicFront">
              <a:rot lat="0" lon="0" rev="0"/>
            </a:camera>
            <a:lightRig rig="threePt" dir="t">
              <a:rot lat="0" lon="0" rev="1200000"/>
            </a:lightRig>
          </a:scene3d>
          <a:sp3d>
            <a:bevelT w="63500" h="25400" prst="relaxedInset"/>
          </a:sp3d>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2400" dirty="0" smtClean="0"/>
              <a:t>What can SME’s do in this cut throat market?</a:t>
            </a:r>
            <a:endParaRPr lang="en-GB" sz="2400" dirty="0"/>
          </a:p>
        </p:txBody>
      </p:sp>
      <p:sp>
        <p:nvSpPr>
          <p:cNvPr id="9" name="TextBox 8"/>
          <p:cNvSpPr txBox="1"/>
          <p:nvPr/>
        </p:nvSpPr>
        <p:spPr>
          <a:xfrm>
            <a:off x="1403648" y="2215671"/>
            <a:ext cx="6624736" cy="3293209"/>
          </a:xfrm>
          <a:prstGeom prst="rect">
            <a:avLst/>
          </a:prstGeom>
          <a:effectLst>
            <a:outerShdw blurRad="50800" dist="38100" algn="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wrap="square" rtlCol="0">
            <a:spAutoFit/>
          </a:bodyPr>
          <a:lstStyle/>
          <a:p>
            <a:pPr marL="285750" indent="-285750" algn="ctr">
              <a:buFont typeface="Arial" panose="020B0604020202020204" pitchFamily="34" charset="0"/>
              <a:buChar char="•"/>
            </a:pPr>
            <a:r>
              <a:rPr lang="en-US" sz="2400" dirty="0" smtClean="0"/>
              <a:t>Stay small and keep on working as subcontractors!</a:t>
            </a:r>
          </a:p>
          <a:p>
            <a:pPr algn="ctr"/>
            <a:r>
              <a:rPr lang="en-US" sz="4000" dirty="0"/>
              <a:t> </a:t>
            </a:r>
            <a:r>
              <a:rPr lang="en-US" sz="4000" b="1" dirty="0" smtClean="0"/>
              <a:t>OR</a:t>
            </a:r>
          </a:p>
          <a:p>
            <a:pPr marL="285750" indent="-285750" algn="ctr">
              <a:buFont typeface="Arial" panose="020B0604020202020204" pitchFamily="34" charset="0"/>
              <a:buChar char="•"/>
            </a:pPr>
            <a:r>
              <a:rPr lang="en-US" sz="2400" dirty="0" smtClean="0"/>
              <a:t>Carve out a “niche” market for themselves</a:t>
            </a:r>
          </a:p>
          <a:p>
            <a:pPr marL="285750" indent="-285750" algn="ctr">
              <a:buFont typeface="Arial" panose="020B0604020202020204" pitchFamily="34" charset="0"/>
              <a:buChar char="•"/>
            </a:pPr>
            <a:r>
              <a:rPr lang="en-US" sz="2400" dirty="0" smtClean="0"/>
              <a:t>Get all the help they can through SME support programs</a:t>
            </a:r>
          </a:p>
          <a:p>
            <a:pPr marL="285750" indent="-285750" algn="ctr">
              <a:buFont typeface="Arial" panose="020B0604020202020204" pitchFamily="34" charset="0"/>
              <a:buChar char="•"/>
            </a:pPr>
            <a:r>
              <a:rPr lang="en-US" sz="2400" dirty="0" smtClean="0"/>
              <a:t>Use unconventional means to surmount sourcing problems</a:t>
            </a:r>
            <a:endParaRPr lang="en-GB" sz="2400" dirty="0"/>
          </a:p>
        </p:txBody>
      </p:sp>
    </p:spTree>
    <p:extLst>
      <p:ext uri="{BB962C8B-B14F-4D97-AF65-F5344CB8AC3E}">
        <p14:creationId xmlns:p14="http://schemas.microsoft.com/office/powerpoint/2010/main" val="231035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63" descr="LogoTexMedClusters.jpg"/>
          <p:cNvPicPr>
            <a:picLocks noChangeAspect="1"/>
          </p:cNvPicPr>
          <p:nvPr/>
        </p:nvPicPr>
        <p:blipFill>
          <a:blip r:embed="rId2"/>
          <a:stretch>
            <a:fillRect/>
          </a:stretch>
        </p:blipFill>
        <p:spPr>
          <a:xfrm>
            <a:off x="6887547" y="214290"/>
            <a:ext cx="1899295" cy="857256"/>
          </a:xfrm>
          <a:prstGeom prst="rect">
            <a:avLst/>
          </a:prstGeom>
        </p:spPr>
      </p:pic>
      <p:sp>
        <p:nvSpPr>
          <p:cNvPr id="3" name="CasellaDiTesto 65"/>
          <p:cNvSpPr txBox="1"/>
          <p:nvPr/>
        </p:nvSpPr>
        <p:spPr>
          <a:xfrm>
            <a:off x="683568" y="6268855"/>
            <a:ext cx="2304256"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16/17 Oct 2014 </a:t>
            </a:r>
            <a:endParaRPr lang="it-IT" b="1" dirty="0">
              <a:solidFill>
                <a:srgbClr val="2B259B"/>
              </a:solidFill>
              <a:latin typeface="Arial" pitchFamily="34" charset="0"/>
              <a:cs typeface="Arial" pitchFamily="34" charset="0"/>
            </a:endParaRPr>
          </a:p>
        </p:txBody>
      </p:sp>
      <p:sp>
        <p:nvSpPr>
          <p:cNvPr id="4" name="Rettangolo 71"/>
          <p:cNvSpPr/>
          <p:nvPr/>
        </p:nvSpPr>
        <p:spPr>
          <a:xfrm>
            <a:off x="500034" y="6072206"/>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Immagine 12" descr="Logo ENPI.jpg"/>
          <p:cNvPicPr>
            <a:picLocks noChangeAspect="1"/>
          </p:cNvPicPr>
          <p:nvPr/>
        </p:nvPicPr>
        <p:blipFill>
          <a:blip r:embed="rId3" cstate="print"/>
          <a:stretch>
            <a:fillRect/>
          </a:stretch>
        </p:blipFill>
        <p:spPr>
          <a:xfrm>
            <a:off x="5643569" y="6143644"/>
            <a:ext cx="1030060" cy="575064"/>
          </a:xfrm>
          <a:prstGeom prst="rect">
            <a:avLst/>
          </a:prstGeom>
        </p:spPr>
      </p:pic>
      <p:pic>
        <p:nvPicPr>
          <p:cNvPr id="6" name="Immagine 13" descr="Logo Unione europea scritta lato.jpg"/>
          <p:cNvPicPr>
            <a:picLocks noChangeAspect="1"/>
          </p:cNvPicPr>
          <p:nvPr/>
        </p:nvPicPr>
        <p:blipFill>
          <a:blip r:embed="rId4" cstate="print"/>
          <a:stretch>
            <a:fillRect/>
          </a:stretch>
        </p:blipFill>
        <p:spPr>
          <a:xfrm>
            <a:off x="3571867" y="6174301"/>
            <a:ext cx="1857388" cy="544407"/>
          </a:xfrm>
          <a:prstGeom prst="rect">
            <a:avLst/>
          </a:prstGeom>
        </p:spPr>
      </p:pic>
      <p:pic>
        <p:nvPicPr>
          <p:cNvPr id="7" name="Immagine 14" descr="Logo Regione Sardegna1.jpg"/>
          <p:cNvPicPr>
            <a:picLocks noChangeAspect="1"/>
          </p:cNvPicPr>
          <p:nvPr/>
        </p:nvPicPr>
        <p:blipFill>
          <a:blip r:embed="rId5" cstate="print"/>
          <a:stretch>
            <a:fillRect/>
          </a:stretch>
        </p:blipFill>
        <p:spPr>
          <a:xfrm>
            <a:off x="6786578" y="6188335"/>
            <a:ext cx="1785950" cy="530373"/>
          </a:xfrm>
          <a:prstGeom prst="rect">
            <a:avLst/>
          </a:prstGeom>
        </p:spPr>
      </p:pic>
      <p:sp>
        <p:nvSpPr>
          <p:cNvPr id="8" name="Rectangle 7"/>
          <p:cNvSpPr/>
          <p:nvPr/>
        </p:nvSpPr>
        <p:spPr>
          <a:xfrm>
            <a:off x="1071569" y="1273726"/>
            <a:ext cx="4205358" cy="1477328"/>
          </a:xfrm>
          <a:prstGeom prst="rect">
            <a:avLst/>
          </a:prstGeom>
        </p:spPr>
        <p:txBody>
          <a:bodyPr wrap="square">
            <a:spAutoFit/>
          </a:bodyPr>
          <a:lstStyle/>
          <a:p>
            <a:r>
              <a:rPr lang="en-GB" b="1" i="1" dirty="0">
                <a:latin typeface="Arial" panose="020B0604020202020204" pitchFamily="34" charset="0"/>
                <a:ea typeface="Calibri" panose="020F0502020204030204" pitchFamily="34" charset="0"/>
              </a:rPr>
              <a:t>Microfibers: </a:t>
            </a:r>
            <a:r>
              <a:rPr lang="en-GB" dirty="0">
                <a:latin typeface="Arial" panose="020B0604020202020204" pitchFamily="34" charset="0"/>
                <a:ea typeface="Calibri" panose="020F0502020204030204" pitchFamily="34" charset="0"/>
              </a:rPr>
              <a:t>The technology behind microfibers is the size of the </a:t>
            </a:r>
            <a:r>
              <a:rPr lang="en-GB" dirty="0" smtClean="0">
                <a:latin typeface="Arial" panose="020B0604020202020204" pitchFamily="34" charset="0"/>
                <a:ea typeface="Calibri" panose="020F0502020204030204" pitchFamily="34" charset="0"/>
              </a:rPr>
              <a:t>fibre. </a:t>
            </a:r>
            <a:r>
              <a:rPr lang="en-GB" dirty="0">
                <a:latin typeface="Arial" panose="020B0604020202020204" pitchFamily="34" charset="0"/>
                <a:ea typeface="Calibri" panose="020F0502020204030204" pitchFamily="34" charset="0"/>
              </a:rPr>
              <a:t>Microfibers are </a:t>
            </a:r>
            <a:r>
              <a:rPr lang="en-GB" dirty="0" smtClean="0">
                <a:latin typeface="Arial" panose="020B0604020202020204" pitchFamily="34" charset="0"/>
                <a:ea typeface="Calibri" panose="020F0502020204030204" pitchFamily="34" charset="0"/>
              </a:rPr>
              <a:t>fibres </a:t>
            </a:r>
            <a:r>
              <a:rPr lang="en-GB" dirty="0">
                <a:latin typeface="Arial" panose="020B0604020202020204" pitchFamily="34" charset="0"/>
                <a:ea typeface="Calibri" panose="020F0502020204030204" pitchFamily="34" charset="0"/>
              </a:rPr>
              <a:t>that are less than one denier per filament or 100 times finer than a human hair. </a:t>
            </a:r>
            <a:endParaRPr lang="en-GB" dirty="0"/>
          </a:p>
        </p:txBody>
      </p:sp>
      <p:sp>
        <p:nvSpPr>
          <p:cNvPr id="9" name="Rectangle 8"/>
          <p:cNvSpPr/>
          <p:nvPr/>
        </p:nvSpPr>
        <p:spPr>
          <a:xfrm>
            <a:off x="1056416" y="2998801"/>
            <a:ext cx="4220511" cy="1754326"/>
          </a:xfrm>
          <a:prstGeom prst="rect">
            <a:avLst/>
          </a:prstGeom>
        </p:spPr>
        <p:txBody>
          <a:bodyPr wrap="square">
            <a:spAutoFit/>
          </a:bodyPr>
          <a:lstStyle/>
          <a:p>
            <a:r>
              <a:rPr lang="en-GB" b="1" i="1" dirty="0">
                <a:latin typeface="Arial" panose="020B0604020202020204" pitchFamily="34" charset="0"/>
                <a:ea typeface="Calibri" panose="020F0502020204030204" pitchFamily="34" charset="0"/>
              </a:rPr>
              <a:t>Nanotechnology: </a:t>
            </a:r>
            <a:r>
              <a:rPr lang="en-GB" dirty="0">
                <a:latin typeface="Arial" panose="020B0604020202020204" pitchFamily="34" charset="0"/>
                <a:ea typeface="Calibri" panose="020F0502020204030204" pitchFamily="34" charset="0"/>
              </a:rPr>
              <a:t>One of the hottest trends in the fashion industry today is ‘nanotechnology,’ which is invisible to the naked eye but is utilized to increase the performance and the functionality of textiles. </a:t>
            </a:r>
            <a:endParaRPr lang="en-GB" dirty="0"/>
          </a:p>
        </p:txBody>
      </p:sp>
      <p:sp>
        <p:nvSpPr>
          <p:cNvPr id="10" name="Rectangle 9"/>
          <p:cNvSpPr/>
          <p:nvPr/>
        </p:nvSpPr>
        <p:spPr>
          <a:xfrm>
            <a:off x="5292080" y="1218914"/>
            <a:ext cx="3654152" cy="2308324"/>
          </a:xfrm>
          <a:prstGeom prst="rect">
            <a:avLst/>
          </a:prstGeom>
        </p:spPr>
        <p:txBody>
          <a:bodyPr wrap="square">
            <a:spAutoFit/>
          </a:bodyPr>
          <a:lstStyle/>
          <a:p>
            <a:r>
              <a:rPr lang="en-GB" b="1" i="1" dirty="0">
                <a:latin typeface="Arial" panose="020B0604020202020204" pitchFamily="34" charset="0"/>
                <a:ea typeface="Calibri" panose="020F0502020204030204" pitchFamily="34" charset="0"/>
              </a:rPr>
              <a:t>Microencapsulation: </a:t>
            </a:r>
            <a:r>
              <a:rPr lang="en-GB" dirty="0">
                <a:latin typeface="Arial" panose="020B0604020202020204" pitchFamily="34" charset="0"/>
                <a:ea typeface="Calibri" panose="020F0502020204030204" pitchFamily="34" charset="0"/>
              </a:rPr>
              <a:t>The textile industry utilizes microencapsulation, a technology that uses microcapsules, which serve as tiny containers of substances. The substance, liquid or solid, is released to </a:t>
            </a:r>
            <a:r>
              <a:rPr lang="en-GB" dirty="0" smtClean="0">
                <a:latin typeface="Arial" panose="020B0604020202020204" pitchFamily="34" charset="0"/>
                <a:ea typeface="Calibri" panose="020F0502020204030204" pitchFamily="34" charset="0"/>
              </a:rPr>
              <a:t>fulfil </a:t>
            </a:r>
            <a:r>
              <a:rPr lang="en-GB" dirty="0">
                <a:latin typeface="Arial" panose="020B0604020202020204" pitchFamily="34" charset="0"/>
                <a:ea typeface="Calibri" panose="020F0502020204030204" pitchFamily="34" charset="0"/>
              </a:rPr>
              <a:t>a specific purpose</a:t>
            </a:r>
            <a:endParaRPr lang="en-GB" dirty="0"/>
          </a:p>
        </p:txBody>
      </p:sp>
      <p:sp>
        <p:nvSpPr>
          <p:cNvPr id="11" name="Rectangle 10"/>
          <p:cNvSpPr/>
          <p:nvPr/>
        </p:nvSpPr>
        <p:spPr>
          <a:xfrm>
            <a:off x="5292080" y="4017503"/>
            <a:ext cx="3726160" cy="1559209"/>
          </a:xfrm>
          <a:prstGeom prst="rect">
            <a:avLst/>
          </a:prstGeom>
        </p:spPr>
        <p:txBody>
          <a:bodyPr wrap="square">
            <a:spAutoFit/>
          </a:bodyPr>
          <a:lstStyle/>
          <a:p>
            <a:pPr>
              <a:lnSpc>
                <a:spcPct val="107000"/>
              </a:lnSpc>
              <a:spcAft>
                <a:spcPts val="800"/>
              </a:spcAft>
            </a:pPr>
            <a:r>
              <a:rPr lang="en-GB" b="1" i="1" dirty="0" smtClean="0">
                <a:latin typeface="Arial" panose="020B0604020202020204" pitchFamily="34" charset="0"/>
                <a:ea typeface="Calibri" panose="020F0502020204030204" pitchFamily="34" charset="0"/>
                <a:cs typeface="Arial" panose="020B0604020202020204" pitchFamily="34" charset="0"/>
              </a:rPr>
              <a:t>Antimicrobial</a:t>
            </a:r>
            <a:r>
              <a:rPr lang="en-GB" sz="1600" dirty="0" smtClean="0">
                <a:latin typeface="Calibri" panose="020F0502020204030204" pitchFamily="34" charset="0"/>
                <a:ea typeface="Calibri" panose="020F0502020204030204" pitchFamily="34" charset="0"/>
                <a:cs typeface="Arial" panose="020B0604020202020204" pitchFamily="34" charset="0"/>
              </a:rPr>
              <a:t> /</a:t>
            </a:r>
            <a:r>
              <a:rPr lang="en-GB" b="1" i="1" dirty="0" smtClean="0">
                <a:latin typeface="Arial" panose="020B0604020202020204" pitchFamily="34" charset="0"/>
                <a:ea typeface="Calibri" panose="020F0502020204030204" pitchFamily="34" charset="0"/>
                <a:cs typeface="Arial" panose="020B0604020202020204" pitchFamily="34" charset="0"/>
              </a:rPr>
              <a:t>Stain </a:t>
            </a:r>
            <a:r>
              <a:rPr lang="en-GB" b="1" i="1" dirty="0">
                <a:latin typeface="Arial" panose="020B0604020202020204" pitchFamily="34" charset="0"/>
                <a:ea typeface="Calibri" panose="020F0502020204030204" pitchFamily="34" charset="0"/>
                <a:cs typeface="Arial" panose="020B0604020202020204" pitchFamily="34" charset="0"/>
              </a:rPr>
              <a:t>Repellent and Stain </a:t>
            </a:r>
            <a:r>
              <a:rPr lang="en-GB" b="1" i="1" dirty="0" smtClean="0">
                <a:latin typeface="Arial" panose="020B0604020202020204" pitchFamily="34" charset="0"/>
                <a:ea typeface="Calibri" panose="020F0502020204030204" pitchFamily="34" charset="0"/>
                <a:cs typeface="Arial" panose="020B0604020202020204" pitchFamily="34" charset="0"/>
              </a:rPr>
              <a:t>Release / Moisture Management / Heat Inducement  Ultraviolet Protection  OR A Bundling of Functionality</a:t>
            </a:r>
            <a:endParaRPr lang="en-GB"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Rectangle 11"/>
          <p:cNvSpPr/>
          <p:nvPr/>
        </p:nvSpPr>
        <p:spPr>
          <a:xfrm>
            <a:off x="2572306" y="188640"/>
            <a:ext cx="3990003" cy="954107"/>
          </a:xfrm>
          <a:prstGeom prst="rect">
            <a:avLst/>
          </a:prstGeom>
        </p:spPr>
        <p:txBody>
          <a:bodyPr wrap="none">
            <a:spAutoFit/>
          </a:bodyPr>
          <a:lstStyle/>
          <a:p>
            <a:pPr algn="ctr"/>
            <a:r>
              <a:rPr lang="en-US" sz="2800" dirty="0">
                <a:solidFill>
                  <a:srgbClr val="C00000"/>
                </a:solidFill>
              </a:rPr>
              <a:t>What are technical fibers</a:t>
            </a:r>
            <a:r>
              <a:rPr lang="en-US" sz="2800" dirty="0" smtClean="0">
                <a:solidFill>
                  <a:srgbClr val="C00000"/>
                </a:solidFill>
              </a:rPr>
              <a:t>?</a:t>
            </a:r>
          </a:p>
          <a:p>
            <a:pPr algn="ctr"/>
            <a:r>
              <a:rPr lang="en-US" sz="2800" dirty="0" smtClean="0">
                <a:solidFill>
                  <a:srgbClr val="C00000"/>
                </a:solidFill>
              </a:rPr>
              <a:t>The Technology</a:t>
            </a:r>
            <a:endParaRPr lang="en-US" sz="2800" dirty="0">
              <a:solidFill>
                <a:srgbClr val="C00000"/>
              </a:solidFill>
            </a:endParaRPr>
          </a:p>
        </p:txBody>
      </p:sp>
      <p:sp>
        <p:nvSpPr>
          <p:cNvPr id="15" name="TextBox 14"/>
          <p:cNvSpPr txBox="1"/>
          <p:nvPr/>
        </p:nvSpPr>
        <p:spPr>
          <a:xfrm>
            <a:off x="251520" y="476672"/>
            <a:ext cx="1995548"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dirty="0" smtClean="0"/>
              <a:t>A “NICHE” Market</a:t>
            </a:r>
            <a:endParaRPr lang="en-GB" dirty="0"/>
          </a:p>
        </p:txBody>
      </p:sp>
    </p:spTree>
    <p:extLst>
      <p:ext uri="{BB962C8B-B14F-4D97-AF65-F5344CB8AC3E}">
        <p14:creationId xmlns:p14="http://schemas.microsoft.com/office/powerpoint/2010/main" val="1266612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63" descr="LogoTexMedClusters.jpg"/>
          <p:cNvPicPr>
            <a:picLocks noChangeAspect="1"/>
          </p:cNvPicPr>
          <p:nvPr/>
        </p:nvPicPr>
        <p:blipFill>
          <a:blip r:embed="rId2"/>
          <a:stretch>
            <a:fillRect/>
          </a:stretch>
        </p:blipFill>
        <p:spPr>
          <a:xfrm>
            <a:off x="6887547" y="214290"/>
            <a:ext cx="1899295" cy="857256"/>
          </a:xfrm>
          <a:prstGeom prst="rect">
            <a:avLst/>
          </a:prstGeom>
        </p:spPr>
      </p:pic>
      <p:sp>
        <p:nvSpPr>
          <p:cNvPr id="3" name="CasellaDiTesto 65"/>
          <p:cNvSpPr txBox="1"/>
          <p:nvPr/>
        </p:nvSpPr>
        <p:spPr>
          <a:xfrm>
            <a:off x="683568" y="6268855"/>
            <a:ext cx="2304256"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16/17 Oct 2014 </a:t>
            </a:r>
            <a:endParaRPr lang="it-IT" b="1" dirty="0">
              <a:solidFill>
                <a:srgbClr val="2B259B"/>
              </a:solidFill>
              <a:latin typeface="Arial" pitchFamily="34" charset="0"/>
              <a:cs typeface="Arial" pitchFamily="34" charset="0"/>
            </a:endParaRPr>
          </a:p>
        </p:txBody>
      </p:sp>
      <p:sp>
        <p:nvSpPr>
          <p:cNvPr id="4" name="Rettangolo 71"/>
          <p:cNvSpPr/>
          <p:nvPr/>
        </p:nvSpPr>
        <p:spPr>
          <a:xfrm>
            <a:off x="500034" y="6072206"/>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Immagine 12" descr="Logo ENPI.jpg"/>
          <p:cNvPicPr>
            <a:picLocks noChangeAspect="1"/>
          </p:cNvPicPr>
          <p:nvPr/>
        </p:nvPicPr>
        <p:blipFill>
          <a:blip r:embed="rId3" cstate="print"/>
          <a:stretch>
            <a:fillRect/>
          </a:stretch>
        </p:blipFill>
        <p:spPr>
          <a:xfrm>
            <a:off x="5643569" y="6143644"/>
            <a:ext cx="1030060" cy="575064"/>
          </a:xfrm>
          <a:prstGeom prst="rect">
            <a:avLst/>
          </a:prstGeom>
        </p:spPr>
      </p:pic>
      <p:pic>
        <p:nvPicPr>
          <p:cNvPr id="6" name="Immagine 13" descr="Logo Unione europea scritta lato.jpg"/>
          <p:cNvPicPr>
            <a:picLocks noChangeAspect="1"/>
          </p:cNvPicPr>
          <p:nvPr/>
        </p:nvPicPr>
        <p:blipFill>
          <a:blip r:embed="rId4" cstate="print"/>
          <a:stretch>
            <a:fillRect/>
          </a:stretch>
        </p:blipFill>
        <p:spPr>
          <a:xfrm>
            <a:off x="3571867" y="6174301"/>
            <a:ext cx="1857388" cy="544407"/>
          </a:xfrm>
          <a:prstGeom prst="rect">
            <a:avLst/>
          </a:prstGeom>
        </p:spPr>
      </p:pic>
      <p:pic>
        <p:nvPicPr>
          <p:cNvPr id="7" name="Immagine 14" descr="Logo Regione Sardegna1.jpg"/>
          <p:cNvPicPr>
            <a:picLocks noChangeAspect="1"/>
          </p:cNvPicPr>
          <p:nvPr/>
        </p:nvPicPr>
        <p:blipFill>
          <a:blip r:embed="rId5" cstate="print"/>
          <a:stretch>
            <a:fillRect/>
          </a:stretch>
        </p:blipFill>
        <p:spPr>
          <a:xfrm>
            <a:off x="6786578" y="6188335"/>
            <a:ext cx="1785950" cy="530373"/>
          </a:xfrm>
          <a:prstGeom prst="rect">
            <a:avLst/>
          </a:prstGeom>
        </p:spPr>
      </p:pic>
      <p:sp>
        <p:nvSpPr>
          <p:cNvPr id="8" name="TextBox 7"/>
          <p:cNvSpPr txBox="1"/>
          <p:nvPr/>
        </p:nvSpPr>
        <p:spPr>
          <a:xfrm>
            <a:off x="1148104" y="1422068"/>
            <a:ext cx="6438161" cy="46166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400" dirty="0" smtClean="0"/>
              <a:t>So What Can All That Be Good For in Fashion??</a:t>
            </a:r>
            <a:endParaRPr lang="en-GB" sz="2400" dirty="0"/>
          </a:p>
        </p:txBody>
      </p:sp>
      <p:sp>
        <p:nvSpPr>
          <p:cNvPr id="10" name="TextBox 9"/>
          <p:cNvSpPr txBox="1"/>
          <p:nvPr/>
        </p:nvSpPr>
        <p:spPr>
          <a:xfrm>
            <a:off x="1054817" y="2089921"/>
            <a:ext cx="6624736" cy="3631763"/>
          </a:xfrm>
          <a:prstGeom prst="rect">
            <a:avLst/>
          </a:prstGeom>
          <a:noFill/>
        </p:spPr>
        <p:txBody>
          <a:bodyPr wrap="square" rtlCol="0">
            <a:spAutoFit/>
          </a:bodyPr>
          <a:lstStyle/>
          <a:p>
            <a:pPr marL="285750" indent="-285750">
              <a:buFont typeface="Arial" panose="020B0604020202020204" pitchFamily="34" charset="0"/>
              <a:buChar char="•"/>
            </a:pPr>
            <a:r>
              <a:rPr lang="en-US" sz="4400" dirty="0" smtClean="0"/>
              <a:t>Moisture Management </a:t>
            </a:r>
          </a:p>
          <a:p>
            <a:pPr marL="285750" indent="-285750">
              <a:buFont typeface="Arial" panose="020B0604020202020204" pitchFamily="34" charset="0"/>
              <a:buChar char="•"/>
            </a:pPr>
            <a:r>
              <a:rPr lang="en-US" sz="4400" dirty="0" smtClean="0"/>
              <a:t>Heat Inducement</a:t>
            </a:r>
          </a:p>
          <a:p>
            <a:pPr marL="285750" indent="-285750">
              <a:buFont typeface="Arial" panose="020B0604020202020204" pitchFamily="34" charset="0"/>
              <a:buChar char="•"/>
            </a:pPr>
            <a:r>
              <a:rPr lang="en-US" sz="4400" dirty="0" smtClean="0"/>
              <a:t>Ultraviolet protection</a:t>
            </a:r>
          </a:p>
          <a:p>
            <a:pPr marL="285750" indent="-285750">
              <a:buFont typeface="Arial" panose="020B0604020202020204" pitchFamily="34" charset="0"/>
              <a:buChar char="•"/>
            </a:pPr>
            <a:r>
              <a:rPr lang="en-US" sz="4400" dirty="0" smtClean="0"/>
              <a:t>Stain repellent or resistant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GB" dirty="0"/>
          </a:p>
        </p:txBody>
      </p:sp>
      <p:sp>
        <p:nvSpPr>
          <p:cNvPr id="11" name="TextBox 10"/>
          <p:cNvSpPr txBox="1"/>
          <p:nvPr/>
        </p:nvSpPr>
        <p:spPr>
          <a:xfrm>
            <a:off x="251520" y="476672"/>
            <a:ext cx="1995548"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dirty="0" smtClean="0"/>
              <a:t>A “NICHE” Market</a:t>
            </a:r>
            <a:endParaRPr lang="en-GB" dirty="0"/>
          </a:p>
        </p:txBody>
      </p:sp>
    </p:spTree>
    <p:extLst>
      <p:ext uri="{BB962C8B-B14F-4D97-AF65-F5344CB8AC3E}">
        <p14:creationId xmlns:p14="http://schemas.microsoft.com/office/powerpoint/2010/main" val="813195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836712"/>
            <a:ext cx="1872208"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dirty="0" smtClean="0"/>
              <a:t>A “NICHE” Market</a:t>
            </a:r>
            <a:endParaRPr lang="en-GB" dirty="0"/>
          </a:p>
        </p:txBody>
      </p:sp>
      <p:sp>
        <p:nvSpPr>
          <p:cNvPr id="3" name="TextBox 2"/>
          <p:cNvSpPr txBox="1"/>
          <p:nvPr/>
        </p:nvSpPr>
        <p:spPr>
          <a:xfrm>
            <a:off x="1331640" y="1556792"/>
            <a:ext cx="6696744" cy="954107"/>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800" b="1" dirty="0" smtClean="0"/>
              <a:t>Developing “alternative” fashion and marketing channels</a:t>
            </a:r>
            <a:endParaRPr lang="en-GB" sz="2800" b="1" dirty="0"/>
          </a:p>
        </p:txBody>
      </p:sp>
      <p:sp>
        <p:nvSpPr>
          <p:cNvPr id="4" name="TextBox 3"/>
          <p:cNvSpPr txBox="1"/>
          <p:nvPr/>
        </p:nvSpPr>
        <p:spPr>
          <a:xfrm>
            <a:off x="1367644" y="2861647"/>
            <a:ext cx="6624736" cy="3046988"/>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Addressing local community needs for modest clothing in Islamic society / Islamic Wear</a:t>
            </a:r>
          </a:p>
          <a:p>
            <a:pPr marL="285750" indent="-285750">
              <a:buFont typeface="Arial" panose="020B0604020202020204" pitchFamily="34" charset="0"/>
              <a:buChar char="•"/>
            </a:pPr>
            <a:r>
              <a:rPr lang="en-US" sz="2400" dirty="0" smtClean="0"/>
              <a:t>Highlighting indigenous handicrafts in Fashion (Styles / Colors/ Embroidery and other local textile decorations)</a:t>
            </a:r>
          </a:p>
          <a:p>
            <a:pPr marL="285750" indent="-285750">
              <a:buFont typeface="Arial" panose="020B0604020202020204" pitchFamily="34" charset="0"/>
              <a:buChar char="•"/>
            </a:pPr>
            <a:r>
              <a:rPr lang="en-US" sz="2400" dirty="0" smtClean="0"/>
              <a:t>Integrate marketing outlets in production (Producer/retailer)</a:t>
            </a:r>
          </a:p>
          <a:p>
            <a:pPr marL="285750" indent="-285750">
              <a:buFont typeface="Arial" panose="020B0604020202020204" pitchFamily="34" charset="0"/>
              <a:buChar char="•"/>
            </a:pPr>
            <a:r>
              <a:rPr lang="en-US" sz="2400" dirty="0" smtClean="0"/>
              <a:t>Develop E-Commerce for the above</a:t>
            </a:r>
            <a:endParaRPr lang="en-GB" sz="2400" dirty="0"/>
          </a:p>
        </p:txBody>
      </p:sp>
      <p:pic>
        <p:nvPicPr>
          <p:cNvPr id="5" name="Immagine 63" descr="LogoTexMedClusters.jpg"/>
          <p:cNvPicPr>
            <a:picLocks noChangeAspect="1"/>
          </p:cNvPicPr>
          <p:nvPr/>
        </p:nvPicPr>
        <p:blipFill>
          <a:blip r:embed="rId2"/>
          <a:stretch>
            <a:fillRect/>
          </a:stretch>
        </p:blipFill>
        <p:spPr>
          <a:xfrm>
            <a:off x="6887547" y="214290"/>
            <a:ext cx="1899295" cy="857256"/>
          </a:xfrm>
          <a:prstGeom prst="rect">
            <a:avLst/>
          </a:prstGeom>
        </p:spPr>
      </p:pic>
      <p:sp>
        <p:nvSpPr>
          <p:cNvPr id="6" name="CasellaDiTesto 65"/>
          <p:cNvSpPr txBox="1"/>
          <p:nvPr/>
        </p:nvSpPr>
        <p:spPr>
          <a:xfrm>
            <a:off x="683568" y="6268855"/>
            <a:ext cx="2304256"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16/17 Oct 2014 </a:t>
            </a:r>
            <a:endParaRPr lang="it-IT" b="1" dirty="0">
              <a:solidFill>
                <a:srgbClr val="2B259B"/>
              </a:solidFill>
              <a:latin typeface="Arial" pitchFamily="34" charset="0"/>
              <a:cs typeface="Arial" pitchFamily="34" charset="0"/>
            </a:endParaRPr>
          </a:p>
        </p:txBody>
      </p:sp>
      <p:sp>
        <p:nvSpPr>
          <p:cNvPr id="7" name="Rettangolo 71"/>
          <p:cNvSpPr/>
          <p:nvPr/>
        </p:nvSpPr>
        <p:spPr>
          <a:xfrm>
            <a:off x="500034" y="6072206"/>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12" descr="Logo ENPI.jpg"/>
          <p:cNvPicPr>
            <a:picLocks noChangeAspect="1"/>
          </p:cNvPicPr>
          <p:nvPr/>
        </p:nvPicPr>
        <p:blipFill>
          <a:blip r:embed="rId3" cstate="print"/>
          <a:stretch>
            <a:fillRect/>
          </a:stretch>
        </p:blipFill>
        <p:spPr>
          <a:xfrm>
            <a:off x="5643569" y="6143644"/>
            <a:ext cx="1030060" cy="575064"/>
          </a:xfrm>
          <a:prstGeom prst="rect">
            <a:avLst/>
          </a:prstGeom>
        </p:spPr>
      </p:pic>
      <p:pic>
        <p:nvPicPr>
          <p:cNvPr id="9" name="Immagine 13" descr="Logo Unione europea scritta lato.jpg"/>
          <p:cNvPicPr>
            <a:picLocks noChangeAspect="1"/>
          </p:cNvPicPr>
          <p:nvPr/>
        </p:nvPicPr>
        <p:blipFill>
          <a:blip r:embed="rId4" cstate="print"/>
          <a:stretch>
            <a:fillRect/>
          </a:stretch>
        </p:blipFill>
        <p:spPr>
          <a:xfrm>
            <a:off x="3571867" y="6174301"/>
            <a:ext cx="1857388" cy="544407"/>
          </a:xfrm>
          <a:prstGeom prst="rect">
            <a:avLst/>
          </a:prstGeom>
        </p:spPr>
      </p:pic>
      <p:pic>
        <p:nvPicPr>
          <p:cNvPr id="10" name="Immagine 14" descr="Logo Regione Sardegna1.jpg"/>
          <p:cNvPicPr>
            <a:picLocks noChangeAspect="1"/>
          </p:cNvPicPr>
          <p:nvPr/>
        </p:nvPicPr>
        <p:blipFill>
          <a:blip r:embed="rId5" cstate="print"/>
          <a:stretch>
            <a:fillRect/>
          </a:stretch>
        </p:blipFill>
        <p:spPr>
          <a:xfrm>
            <a:off x="6786578" y="6188335"/>
            <a:ext cx="1785950" cy="530373"/>
          </a:xfrm>
          <a:prstGeom prst="rect">
            <a:avLst/>
          </a:prstGeom>
        </p:spPr>
      </p:pic>
    </p:spTree>
    <p:extLst>
      <p:ext uri="{BB962C8B-B14F-4D97-AF65-F5344CB8AC3E}">
        <p14:creationId xmlns:p14="http://schemas.microsoft.com/office/powerpoint/2010/main" val="612668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65"/>
          <p:cNvSpPr txBox="1"/>
          <p:nvPr/>
        </p:nvSpPr>
        <p:spPr>
          <a:xfrm>
            <a:off x="683568" y="6268855"/>
            <a:ext cx="2304256" cy="369332"/>
          </a:xfrm>
          <a:prstGeom prst="rect">
            <a:avLst/>
          </a:prstGeom>
          <a:noFill/>
          <a:ln>
            <a:noFill/>
          </a:ln>
        </p:spPr>
        <p:txBody>
          <a:bodyPr wrap="square" rtlCol="0">
            <a:spAutoFit/>
          </a:bodyPr>
          <a:lstStyle/>
          <a:p>
            <a:r>
              <a:rPr lang="it-IT" b="1" dirty="0" smtClean="0">
                <a:solidFill>
                  <a:srgbClr val="2B259B"/>
                </a:solidFill>
                <a:latin typeface="Arial" pitchFamily="34" charset="0"/>
                <a:cs typeface="Arial" pitchFamily="34" charset="0"/>
              </a:rPr>
              <a:t>16/17 Oct 2014 </a:t>
            </a:r>
            <a:endParaRPr lang="it-IT" b="1" dirty="0">
              <a:solidFill>
                <a:srgbClr val="2B259B"/>
              </a:solidFill>
              <a:latin typeface="Arial" pitchFamily="34" charset="0"/>
              <a:cs typeface="Arial" pitchFamily="34" charset="0"/>
            </a:endParaRPr>
          </a:p>
        </p:txBody>
      </p:sp>
      <p:sp>
        <p:nvSpPr>
          <p:cNvPr id="3" name="Rettangolo 71"/>
          <p:cNvSpPr/>
          <p:nvPr/>
        </p:nvSpPr>
        <p:spPr>
          <a:xfrm>
            <a:off x="500034" y="6072206"/>
            <a:ext cx="8001056" cy="45719"/>
          </a:xfrm>
          <a:prstGeom prst="rect">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4" name="Immagine 12" descr="Logo ENPI.jpg"/>
          <p:cNvPicPr>
            <a:picLocks noChangeAspect="1"/>
          </p:cNvPicPr>
          <p:nvPr/>
        </p:nvPicPr>
        <p:blipFill>
          <a:blip r:embed="rId2" cstate="print"/>
          <a:stretch>
            <a:fillRect/>
          </a:stretch>
        </p:blipFill>
        <p:spPr>
          <a:xfrm>
            <a:off x="5643569" y="6143644"/>
            <a:ext cx="1030060" cy="575064"/>
          </a:xfrm>
          <a:prstGeom prst="rect">
            <a:avLst/>
          </a:prstGeom>
        </p:spPr>
      </p:pic>
      <p:pic>
        <p:nvPicPr>
          <p:cNvPr id="5" name="Immagine 13" descr="Logo Unione europea scritta lato.jpg"/>
          <p:cNvPicPr>
            <a:picLocks noChangeAspect="1"/>
          </p:cNvPicPr>
          <p:nvPr/>
        </p:nvPicPr>
        <p:blipFill>
          <a:blip r:embed="rId3" cstate="print"/>
          <a:stretch>
            <a:fillRect/>
          </a:stretch>
        </p:blipFill>
        <p:spPr>
          <a:xfrm>
            <a:off x="3571867" y="6174301"/>
            <a:ext cx="1857388" cy="544407"/>
          </a:xfrm>
          <a:prstGeom prst="rect">
            <a:avLst/>
          </a:prstGeom>
        </p:spPr>
      </p:pic>
      <p:pic>
        <p:nvPicPr>
          <p:cNvPr id="6" name="Immagine 14" descr="Logo Regione Sardegna1.jpg"/>
          <p:cNvPicPr>
            <a:picLocks noChangeAspect="1"/>
          </p:cNvPicPr>
          <p:nvPr/>
        </p:nvPicPr>
        <p:blipFill>
          <a:blip r:embed="rId4" cstate="print"/>
          <a:stretch>
            <a:fillRect/>
          </a:stretch>
        </p:blipFill>
        <p:spPr>
          <a:xfrm>
            <a:off x="6786578" y="6188335"/>
            <a:ext cx="1785950" cy="530373"/>
          </a:xfrm>
          <a:prstGeom prst="rect">
            <a:avLst/>
          </a:prstGeom>
        </p:spPr>
      </p:pic>
      <p:pic>
        <p:nvPicPr>
          <p:cNvPr id="7" name="Immagine 63" descr="LogoTexMedClusters.jpg"/>
          <p:cNvPicPr>
            <a:picLocks noChangeAspect="1"/>
          </p:cNvPicPr>
          <p:nvPr/>
        </p:nvPicPr>
        <p:blipFill>
          <a:blip r:embed="rId5"/>
          <a:stretch>
            <a:fillRect/>
          </a:stretch>
        </p:blipFill>
        <p:spPr>
          <a:xfrm>
            <a:off x="6887547" y="214290"/>
            <a:ext cx="1899295" cy="857256"/>
          </a:xfrm>
          <a:prstGeom prst="rect">
            <a:avLst/>
          </a:prstGeom>
        </p:spPr>
      </p:pic>
      <p:sp>
        <p:nvSpPr>
          <p:cNvPr id="8" name="TextBox 7"/>
          <p:cNvSpPr txBox="1"/>
          <p:nvPr/>
        </p:nvSpPr>
        <p:spPr>
          <a:xfrm>
            <a:off x="1368213" y="1340768"/>
            <a:ext cx="6264696" cy="58477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3200" dirty="0" smtClean="0"/>
              <a:t>SME and MSE support programs</a:t>
            </a:r>
            <a:endParaRPr lang="en-GB" sz="3200" dirty="0"/>
          </a:p>
        </p:txBody>
      </p:sp>
      <p:sp>
        <p:nvSpPr>
          <p:cNvPr id="9" name="TextBox 8"/>
          <p:cNvSpPr txBox="1"/>
          <p:nvPr/>
        </p:nvSpPr>
        <p:spPr>
          <a:xfrm>
            <a:off x="1368213" y="2276872"/>
            <a:ext cx="6264696" cy="3539430"/>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Research and development support</a:t>
            </a:r>
          </a:p>
          <a:p>
            <a:pPr marL="285750" indent="-285750">
              <a:buFont typeface="Arial" panose="020B0604020202020204" pitchFamily="34" charset="0"/>
              <a:buChar char="•"/>
            </a:pPr>
            <a:r>
              <a:rPr lang="en-US" sz="3200" dirty="0" smtClean="0"/>
              <a:t>Technical Support</a:t>
            </a:r>
          </a:p>
          <a:p>
            <a:pPr marL="285750" indent="-285750">
              <a:buFont typeface="Arial" panose="020B0604020202020204" pitchFamily="34" charset="0"/>
              <a:buChar char="•"/>
            </a:pPr>
            <a:r>
              <a:rPr lang="en-US" sz="3200" dirty="0" smtClean="0"/>
              <a:t>Support in marketing efforts / Advertising</a:t>
            </a:r>
          </a:p>
          <a:p>
            <a:pPr marL="285750" indent="-285750">
              <a:buFont typeface="Arial" panose="020B0604020202020204" pitchFamily="34" charset="0"/>
              <a:buChar char="•"/>
            </a:pPr>
            <a:r>
              <a:rPr lang="en-US" sz="3200" dirty="0" smtClean="0"/>
              <a:t>Support in renovating machinery</a:t>
            </a:r>
          </a:p>
          <a:p>
            <a:pPr marL="285750" indent="-285750">
              <a:buFont typeface="Arial" panose="020B0604020202020204" pitchFamily="34" charset="0"/>
              <a:buChar char="•"/>
            </a:pPr>
            <a:r>
              <a:rPr lang="en-US" sz="3200" dirty="0" smtClean="0"/>
              <a:t>Support in using new technology</a:t>
            </a:r>
            <a:endParaRPr lang="en-GB" sz="3200" dirty="0"/>
          </a:p>
        </p:txBody>
      </p:sp>
      <p:sp>
        <p:nvSpPr>
          <p:cNvPr id="10" name="TextBox 9"/>
          <p:cNvSpPr txBox="1"/>
          <p:nvPr/>
        </p:nvSpPr>
        <p:spPr>
          <a:xfrm>
            <a:off x="251520" y="476672"/>
            <a:ext cx="1995548"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dirty="0" smtClean="0"/>
              <a:t>A “NICHE” Market</a:t>
            </a:r>
            <a:endParaRPr lang="en-GB" dirty="0"/>
          </a:p>
        </p:txBody>
      </p:sp>
    </p:spTree>
    <p:extLst>
      <p:ext uri="{BB962C8B-B14F-4D97-AF65-F5344CB8AC3E}">
        <p14:creationId xmlns:p14="http://schemas.microsoft.com/office/powerpoint/2010/main" val="277554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1974</TotalTime>
  <Words>692</Words>
  <Application>Microsoft Office PowerPoint</Application>
  <PresentationFormat>On-screen Show (4:3)</PresentationFormat>
  <Paragraphs>76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vt:lpstr>
      <vt:lpstr>Wingdings</vt:lpstr>
      <vt:lpstr>Tema di Office</vt:lpstr>
      <vt:lpstr>PowerPoint Presentation</vt:lpstr>
      <vt:lpstr>The Picture Now</vt:lpstr>
      <vt:lpstr>The Picture Now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Francesco</dc:creator>
  <cp:lastModifiedBy>Hani</cp:lastModifiedBy>
  <cp:revision>67</cp:revision>
  <dcterms:created xsi:type="dcterms:W3CDTF">2014-02-11T11:05:09Z</dcterms:created>
  <dcterms:modified xsi:type="dcterms:W3CDTF">2014-10-07T11:02:34Z</dcterms:modified>
</cp:coreProperties>
</file>