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16" r:id="rId2"/>
  </p:sldMasterIdLst>
  <p:notesMasterIdLst>
    <p:notesMasterId r:id="rId11"/>
  </p:notesMasterIdLst>
  <p:sldIdLst>
    <p:sldId id="304" r:id="rId3"/>
    <p:sldId id="299" r:id="rId4"/>
    <p:sldId id="303" r:id="rId5"/>
    <p:sldId id="259" r:id="rId6"/>
    <p:sldId id="302" r:id="rId7"/>
    <p:sldId id="301" r:id="rId8"/>
    <p:sldId id="260" r:id="rId9"/>
    <p:sldId id="261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Light" panose="000004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jknv2Zyfv0ILV01RLzyMNNrxNB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5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1EF378-DCA6-4C61-9656-A7C884069029}" v="44" dt="2022-07-27T14:49:04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16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60" Type="http://customschemas.google.com/relationships/presentationmetadata" Target="metadata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1" name="Google Shape;7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999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8" name="Google Shape;7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3ed0852c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3ed0852c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ed0852c7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ed0852c7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(text+picture) (2)">
  <p:cSld name="2 Columns (text+picture) (2)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8"/>
          <p:cNvSpPr>
            <a:spLocks noGrp="1"/>
          </p:cNvSpPr>
          <p:nvPr>
            <p:ph type="pic" idx="2"/>
          </p:nvPr>
        </p:nvSpPr>
        <p:spPr>
          <a:xfrm>
            <a:off x="4983223" y="0"/>
            <a:ext cx="720877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6" name="Google Shape;456;p58"/>
          <p:cNvSpPr txBox="1">
            <a:spLocks noGrp="1"/>
          </p:cNvSpPr>
          <p:nvPr>
            <p:ph type="subTitle" idx="1"/>
          </p:nvPr>
        </p:nvSpPr>
        <p:spPr>
          <a:xfrm>
            <a:off x="567978" y="1872481"/>
            <a:ext cx="4082400" cy="47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B55"/>
              </a:buClr>
              <a:buSzPts val="2700"/>
              <a:buNone/>
              <a:defRPr sz="2700">
                <a:solidFill>
                  <a:srgbClr val="1D2B55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57" name="Google Shape;457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3130" y="5754528"/>
            <a:ext cx="890093" cy="11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8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8"/>
          <p:cNvSpPr txBox="1">
            <a:spLocks noGrp="1"/>
          </p:cNvSpPr>
          <p:nvPr>
            <p:ph type="body" idx="3"/>
          </p:nvPr>
        </p:nvSpPr>
        <p:spPr>
          <a:xfrm>
            <a:off x="567977" y="2517019"/>
            <a:ext cx="3969189" cy="346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58"/>
          <p:cNvSpPr txBox="1">
            <a:spLocks noGrp="1"/>
          </p:cNvSpPr>
          <p:nvPr>
            <p:ph type="ctrTitle"/>
          </p:nvPr>
        </p:nvSpPr>
        <p:spPr>
          <a:xfrm>
            <a:off x="570346" y="1424441"/>
            <a:ext cx="4080032" cy="44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5371"/>
              </a:buClr>
              <a:buSzPts val="3400"/>
              <a:buFont typeface="Montserrat"/>
              <a:buNone/>
              <a:defRPr sz="3400">
                <a:solidFill>
                  <a:srgbClr val="2D537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6322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01573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13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2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6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30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5574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0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7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20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>
  <p:cSld name="Plain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9029" y="5754528"/>
            <a:ext cx="890093" cy="11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03"/>
          <p:cNvSpPr/>
          <p:nvPr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03"/>
          <p:cNvSpPr txBox="1">
            <a:spLocks noGrp="1"/>
          </p:cNvSpPr>
          <p:nvPr>
            <p:ph type="ctrTitle"/>
          </p:nvPr>
        </p:nvSpPr>
        <p:spPr>
          <a:xfrm>
            <a:off x="552929" y="1006566"/>
            <a:ext cx="5673700" cy="44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"/>
              <a:buNone/>
              <a:defRPr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03"/>
          <p:cNvSpPr txBox="1"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6" name="Google Shape;466;p103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03"/>
          <p:cNvSpPr txBox="1">
            <a:spLocks noGrp="1"/>
          </p:cNvSpPr>
          <p:nvPr>
            <p:ph type="body" idx="2"/>
          </p:nvPr>
        </p:nvSpPr>
        <p:spPr>
          <a:xfrm>
            <a:off x="550560" y="2318882"/>
            <a:ext cx="10457074" cy="381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04"/>
          <p:cNvSpPr txBox="1">
            <a:spLocks noGrp="1"/>
          </p:cNvSpPr>
          <p:nvPr>
            <p:ph type="ctrTitle"/>
          </p:nvPr>
        </p:nvSpPr>
        <p:spPr>
          <a:xfrm>
            <a:off x="552929" y="2304005"/>
            <a:ext cx="5673700" cy="44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5371"/>
              </a:buClr>
              <a:buSzPts val="3400"/>
              <a:buFont typeface="Montserrat"/>
              <a:buNone/>
              <a:defRPr sz="3400">
                <a:solidFill>
                  <a:srgbClr val="2D537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04"/>
          <p:cNvSpPr txBox="1">
            <a:spLocks noGrp="1"/>
          </p:cNvSpPr>
          <p:nvPr>
            <p:ph type="subTitle" idx="1"/>
          </p:nvPr>
        </p:nvSpPr>
        <p:spPr>
          <a:xfrm>
            <a:off x="550560" y="2786881"/>
            <a:ext cx="4415245" cy="47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B55"/>
              </a:buClr>
              <a:buSzPts val="2700"/>
              <a:buNone/>
              <a:defRPr sz="2700">
                <a:solidFill>
                  <a:srgbClr val="1D2B55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1" name="Google Shape;471;p104"/>
          <p:cNvSpPr>
            <a:spLocks noGrp="1"/>
          </p:cNvSpPr>
          <p:nvPr>
            <p:ph type="pic" idx="2"/>
          </p:nvPr>
        </p:nvSpPr>
        <p:spPr>
          <a:xfrm>
            <a:off x="0" y="0"/>
            <a:ext cx="12190413" cy="1951038"/>
          </a:xfrm>
          <a:prstGeom prst="rect">
            <a:avLst/>
          </a:prstGeom>
          <a:noFill/>
          <a:ln>
            <a:noFill/>
          </a:ln>
        </p:spPr>
      </p:sp>
      <p:sp>
        <p:nvSpPr>
          <p:cNvPr id="472" name="Google Shape;472;p104"/>
          <p:cNvSpPr txBox="1">
            <a:spLocks noGrp="1"/>
          </p:cNvSpPr>
          <p:nvPr>
            <p:ph type="body" idx="3"/>
          </p:nvPr>
        </p:nvSpPr>
        <p:spPr>
          <a:xfrm>
            <a:off x="550560" y="3426202"/>
            <a:ext cx="9960686" cy="280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3" name="Google Shape;473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9029" y="5754528"/>
            <a:ext cx="890093" cy="11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104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">
  <p:cSld name="Two Column Text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05"/>
          <p:cNvSpPr txBox="1">
            <a:spLocks noGrp="1"/>
          </p:cNvSpPr>
          <p:nvPr>
            <p:ph type="body" idx="1"/>
          </p:nvPr>
        </p:nvSpPr>
        <p:spPr>
          <a:xfrm>
            <a:off x="6228748" y="2172174"/>
            <a:ext cx="5183075" cy="388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7" name="Google Shape;477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9029" y="5754528"/>
            <a:ext cx="890093" cy="11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05"/>
          <p:cNvSpPr/>
          <p:nvPr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05"/>
          <p:cNvSpPr txBox="1">
            <a:spLocks noGrp="1"/>
          </p:cNvSpPr>
          <p:nvPr>
            <p:ph type="ctrTitle"/>
          </p:nvPr>
        </p:nvSpPr>
        <p:spPr>
          <a:xfrm>
            <a:off x="552929" y="1006566"/>
            <a:ext cx="5673700" cy="44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"/>
              <a:buNone/>
              <a:defRPr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05"/>
          <p:cNvSpPr txBox="1">
            <a:spLocks noGrp="1"/>
          </p:cNvSpPr>
          <p:nvPr>
            <p:ph type="subTitle" idx="2"/>
          </p:nvPr>
        </p:nvSpPr>
        <p:spPr>
          <a:xfrm>
            <a:off x="550560" y="1489442"/>
            <a:ext cx="4415245" cy="47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1" name="Google Shape;481;p105"/>
          <p:cNvSpPr txBox="1">
            <a:spLocks noGrp="1"/>
          </p:cNvSpPr>
          <p:nvPr>
            <p:ph type="body" idx="3"/>
          </p:nvPr>
        </p:nvSpPr>
        <p:spPr>
          <a:xfrm>
            <a:off x="550560" y="2172174"/>
            <a:ext cx="5183075" cy="388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105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(text+picture) (1)">
  <p:cSld name="2 Columns (text+picture) (1)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6"/>
          <p:cNvSpPr txBox="1">
            <a:spLocks noGrp="1"/>
          </p:cNvSpPr>
          <p:nvPr>
            <p:ph type="body" idx="1"/>
          </p:nvPr>
        </p:nvSpPr>
        <p:spPr>
          <a:xfrm>
            <a:off x="550560" y="2172174"/>
            <a:ext cx="5183075" cy="388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" name="Google Shape;485;p106"/>
          <p:cNvSpPr>
            <a:spLocks noGrp="1"/>
          </p:cNvSpPr>
          <p:nvPr>
            <p:ph type="pic" idx="2"/>
          </p:nvPr>
        </p:nvSpPr>
        <p:spPr>
          <a:xfrm>
            <a:off x="6088063" y="2360613"/>
            <a:ext cx="4937125" cy="3717925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106"/>
          <p:cNvSpPr/>
          <p:nvPr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06"/>
          <p:cNvSpPr txBox="1">
            <a:spLocks noGrp="1"/>
          </p:cNvSpPr>
          <p:nvPr>
            <p:ph type="ctrTitle"/>
          </p:nvPr>
        </p:nvSpPr>
        <p:spPr>
          <a:xfrm>
            <a:off x="552929" y="1006566"/>
            <a:ext cx="5673700" cy="44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"/>
              <a:buNone/>
              <a:defRPr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06"/>
          <p:cNvSpPr txBox="1">
            <a:spLocks noGrp="1"/>
          </p:cNvSpPr>
          <p:nvPr>
            <p:ph type="subTitle" idx="3"/>
          </p:nvPr>
        </p:nvSpPr>
        <p:spPr>
          <a:xfrm>
            <a:off x="550560" y="1489442"/>
            <a:ext cx="4415245" cy="47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89" name="Google Shape;489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9029" y="5754528"/>
            <a:ext cx="890093" cy="11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06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&amp; Caption">
  <p:cSld name="Picture &amp; Caption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07"/>
          <p:cNvSpPr/>
          <p:nvPr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07"/>
          <p:cNvSpPr>
            <a:spLocks noGrp="1"/>
          </p:cNvSpPr>
          <p:nvPr>
            <p:ph type="pic" idx="2"/>
          </p:nvPr>
        </p:nvSpPr>
        <p:spPr>
          <a:xfrm>
            <a:off x="896938" y="714375"/>
            <a:ext cx="10398125" cy="4475163"/>
          </a:xfrm>
          <a:prstGeom prst="rect">
            <a:avLst/>
          </a:prstGeom>
          <a:noFill/>
          <a:ln>
            <a:noFill/>
          </a:ln>
        </p:spPr>
      </p:sp>
      <p:sp>
        <p:nvSpPr>
          <p:cNvPr id="494" name="Google Shape;494;p107"/>
          <p:cNvSpPr txBox="1">
            <a:spLocks noGrp="1"/>
          </p:cNvSpPr>
          <p:nvPr>
            <p:ph type="body" idx="1"/>
          </p:nvPr>
        </p:nvSpPr>
        <p:spPr>
          <a:xfrm>
            <a:off x="992776" y="5390605"/>
            <a:ext cx="9884229" cy="513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5" name="Google Shape;495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57500" y="4611720"/>
            <a:ext cx="1377815" cy="2011854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07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ple Pictures &amp; Text (1)">
  <p:cSld name="Multiple Pictures &amp; Text (1)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08"/>
          <p:cNvSpPr txBox="1">
            <a:spLocks noGrp="1"/>
          </p:cNvSpPr>
          <p:nvPr>
            <p:ph type="body" idx="1"/>
          </p:nvPr>
        </p:nvSpPr>
        <p:spPr>
          <a:xfrm>
            <a:off x="550560" y="4577060"/>
            <a:ext cx="7565829" cy="1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108"/>
          <p:cNvSpPr>
            <a:spLocks noGrp="1"/>
          </p:cNvSpPr>
          <p:nvPr>
            <p:ph type="pic" idx="2"/>
          </p:nvPr>
        </p:nvSpPr>
        <p:spPr>
          <a:xfrm>
            <a:off x="662623" y="2387447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00" name="Google Shape;500;p108"/>
          <p:cNvSpPr>
            <a:spLocks noGrp="1"/>
          </p:cNvSpPr>
          <p:nvPr>
            <p:ph type="pic" idx="3"/>
          </p:nvPr>
        </p:nvSpPr>
        <p:spPr>
          <a:xfrm>
            <a:off x="3458075" y="2387447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01" name="Google Shape;501;p108"/>
          <p:cNvSpPr>
            <a:spLocks noGrp="1"/>
          </p:cNvSpPr>
          <p:nvPr>
            <p:ph type="pic" idx="4"/>
          </p:nvPr>
        </p:nvSpPr>
        <p:spPr>
          <a:xfrm>
            <a:off x="6253527" y="2387447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02" name="Google Shape;502;p108"/>
          <p:cNvSpPr>
            <a:spLocks noGrp="1"/>
          </p:cNvSpPr>
          <p:nvPr>
            <p:ph type="pic" idx="5"/>
          </p:nvPr>
        </p:nvSpPr>
        <p:spPr>
          <a:xfrm>
            <a:off x="9057688" y="2387447"/>
            <a:ext cx="2742427" cy="2019090"/>
          </a:xfrm>
          <a:prstGeom prst="rect">
            <a:avLst/>
          </a:prstGeom>
          <a:noFill/>
          <a:ln>
            <a:noFill/>
          </a:ln>
        </p:spPr>
      </p:sp>
      <p:pic>
        <p:nvPicPr>
          <p:cNvPr id="503" name="Google Shape;503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9029" y="5754528"/>
            <a:ext cx="890093" cy="11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08"/>
          <p:cNvSpPr/>
          <p:nvPr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08"/>
          <p:cNvSpPr txBox="1">
            <a:spLocks noGrp="1"/>
          </p:cNvSpPr>
          <p:nvPr>
            <p:ph type="ctrTitle"/>
          </p:nvPr>
        </p:nvSpPr>
        <p:spPr>
          <a:xfrm>
            <a:off x="552929" y="1006566"/>
            <a:ext cx="5673700" cy="44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"/>
              <a:buNone/>
              <a:defRPr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08"/>
          <p:cNvSpPr txBox="1">
            <a:spLocks noGrp="1"/>
          </p:cNvSpPr>
          <p:nvPr>
            <p:ph type="subTitle" idx="6"/>
          </p:nvPr>
        </p:nvSpPr>
        <p:spPr>
          <a:xfrm>
            <a:off x="550560" y="1489442"/>
            <a:ext cx="4415245" cy="47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7" name="Google Shape;507;p108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ple Pictures &amp; Text (2)">
  <p:cSld name="Multiple Pictures &amp; Text (2)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9"/>
          <p:cNvSpPr/>
          <p:nvPr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09"/>
          <p:cNvSpPr txBox="1">
            <a:spLocks noGrp="1"/>
          </p:cNvSpPr>
          <p:nvPr>
            <p:ph type="body" idx="1"/>
          </p:nvPr>
        </p:nvSpPr>
        <p:spPr>
          <a:xfrm>
            <a:off x="393806" y="3671368"/>
            <a:ext cx="7565829" cy="1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09"/>
          <p:cNvSpPr/>
          <p:nvPr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09"/>
          <p:cNvSpPr>
            <a:spLocks noGrp="1"/>
          </p:cNvSpPr>
          <p:nvPr>
            <p:ph type="pic" idx="2"/>
          </p:nvPr>
        </p:nvSpPr>
        <p:spPr>
          <a:xfrm>
            <a:off x="524433" y="1171585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109"/>
          <p:cNvSpPr>
            <a:spLocks noGrp="1"/>
          </p:cNvSpPr>
          <p:nvPr>
            <p:ph type="pic" idx="3"/>
          </p:nvPr>
        </p:nvSpPr>
        <p:spPr>
          <a:xfrm>
            <a:off x="3319885" y="1171585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14" name="Google Shape;514;p109"/>
          <p:cNvSpPr>
            <a:spLocks noGrp="1"/>
          </p:cNvSpPr>
          <p:nvPr>
            <p:ph type="pic" idx="4"/>
          </p:nvPr>
        </p:nvSpPr>
        <p:spPr>
          <a:xfrm>
            <a:off x="6115337" y="1171585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p109"/>
          <p:cNvSpPr>
            <a:spLocks noGrp="1"/>
          </p:cNvSpPr>
          <p:nvPr>
            <p:ph type="pic" idx="5"/>
          </p:nvPr>
        </p:nvSpPr>
        <p:spPr>
          <a:xfrm>
            <a:off x="8919498" y="1171585"/>
            <a:ext cx="2742427" cy="2019090"/>
          </a:xfrm>
          <a:prstGeom prst="rect">
            <a:avLst/>
          </a:prstGeom>
          <a:noFill/>
          <a:ln>
            <a:noFill/>
          </a:ln>
        </p:spPr>
      </p:sp>
      <p:pic>
        <p:nvPicPr>
          <p:cNvPr id="516" name="Google Shape;516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9029" y="5754528"/>
            <a:ext cx="890093" cy="11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09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D2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1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9" name="Google Shape;439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5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edusaontwikkelomgeving.agency6.nl/wp-login.php?action=rp&amp;key=Ohg3HJiBIWZFKeE62jMb&amp;login=lina%40jitoa.org&amp;wp_lang=en_U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100" dirty="0">
                <a:latin typeface="Montserrat" panose="00000500000000000000" pitchFamily="2" charset="0"/>
              </a:rPr>
              <a:t>Web Portal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r>
              <a:rPr lang="en-US" dirty="0">
                <a:latin typeface="Montserrat" panose="00000500000000000000" pitchFamily="2" charset="0"/>
              </a:rPr>
              <a:t>WideOyster Team</a:t>
            </a:r>
          </a:p>
          <a:p>
            <a:r>
              <a:rPr lang="en-US" dirty="0">
                <a:latin typeface="Montserrat" panose="00000500000000000000" pitchFamily="2" charset="0"/>
              </a:rPr>
              <a:t>MA Web Portal Developers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3E749E9F-38C7-D816-25CF-A6DF4D740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88" y="2093913"/>
            <a:ext cx="4414837" cy="1308100"/>
          </a:xfrm>
        </p:spPr>
        <p:txBody>
          <a:bodyPr>
            <a:noAutofit/>
          </a:bodyPr>
          <a:lstStyle/>
          <a:p>
            <a:r>
              <a:rPr lang="en-US" sz="3600" dirty="0"/>
              <a:t>Session 4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Marketing tools &amp; channels of the Mediterranean Adventures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282CF9-F1C3-DCA5-A6EB-BC74046433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3631" t="74" r="5975" b="-74"/>
          <a:stretch/>
        </p:blipFill>
        <p:spPr>
          <a:xfrm>
            <a:off x="7297784" y="0"/>
            <a:ext cx="4894216" cy="6858000"/>
          </a:xfrm>
        </p:spPr>
      </p:pic>
    </p:spTree>
    <p:extLst>
      <p:ext uri="{BB962C8B-B14F-4D97-AF65-F5344CB8AC3E}">
        <p14:creationId xmlns:p14="http://schemas.microsoft.com/office/powerpoint/2010/main" val="186745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8BFAAD-B4CB-0F7E-D5C8-C16ED527A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54" y="431264"/>
            <a:ext cx="11251959" cy="715249"/>
          </a:xfrm>
        </p:spPr>
        <p:txBody>
          <a:bodyPr>
            <a:normAutofit/>
          </a:bodyPr>
          <a:lstStyle/>
          <a:p>
            <a:r>
              <a:rPr lang="en-US" dirty="0"/>
              <a:t>The Mediterranean Adventures Web Platform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F993ADA7-512E-AAF3-F663-39B8D68BB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" y="1240558"/>
            <a:ext cx="6191568" cy="4972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BFB93-B3ED-9096-F6D1-E90BAFE157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1" r="10239"/>
          <a:stretch/>
        </p:blipFill>
        <p:spPr>
          <a:xfrm>
            <a:off x="6576164" y="1767716"/>
            <a:ext cx="4747365" cy="44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3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r>
              <a:rPr lang="en-US" sz="2400" dirty="0"/>
              <a:t>www.mediterraneanadventures.org</a:t>
            </a:r>
            <a:endParaRPr sz="2400" dirty="0"/>
          </a:p>
        </p:txBody>
      </p:sp>
      <p:sp>
        <p:nvSpPr>
          <p:cNvPr id="704" name="Google Shape;704;p3"/>
          <p:cNvSpPr txBox="1">
            <a:spLocks noGrp="1"/>
          </p:cNvSpPr>
          <p:nvPr>
            <p:ph type="ctrTitle" idx="4294967295"/>
          </p:nvPr>
        </p:nvSpPr>
        <p:spPr>
          <a:xfrm>
            <a:off x="1503124" y="2662217"/>
            <a:ext cx="3269294" cy="1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br>
              <a:rPr lang="en-US" sz="3600" dirty="0">
                <a:solidFill>
                  <a:srgbClr val="002060"/>
                </a:solidFill>
                <a:latin typeface="Akrobat" panose="00000600000000000000"/>
              </a:rPr>
            </a:br>
            <a:br>
              <a:rPr lang="en-US" sz="3600" dirty="0">
                <a:solidFill>
                  <a:srgbClr val="002060"/>
                </a:solidFill>
                <a:latin typeface="Akrobat" panose="00000600000000000000"/>
              </a:rPr>
            </a:br>
            <a:r>
              <a:rPr lang="en-US" sz="3600" dirty="0">
                <a:solidFill>
                  <a:srgbClr val="002060"/>
                </a:solidFill>
                <a:latin typeface="Akrobat" panose="00000600000000000000"/>
              </a:rPr>
              <a:t>Join the </a:t>
            </a:r>
            <a:br>
              <a:rPr lang="en-US" sz="3600" dirty="0">
                <a:solidFill>
                  <a:srgbClr val="002060"/>
                </a:solidFill>
                <a:latin typeface="Akrobat" panose="00000600000000000000"/>
              </a:rPr>
            </a:br>
            <a:r>
              <a:rPr lang="en-US" sz="3600" dirty="0">
                <a:solidFill>
                  <a:srgbClr val="002060"/>
                </a:solidFill>
                <a:latin typeface="Akrobat" panose="00000600000000000000"/>
              </a:rPr>
              <a:t>Mediterranean Adventures Web Platform Community </a:t>
            </a:r>
            <a:endParaRPr sz="3600" dirty="0">
              <a:solidFill>
                <a:srgbClr val="002060"/>
              </a:solidFill>
              <a:latin typeface="Akrobat" panose="0000060000000000000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FE5200-B5DA-57EA-1706-F03FDA64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936" y="143914"/>
            <a:ext cx="4463568" cy="64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06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2672FF-ACB7-E8D2-00BA-87CF51911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805" y="3401493"/>
            <a:ext cx="11480869" cy="3035490"/>
          </a:xfrm>
        </p:spPr>
        <p:txBody>
          <a:bodyPr>
            <a:noAutofit/>
          </a:bodyPr>
          <a:lstStyle/>
          <a:p>
            <a:pPr indent="-3683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Higher visibility </a:t>
            </a: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on the international adventure travel market</a:t>
            </a:r>
          </a:p>
          <a:p>
            <a:pPr indent="-3683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Boosting your business</a:t>
            </a: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 reputation through the power of inspirational storytelling </a:t>
            </a:r>
          </a:p>
          <a:p>
            <a:pPr indent="-3683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Recognition as a sustainable adventure tourism operators or service provider</a:t>
            </a: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 partner of in the Mediterranean, supporting sustainable tourism in less known destinations all year round</a:t>
            </a:r>
          </a:p>
          <a:p>
            <a:pPr indent="-368300">
              <a:spcBef>
                <a:spcPts val="0"/>
              </a:spcBef>
              <a:buFont typeface="Arial"/>
              <a:buChar char="•"/>
            </a:pP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Direct reservation of your products </a:t>
            </a: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through direct linkage with you</a:t>
            </a: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 (no online payment)</a:t>
            </a: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Having </a:t>
            </a: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access to </a:t>
            </a: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broader and more specialized </a:t>
            </a: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international target markets</a:t>
            </a: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.</a:t>
            </a: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Being part of a </a:t>
            </a: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network of sustainable adventure tourism businesses </a:t>
            </a: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and finding the right partners to create joint cross-border products and marketing activities. </a:t>
            </a: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b="1" dirty="0">
                <a:latin typeface="Akrobat" panose="00000600000000000000"/>
                <a:cs typeface="Calibri Light" panose="020F0302020204030204" pitchFamily="34" charset="0"/>
              </a:rPr>
              <a:t>Access to information repository </a:t>
            </a:r>
            <a:r>
              <a:rPr lang="en-US" dirty="0">
                <a:latin typeface="Akrobat" panose="00000600000000000000"/>
                <a:cs typeface="Calibri Light" panose="020F0302020204030204" pitchFamily="34" charset="0"/>
              </a:rPr>
              <a:t>(destination reports, benchmark studies, branding content, photo &amp;video gallery). </a:t>
            </a:r>
          </a:p>
        </p:txBody>
      </p:sp>
      <p:pic>
        <p:nvPicPr>
          <p:cNvPr id="22" name="Picture Placeholder 21" descr="A group of people in a canoe&#10;&#10;Description automatically generated with medium confidence">
            <a:extLst>
              <a:ext uri="{FF2B5EF4-FFF2-40B4-BE49-F238E27FC236}">
                <a16:creationId xmlns:a16="http://schemas.microsoft.com/office/drawing/2014/main" id="{910B234A-D4F1-8970-1D19-61675859F77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4717" r="4717"/>
          <a:stretch>
            <a:fillRect/>
          </a:stretch>
        </p:blipFill>
        <p:spPr/>
      </p:pic>
      <p:pic>
        <p:nvPicPr>
          <p:cNvPr id="24" name="Picture Placeholder 23" descr="A group of people riding bikes on a road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539447DF-FDF0-0C82-4D53-C8EBA333108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11500" r="11500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FA2AA84-1952-3838-A784-92A3706215BE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5"/>
          <a:srcRect l="4721" r="4721"/>
          <a:stretch/>
        </p:blipFill>
        <p:spPr>
          <a:xfrm>
            <a:off x="6115337" y="1171585"/>
            <a:ext cx="2742427" cy="2019090"/>
          </a:xfrm>
        </p:spPr>
      </p:pic>
      <p:pic>
        <p:nvPicPr>
          <p:cNvPr id="28" name="Picture Placeholder 27" descr="A picture containing water, valley, outdoor, nature&#10;&#10;Description automatically generated">
            <a:extLst>
              <a:ext uri="{FF2B5EF4-FFF2-40B4-BE49-F238E27FC236}">
                <a16:creationId xmlns:a16="http://schemas.microsoft.com/office/drawing/2014/main" id="{D93F463E-A675-8E44-5521-486720E49B6A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>
          <a:blip r:embed="rId6"/>
          <a:srcRect t="898" b="898"/>
          <a:stretch>
            <a:fillRect/>
          </a:stretch>
        </p:blipFill>
        <p:spPr/>
      </p:pic>
      <p:sp>
        <p:nvSpPr>
          <p:cNvPr id="710" name="Google Shape;710;p4"/>
          <p:cNvSpPr txBox="1">
            <a:spLocks noGrp="1"/>
          </p:cNvSpPr>
          <p:nvPr>
            <p:ph type="ctrTitle" idx="4294967295"/>
          </p:nvPr>
        </p:nvSpPr>
        <p:spPr>
          <a:xfrm>
            <a:off x="494014" y="421017"/>
            <a:ext cx="10997852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Why Join the Mediterranean Adventures Platform</a:t>
            </a:r>
            <a:endParaRPr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47F4B3-75C6-7E5F-D537-30AC8CC254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Create a Sign In profile</a:t>
            </a:r>
          </a:p>
          <a:p>
            <a:pPr marL="342900" indent="-342900">
              <a:buFontTx/>
              <a:buChar char="-"/>
            </a:pPr>
            <a:r>
              <a:rPr lang="en-US" dirty="0"/>
              <a:t>Watch the tutorial video / read instructions on platform use </a:t>
            </a:r>
          </a:p>
          <a:p>
            <a:pPr marL="342900" indent="-342900">
              <a:buFontTx/>
              <a:buChar char="-"/>
            </a:pPr>
            <a:r>
              <a:rPr lang="en-US" dirty="0"/>
              <a:t>Read the Rules and Regulations </a:t>
            </a:r>
          </a:p>
          <a:p>
            <a:pPr marL="342900" indent="-342900">
              <a:buFontTx/>
              <a:buChar char="-"/>
            </a:pPr>
            <a:r>
              <a:rPr lang="en-US" dirty="0"/>
              <a:t>Use the online registration form to fill in your business information and upload necessary documents</a:t>
            </a:r>
          </a:p>
          <a:p>
            <a:pPr marL="342900" indent="-342900">
              <a:buFontTx/>
              <a:buChar char="-"/>
            </a:pPr>
            <a:r>
              <a:rPr lang="en-US" dirty="0"/>
              <a:t>Submit your registration request</a:t>
            </a:r>
          </a:p>
          <a:p>
            <a:pPr marL="342900" indent="-342900">
              <a:buFontTx/>
              <a:buChar char="-"/>
            </a:pPr>
            <a:r>
              <a:rPr lang="en-US" dirty="0"/>
              <a:t>We will reply to you within 4 business days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FD3F8FD-C8BA-6A02-FC8A-4A9F1264429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6222" r="162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30D05A6-0787-B03C-5742-9243EDF70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Register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E2FF7EA-6AB8-2EBC-088E-532438F34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1489443"/>
            <a:ext cx="6476541" cy="448040"/>
          </a:xfrm>
        </p:spPr>
        <p:txBody>
          <a:bodyPr>
            <a:normAutofit fontScale="92500"/>
          </a:bodyPr>
          <a:lstStyle/>
          <a:p>
            <a:r>
              <a:rPr lang="en-US" dirty="0"/>
              <a:t>Tour Operators and Service Providers</a:t>
            </a:r>
          </a:p>
        </p:txBody>
      </p:sp>
      <p:pic>
        <p:nvPicPr>
          <p:cNvPr id="11" name="Content Placeholder 9" descr="Logo">
            <a:extLst>
              <a:ext uri="{FF2B5EF4-FFF2-40B4-BE49-F238E27FC236}">
                <a16:creationId xmlns:a16="http://schemas.microsoft.com/office/drawing/2014/main" id="{ADAE94D5-B764-936D-AD99-521AB82A3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91" y="771837"/>
            <a:ext cx="3722623" cy="11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94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DD693-0DA9-E445-1B16-F59BC3C51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60" y="2259856"/>
            <a:ext cx="5379011" cy="4228626"/>
          </a:xfrm>
        </p:spPr>
        <p:txBody>
          <a:bodyPr>
            <a:normAutofit/>
          </a:bodyPr>
          <a:lstStyle/>
          <a:p>
            <a:pPr marL="571500" indent="-342900">
              <a:buFontTx/>
              <a:buChar char="-"/>
            </a:pPr>
            <a:r>
              <a:rPr lang="en-US" dirty="0">
                <a:latin typeface="Akrobat" panose="00000600000000000000"/>
              </a:rPr>
              <a:t>Upload a product/service that you would like to promote and sell on the platform</a:t>
            </a:r>
          </a:p>
          <a:p>
            <a:pPr marL="571500" indent="-342900">
              <a:buFontTx/>
              <a:buChar char="-"/>
            </a:pPr>
            <a:r>
              <a:rPr lang="en-US" dirty="0">
                <a:latin typeface="Akrobat" panose="00000600000000000000"/>
              </a:rPr>
              <a:t>Sales will be conducted through linkage to your specified e-mail address or other means</a:t>
            </a:r>
          </a:p>
          <a:p>
            <a:pPr marL="571500" indent="-342900">
              <a:buFontTx/>
              <a:buChar char="-"/>
            </a:pPr>
            <a:r>
              <a:rPr lang="en-US" dirty="0">
                <a:latin typeface="Akrobat" panose="00000600000000000000"/>
              </a:rPr>
              <a:t>You can make use of existing photo gallery for your online or offline activities</a:t>
            </a:r>
          </a:p>
          <a:p>
            <a:pPr marL="571500" indent="-342900">
              <a:buFontTx/>
              <a:buChar char="-"/>
            </a:pPr>
            <a:r>
              <a:rPr lang="en-US" dirty="0">
                <a:latin typeface="Akrobat" panose="00000600000000000000"/>
              </a:rPr>
              <a:t>You can download the branding guide and start using the MA logo as directed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2BE894-AF86-1BB1-8317-B62ABD9DF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28" y="1006565"/>
            <a:ext cx="6812375" cy="614463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 for Registered Eligible Accounts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B8912B-D8C5-70CD-7AAB-9B07878B3B87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262430" y="2209752"/>
            <a:ext cx="5183075" cy="4228626"/>
          </a:xfrm>
        </p:spPr>
        <p:txBody>
          <a:bodyPr>
            <a:normAutofit lnSpcReduction="10000"/>
          </a:bodyPr>
          <a:lstStyle/>
          <a:p>
            <a:pPr marL="571500" indent="-342900">
              <a:buFontTx/>
              <a:buChar char="-"/>
            </a:pPr>
            <a:r>
              <a:rPr lang="en-US" sz="2400" dirty="0">
                <a:latin typeface="Akrobat" panose="00000600000000000000"/>
              </a:rPr>
              <a:t>You can use the Partner Badge in your online and offline promotional material, ensuring conformity with branding guidelines</a:t>
            </a:r>
          </a:p>
          <a:p>
            <a:pPr marL="571500" indent="-342900">
              <a:buFontTx/>
              <a:buChar char="-"/>
            </a:pPr>
            <a:r>
              <a:rPr lang="en-US" sz="2400" dirty="0">
                <a:latin typeface="Akrobat" panose="00000600000000000000"/>
              </a:rPr>
              <a:t>You can make use of the existing material and content to promote your destinations</a:t>
            </a:r>
          </a:p>
          <a:p>
            <a:pPr marL="571500" indent="-342900">
              <a:buFontTx/>
              <a:buChar char="-"/>
            </a:pPr>
            <a:r>
              <a:rPr lang="en-US" sz="2400" dirty="0">
                <a:latin typeface="Akrobat" panose="00000600000000000000"/>
              </a:rPr>
              <a:t>In the future you will be able to position your product/service on the map </a:t>
            </a:r>
          </a:p>
          <a:p>
            <a:pPr marL="571500" indent="-342900">
              <a:buFontTx/>
              <a:buChar char="-"/>
            </a:pPr>
            <a:r>
              <a:rPr lang="en-US" sz="2400" dirty="0">
                <a:latin typeface="Akrobat" panose="00000600000000000000"/>
              </a:rPr>
              <a:t>Link yourself to the hiking trails if applicable22</a:t>
            </a:r>
          </a:p>
        </p:txBody>
      </p:sp>
      <p:sp>
        <p:nvSpPr>
          <p:cNvPr id="10" name="Google Shape;719;g13ed0852c7c_0_0">
            <a:extLst>
              <a:ext uri="{FF2B5EF4-FFF2-40B4-BE49-F238E27FC236}">
                <a16:creationId xmlns:a16="http://schemas.microsoft.com/office/drawing/2014/main" id="{9780E023-B1B2-1725-52B2-638F79EA952D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Invitation to Join the Platform</a:t>
            </a:r>
            <a:endParaRPr dirty="0"/>
          </a:p>
        </p:txBody>
      </p:sp>
      <p:pic>
        <p:nvPicPr>
          <p:cNvPr id="12" name="Content Placeholder 9" descr="Logo">
            <a:extLst>
              <a:ext uri="{FF2B5EF4-FFF2-40B4-BE49-F238E27FC236}">
                <a16:creationId xmlns:a16="http://schemas.microsoft.com/office/drawing/2014/main" id="{11FE8FAC-8889-555E-19CC-01623032C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43" y="749258"/>
            <a:ext cx="3785253" cy="11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93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3ed0852c7c_0_0"/>
          <p:cNvSpPr txBox="1">
            <a:spLocks noGrp="1"/>
          </p:cNvSpPr>
          <p:nvPr>
            <p:ph type="ctrTitle"/>
          </p:nvPr>
        </p:nvSpPr>
        <p:spPr>
          <a:xfrm>
            <a:off x="552929" y="1006566"/>
            <a:ext cx="9918830" cy="59676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Technical Requirements and Approval Process</a:t>
            </a:r>
            <a:endParaRPr dirty="0"/>
          </a:p>
        </p:txBody>
      </p:sp>
      <p:sp>
        <p:nvSpPr>
          <p:cNvPr id="719" name="Google Shape;719;g13ed0852c7c_0_0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Invitation to Join the Platform</a:t>
            </a:r>
            <a:endParaRPr dirty="0"/>
          </a:p>
        </p:txBody>
      </p:sp>
      <p:sp>
        <p:nvSpPr>
          <p:cNvPr id="721" name="Google Shape;721;g13ed0852c7c_0_0"/>
          <p:cNvSpPr txBox="1">
            <a:spLocks noGrp="1"/>
          </p:cNvSpPr>
          <p:nvPr>
            <p:ph type="body" idx="3"/>
          </p:nvPr>
        </p:nvSpPr>
        <p:spPr>
          <a:xfrm>
            <a:off x="550560" y="2442443"/>
            <a:ext cx="6564224" cy="38889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Official and valid registration in MEDUSA destinations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Adventure, Experiential tourism offers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Liability Insurance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Cancelation Policy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Sustainability certifications (obtained or in process)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Grafik 212">
            <a:extLst>
              <a:ext uri="{FF2B5EF4-FFF2-40B4-BE49-F238E27FC236}">
                <a16:creationId xmlns:a16="http://schemas.microsoft.com/office/drawing/2014/main" id="{14BCDDF0-6D3C-3A60-3200-59618A4DB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35" y="2616438"/>
            <a:ext cx="3071421" cy="3071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64D794-5C64-5F5E-58E6-190F7B47561F}"/>
              </a:ext>
            </a:extLst>
          </p:cNvPr>
          <p:cNvSpPr txBox="1"/>
          <p:nvPr/>
        </p:nvSpPr>
        <p:spPr>
          <a:xfrm>
            <a:off x="1490597" y="5582429"/>
            <a:ext cx="6338170" cy="461665"/>
          </a:xfrm>
          <a:prstGeom prst="rect">
            <a:avLst/>
          </a:prstGeom>
          <a:noFill/>
          <a:ln>
            <a:solidFill>
              <a:srgbClr val="D8574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 to be submitted online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04B33048-AA5C-D980-35C8-9B9A4190C919}"/>
              </a:ext>
            </a:extLst>
          </p:cNvPr>
          <p:cNvSpPr/>
          <p:nvPr/>
        </p:nvSpPr>
        <p:spPr>
          <a:xfrm>
            <a:off x="550560" y="5687859"/>
            <a:ext cx="593484" cy="307777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3ed0852c7c_0_6"/>
          <p:cNvSpPr txBox="1">
            <a:spLocks noGrp="1"/>
          </p:cNvSpPr>
          <p:nvPr>
            <p:ph type="body" idx="3"/>
          </p:nvPr>
        </p:nvSpPr>
        <p:spPr>
          <a:xfrm>
            <a:off x="338203" y="1825311"/>
            <a:ext cx="4256753" cy="39116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68617">
              <a:lnSpc>
                <a:spcPct val="70000"/>
              </a:lnSpc>
              <a:buSzPts val="2205"/>
              <a:buChar char="•"/>
            </a:pP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Soft launch &amp; Trial - August 2022:</a:t>
            </a:r>
          </a:p>
          <a:p>
            <a:pPr marL="545783" lvl="1" indent="0">
              <a:lnSpc>
                <a:spcPct val="70000"/>
              </a:lnSpc>
              <a:spcBef>
                <a:spcPts val="1000"/>
              </a:spcBef>
              <a:buSzPts val="2205"/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5 eligible companies from each destination will be selected during August to register and upload their packages</a:t>
            </a:r>
          </a:p>
          <a:p>
            <a:pPr marL="88583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205"/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0" indent="-36861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205"/>
              <a:buChar char="•"/>
            </a:pP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Official Registration open for other providers - September 2022</a:t>
            </a:r>
          </a:p>
          <a:p>
            <a:pPr marL="88583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205"/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0" indent="-36861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205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Application will be done online with manual approval until end of 2022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6" name="Google Shape;726;g13ed0852c7c_0_6"/>
          <p:cNvSpPr txBox="1">
            <a:spLocks noGrp="1"/>
          </p:cNvSpPr>
          <p:nvPr>
            <p:ph type="ctrTitle"/>
          </p:nvPr>
        </p:nvSpPr>
        <p:spPr>
          <a:xfrm>
            <a:off x="570346" y="1011082"/>
            <a:ext cx="4080032" cy="44804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Development Timeline</a:t>
            </a:r>
            <a:endParaRPr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A606CE4-59CC-202E-951E-81DB4C10E6E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t="3458" b="3458"/>
          <a:stretch/>
        </p:blipFill>
        <p:spPr>
          <a:xfrm>
            <a:off x="4983223" y="0"/>
            <a:ext cx="7208777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ang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427</Words>
  <Application>Microsoft Office PowerPoint</Application>
  <PresentationFormat>Widescreen</PresentationFormat>
  <Paragraphs>49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Montserrat</vt:lpstr>
      <vt:lpstr>Calibri Light</vt:lpstr>
      <vt:lpstr>Montserrat Light</vt:lpstr>
      <vt:lpstr>Akrobat</vt:lpstr>
      <vt:lpstr>Orange</vt:lpstr>
      <vt:lpstr>1_Orange</vt:lpstr>
      <vt:lpstr>Session 4  Marketing tools &amp; channels of the Mediterranean Adventures</vt:lpstr>
      <vt:lpstr>The Mediterranean Adventures Web Platform</vt:lpstr>
      <vt:lpstr>  Join the  Mediterranean Adventures Web Platform Community </vt:lpstr>
      <vt:lpstr>Why Join the Mediterranean Adventures Platform</vt:lpstr>
      <vt:lpstr>How to Register</vt:lpstr>
      <vt:lpstr>Access for Registered Eligible Accounts</vt:lpstr>
      <vt:lpstr>Technical Requirements and Approval Process</vt:lpstr>
      <vt:lpstr>Development Timeline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abi aad</dc:creator>
  <cp:lastModifiedBy>Lina Al-Khaled</cp:lastModifiedBy>
  <cp:revision>3</cp:revision>
  <dcterms:created xsi:type="dcterms:W3CDTF">2022-06-21T09:12:01Z</dcterms:created>
  <dcterms:modified xsi:type="dcterms:W3CDTF">2022-07-27T17:34:06Z</dcterms:modified>
</cp:coreProperties>
</file>