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72" r:id="rId2"/>
    <p:sldMasterId id="2147483681" r:id="rId3"/>
    <p:sldMasterId id="2147483690" r:id="rId4"/>
    <p:sldMasterId id="2147483699" r:id="rId5"/>
    <p:sldMasterId id="2147483708" r:id="rId6"/>
    <p:sldMasterId id="2147483717" r:id="rId7"/>
    <p:sldMasterId id="2147483756" r:id="rId8"/>
  </p:sldMasterIdLst>
  <p:notesMasterIdLst>
    <p:notesMasterId r:id="rId28"/>
  </p:notesMasterIdLst>
  <p:sldIdLst>
    <p:sldId id="260" r:id="rId9"/>
    <p:sldId id="652" r:id="rId10"/>
    <p:sldId id="662" r:id="rId11"/>
    <p:sldId id="661" r:id="rId12"/>
    <p:sldId id="655" r:id="rId13"/>
    <p:sldId id="663" r:id="rId14"/>
    <p:sldId id="660" r:id="rId15"/>
    <p:sldId id="602" r:id="rId16"/>
    <p:sldId id="603" r:id="rId17"/>
    <p:sldId id="641" r:id="rId18"/>
    <p:sldId id="604" r:id="rId19"/>
    <p:sldId id="642" r:id="rId20"/>
    <p:sldId id="605" r:id="rId21"/>
    <p:sldId id="643" r:id="rId22"/>
    <p:sldId id="606" r:id="rId23"/>
    <p:sldId id="644" r:id="rId24"/>
    <p:sldId id="607" r:id="rId25"/>
    <p:sldId id="645" r:id="rId26"/>
    <p:sldId id="6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802D"/>
    <a:srgbClr val="2D5371"/>
    <a:srgbClr val="1D2B55"/>
    <a:srgbClr val="509067"/>
    <a:srgbClr val="D85744"/>
    <a:srgbClr val="58595B"/>
    <a:srgbClr val="1393AB"/>
    <a:srgbClr val="E5D022"/>
    <a:srgbClr val="0C6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72934" autoAdjust="0"/>
  </p:normalViewPr>
  <p:slideViewPr>
    <p:cSldViewPr snapToGrid="0">
      <p:cViewPr varScale="1">
        <p:scale>
          <a:sx n="78" d="100"/>
          <a:sy n="78" d="100"/>
        </p:scale>
        <p:origin x="19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075A9-2148-4EBB-8E17-C90C973804B7}" type="datetimeFigureOut">
              <a:rPr lang="de-DE" smtClean="0"/>
              <a:t>27.07.2022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35BF-BFFA-4929-8AFA-6D9D49394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47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1" name="Google Shape;60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Inspiring desert landscapes,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world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heritage sites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well-managed network of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protected areas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its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diversity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 Jordan a sustainable adventure tourism destination.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Jordan has a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system of protected areas with ecotourism infrastructure: 13 protected areas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including one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wetland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reserve conserving a unique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many small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nature reserves with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mountainous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terrain, one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canyon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reserve with freshwater streams, the biggest nature reserve (Dana) sweeps down in a series of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mountain ridges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a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1,500m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 plateau to the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desert plains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the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Wadi Rum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desert wilderness with huge mountains and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broad sandy wadis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Also, a Rich cultural heritage: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World Heritage Sites,  many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sites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 Mount Nebo, Sea of Galilee), Roman, Greek and Medieval Arab architecture, and the ancient Nabataean city of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Petras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Jordan’s pilot areas offer unique adventures, including long-distance hiking and cycling, canyoning and local Bedouin lifestyle experiences.</a:t>
            </a: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b="0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8493-F013-7F40-BAA2-93F73CCD43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34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Pilot destinations, including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Gabesch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Medinine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belonging to the authentic adventure tourism destination Dahar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year round destination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Adventures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Hiking in the Dahar mountains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Cycling and Mountain Biking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Birdwatching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Paragliding/Parasailing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A35BF-BFFA-4929-8AFA-6D9D49394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Tunisia is a destination with outstanding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heritage,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arts and crafts and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incredible extremes of landscape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forested coastlines, Saharan sand seas, the Atlas Mountains, 1300 km of coastline and protected areas.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Besides its diverse natural beauty,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Tunisia is among the world´s premier areas for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 cultivation,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other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agriculture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like pomegranates, wine, and dates.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Plus, the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Matmata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is offering to discover the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Berberian culture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heritage with troglodyte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homes dug into the rocks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hidden passageways.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Pilot areas in Tunisia offer diverse adventure activities, such as hiking, cycling and mountain biking, several birdwatching opportunities as well as running or paragliding.</a:t>
            </a: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b="0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8493-F013-7F40-BAA2-93F73CCD43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19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4 Pilot destinations </a:t>
            </a:r>
          </a:p>
          <a:p>
            <a:r>
              <a:rPr lang="en-US" b="1" dirty="0"/>
              <a:t>All year around destination</a:t>
            </a:r>
          </a:p>
          <a:p>
            <a:endParaRPr lang="en-US" b="1" dirty="0"/>
          </a:p>
          <a:p>
            <a:r>
              <a:rPr lang="en-US" b="1" dirty="0"/>
              <a:t>Top Adventures: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Cycling and Mountain biking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Birdwatchin</a:t>
            </a:r>
            <a:r>
              <a:rPr lang="de-DE" dirty="0"/>
              <a:t>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Water and Wind sports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Highlights: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A35BF-BFFA-4929-8AFA-6D9D49394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Catalonia is a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diverse region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the high alpine Pyrenees, extensive green forests in the low mountain ranges and agriculturally-used plains as well as its wild and rocky coast, sandy beaches, and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580 km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coastline.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Full of culture, culinary experiences and traditions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some of them declared Immaterial Heritage by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UNESCO, as well as traditional agriculture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wine, olive oil, almonds, and culinary traditions, preserved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medieval villages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 monasteries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ancient archaeological sites.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largest wetlands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Mediterranean Coast is also here –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Ebro Delta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well as great sustainable tourism infrastructure, plus </a:t>
            </a:r>
            <a:r>
              <a:rPr lang="en-GB" sz="1800" b="1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Green ways </a:t>
            </a:r>
            <a:r>
              <a:rPr lang="en-GB" sz="1800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a network of accessible paths, and </a:t>
            </a:r>
            <a:r>
              <a:rPr lang="en-GB" sz="1800" b="1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Vies Braves:</a:t>
            </a:r>
            <a:r>
              <a:rPr lang="en-GB" sz="1800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network of marine and open water routes used for sporting, leisure, and educational activities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pilot area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Catalonia has great offers – from one of the most important skydiving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worlds, hiking and cycling through vineyards, birdwatching in Ebro delta to mountain biking, climbing and paragliding (in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Bergueda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8493-F013-7F40-BAA2-93F73CCD43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27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Adventures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Hiking and Trekking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Camping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Alpine Skiing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Rock Climbing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Biking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A35BF-BFFA-4929-8AFA-6D9D49394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1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mix of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Mediterranean coast,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rugged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mountain peaks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ancient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cedar forest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its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diverse cultura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and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culinary experiences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makes Lebanon an insider’s tip.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Besides its stunning landscapes, Lebanon also has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 cultural heritage: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ancient cities, with architecture going back to the Romans, Phoenicians, Ottomans, and French, as well as post-independence developments.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Plus, the </a:t>
            </a:r>
            <a:r>
              <a:rPr lang="en-GB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Lebanese food is considered one of the most popular Middle Eastern cuisines and there is a great variety of traditional handicrafts practiced still today.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pilot area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great adventure tourism offers, with numerous hiking opportunities including in nature reserves, alpine skiing in the mountains, rock climbing, caving and more.</a:t>
            </a:r>
            <a:endParaRPr lang="en-GB" sz="1800" kern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8493-F013-7F40-BAA2-93F73CCD43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3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 Pilot destinations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Top Adventures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Hiking and Walking</a:t>
            </a: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Cycling</a:t>
            </a: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Horseback Riding</a:t>
            </a: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Caving</a:t>
            </a: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Scuba Diving and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Snorkelling</a:t>
            </a: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Birdwatching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Hightslights</a:t>
            </a:r>
            <a:endParaRPr lang="en-US" sz="1800" dirty="0">
              <a:solidFill>
                <a:srgbClr val="000000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de-DE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A35BF-BFFA-4929-8AFA-6D9D49394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94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Puglia is a region of extraordinary colours and beautiful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diversity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culture,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breath-taking landscapes. It’s bordered by two seas, the Ionian and Adriatic, with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800 km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coastline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Besides its sceneries and landscapes, Puglia also has fascinating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architecture, traditions, and products. Such as </a:t>
            </a:r>
            <a:r>
              <a:rPr lang="en-GB" sz="1800" i="1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Trulli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(traditional drystone huts) enclosed by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vineyards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olive groves, 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underground oil mills, and pottery and fishing villages, where traditions and customs are still upheld today.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Also, an outstanding </a:t>
            </a: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 culinary offerings: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10,000 local restaurants of which 2,000 have an excellence certificate, 1,000 farmhouses, 400 products with controlled and guaranteed origin and more.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pilot area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great offers – scuba diving and snorkelling in the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Tremiti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islands, cycling on the ancient rural paths, coastal hiking, numerous birdwatching opportunities and more. </a:t>
            </a: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b="0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8493-F013-7F40-BAA2-93F73CCD43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52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MEDUSA marketing approach: to market All this </a:t>
            </a:r>
            <a:r>
              <a:rPr lang="en-GB" b="1" dirty="0"/>
              <a:t>authentic cultural </a:t>
            </a:r>
            <a:r>
              <a:rPr lang="en-GB" dirty="0"/>
              <a:t>and </a:t>
            </a:r>
            <a:r>
              <a:rPr lang="en-GB" b="1" dirty="0"/>
              <a:t>natural highlights </a:t>
            </a:r>
            <a:r>
              <a:rPr lang="en-GB" dirty="0"/>
              <a:t>of the </a:t>
            </a:r>
            <a:r>
              <a:rPr lang="en-GB" b="1" dirty="0"/>
              <a:t>5 Medusa Destinations </a:t>
            </a:r>
            <a:r>
              <a:rPr lang="en-GB" dirty="0"/>
              <a:t>and </a:t>
            </a:r>
            <a:r>
              <a:rPr lang="en-GB" b="1" dirty="0"/>
              <a:t>their pilot destinations </a:t>
            </a:r>
            <a:r>
              <a:rPr lang="en-GB" dirty="0"/>
              <a:t>and </a:t>
            </a:r>
            <a:r>
              <a:rPr lang="en-GB" b="1" dirty="0"/>
              <a:t>sustainable adventures tourism practices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As one region under one umbrella brand: the Mediterranean Adventures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89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every type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adventure tourism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really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sustainable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brings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economic growth to local communities without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harming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 adventure tourism types using slow mobility options such as hiking, biking, trekking etc.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sustainable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tourism infrastructure such as trails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signposting etc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involve many local tourism stakeholders in the tourism value chain (e.g., B&amp;Bs, local guides, small local restaurants, incoming operators etc. and create income for the local communities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contrast, less or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unsustainable practices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often only generate benefits for a very small group of beneficiaries and cerate negative impact for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environemnet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73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That’s why the following sustainable adventure tourism activities have been selected to be promoted under the Mediterranean Adventures Brand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56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76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Whats</a:t>
            </a:r>
            <a:r>
              <a:rPr lang="en-GB" b="1" dirty="0"/>
              <a:t> the emotional profile of the sustainable traveller?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Activley</a:t>
            </a:r>
            <a:r>
              <a:rPr lang="en-GB" dirty="0"/>
              <a:t> seeking for new experiences to enrich his knowledge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Geographically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Socio – demographically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Travel Behaviour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Groups of young individuals or hiking, biking, or trekking clubs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Adventure tourist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domestic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travelers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(average age: 18-30 years)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Sportive, interested in local traditions, culture and nature, sustainability -oriented  and looking for authenticity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travellers,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hikingers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kern="1200" dirty="0" err="1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adventureres</a:t>
            </a: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(average age 18-30)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Mediterranean lovers with hiking, biking and trekking interest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Well-educated and financially well-positioned (average age 35-65 ) European traveller  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seniors 50-70</a:t>
            </a:r>
            <a:endParaRPr lang="en-GB" sz="1800" dirty="0">
              <a:effectLst/>
              <a:uFill>
                <a:solidFill>
                  <a:srgbClr val="0070C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n-GB" sz="180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hikers, bikers and trekkers always looking for new destinations and challenges ,</a:t>
            </a:r>
            <a:r>
              <a:rPr lang="en-GB" dirty="0" err="1"/>
              <a:t>nterested</a:t>
            </a:r>
            <a:r>
              <a:rPr lang="en-GB" dirty="0"/>
              <a:t> in traditions and cultural encounters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106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4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can </a:t>
            </a:r>
            <a:r>
              <a:rPr lang="en-GB" b="1" dirty="0"/>
              <a:t>the sustainable adventure tourist find </a:t>
            </a:r>
            <a:r>
              <a:rPr lang="en-GB" dirty="0"/>
              <a:t>find in the MEDUSA destinations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makes the Mediterranean region </a:t>
            </a:r>
            <a:r>
              <a:rPr lang="en-GB" b="1" dirty="0"/>
              <a:t>so special?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authentic and unique for the 5 MEDUSA Destinations :Tunisia, Puglia, Catalonia, Lebanon and Jordan?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can you find they you would not find in any other sustainable adventure tourism destination?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the USP  - the Unique selling proposition of this 5 destinations?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It’s the combination of….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01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look</a:t>
            </a:r>
            <a:r>
              <a:rPr lang="de-DE" dirty="0"/>
              <a:t> on the </a:t>
            </a:r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tourism</a:t>
            </a:r>
            <a:r>
              <a:rPr lang="de-DE" dirty="0"/>
              <a:t> </a:t>
            </a:r>
            <a:r>
              <a:rPr lang="de-DE" dirty="0" err="1"/>
              <a:t>highlights</a:t>
            </a:r>
            <a:r>
              <a:rPr lang="de-DE" dirty="0"/>
              <a:t> of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destination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2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Pilot destinations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year arounds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Adventures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Hiking and Trekking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Cycling and Mountain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Biking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Canyoning and Wet Canyoning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Rock Climbing and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Abseiling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Birdwatching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A35BF-BFFA-4929-8AFA-6D9D49394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2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38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2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2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5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1_Section Cov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9"/>
          <p:cNvSpPr/>
          <p:nvPr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9"/>
          <p:cNvSpPr>
            <a:spLocks noGrp="1"/>
          </p:cNvSpPr>
          <p:nvPr>
            <p:ph type="pic" idx="2"/>
          </p:nvPr>
        </p:nvSpPr>
        <p:spPr>
          <a:xfrm>
            <a:off x="7297784" y="0"/>
            <a:ext cx="489421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9"/>
          <p:cNvSpPr txBox="1">
            <a:spLocks noGrp="1"/>
          </p:cNvSpPr>
          <p:nvPr>
            <p:ph type="ctrTitle"/>
          </p:nvPr>
        </p:nvSpPr>
        <p:spPr>
          <a:xfrm>
            <a:off x="674849" y="2094186"/>
            <a:ext cx="4415245" cy="130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9"/>
          <p:cNvSpPr txBox="1">
            <a:spLocks noGrp="1"/>
          </p:cNvSpPr>
          <p:nvPr>
            <p:ph type="subTitle" idx="1"/>
          </p:nvPr>
        </p:nvSpPr>
        <p:spPr>
          <a:xfrm>
            <a:off x="674849" y="3497536"/>
            <a:ext cx="44152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70" name="Google Shape;270;p49"/>
          <p:cNvCxnSpPr/>
          <p:nvPr/>
        </p:nvCxnSpPr>
        <p:spPr>
          <a:xfrm>
            <a:off x="674849" y="3401832"/>
            <a:ext cx="4489334" cy="0"/>
          </a:xfrm>
          <a:prstGeom prst="straightConnector1">
            <a:avLst/>
          </a:prstGeom>
          <a:noFill/>
          <a:ln w="28575" cap="flat" cmpd="sng">
            <a:solidFill>
              <a:srgbClr val="E5D02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1" name="Google Shape;27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04067" y="5275218"/>
            <a:ext cx="1493649" cy="1749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455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9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32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287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4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7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5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0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6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4" y="5271923"/>
            <a:ext cx="1511644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3185417" cy="1199381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5350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7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4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0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6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6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1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18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00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2D53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0C6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0356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693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6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7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26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73176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51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3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0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73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94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E5D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7" y="5275218"/>
            <a:ext cx="149364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8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81365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03534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18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29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44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8242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1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412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550560" y="2172174"/>
            <a:ext cx="5268684" cy="3410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rgbClr val="D3802D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2D5371"/>
                </a:solidFill>
                <a:latin typeface="Akrobat" panose="00000600000000000000" pitchFamily="50" charset="0"/>
              </a:rPr>
              <a:t>Text goes here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7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8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6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just one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21F7EF4-41CD-40B8-93D9-89905ABAB3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1859" y="2029568"/>
            <a:ext cx="2967453" cy="4726832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A051BC62-A2C3-4B72-B9D6-08FD040481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4399" y="120075"/>
            <a:ext cx="3930391" cy="32786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2668961-886B-4566-8C25-16AA41955E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93109" y="120075"/>
            <a:ext cx="4837491" cy="6636324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309FE53-23F0-4AE6-951E-36569D5775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4399" y="3492221"/>
            <a:ext cx="3930391" cy="3264179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F3FA2BE9-14CC-48DE-B540-53A8741DA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5606400"/>
            <a:ext cx="4838400" cy="1248000"/>
          </a:xfrm>
          <a:prstGeom prst="rect">
            <a:avLst/>
          </a:prstGeom>
          <a:solidFill>
            <a:srgbClr val="EFD51F"/>
          </a:solidFill>
          <a:ln>
            <a:solidFill>
              <a:srgbClr val="EFD51F"/>
            </a:solidFill>
          </a:ln>
        </p:spPr>
        <p:txBody>
          <a:bodyPr anchor="ctr" anchorCtr="0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  <a:defRPr lang="de-DE" sz="2400" b="1" i="0" u="none" strike="noStrike" kern="1200" cap="none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1D4FAF8D-FFE0-40DF-9FA1-A795945DCD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858" y="124937"/>
            <a:ext cx="2967453" cy="180663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56521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D2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2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9108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4536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550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42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0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7941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36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0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74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1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523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85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1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3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6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7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93057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11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0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3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1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9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2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4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2658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1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62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62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0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01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3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36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6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8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5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67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3 pics + tex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8668" y="1268760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8668" y="29969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38668" y="47971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600450" y="1268413"/>
            <a:ext cx="8163460" cy="1440000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600450" y="2997200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solidFill>
                  <a:srgbClr val="2D537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B4ABB1FB-24C3-EF2C-A0EE-FAB0B92462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0450" y="4797449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</p:spTree>
    <p:extLst>
      <p:ext uri="{BB962C8B-B14F-4D97-AF65-F5344CB8AC3E}">
        <p14:creationId xmlns:p14="http://schemas.microsoft.com/office/powerpoint/2010/main" val="2268134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 + 4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3"/>
          <p:cNvSpPr>
            <a:spLocks noGrp="1"/>
          </p:cNvSpPr>
          <p:nvPr>
            <p:ph sz="quarter" idx="18" hasCustomPrompt="1"/>
          </p:nvPr>
        </p:nvSpPr>
        <p:spPr>
          <a:xfrm>
            <a:off x="338667" y="1103315"/>
            <a:ext cx="11465211" cy="431800"/>
          </a:xfrm>
        </p:spPr>
        <p:txBody>
          <a:bodyPr anchor="t" anchorCtr="1">
            <a:noAutofit/>
          </a:bodyPr>
          <a:lstStyle>
            <a:lvl1pPr marL="0" indent="0">
              <a:buNone/>
              <a:defRPr sz="2700" b="1" i="0" baseline="0">
                <a:solidFill>
                  <a:srgbClr val="D85744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3" hasCustomPrompt="1"/>
          </p:nvPr>
        </p:nvSpPr>
        <p:spPr>
          <a:xfrm>
            <a:off x="335361" y="1845789"/>
            <a:ext cx="7558825" cy="2296007"/>
          </a:xfr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2D5371"/>
              </a:buClr>
              <a:buFont typeface="Arial" panose="020B0604020202020204" pitchFamily="34" charset="0"/>
              <a:buChar char="•"/>
              <a:defRPr lang="en-GB" sz="2200" b="0" i="0" kern="1200" noProof="0" dirty="0" smtClean="0">
                <a:solidFill>
                  <a:srgbClr val="676767"/>
                </a:solidFill>
                <a:latin typeface="Akrobat"/>
                <a:ea typeface="+mn-ea"/>
                <a:cs typeface="Open Sans"/>
              </a:defRPr>
            </a:lvl1pPr>
            <a:lvl2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defRPr lang="en-GB" sz="2000" kern="12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insert text</a:t>
            </a:r>
          </a:p>
          <a:p>
            <a:pPr lvl="0"/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338667" y="4438769"/>
            <a:ext cx="3645827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GB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4245052" y="4437113"/>
            <a:ext cx="3649133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54746" y="4437113"/>
            <a:ext cx="3649132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54746" y="1845789"/>
            <a:ext cx="3649132" cy="229600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66099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35" r:id="rId3"/>
    <p:sldLayoutId id="2147483650" r:id="rId4"/>
    <p:sldLayoutId id="2147483727" r:id="rId5"/>
    <p:sldLayoutId id="2147483651" r:id="rId6"/>
    <p:sldLayoutId id="2147483653" r:id="rId7"/>
    <p:sldLayoutId id="2147483652" r:id="rId8"/>
    <p:sldLayoutId id="2147483654" r:id="rId9"/>
    <p:sldLayoutId id="2147483655" r:id="rId10"/>
    <p:sldLayoutId id="2147483744" r:id="rId11"/>
    <p:sldLayoutId id="2147483656" r:id="rId12"/>
    <p:sldLayoutId id="2147483742" r:id="rId13"/>
    <p:sldLayoutId id="2147483774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53" r:id="rId2"/>
    <p:sldLayoutId id="2147483729" r:id="rId3"/>
    <p:sldLayoutId id="2147483736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745" r:id="rId11"/>
    <p:sldLayoutId id="2147483680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30" r:id="rId2"/>
    <p:sldLayoutId id="2147483737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46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1" r:id="rId2"/>
    <p:sldLayoutId id="214748373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4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32" r:id="rId2"/>
    <p:sldLayoutId id="214748373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48" r:id="rId10"/>
    <p:sldLayoutId id="2147483707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3" r:id="rId2"/>
    <p:sldLayoutId id="2147483740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49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4" r:id="rId2"/>
    <p:sldLayoutId id="2147483741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50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6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9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74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2.png"/><Relationship Id="rId7" Type="http://schemas.openxmlformats.org/officeDocument/2006/relationships/image" Target="../media/image6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9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83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6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9.png"/><Relationship Id="rId11" Type="http://schemas.openxmlformats.org/officeDocument/2006/relationships/image" Target="../media/image93.png"/><Relationship Id="rId5" Type="http://schemas.openxmlformats.org/officeDocument/2006/relationships/image" Target="../media/image58.png"/><Relationship Id="rId10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6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9.png"/><Relationship Id="rId11" Type="http://schemas.openxmlformats.org/officeDocument/2006/relationships/image" Target="../media/image103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02.png"/><Relationship Id="rId9" Type="http://schemas.openxmlformats.org/officeDocument/2006/relationships/image" Target="../media/image62.png"/><Relationship Id="rId1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r="606"/>
          <a:stretch/>
        </p:blipFill>
        <p:spPr>
          <a:xfrm>
            <a:off x="7290486" y="-135924"/>
            <a:ext cx="4901514" cy="6993923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"/>
          <p:cNvSpPr txBox="1">
            <a:spLocks noGrp="1"/>
          </p:cNvSpPr>
          <p:nvPr>
            <p:ph type="ctrTitle"/>
          </p:nvPr>
        </p:nvSpPr>
        <p:spPr>
          <a:xfrm>
            <a:off x="674849" y="679622"/>
            <a:ext cx="5775378" cy="272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</a:pPr>
            <a:r>
              <a:rPr lang="en-US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SESSION 1:</a:t>
            </a:r>
            <a:br>
              <a:rPr lang="en-US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Sustainable Adventure Tourism in the MEDUSA Destinations </a:t>
            </a:r>
            <a:endParaRPr sz="3200" dirty="0"/>
          </a:p>
        </p:txBody>
      </p:sp>
      <p:sp>
        <p:nvSpPr>
          <p:cNvPr id="605" name="Google Shape;605;p5"/>
          <p:cNvSpPr txBox="1">
            <a:spLocks noGrp="1"/>
          </p:cNvSpPr>
          <p:nvPr>
            <p:ph type="subTitle" idx="1"/>
          </p:nvPr>
        </p:nvSpPr>
        <p:spPr>
          <a:xfrm>
            <a:off x="674849" y="3497536"/>
            <a:ext cx="44152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3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200">
                <a:latin typeface="Monserat "/>
                <a:ea typeface="Montserrat"/>
                <a:cs typeface="Montserrat"/>
                <a:sym typeface="Montserrat"/>
              </a:rPr>
              <a:t>Barbara Fritz</a:t>
            </a:r>
            <a:endParaRPr dirty="0">
              <a:latin typeface="Monserat 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200" dirty="0">
                <a:latin typeface="Monserat "/>
                <a:ea typeface="Montserrat"/>
                <a:cs typeface="Montserrat"/>
                <a:sym typeface="Montserrat"/>
              </a:rPr>
              <a:t>Sustainable Tourism Expert </a:t>
            </a:r>
            <a:endParaRPr dirty="0">
              <a:latin typeface="Monserat 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200" dirty="0">
                <a:latin typeface="Monserat "/>
                <a:ea typeface="Montserrat"/>
                <a:cs typeface="Montserrat"/>
                <a:sym typeface="Montserrat"/>
              </a:rPr>
              <a:t>CEO AGEG Tourism for Sustainability </a:t>
            </a:r>
            <a:endParaRPr dirty="0">
              <a:latin typeface="Monserat 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C40B8B-297A-45FB-8857-6B263304AE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r="29071"/>
          <a:stretch/>
        </p:blipFill>
        <p:spPr>
          <a:xfrm>
            <a:off x="111859" y="2029568"/>
            <a:ext cx="2967453" cy="472683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DE77E-264D-4C6D-8163-E1EB0E954F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4809"/>
          <a:stretch/>
        </p:blipFill>
        <p:spPr>
          <a:xfrm>
            <a:off x="7632300" y="120075"/>
            <a:ext cx="4447841" cy="32786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BF60B8-879F-4BAC-B6C7-08708D957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r="6613"/>
          <a:stretch/>
        </p:blipFill>
        <p:spPr>
          <a:xfrm>
            <a:off x="3193110" y="120075"/>
            <a:ext cx="4316054" cy="663632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5C7AA7-D59B-4D0E-8778-B869661B0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" b="1075"/>
          <a:stretch/>
        </p:blipFill>
        <p:spPr>
          <a:xfrm>
            <a:off x="7632300" y="3492221"/>
            <a:ext cx="4447841" cy="326417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344FDD-3C8C-49B8-BE64-13D6DDE9B0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6035"/>
          <a:stretch/>
        </p:blipFill>
        <p:spPr>
          <a:xfrm>
            <a:off x="111858" y="101600"/>
            <a:ext cx="2947793" cy="1806631"/>
          </a:xfrm>
        </p:spPr>
      </p:pic>
    </p:spTree>
    <p:extLst>
      <p:ext uri="{BB962C8B-B14F-4D97-AF65-F5344CB8AC3E}">
        <p14:creationId xmlns:p14="http://schemas.microsoft.com/office/powerpoint/2010/main" val="40691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" y="407817"/>
            <a:ext cx="2834886" cy="1237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02" y="152116"/>
            <a:ext cx="3511600" cy="65537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A2DFB2C-9E54-77A9-153D-44E8B39BB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7" y="2329042"/>
            <a:ext cx="6234120" cy="412889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All year round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Top Adventures</a:t>
            </a:r>
            <a:r>
              <a:rPr lang="en-US" dirty="0"/>
              <a:t>: </a:t>
            </a:r>
          </a:p>
          <a:p>
            <a:endParaRPr lang="en-US" b="1" dirty="0"/>
          </a:p>
          <a:p>
            <a:r>
              <a:rPr lang="en-US" b="1" dirty="0"/>
              <a:t>Highlights</a:t>
            </a:r>
            <a:r>
              <a:rPr lang="en-US" dirty="0"/>
              <a:t>: 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Diverse nature and landscapes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– 1300 km of the coastline, the forested coast, mountains and desert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Rich cultural heritage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with influences of Romans, Phoenicians, Islamic architecture, indigenous Berber architecture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17 National parks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Most of protected areas are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wetland sites,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there are 42 RAMSAR sites in Tunisia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800 hotels, plus numerous guest houses, and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unique stays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in the south in cave dwellings (troglodytes and </a:t>
            </a:r>
            <a:r>
              <a:rPr lang="en-US" sz="1800" dirty="0" err="1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Ksour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7B07FDB-90A0-11E2-64E0-8A8A550000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3" y="2164326"/>
            <a:ext cx="759586" cy="653244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8B3C436-0179-8213-F49A-9543F068A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73" y="2164325"/>
            <a:ext cx="676405" cy="67640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D51C63C-AB27-1821-111B-107DB70B3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25" y="2164325"/>
            <a:ext cx="677841" cy="676405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72DD6350-DCDD-C4A9-79FA-78EDD461D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14" y="2164325"/>
            <a:ext cx="611360" cy="69931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77FA555-53ED-84AD-7862-F319F2098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62" y="3121724"/>
            <a:ext cx="766165" cy="76779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056AAE5-7334-2E02-FE21-55E9915BF3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23" y="3118379"/>
            <a:ext cx="767797" cy="767797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F2031B5-E4DD-F55E-3E9D-64CD6CF699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08" y="3118379"/>
            <a:ext cx="760602" cy="76222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6FDAC62-9A30-E93E-2157-BCBC3448D2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98" y="3112805"/>
            <a:ext cx="767797" cy="7677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F1E17ED-5F29-0B20-37F6-2085FA53C8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58" y="3097440"/>
            <a:ext cx="760602" cy="7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C40B8B-297A-45FB-8857-6B263304AE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514"/>
          <a:stretch/>
        </p:blipFill>
        <p:spPr>
          <a:xfrm>
            <a:off x="111859" y="2029568"/>
            <a:ext cx="2967453" cy="472683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DE77E-264D-4C6D-8163-E1EB0E954F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0030" r="20030"/>
          <a:stretch/>
        </p:blipFill>
        <p:spPr>
          <a:xfrm>
            <a:off x="7632300" y="120075"/>
            <a:ext cx="4447841" cy="32786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BF60B8-879F-4BAC-B6C7-08708D957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995"/>
          <a:stretch/>
        </p:blipFill>
        <p:spPr>
          <a:xfrm>
            <a:off x="3193110" y="120075"/>
            <a:ext cx="4316054" cy="663632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5C7AA7-D59B-4D0E-8778-B869661B0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r="4561"/>
          <a:stretch/>
        </p:blipFill>
        <p:spPr>
          <a:xfrm>
            <a:off x="7632300" y="3492221"/>
            <a:ext cx="4447841" cy="326417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344FDD-3C8C-49B8-BE64-13D6DDE9B0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4022"/>
          <a:stretch/>
        </p:blipFill>
        <p:spPr>
          <a:xfrm>
            <a:off x="111858" y="101600"/>
            <a:ext cx="2947793" cy="1806631"/>
          </a:xfrm>
        </p:spPr>
      </p:pic>
    </p:spTree>
    <p:extLst>
      <p:ext uri="{BB962C8B-B14F-4D97-AF65-F5344CB8AC3E}">
        <p14:creationId xmlns:p14="http://schemas.microsoft.com/office/powerpoint/2010/main" val="40207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9" y="383443"/>
            <a:ext cx="3712786" cy="1103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1076000"/>
            <a:ext cx="5597236" cy="529468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4BDBEC2-EAB1-DD74-87DF-E2852D23C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644" y="2244800"/>
            <a:ext cx="6234120" cy="412889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All year round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Top Adventures</a:t>
            </a:r>
            <a:r>
              <a:rPr lang="en-US" dirty="0"/>
              <a:t>: </a:t>
            </a:r>
          </a:p>
          <a:p>
            <a:endParaRPr lang="en-US" b="1" dirty="0"/>
          </a:p>
          <a:p>
            <a:r>
              <a:rPr lang="en-US" b="1" dirty="0"/>
              <a:t>Highlights</a:t>
            </a:r>
            <a:r>
              <a:rPr lang="en-US" dirty="0"/>
              <a:t>: 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Diverse landscapes </a:t>
            </a:r>
            <a:r>
              <a:rPr lang="en-US" sz="1800" b="1" dirty="0"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the coastline to the high mountains up to 3000 m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Well established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soft adventure infrastructure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– 5000 km of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signposted long-distance hiking trails</a:t>
            </a:r>
            <a:endParaRPr lang="en-US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1 National park and 14 Natural parks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580 km of coastline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2 UNESCO Geoparks, 2 UNESCO Biosphere Reserves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9000 km of signposted hiking paths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2400 rural tourism accommodation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5DF54AC-FED8-DC31-483E-FB23CF1D7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3" y="2164326"/>
            <a:ext cx="759586" cy="653244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60ABB7F-8A0B-B99E-1197-0BFC4665C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73" y="2164325"/>
            <a:ext cx="676405" cy="67640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2175F2-5F66-3334-C387-84AFFBDDD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25" y="2164325"/>
            <a:ext cx="677841" cy="676405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2640E525-CBAF-2C5A-6E4D-1CA3D43D60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14" y="2164325"/>
            <a:ext cx="611360" cy="69931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C31A0CB-9F12-BFB6-340D-422D11CB74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42" y="3045101"/>
            <a:ext cx="766165" cy="76779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A6F51C9-A7D6-12A4-F44B-2205711641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01" y="3038174"/>
            <a:ext cx="767797" cy="76779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C4A6077-E559-491C-3E5D-E8171E61CF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74" y="3038174"/>
            <a:ext cx="760602" cy="762223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8C006EE9-DC59-014E-7D32-38C54C2F00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2" y="3038174"/>
            <a:ext cx="767797" cy="7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C40B8B-297A-45FB-8857-6B263304AE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r="29102"/>
          <a:stretch/>
        </p:blipFill>
        <p:spPr>
          <a:xfrm>
            <a:off x="111859" y="2029568"/>
            <a:ext cx="2967453" cy="472683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DE77E-264D-4C6D-8163-E1EB0E954F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r="4894"/>
          <a:stretch/>
        </p:blipFill>
        <p:spPr>
          <a:xfrm>
            <a:off x="7632300" y="120075"/>
            <a:ext cx="4447841" cy="32786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BF60B8-879F-4BAC-B6C7-08708D957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-109" r="21362" b="109"/>
          <a:stretch/>
        </p:blipFill>
        <p:spPr>
          <a:xfrm>
            <a:off x="3193110" y="120075"/>
            <a:ext cx="4316054" cy="663632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5C7AA7-D59B-4D0E-8778-B869661B0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4701"/>
          <a:stretch/>
        </p:blipFill>
        <p:spPr>
          <a:xfrm>
            <a:off x="7632300" y="3492221"/>
            <a:ext cx="4447841" cy="326417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344FDD-3C8C-49B8-BE64-13D6DDE9B0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3935"/>
          <a:stretch/>
        </p:blipFill>
        <p:spPr>
          <a:xfrm>
            <a:off x="111858" y="101600"/>
            <a:ext cx="2947793" cy="1806631"/>
          </a:xfrm>
        </p:spPr>
      </p:pic>
    </p:spTree>
    <p:extLst>
      <p:ext uri="{BB962C8B-B14F-4D97-AF65-F5344CB8AC3E}">
        <p14:creationId xmlns:p14="http://schemas.microsoft.com/office/powerpoint/2010/main" val="28571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4" y="389877"/>
            <a:ext cx="3170195" cy="112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96" y="271073"/>
            <a:ext cx="4986960" cy="61026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2EAB048-112F-0045-150F-1B4A1DF0A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644" y="2244800"/>
            <a:ext cx="6234120" cy="412889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All year round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Top Adventures</a:t>
            </a:r>
            <a:r>
              <a:rPr lang="en-US" dirty="0"/>
              <a:t>: </a:t>
            </a:r>
          </a:p>
          <a:p>
            <a:endParaRPr lang="en-US" b="1" dirty="0"/>
          </a:p>
          <a:p>
            <a:r>
              <a:rPr lang="en-US" b="1" dirty="0"/>
              <a:t>Highlights</a:t>
            </a:r>
            <a:r>
              <a:rPr lang="en-US" dirty="0"/>
              <a:t>: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Diverse landscapes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from coast to high mountains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A network of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authentic hiking trails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based on ancestral footpath network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470 km Lebanon Mountain trail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from north to south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15 nature reserves</a:t>
            </a:r>
            <a:endParaRPr lang="de-DE" sz="1800" b="1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Jabal Moussa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UNESCO Biosphere Reserve 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350 accommodation facilities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, including monasteries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C45D01F-5B1B-58FF-A2D1-DF5CDA55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3" y="2164326"/>
            <a:ext cx="759586" cy="653244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26C31F3-79AC-C746-CBEE-E60C05C93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73" y="2164325"/>
            <a:ext cx="676405" cy="67640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773C3A9-F9B0-555A-38C1-142772F96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25" y="2164325"/>
            <a:ext cx="677841" cy="676405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4024A37F-9C36-06CF-4F2F-6722037E65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14" y="2164325"/>
            <a:ext cx="611360" cy="69931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09429B0-4E18-FFFA-2050-6642B9BAF4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42" y="3045101"/>
            <a:ext cx="766165" cy="76779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D75B0A2-79D2-CCF4-720E-D445308989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80" y="3039683"/>
            <a:ext cx="767798" cy="76779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8E8CBCF-1D17-AB19-53C0-CFAFFEF3A6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81" y="3045101"/>
            <a:ext cx="766165" cy="76779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EAA833F-2F9A-3B7D-CD80-754D557FD3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2" y="3039683"/>
            <a:ext cx="766165" cy="76779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9DE6646B-3D3C-428D-FF83-249F12D85A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23" y="3039683"/>
            <a:ext cx="811524" cy="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3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C40B8B-297A-45FB-8857-6B263304AE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391" r="32483" b="-391"/>
          <a:stretch/>
        </p:blipFill>
        <p:spPr>
          <a:xfrm>
            <a:off x="111859" y="2029568"/>
            <a:ext cx="2967453" cy="472683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DE77E-264D-4C6D-8163-E1EB0E954F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r="4743"/>
          <a:stretch/>
        </p:blipFill>
        <p:spPr>
          <a:xfrm>
            <a:off x="7632300" y="120075"/>
            <a:ext cx="4447841" cy="32786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BF60B8-879F-4BAC-B6C7-08708D957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42227"/>
          <a:stretch/>
        </p:blipFill>
        <p:spPr>
          <a:xfrm>
            <a:off x="3193110" y="120075"/>
            <a:ext cx="4316054" cy="663632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5C7AA7-D59B-4D0E-8778-B869661B0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11650"/>
          <a:stretch/>
        </p:blipFill>
        <p:spPr>
          <a:xfrm>
            <a:off x="7632300" y="3492221"/>
            <a:ext cx="4447841" cy="3264179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344FDD-3C8C-49B8-BE64-13D6DDE9B0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9129"/>
          <a:stretch/>
        </p:blipFill>
        <p:spPr>
          <a:xfrm>
            <a:off x="111858" y="101600"/>
            <a:ext cx="2947793" cy="1806631"/>
          </a:xfrm>
        </p:spPr>
      </p:pic>
    </p:spTree>
    <p:extLst>
      <p:ext uri="{BB962C8B-B14F-4D97-AF65-F5344CB8AC3E}">
        <p14:creationId xmlns:p14="http://schemas.microsoft.com/office/powerpoint/2010/main" val="30091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61" y="340721"/>
            <a:ext cx="5421773" cy="434652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6" y="314448"/>
            <a:ext cx="2688569" cy="115834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91480A-68CC-F56B-C26D-C6B07195B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329" y="2164325"/>
            <a:ext cx="6905292" cy="4128898"/>
          </a:xfrm>
        </p:spPr>
        <p:txBody>
          <a:bodyPr>
            <a:noAutofit/>
          </a:bodyPr>
          <a:lstStyle/>
          <a:p>
            <a:r>
              <a:rPr lang="en-US" b="1" dirty="0"/>
              <a:t>All year round</a:t>
            </a:r>
            <a:r>
              <a:rPr lang="en-US" dirty="0"/>
              <a:t>: </a:t>
            </a:r>
          </a:p>
          <a:p>
            <a:endParaRPr lang="en-US" b="1" dirty="0"/>
          </a:p>
          <a:p>
            <a:r>
              <a:rPr lang="en-US" b="1" dirty="0"/>
              <a:t>Top Adventures</a:t>
            </a:r>
            <a:r>
              <a:rPr lang="en-US" dirty="0"/>
              <a:t>: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Highlights</a:t>
            </a:r>
            <a:r>
              <a:rPr lang="en-US" dirty="0"/>
              <a:t>: 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Extensive network of hiking paths, including ancient routes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Caving options </a:t>
            </a: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from north to south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One of the clearest seas </a:t>
            </a: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in the Mediterranean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Strong local culture with authentic </a:t>
            </a:r>
            <a:r>
              <a:rPr lang="en-US" sz="17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architecture</a:t>
            </a: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en-US" sz="1700" dirty="0" err="1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Trullis</a:t>
            </a: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 (drystone huts)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Apulia is part of Natura 2000 network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2 National Parks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18 Regional Parks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3 Marine Protected Areas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E899757-3AB6-C093-A2F4-1AF8F2C38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70" y="2010273"/>
            <a:ext cx="759586" cy="653244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9F3C0E9-8F66-460E-3017-7EB7242304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50" y="2010272"/>
            <a:ext cx="676405" cy="67640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898CD4-435B-24D4-7235-ACCB70F53C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2" y="2010272"/>
            <a:ext cx="677841" cy="676405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3C078524-9454-4397-2BD4-2F483C1E8F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91" y="2010272"/>
            <a:ext cx="611360" cy="69931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71DDE75-6CAE-C380-8CB5-CC44C5C28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94" y="2820333"/>
            <a:ext cx="766165" cy="76779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B56DDAA6-50D8-312E-AFC2-4A838A12C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82" y="2819133"/>
            <a:ext cx="768998" cy="76899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B19A47D-907E-D723-5BCE-331E6213BC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14" y="2821328"/>
            <a:ext cx="767362" cy="768998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5D00DE2-A9A1-4DD9-2619-BAA7738E4D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46" y="2819133"/>
            <a:ext cx="768998" cy="7689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3DB52EE-84F3-8477-06F6-FFB7D5651C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19" y="2819133"/>
            <a:ext cx="767362" cy="76899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879F864-B14A-80D1-9D61-DF22CC73AE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56" y="2817569"/>
            <a:ext cx="767362" cy="7689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476EF0-AC06-01CA-53FC-BE29ED719535}"/>
              </a:ext>
            </a:extLst>
          </p:cNvPr>
          <p:cNvSpPr txBox="1"/>
          <p:nvPr/>
        </p:nvSpPr>
        <p:spPr>
          <a:xfrm>
            <a:off x="3338398" y="5585139"/>
            <a:ext cx="4434001" cy="120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16 State Reserves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9 official walking &amp; 6 cycling routes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More than 1000 accommodation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09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C40B8B-297A-45FB-8857-6B263304AE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r="29062"/>
          <a:stretch/>
        </p:blipFill>
        <p:spPr>
          <a:xfrm>
            <a:off x="111859" y="2029568"/>
            <a:ext cx="2967453" cy="4726832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5C7AA7-D59B-4D0E-8778-B869661B05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r="4530"/>
          <a:stretch/>
        </p:blipFill>
        <p:spPr>
          <a:xfrm>
            <a:off x="7632300" y="3492221"/>
            <a:ext cx="4447841" cy="3264179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EDE77E-264D-4C6D-8163-E1EB0E954F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r="4663"/>
          <a:stretch/>
        </p:blipFill>
        <p:spPr>
          <a:xfrm>
            <a:off x="7632300" y="120075"/>
            <a:ext cx="4447841" cy="32786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BF60B8-879F-4BAC-B6C7-08708D9570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r="28292"/>
          <a:stretch/>
        </p:blipFill>
        <p:spPr>
          <a:xfrm>
            <a:off x="3193110" y="120075"/>
            <a:ext cx="4316054" cy="6636324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344FDD-3C8C-49B8-BE64-13D6DDE9B0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4010"/>
          <a:stretch/>
        </p:blipFill>
        <p:spPr>
          <a:xfrm>
            <a:off x="111858" y="101600"/>
            <a:ext cx="2947793" cy="1806631"/>
          </a:xfrm>
        </p:spPr>
      </p:pic>
    </p:spTree>
    <p:extLst>
      <p:ext uri="{BB962C8B-B14F-4D97-AF65-F5344CB8AC3E}">
        <p14:creationId xmlns:p14="http://schemas.microsoft.com/office/powerpoint/2010/main" val="32014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65353B97-8991-1234-BA40-B84E6A481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696" y="2372496"/>
            <a:ext cx="9967141" cy="884510"/>
          </a:xfrm>
        </p:spPr>
        <p:txBody>
          <a:bodyPr>
            <a:noAutofit/>
          </a:bodyPr>
          <a:lstStyle/>
          <a:p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A4346DBC-D3B7-81CC-EE80-02CBB9C9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2786881"/>
            <a:ext cx="8235094" cy="470125"/>
          </a:xfrm>
        </p:spPr>
        <p:txBody>
          <a:bodyPr>
            <a:normAutofit fontScale="92500" lnSpcReduction="20000"/>
          </a:bodyPr>
          <a:lstStyle/>
          <a:p>
            <a:r>
              <a:rPr lang="en-GB" sz="3500" b="1" dirty="0"/>
              <a:t>MEDUSA Marketing Approach </a:t>
            </a:r>
          </a:p>
          <a:p>
            <a:endParaRPr lang="en-GB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AE84F637-F2FA-207C-CAF9-FF4075635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4444"/>
          <a:stretch/>
        </p:blipFill>
        <p:spPr>
          <a:xfrm>
            <a:off x="0" y="0"/>
            <a:ext cx="12190413" cy="1951038"/>
          </a:xfrm>
        </p:spPr>
      </p:pic>
      <p:sp>
        <p:nvSpPr>
          <p:cNvPr id="17" name="Titel 10">
            <a:extLst>
              <a:ext uri="{FF2B5EF4-FFF2-40B4-BE49-F238E27FC236}">
                <a16:creationId xmlns:a16="http://schemas.microsoft.com/office/drawing/2014/main" id="{3BCF3B1C-85C2-0249-4C18-589C8EF7B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3425825"/>
            <a:ext cx="9959975" cy="2800350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Market </a:t>
            </a:r>
            <a:r>
              <a:rPr lang="en-GB" sz="3200" b="1" dirty="0"/>
              <a:t>the 5 MEDUSA Destinations </a:t>
            </a:r>
            <a:r>
              <a:rPr lang="en-GB" sz="3200" dirty="0"/>
              <a:t>and Pilot Destinations as Mediterranean Region under </a:t>
            </a:r>
            <a:r>
              <a:rPr lang="en-GB" sz="3200" b="1" dirty="0"/>
              <a:t>one umbrella brand!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Standing for </a:t>
            </a:r>
            <a:r>
              <a:rPr lang="en-GB" sz="3200" b="1" dirty="0"/>
              <a:t>Authentic</a:t>
            </a:r>
            <a:r>
              <a:rPr lang="en-GB" sz="3200" dirty="0"/>
              <a:t>, </a:t>
            </a:r>
            <a:r>
              <a:rPr lang="en-GB" sz="3200" b="1" dirty="0"/>
              <a:t>Sustainable </a:t>
            </a:r>
            <a:r>
              <a:rPr lang="en-GB" sz="3200" dirty="0"/>
              <a:t>Adventure Tourism!  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18" name="Inhaltsplatzhalter 11">
            <a:extLst>
              <a:ext uri="{FF2B5EF4-FFF2-40B4-BE49-F238E27FC236}">
                <a16:creationId xmlns:a16="http://schemas.microsoft.com/office/drawing/2014/main" id="{B6E543C8-19A8-7A0B-8591-46F23732E348}"/>
              </a:ext>
            </a:extLst>
          </p:cNvPr>
          <p:cNvSpPr txBox="1">
            <a:spLocks/>
          </p:cNvSpPr>
          <p:nvPr/>
        </p:nvSpPr>
        <p:spPr>
          <a:xfrm>
            <a:off x="540267" y="4226832"/>
            <a:ext cx="10679667" cy="1895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2D5371"/>
                </a:solidFill>
                <a:latin typeface="Akrobat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242C1-9B19-0A44-319C-FA2248EBD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SUSTAINABLE ADVENTURE TOURISM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B66C43-6439-5B17-901D-1262117698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7938F0-7AC7-AE1B-1B2F-D88A25ADF6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What type of Adventure Tourism is sustainable? </a:t>
            </a:r>
          </a:p>
          <a:p>
            <a:pPr marL="0" indent="0">
              <a:buNone/>
            </a:pPr>
            <a:r>
              <a:rPr lang="en-GB" b="1" dirty="0"/>
              <a:t>Soft types </a:t>
            </a:r>
            <a:r>
              <a:rPr lang="en-GB" dirty="0"/>
              <a:t>of adventure tourism 			Hard </a:t>
            </a:r>
            <a:r>
              <a:rPr lang="en-GB" b="1" dirty="0"/>
              <a:t>types of adventure tourism </a:t>
            </a:r>
            <a:r>
              <a:rPr lang="en-GB" dirty="0"/>
              <a:t>	</a:t>
            </a:r>
          </a:p>
        </p:txBody>
      </p:sp>
      <p:pic>
        <p:nvPicPr>
          <p:cNvPr id="7" name="Grafik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1FA4A-D3B5-01FF-FE56-807D15B14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3337670"/>
            <a:ext cx="3484880" cy="21394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AA2534-5294-011F-3D18-B2C8E7DCA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057" y="3233543"/>
            <a:ext cx="3344205" cy="2211490"/>
          </a:xfrm>
          <a:prstGeom prst="rect">
            <a:avLst/>
          </a:prstGeom>
        </p:spPr>
      </p:pic>
      <p:pic>
        <p:nvPicPr>
          <p:cNvPr id="9" name="Grafik 9" descr="smiley good.png">
            <a:extLst>
              <a:ext uri="{FF2B5EF4-FFF2-40B4-BE49-F238E27FC236}">
                <a16:creationId xmlns:a16="http://schemas.microsoft.com/office/drawing/2014/main" id="{CB867AEF-22B2-ACF1-A621-27BEA1E0CF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64742"/>
            <a:ext cx="1584176" cy="1560582"/>
          </a:xfrm>
          <a:prstGeom prst="rect">
            <a:avLst/>
          </a:prstGeom>
        </p:spPr>
      </p:pic>
      <p:pic>
        <p:nvPicPr>
          <p:cNvPr id="10" name="Grafik 11" descr="smliney_bad.png">
            <a:extLst>
              <a:ext uri="{FF2B5EF4-FFF2-40B4-BE49-F238E27FC236}">
                <a16:creationId xmlns:a16="http://schemas.microsoft.com/office/drawing/2014/main" id="{04F1A0A2-60BC-6D95-BDAE-97FBD96D67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03853" y="3077108"/>
            <a:ext cx="1243541" cy="12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/>
              <a:t>Sustainable Adventure Tourism  Activities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MEDUSA Destinations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5" y="2352620"/>
            <a:ext cx="1060796" cy="14387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0" y="2352620"/>
            <a:ext cx="1066892" cy="14387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69" y="2352620"/>
            <a:ext cx="1060796" cy="14387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05" y="2352620"/>
            <a:ext cx="1133954" cy="16948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91" y="2352620"/>
            <a:ext cx="1060796" cy="14387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04" y="2352620"/>
            <a:ext cx="1060796" cy="14387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88" y="2352620"/>
            <a:ext cx="1060796" cy="1438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96" y="4221272"/>
            <a:ext cx="1322947" cy="143878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94" y="4179043"/>
            <a:ext cx="1060796" cy="14387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41" y="4276217"/>
            <a:ext cx="1231499" cy="14387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91" y="4276218"/>
            <a:ext cx="1060796" cy="14387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30" y="4217913"/>
            <a:ext cx="1274174" cy="14387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88" y="4217914"/>
            <a:ext cx="1060796" cy="14387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A26E9E-D440-74F1-EC9C-AA136406A3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6" y="4217913"/>
            <a:ext cx="1057658" cy="16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38932-4087-9A26-05A6-C2FFF2678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8" y="1006566"/>
            <a:ext cx="7450025" cy="448040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Montserrat "/>
                <a:ea typeface="+mn-ea"/>
                <a:cs typeface="+mn-cs"/>
              </a:rPr>
              <a:t>What does the Soft Adventure Tourist look for?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6D762F-2B59-4B3B-63E9-54E872D3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42" y="1898587"/>
            <a:ext cx="10125041" cy="495941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DE8C190-05D2-5D77-BFDE-9E960D4C0118}"/>
              </a:ext>
            </a:extLst>
          </p:cNvPr>
          <p:cNvSpPr/>
          <p:nvPr/>
        </p:nvSpPr>
        <p:spPr>
          <a:xfrm>
            <a:off x="654908" y="2755557"/>
            <a:ext cx="5585254" cy="40159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599FB-4056-BE8D-D289-7698C0296B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TARGET GROUPS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D4723D4-E1BF-69D0-1B7E-F001EA577C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92089" y="1959567"/>
            <a:ext cx="7977141" cy="48560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E907BB7-9610-7A72-C8B0-A974367C6C02}"/>
              </a:ext>
            </a:extLst>
          </p:cNvPr>
          <p:cNvSpPr txBox="1"/>
          <p:nvPr/>
        </p:nvSpPr>
        <p:spPr>
          <a:xfrm>
            <a:off x="574553" y="1454606"/>
            <a:ext cx="60980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Montserrat Light" panose="00000400000000000000" pitchFamily="50" charset="0"/>
              </a:rPr>
              <a:t>MEDUSA</a:t>
            </a:r>
            <a:r>
              <a:rPr lang="en-US" dirty="0"/>
              <a:t> </a:t>
            </a:r>
            <a:r>
              <a:rPr lang="en-US" sz="2700" dirty="0">
                <a:solidFill>
                  <a:schemeClr val="bg1"/>
                </a:solidFill>
                <a:latin typeface="Montserrat Light" panose="00000400000000000000" pitchFamily="50" charset="0"/>
              </a:rPr>
              <a:t>Destinations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204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8F9CDD9-184D-E887-16A7-F3C26C3E85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TARGETS MARKETS </a:t>
            </a:r>
          </a:p>
        </p:txBody>
      </p:sp>
      <p:pic>
        <p:nvPicPr>
          <p:cNvPr id="13" name="Inhaltsplatzhalter 12" descr="Ein Bild, das draußen, Himmel, Strand, Silhouette enthält.&#10;&#10;Automatisch generierte Beschreibung">
            <a:extLst>
              <a:ext uri="{FF2B5EF4-FFF2-40B4-BE49-F238E27FC236}">
                <a16:creationId xmlns:a16="http://schemas.microsoft.com/office/drawing/2014/main" id="{19BBDB26-646C-8704-9078-4E764507ACD8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/>
          <a:stretch/>
        </p:blipFill>
        <p:spPr>
          <a:xfrm>
            <a:off x="6689969" y="1946970"/>
            <a:ext cx="5502031" cy="4911030"/>
          </a:xfr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DFDA078-A332-96A9-D2B1-C27C28860D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Domestic markets </a:t>
            </a:r>
            <a:r>
              <a:rPr lang="en-GB" sz="2800" dirty="0"/>
              <a:t>in the 5 countries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German-speaking travel market</a:t>
            </a:r>
            <a:r>
              <a:rPr lang="en-GB" sz="2800" dirty="0"/>
              <a:t>: Germany, Switzerland, Austria</a:t>
            </a: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France, Norway, United Kingdom </a:t>
            </a: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USA &amp; Australia </a:t>
            </a:r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0" indent="-342900" algn="l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EA4F53-412B-73E4-58E1-FB14D81EB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MEDUSA Destinations 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56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940BA603-8DBF-B5B3-0E51-F5F3CAED0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268" y="3393341"/>
            <a:ext cx="5555732" cy="2729432"/>
          </a:xfrm>
        </p:spPr>
        <p:txBody>
          <a:bodyPr>
            <a:normAutofit fontScale="47500" lnSpcReduction="20000"/>
          </a:bodyPr>
          <a:lstStyle/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sz="4600" dirty="0"/>
              <a:t>Cultural diversity and natural beauty</a:t>
            </a:r>
            <a:endParaRPr lang="en-GB" sz="4600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sz="4600" dirty="0"/>
              <a:t>Spectacular landscapes </a:t>
            </a:r>
            <a:endParaRPr lang="en-GB" sz="4600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sz="4600" dirty="0"/>
              <a:t>Different climate zones</a:t>
            </a:r>
            <a:endParaRPr lang="en-GB" sz="4600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sz="4600" dirty="0"/>
              <a:t>Authentic traditions</a:t>
            </a:r>
            <a:endParaRPr lang="en-GB" sz="4600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sz="4600" dirty="0"/>
              <a:t>Unique cultural landscapes and practices and</a:t>
            </a:r>
            <a:endParaRPr lang="en-GB" sz="4600" dirty="0"/>
          </a:p>
          <a:p>
            <a:endParaRPr lang="en-GB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A4499C9C-4DD7-1882-9BEE-FB8515BC5C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3949" b="3949"/>
          <a:stretch>
            <a:fillRect/>
          </a:stretch>
        </p:blipFill>
        <p:spPr>
          <a:xfrm>
            <a:off x="3353573" y="1094202"/>
            <a:ext cx="2804161" cy="2064541"/>
          </a:xfrm>
          <a:prstGeom prst="rect">
            <a:avLst/>
          </a:prstGeom>
        </p:spPr>
      </p:pic>
      <p:pic>
        <p:nvPicPr>
          <p:cNvPr id="27" name="Bildplatzhalter 26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AA81332A-A955-A1A8-012D-8A642FFD1C5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 b="898"/>
          <a:stretch>
            <a:fillRect/>
          </a:stretch>
        </p:blipFill>
        <p:spPr>
          <a:xfrm>
            <a:off x="8919498" y="1126133"/>
            <a:ext cx="2804161" cy="2064541"/>
          </a:xfrm>
        </p:spPr>
      </p:pic>
      <p:sp>
        <p:nvSpPr>
          <p:cNvPr id="17" name="Inhaltsplatzhalter 11">
            <a:extLst>
              <a:ext uri="{FF2B5EF4-FFF2-40B4-BE49-F238E27FC236}">
                <a16:creationId xmlns:a16="http://schemas.microsoft.com/office/drawing/2014/main" id="{15DEF45D-4F15-E4C2-BFB4-8FA13D1D5FFE}"/>
              </a:ext>
            </a:extLst>
          </p:cNvPr>
          <p:cNvSpPr txBox="1">
            <a:spLocks/>
          </p:cNvSpPr>
          <p:nvPr/>
        </p:nvSpPr>
        <p:spPr>
          <a:xfrm>
            <a:off x="6327349" y="3392693"/>
            <a:ext cx="5555732" cy="2293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rgbClr val="2D5371"/>
                </a:solidFill>
                <a:latin typeface="Akrobat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dirty="0"/>
              <a:t>Historical sites</a:t>
            </a:r>
            <a:endParaRPr lang="en-GB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dirty="0"/>
              <a:t>Connected through the history, shared values, the Mediterranean art of living</a:t>
            </a:r>
            <a:endParaRPr lang="en-GB" dirty="0"/>
          </a:p>
          <a:p>
            <a:pPr marL="342900" lvl="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dirty="0"/>
              <a:t>The warm hospitality of the people</a:t>
            </a:r>
            <a:endParaRPr lang="en-GB" dirty="0"/>
          </a:p>
          <a:p>
            <a:pPr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</a:pPr>
            <a:endParaRPr lang="en-GB" sz="4600" dirty="0"/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4600" dirty="0"/>
          </a:p>
          <a:p>
            <a:endParaRPr lang="en-GB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261AA82-2238-AF37-8046-789D7A9C028F}"/>
              </a:ext>
            </a:extLst>
          </p:cNvPr>
          <p:cNvSpPr/>
          <p:nvPr/>
        </p:nvSpPr>
        <p:spPr>
          <a:xfrm>
            <a:off x="2434281" y="5857103"/>
            <a:ext cx="8155460" cy="60548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10000"/>
              </a:lnSpc>
              <a:spcAft>
                <a:spcPts val="400"/>
              </a:spcAft>
              <a:buClr>
                <a:srgbClr val="0070C0"/>
              </a:buClr>
              <a:buBlip>
                <a:blip r:embed="rId3"/>
              </a:buBlip>
            </a:pPr>
            <a:r>
              <a:rPr lang="en-US" dirty="0"/>
              <a:t>T</a:t>
            </a:r>
            <a:r>
              <a:rPr lang="en-US" sz="1800" dirty="0"/>
              <a:t>hat all in all, makes the 5 MED destinations a treasure chest among tourism destinations.</a:t>
            </a:r>
            <a:endParaRPr lang="en-GB" sz="1800" dirty="0"/>
          </a:p>
        </p:txBody>
      </p:sp>
      <p:pic>
        <p:nvPicPr>
          <p:cNvPr id="25" name="Bildplatzhalter 24" descr="Ein Bild, das Berg, draußen, Himmel, Natur enthält.&#10;&#10;Automatisch generierte Beschreibung">
            <a:extLst>
              <a:ext uri="{FF2B5EF4-FFF2-40B4-BE49-F238E27FC236}">
                <a16:creationId xmlns:a16="http://schemas.microsoft.com/office/drawing/2014/main" id="{44376456-C2B2-D93A-F0B8-AC31D07341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4717"/>
          <a:stretch>
            <a:fillRect/>
          </a:stretch>
        </p:blipFill>
        <p:spPr>
          <a:xfrm>
            <a:off x="6115337" y="1126134"/>
            <a:ext cx="2804161" cy="2064541"/>
          </a:xfrm>
        </p:spPr>
      </p:pic>
      <p:pic>
        <p:nvPicPr>
          <p:cNvPr id="33" name="Bildplatzhalter 32" descr="Ein Bild, das Himmel, draußen, Gebäude, Natur enthält.&#10;&#10;Automatisch generierte Beschreibung">
            <a:extLst>
              <a:ext uri="{FF2B5EF4-FFF2-40B4-BE49-F238E27FC236}">
                <a16:creationId xmlns:a16="http://schemas.microsoft.com/office/drawing/2014/main" id="{B0B6F004-2740-D717-4D10-5E5F2820887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4717"/>
          <a:stretch>
            <a:fillRect/>
          </a:stretch>
        </p:blipFill>
        <p:spPr>
          <a:xfrm>
            <a:off x="420130" y="1107743"/>
            <a:ext cx="2933443" cy="2082932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7F6E081-3785-4C83-CD69-84A378A6BC8A}"/>
              </a:ext>
            </a:extLst>
          </p:cNvPr>
          <p:cNvSpPr txBox="1">
            <a:spLocks/>
          </p:cNvSpPr>
          <p:nvPr/>
        </p:nvSpPr>
        <p:spPr>
          <a:xfrm>
            <a:off x="540267" y="511207"/>
            <a:ext cx="9172143" cy="448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 dirty="0">
                <a:solidFill>
                  <a:schemeClr val="bg1"/>
                </a:solidFill>
                <a:latin typeface="Monserat"/>
              </a:rPr>
              <a:t>What is  the USP of 5 MEDUSA Destinations?</a:t>
            </a:r>
          </a:p>
        </p:txBody>
      </p:sp>
    </p:spTree>
    <p:extLst>
      <p:ext uri="{BB962C8B-B14F-4D97-AF65-F5344CB8AC3E}">
        <p14:creationId xmlns:p14="http://schemas.microsoft.com/office/powerpoint/2010/main" val="26795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EAAFDA1-33F6-9171-6D29-633B1EE0FB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r="26176"/>
          <a:stretch/>
        </p:blipFill>
        <p:spPr>
          <a:xfrm>
            <a:off x="7297784" y="0"/>
            <a:ext cx="4894216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MEDUSA DESTINATIONS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Unique Selling Proposition</a:t>
            </a:r>
          </a:p>
          <a:p>
            <a:pPr algn="ctr"/>
            <a:r>
              <a:rPr lang="en-US" dirty="0"/>
              <a:t>&amp; </a:t>
            </a:r>
          </a:p>
          <a:p>
            <a:r>
              <a:rPr lang="en-US" dirty="0"/>
              <a:t>Sustainable Adventure Tourism Activities 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4015C9D9-D779-AACD-1187-954D3837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r="25907"/>
          <a:stretch/>
        </p:blipFill>
        <p:spPr>
          <a:xfrm>
            <a:off x="7227445" y="-19787"/>
            <a:ext cx="4964555" cy="68777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1180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75" y="7416"/>
            <a:ext cx="5389331" cy="57124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6CF15B7-91F7-FD8C-4A29-3DD936D0B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7" y="2329042"/>
            <a:ext cx="6234120" cy="412889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All year round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Top Adventures</a:t>
            </a:r>
            <a:r>
              <a:rPr lang="en-US" dirty="0"/>
              <a:t>:</a:t>
            </a:r>
          </a:p>
          <a:p>
            <a:endParaRPr lang="en-US" b="1" dirty="0"/>
          </a:p>
          <a:p>
            <a:r>
              <a:rPr lang="en-US" b="1" dirty="0"/>
              <a:t>Highlights</a:t>
            </a:r>
            <a:r>
              <a:rPr lang="en-US" dirty="0"/>
              <a:t>: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Diverse landscapes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– from the mountains, desert to the forests and coastline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Great infrastructure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for long-distance hiking and biking trails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Rich cultural heritage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with many religious and Graeco-Roman sites, Medieval Arab architecture, and </a:t>
            </a: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Petra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 - the ancient city of the </a:t>
            </a:r>
            <a:r>
              <a:rPr lang="en-US" sz="1800" dirty="0" err="1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Nabatans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Authentic living culture </a:t>
            </a:r>
            <a:r>
              <a:rPr lang="en-US" sz="1800" dirty="0">
                <a:effectLst/>
                <a:latin typeface="Akrobat" panose="00000600000000000000"/>
                <a:ea typeface="Calibri" panose="020F0502020204030204" pitchFamily="34" charset="0"/>
                <a:cs typeface="Arial" panose="020B0604020202020204" pitchFamily="34" charset="0"/>
              </a:rPr>
              <a:t>of Bedouin tribes and variety of local craft products as well as outstanding culinary experiences</a:t>
            </a:r>
            <a:endParaRPr lang="de-DE" sz="1800" dirty="0">
              <a:effectLst/>
              <a:latin typeface="Akrobat" panose="0000060000000000000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932E92D-8EDF-AB84-2F30-8274D65F5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3" y="2164326"/>
            <a:ext cx="759586" cy="653244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DEBCD62-57B4-1D60-1702-5C36DD62D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73" y="2164325"/>
            <a:ext cx="676405" cy="67640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8DFACD-0B1F-40C0-00AF-D37565806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25" y="2164325"/>
            <a:ext cx="677841" cy="67640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926E845-BF53-41EF-C24D-48DC3303C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14" y="2164325"/>
            <a:ext cx="611360" cy="69931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79EFFE6-9091-40DB-C99A-1399B1146C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62" y="3121724"/>
            <a:ext cx="766165" cy="76779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8EEB967-FDF4-8AD2-4C13-BD6C4679DD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23" y="3118379"/>
            <a:ext cx="767797" cy="76779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FC884E2-FE37-C0D2-DFD7-679FA29E9E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87" y="3141685"/>
            <a:ext cx="766165" cy="76779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F24976C-86BC-DC81-E04E-4A847196F9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19" y="3118379"/>
            <a:ext cx="782199" cy="78386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9EF08460-5B70-2DCE-897C-9778159B5E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85" y="3141685"/>
            <a:ext cx="760602" cy="7622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5" y="352003"/>
            <a:ext cx="301778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iddle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1819</Words>
  <Application>Microsoft Office PowerPoint</Application>
  <PresentationFormat>Breitbild</PresentationFormat>
  <Paragraphs>250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19</vt:i4>
      </vt:variant>
    </vt:vector>
  </HeadingPairs>
  <TitlesOfParts>
    <vt:vector size="41" baseType="lpstr">
      <vt:lpstr>Akrobat</vt:lpstr>
      <vt:lpstr>Arial</vt:lpstr>
      <vt:lpstr>Calibri</vt:lpstr>
      <vt:lpstr>Calibri Light</vt:lpstr>
      <vt:lpstr>Monserat</vt:lpstr>
      <vt:lpstr>Monserat </vt:lpstr>
      <vt:lpstr>Montserrat</vt:lpstr>
      <vt:lpstr>Montserrat </vt:lpstr>
      <vt:lpstr>Montserrat Light</vt:lpstr>
      <vt:lpstr>Montserrat SemiBold</vt:lpstr>
      <vt:lpstr>Noto Sans Symbols</vt:lpstr>
      <vt:lpstr>Open Sans</vt:lpstr>
      <vt:lpstr>Symbol</vt:lpstr>
      <vt:lpstr>Trebuchet MS</vt:lpstr>
      <vt:lpstr>Green</vt:lpstr>
      <vt:lpstr>Red</vt:lpstr>
      <vt:lpstr>Light Blue</vt:lpstr>
      <vt:lpstr>Yellow</vt:lpstr>
      <vt:lpstr>Dark Blue</vt:lpstr>
      <vt:lpstr>Orange</vt:lpstr>
      <vt:lpstr>Middle Blue</vt:lpstr>
      <vt:lpstr>1_Red</vt:lpstr>
      <vt:lpstr>SESSION 1: Sustainable Adventure Tourism in the MEDUSA Destinations </vt:lpstr>
      <vt:lpstr>SUSTAINABLE ADVENTURE TOURISM</vt:lpstr>
      <vt:lpstr>Sustainable Adventure Tourism  Activities </vt:lpstr>
      <vt:lpstr>What does the Soft Adventure Tourist look for?</vt:lpstr>
      <vt:lpstr>TARGET GROUPS </vt:lpstr>
      <vt:lpstr>TARGETS MARKETS </vt:lpstr>
      <vt:lpstr>PowerPoint-Präsentation</vt:lpstr>
      <vt:lpstr>MEDUSA DESTINATIONS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abi aad</dc:creator>
  <cp:lastModifiedBy>Barbara Fritz AGEG TSC</cp:lastModifiedBy>
  <cp:revision>106</cp:revision>
  <dcterms:created xsi:type="dcterms:W3CDTF">2022-06-21T09:12:01Z</dcterms:created>
  <dcterms:modified xsi:type="dcterms:W3CDTF">2022-07-27T16:01:21Z</dcterms:modified>
</cp:coreProperties>
</file>