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61" r:id="rId2"/>
    <p:sldMasterId id="2147483884" r:id="rId3"/>
    <p:sldMasterId id="2147483898" r:id="rId4"/>
  </p:sldMasterIdLst>
  <p:notesMasterIdLst>
    <p:notesMasterId r:id="rId34"/>
  </p:notesMasterIdLst>
  <p:handoutMasterIdLst>
    <p:handoutMasterId r:id="rId35"/>
  </p:handoutMasterIdLst>
  <p:sldIdLst>
    <p:sldId id="256" r:id="rId5"/>
    <p:sldId id="282" r:id="rId6"/>
    <p:sldId id="287" r:id="rId7"/>
    <p:sldId id="297" r:id="rId8"/>
    <p:sldId id="293" r:id="rId9"/>
    <p:sldId id="296" r:id="rId10"/>
    <p:sldId id="288" r:id="rId11"/>
    <p:sldId id="259" r:id="rId12"/>
    <p:sldId id="291" r:id="rId13"/>
    <p:sldId id="289" r:id="rId14"/>
    <p:sldId id="290" r:id="rId15"/>
    <p:sldId id="283" r:id="rId16"/>
    <p:sldId id="260" r:id="rId17"/>
    <p:sldId id="271" r:id="rId18"/>
    <p:sldId id="281" r:id="rId19"/>
    <p:sldId id="294" r:id="rId20"/>
    <p:sldId id="284" r:id="rId21"/>
    <p:sldId id="280" r:id="rId22"/>
    <p:sldId id="263" r:id="rId23"/>
    <p:sldId id="265" r:id="rId24"/>
    <p:sldId id="299" r:id="rId25"/>
    <p:sldId id="298" r:id="rId26"/>
    <p:sldId id="295" r:id="rId27"/>
    <p:sldId id="300" r:id="rId28"/>
    <p:sldId id="301" r:id="rId29"/>
    <p:sldId id="302" r:id="rId30"/>
    <p:sldId id="303" r:id="rId31"/>
    <p:sldId id="305" r:id="rId32"/>
    <p:sldId id="292" r:id="rId3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CC00"/>
    <a:srgbClr val="CC0000"/>
    <a:srgbClr val="FFFF99"/>
    <a:srgbClr val="33CC33"/>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387" autoAdjust="0"/>
  </p:normalViewPr>
  <p:slideViewPr>
    <p:cSldViewPr>
      <p:cViewPr varScale="1">
        <p:scale>
          <a:sx n="58" d="100"/>
          <a:sy n="58" d="100"/>
        </p:scale>
        <p:origin x="-14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09C5FF-D7C2-4791-B3CD-DCB4C6AEA767}" type="datetimeFigureOut">
              <a:rPr lang="en-GB" smtClean="0"/>
              <a:pPr/>
              <a:t>19/05/2014</a:t>
            </a:fld>
            <a:endParaRPr lang="en-GB"/>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888011-8DB1-46C2-9B75-6586BE9C8AD3}" type="slidenum">
              <a:rPr lang="en-GB" smtClean="0"/>
              <a:pPr/>
              <a:t>‹N›</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GB"/>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21E4F31A-6D49-46DB-93CC-D47ADA6746C1}" type="datetimeFigureOut">
              <a:rPr lang="en-GB"/>
              <a:pPr>
                <a:defRPr/>
              </a:pPr>
              <a:t>19/05/2014</a:t>
            </a:fld>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Fare clic per modificare gli stili del testo dello schema</a:t>
            </a:r>
          </a:p>
          <a:p>
            <a:pPr lvl="1"/>
            <a:r>
              <a:rPr lang="en-GB" noProof="0" smtClean="0"/>
              <a:t>Secondo livello</a:t>
            </a:r>
          </a:p>
          <a:p>
            <a:pPr lvl="2"/>
            <a:r>
              <a:rPr lang="en-GB" noProof="0" smtClean="0"/>
              <a:t>Terzo livello</a:t>
            </a:r>
          </a:p>
          <a:p>
            <a:pPr lvl="3"/>
            <a:r>
              <a:rPr lang="en-GB" noProof="0" smtClean="0"/>
              <a:t>Quarto livello</a:t>
            </a:r>
          </a:p>
          <a:p>
            <a:pPr lvl="4"/>
            <a:r>
              <a:rPr lang="en-GB" noProof="0" smtClean="0"/>
              <a:t>Quinto livello</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GB"/>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C4E3243D-A5BA-4AF0-9D41-F7338554A750}" type="slidenum">
              <a:rPr lang="en-GB"/>
              <a:pPr>
                <a:defRPr/>
              </a:pPr>
              <a:t>‹N›</a:t>
            </a:fld>
            <a:endParaRPr lang="en-GB"/>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C4E3243D-A5BA-4AF0-9D41-F7338554A750}" type="slidenum">
              <a:rPr lang="en-GB" smtClean="0"/>
              <a:pPr>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pPr>
              <a:defRPr/>
            </a:pPr>
            <a:fld id="{C4E3243D-A5BA-4AF0-9D41-F7338554A750}"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dirty="0"/>
          </a:p>
        </p:txBody>
      </p:sp>
      <p:sp>
        <p:nvSpPr>
          <p:cNvPr id="4" name="Segnaposto numero diapositiva 3"/>
          <p:cNvSpPr>
            <a:spLocks noGrp="1"/>
          </p:cNvSpPr>
          <p:nvPr>
            <p:ph type="sldNum" sz="quarter" idx="10"/>
          </p:nvPr>
        </p:nvSpPr>
        <p:spPr/>
        <p:txBody>
          <a:bodyPr/>
          <a:lstStyle/>
          <a:p>
            <a:pPr>
              <a:defRPr/>
            </a:pPr>
            <a:fld id="{C4E3243D-A5BA-4AF0-9D41-F7338554A750}" type="slidenum">
              <a:rPr lang="en-GB" smtClean="0"/>
              <a:pPr>
                <a:defRPr/>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dirty="0"/>
          </a:p>
        </p:txBody>
      </p:sp>
      <p:sp>
        <p:nvSpPr>
          <p:cNvPr id="4" name="Segnaposto numero diapositiva 3"/>
          <p:cNvSpPr>
            <a:spLocks noGrp="1"/>
          </p:cNvSpPr>
          <p:nvPr>
            <p:ph type="sldNum" sz="quarter" idx="10"/>
          </p:nvPr>
        </p:nvSpPr>
        <p:spPr/>
        <p:txBody>
          <a:bodyPr/>
          <a:lstStyle/>
          <a:p>
            <a:pPr>
              <a:defRPr/>
            </a:pPr>
            <a:fld id="{C4E3243D-A5BA-4AF0-9D41-F7338554A750}" type="slidenum">
              <a:rPr lang="en-GB" smtClean="0"/>
              <a:pPr>
                <a:defRPr/>
              </a:pPr>
              <a:t>19</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dirty="0"/>
          </a:p>
        </p:txBody>
      </p:sp>
      <p:sp>
        <p:nvSpPr>
          <p:cNvPr id="4" name="Segnaposto numero diapositiva 3"/>
          <p:cNvSpPr>
            <a:spLocks noGrp="1"/>
          </p:cNvSpPr>
          <p:nvPr>
            <p:ph type="sldNum" sz="quarter" idx="10"/>
          </p:nvPr>
        </p:nvSpPr>
        <p:spPr/>
        <p:txBody>
          <a:bodyPr/>
          <a:lstStyle/>
          <a:p>
            <a:pPr>
              <a:defRPr/>
            </a:pPr>
            <a:fld id="{C4E3243D-A5BA-4AF0-9D41-F7338554A750}" type="slidenum">
              <a:rPr lang="en-GB" smtClean="0"/>
              <a:pPr>
                <a:defRPr/>
              </a:pPr>
              <a:t>21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a:xfrm>
            <a:off x="457200" y="6356350"/>
            <a:ext cx="2133600" cy="365125"/>
          </a:xfrm>
          <a:prstGeom prst="rect">
            <a:avLst/>
          </a:prstGeom>
        </p:spPr>
        <p:txBody>
          <a:bodyPr/>
          <a:lstStyle/>
          <a:p>
            <a:pPr>
              <a:defRPr/>
            </a:pPr>
            <a:endParaRPr lang="it-IT"/>
          </a:p>
        </p:txBody>
      </p:sp>
      <p:sp>
        <p:nvSpPr>
          <p:cNvPr id="4" name="Segnaposto numero diapositiva 3"/>
          <p:cNvSpPr>
            <a:spLocks noGrp="1"/>
          </p:cNvSpPr>
          <p:nvPr>
            <p:ph type="sldNum" sz="quarter" idx="11"/>
          </p:nvPr>
        </p:nvSpPr>
        <p:spPr/>
        <p:txBody>
          <a:bodyPr/>
          <a:lstStyle/>
          <a:p>
            <a:pPr>
              <a:defRPr/>
            </a:pPr>
            <a:fld id="{E41271D1-0153-4058-B8C4-B12B1B6FB3EA}" type="slidenum">
              <a:rPr lang="it-IT" smtClean="0"/>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en-US"/>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egnaposto numero diapositiva 5"/>
          <p:cNvSpPr>
            <a:spLocks noGrp="1"/>
          </p:cNvSpPr>
          <p:nvPr>
            <p:ph type="sldNum" sz="quarter" idx="12"/>
          </p:nvPr>
        </p:nvSpPr>
        <p:spPr/>
        <p:txBody>
          <a:bodyPr/>
          <a:lstStyle/>
          <a:p>
            <a:fld id="{8727123B-0134-4FFF-8403-B7607FDDF69A}" type="slidenum">
              <a:rPr lang="en-US" smtClean="0"/>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en-US"/>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egnaposto numero diapositiva 5"/>
          <p:cNvSpPr>
            <a:spLocks noGrp="1"/>
          </p:cNvSpPr>
          <p:nvPr>
            <p:ph type="sldNum" sz="quarter" idx="12"/>
          </p:nvPr>
        </p:nvSpPr>
        <p:spPr/>
        <p:txBody>
          <a:bodyPr/>
          <a:lstStyle/>
          <a:p>
            <a:fld id="{8727123B-0134-4FFF-8403-B7607FDDF69A}" type="slidenum">
              <a:rPr lang="en-US" smtClean="0"/>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a:xfrm>
            <a:off x="457200" y="6356350"/>
            <a:ext cx="2133600" cy="365125"/>
          </a:xfrm>
          <a:prstGeom prst="rect">
            <a:avLst/>
          </a:prstGeom>
        </p:spPr>
        <p:txBody>
          <a:bodyPr/>
          <a:lstStyle/>
          <a:p>
            <a:endParaRPr lang="en-US"/>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egnaposto numero diapositiva 6"/>
          <p:cNvSpPr>
            <a:spLocks noGrp="1"/>
          </p:cNvSpPr>
          <p:nvPr>
            <p:ph type="sldNum" sz="quarter" idx="12"/>
          </p:nvPr>
        </p:nvSpPr>
        <p:spPr/>
        <p:txBody>
          <a:bodyPr/>
          <a:lstStyle/>
          <a:p>
            <a:fld id="{8727123B-0134-4FFF-8403-B7607FDDF69A}" type="slidenum">
              <a:rPr lang="en-US" smtClean="0"/>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a:xfrm>
            <a:off x="457200" y="6356350"/>
            <a:ext cx="2133600" cy="365125"/>
          </a:xfrm>
          <a:prstGeom prst="rect">
            <a:avLst/>
          </a:prstGeom>
        </p:spPr>
        <p:txBody>
          <a:bodyPr/>
          <a:lstStyle/>
          <a:p>
            <a:endParaRPr lang="en-US"/>
          </a:p>
        </p:txBody>
      </p:sp>
      <p:sp>
        <p:nvSpPr>
          <p:cNvPr id="8" name="Segnaposto piè di pagina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egnaposto numero diapositiva 8"/>
          <p:cNvSpPr>
            <a:spLocks noGrp="1"/>
          </p:cNvSpPr>
          <p:nvPr>
            <p:ph type="sldNum" sz="quarter" idx="12"/>
          </p:nvPr>
        </p:nvSpPr>
        <p:spPr/>
        <p:txBody>
          <a:bodyPr/>
          <a:lstStyle/>
          <a:p>
            <a:fld id="{8727123B-0134-4FFF-8403-B7607FDDF69A}" type="slidenum">
              <a:rPr lang="en-US" smtClean="0"/>
              <a:pPr/>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a:xfrm>
            <a:off x="457200" y="6356350"/>
            <a:ext cx="2133600" cy="365125"/>
          </a:xfrm>
          <a:prstGeom prst="rect">
            <a:avLst/>
          </a:prstGeom>
        </p:spPr>
        <p:txBody>
          <a:bodyPr/>
          <a:lstStyle/>
          <a:p>
            <a:endParaRPr lang="en-US"/>
          </a:p>
        </p:txBody>
      </p:sp>
      <p:sp>
        <p:nvSpPr>
          <p:cNvPr id="4" name="Segnaposto piè di pagina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egnaposto numero diapositiva 4"/>
          <p:cNvSpPr>
            <a:spLocks noGrp="1"/>
          </p:cNvSpPr>
          <p:nvPr>
            <p:ph type="sldNum" sz="quarter" idx="12"/>
          </p:nvPr>
        </p:nvSpPr>
        <p:spPr/>
        <p:txBody>
          <a:bodyPr/>
          <a:lstStyle/>
          <a:p>
            <a:fld id="{8727123B-0134-4FFF-8403-B7607FDDF69A}" type="slidenum">
              <a:rPr lang="en-US" smtClean="0"/>
              <a:pPr/>
              <a:t>‹N›</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p>
            <a:endParaRPr lang="en-US"/>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egnaposto numero diapositiva 3"/>
          <p:cNvSpPr>
            <a:spLocks noGrp="1"/>
          </p:cNvSpPr>
          <p:nvPr>
            <p:ph type="sldNum" sz="quarter" idx="12"/>
          </p:nvPr>
        </p:nvSpPr>
        <p:spPr/>
        <p:txBody>
          <a:bodyPr/>
          <a:lstStyle/>
          <a:p>
            <a:fld id="{8727123B-0134-4FFF-8403-B7607FDDF69A}" type="slidenum">
              <a:rPr lang="en-US" smtClean="0"/>
              <a:pPr/>
              <a:t>‹N›</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endParaRPr lang="en-US"/>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egnaposto numero diapositiva 6"/>
          <p:cNvSpPr>
            <a:spLocks noGrp="1"/>
          </p:cNvSpPr>
          <p:nvPr>
            <p:ph type="sldNum" sz="quarter" idx="12"/>
          </p:nvPr>
        </p:nvSpPr>
        <p:spPr/>
        <p:txBody>
          <a:bodyPr/>
          <a:lstStyle/>
          <a:p>
            <a:fld id="{8727123B-0134-4FFF-8403-B7607FDDF69A}"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endParaRPr lang="en-US"/>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egnaposto numero diapositiva 6"/>
          <p:cNvSpPr>
            <a:spLocks noGrp="1"/>
          </p:cNvSpPr>
          <p:nvPr>
            <p:ph type="sldNum" sz="quarter" idx="12"/>
          </p:nvPr>
        </p:nvSpPr>
        <p:spPr/>
        <p:txBody>
          <a:bodyPr/>
          <a:lstStyle/>
          <a:p>
            <a:fld id="{8727123B-0134-4FFF-8403-B7607FDDF69A}" type="slidenum">
              <a:rPr lang="en-US" smtClean="0"/>
              <a:pPr/>
              <a:t>‹N›</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en-US"/>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egnaposto numero diapositiva 5"/>
          <p:cNvSpPr>
            <a:spLocks noGrp="1"/>
          </p:cNvSpPr>
          <p:nvPr>
            <p:ph type="sldNum" sz="quarter" idx="12"/>
          </p:nvPr>
        </p:nvSpPr>
        <p:spPr/>
        <p:txBody>
          <a:bodyPr/>
          <a:lstStyle/>
          <a:p>
            <a:fld id="{8727123B-0134-4FFF-8403-B7607FDDF69A}" type="slidenum">
              <a:rPr lang="en-US" smtClean="0"/>
              <a:pPr/>
              <a:t>‹N›</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en-US"/>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egnaposto numero diapositiva 5"/>
          <p:cNvSpPr>
            <a:spLocks noGrp="1"/>
          </p:cNvSpPr>
          <p:nvPr>
            <p:ph type="sldNum" sz="quarter" idx="12"/>
          </p:nvPr>
        </p:nvSpPr>
        <p:spPr/>
        <p:txBody>
          <a:bodyPr/>
          <a:lstStyle/>
          <a:p>
            <a:fld id="{8727123B-0134-4FFF-8403-B7607FDDF69A}" type="slidenum">
              <a:rPr lang="en-US" smtClean="0"/>
              <a:pPr/>
              <a:t>‹N›</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a:xfrm>
            <a:off x="457200" y="6356350"/>
            <a:ext cx="2133600" cy="365125"/>
          </a:xfrm>
          <a:prstGeom prst="rect">
            <a:avLst/>
          </a:prstGeom>
        </p:spPr>
        <p:txBody>
          <a:bodyPr/>
          <a:lstStyle/>
          <a:p>
            <a:endParaRPr lang="en-US"/>
          </a:p>
        </p:txBody>
      </p:sp>
      <p:sp>
        <p:nvSpPr>
          <p:cNvPr id="19" name="Segnaposto piè di pagina 18"/>
          <p:cNvSpPr>
            <a:spLocks noGrp="1"/>
          </p:cNvSpPr>
          <p:nvPr>
            <p:ph type="ftr" sz="quarter" idx="11"/>
          </p:nvPr>
        </p:nvSpPr>
        <p:spPr>
          <a:xfrm>
            <a:off x="2667000" y="6356350"/>
            <a:ext cx="3352800" cy="365125"/>
          </a:xfrm>
          <a:prstGeom prst="rect">
            <a:avLst/>
          </a:prstGeom>
        </p:spPr>
        <p:txBody>
          <a:bodyPr/>
          <a:lstStyle/>
          <a:p>
            <a:endParaRPr kumimoji="0" lang="en-US"/>
          </a:p>
        </p:txBody>
      </p:sp>
      <p:sp>
        <p:nvSpPr>
          <p:cNvPr id="27" name="Segnaposto numero diapositiva 26"/>
          <p:cNvSpPr>
            <a:spLocks noGrp="1"/>
          </p:cNvSpPr>
          <p:nvPr>
            <p:ph type="sldNum" sz="quarter" idx="12"/>
          </p:nvPr>
        </p:nvSpPr>
        <p:spPr/>
        <p:txBody>
          <a:bodyPr/>
          <a:lstStyle/>
          <a:p>
            <a:fld id="{D2E57653-3E58-4892-A7ED-712530ACC680}"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a:xfrm>
            <a:off x="457200" y="6356350"/>
            <a:ext cx="2133600" cy="365125"/>
          </a:xfrm>
          <a:prstGeom prst="rect">
            <a:avLst/>
          </a:prstGeom>
        </p:spPr>
        <p:txBody>
          <a:bodyPr/>
          <a:lstStyle/>
          <a:p>
            <a:pPr>
              <a:defRPr/>
            </a:pPr>
            <a:endParaRPr lang="it-IT"/>
          </a:p>
        </p:txBody>
      </p:sp>
      <p:sp>
        <p:nvSpPr>
          <p:cNvPr id="4" name="Segnaposto numero diapositiva 3"/>
          <p:cNvSpPr>
            <a:spLocks noGrp="1"/>
          </p:cNvSpPr>
          <p:nvPr>
            <p:ph type="sldNum" sz="quarter" idx="11"/>
          </p:nvPr>
        </p:nvSpPr>
        <p:spPr/>
        <p:txBody>
          <a:bodyPr/>
          <a:lstStyle/>
          <a:p>
            <a:pPr>
              <a:defRPr/>
            </a:pPr>
            <a:fld id="{E41271D1-0153-4058-B8C4-B12B1B6FB3EA}" type="slidenum">
              <a:rPr lang="it-IT" smtClean="0"/>
              <a:pPr>
                <a:defRPr/>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en-GB"/>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egnaposto numero diapositiva 5"/>
          <p:cNvSpPr>
            <a:spLocks noGrp="1"/>
          </p:cNvSpPr>
          <p:nvPr>
            <p:ph type="sldNum" sz="quarter" idx="12"/>
          </p:nvPr>
        </p:nvSpPr>
        <p:spPr/>
        <p:txBody>
          <a:bodyPr/>
          <a:lstStyle/>
          <a:p>
            <a:fld id="{CFEBEB47-8B35-4C5F-8C2F-C5EEB1729AD8}" type="slidenum">
              <a:rPr lang="en-GB" smtClean="0"/>
              <a:pPr/>
              <a:t>‹N›</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en-GB"/>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egnaposto numero diapositiva 5"/>
          <p:cNvSpPr>
            <a:spLocks noGrp="1"/>
          </p:cNvSpPr>
          <p:nvPr>
            <p:ph type="sldNum" sz="quarter" idx="12"/>
          </p:nvPr>
        </p:nvSpPr>
        <p:spPr/>
        <p:txBody>
          <a:bodyPr/>
          <a:lstStyle/>
          <a:p>
            <a:fld id="{CFEBEB47-8B35-4C5F-8C2F-C5EEB1729AD8}" type="slidenum">
              <a:rPr lang="en-GB" smtClean="0"/>
              <a:pPr/>
              <a:t>‹N›</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en-GB"/>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egnaposto numero diapositiva 5"/>
          <p:cNvSpPr>
            <a:spLocks noGrp="1"/>
          </p:cNvSpPr>
          <p:nvPr>
            <p:ph type="sldNum" sz="quarter" idx="12"/>
          </p:nvPr>
        </p:nvSpPr>
        <p:spPr/>
        <p:txBody>
          <a:bodyPr/>
          <a:lstStyle/>
          <a:p>
            <a:fld id="{CFEBEB47-8B35-4C5F-8C2F-C5EEB1729AD8}" type="slidenum">
              <a:rPr lang="en-GB" smtClean="0"/>
              <a:pPr/>
              <a:t>‹N›</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a:xfrm>
            <a:off x="457200" y="6356350"/>
            <a:ext cx="2133600" cy="365125"/>
          </a:xfrm>
          <a:prstGeom prst="rect">
            <a:avLst/>
          </a:prstGeom>
        </p:spPr>
        <p:txBody>
          <a:bodyPr/>
          <a:lstStyle/>
          <a:p>
            <a:endParaRPr lang="en-GB"/>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egnaposto numero diapositiva 6"/>
          <p:cNvSpPr>
            <a:spLocks noGrp="1"/>
          </p:cNvSpPr>
          <p:nvPr>
            <p:ph type="sldNum" sz="quarter" idx="12"/>
          </p:nvPr>
        </p:nvSpPr>
        <p:spPr/>
        <p:txBody>
          <a:bodyPr/>
          <a:lstStyle/>
          <a:p>
            <a:fld id="{CFEBEB47-8B35-4C5F-8C2F-C5EEB1729AD8}" type="slidenum">
              <a:rPr lang="en-GB" smtClean="0"/>
              <a:pPr/>
              <a:t>‹N›</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a:xfrm>
            <a:off x="457200" y="6356350"/>
            <a:ext cx="2133600" cy="365125"/>
          </a:xfrm>
          <a:prstGeom prst="rect">
            <a:avLst/>
          </a:prstGeom>
        </p:spPr>
        <p:txBody>
          <a:bodyPr/>
          <a:lstStyle/>
          <a:p>
            <a:endParaRPr lang="en-GB"/>
          </a:p>
        </p:txBody>
      </p:sp>
      <p:sp>
        <p:nvSpPr>
          <p:cNvPr id="8" name="Segnaposto piè di pagina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egnaposto numero diapositiva 8"/>
          <p:cNvSpPr>
            <a:spLocks noGrp="1"/>
          </p:cNvSpPr>
          <p:nvPr>
            <p:ph type="sldNum" sz="quarter" idx="12"/>
          </p:nvPr>
        </p:nvSpPr>
        <p:spPr/>
        <p:txBody>
          <a:bodyPr/>
          <a:lstStyle/>
          <a:p>
            <a:fld id="{CFEBEB47-8B35-4C5F-8C2F-C5EEB1729AD8}"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a:xfrm>
            <a:off x="457200" y="6356350"/>
            <a:ext cx="2133600" cy="365125"/>
          </a:xfrm>
          <a:prstGeom prst="rect">
            <a:avLst/>
          </a:prstGeom>
        </p:spPr>
        <p:txBody>
          <a:bodyPr/>
          <a:lstStyle/>
          <a:p>
            <a:endParaRPr lang="en-GB"/>
          </a:p>
        </p:txBody>
      </p:sp>
      <p:sp>
        <p:nvSpPr>
          <p:cNvPr id="4" name="Segnaposto piè di pagina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egnaposto numero diapositiva 4"/>
          <p:cNvSpPr>
            <a:spLocks noGrp="1"/>
          </p:cNvSpPr>
          <p:nvPr>
            <p:ph type="sldNum" sz="quarter" idx="12"/>
          </p:nvPr>
        </p:nvSpPr>
        <p:spPr/>
        <p:txBody>
          <a:bodyPr/>
          <a:lstStyle/>
          <a:p>
            <a:fld id="{CFEBEB47-8B35-4C5F-8C2F-C5EEB1729AD8}" type="slidenum">
              <a:rPr lang="en-GB" smtClean="0"/>
              <a:pPr/>
              <a:t>‹N›</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p>
            <a:endParaRPr lang="en-GB"/>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egnaposto numero diapositiva 3"/>
          <p:cNvSpPr>
            <a:spLocks noGrp="1"/>
          </p:cNvSpPr>
          <p:nvPr>
            <p:ph type="sldNum" sz="quarter" idx="12"/>
          </p:nvPr>
        </p:nvSpPr>
        <p:spPr/>
        <p:txBody>
          <a:bodyPr/>
          <a:lstStyle/>
          <a:p>
            <a:fld id="{CFEBEB47-8B35-4C5F-8C2F-C5EEB1729AD8}" type="slidenum">
              <a:rPr lang="en-GB" smtClean="0"/>
              <a:pPr/>
              <a:t>‹N›</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endParaRPr lang="en-GB"/>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egnaposto numero diapositiva 6"/>
          <p:cNvSpPr>
            <a:spLocks noGrp="1"/>
          </p:cNvSpPr>
          <p:nvPr>
            <p:ph type="sldNum" sz="quarter" idx="12"/>
          </p:nvPr>
        </p:nvSpPr>
        <p:spPr/>
        <p:txBody>
          <a:bodyPr/>
          <a:lstStyle/>
          <a:p>
            <a:fld id="{CFEBEB47-8B35-4C5F-8C2F-C5EEB1729AD8}" type="slidenum">
              <a:rPr lang="en-GB" smtClean="0"/>
              <a:pPr/>
              <a:t>‹N›</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endParaRPr lang="en-GB"/>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egnaposto numero diapositiva 6"/>
          <p:cNvSpPr>
            <a:spLocks noGrp="1"/>
          </p:cNvSpPr>
          <p:nvPr>
            <p:ph type="sldNum" sz="quarter" idx="12"/>
          </p:nvPr>
        </p:nvSpPr>
        <p:spPr/>
        <p:txBody>
          <a:bodyPr/>
          <a:lstStyle/>
          <a:p>
            <a:fld id="{CFEBEB47-8B35-4C5F-8C2F-C5EEB1729AD8}" type="slidenum">
              <a:rPr lang="en-GB" smtClean="0"/>
              <a:pPr/>
              <a:t>‹N›</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en-GB"/>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egnaposto numero diapositiva 5"/>
          <p:cNvSpPr>
            <a:spLocks noGrp="1"/>
          </p:cNvSpPr>
          <p:nvPr>
            <p:ph type="sldNum" sz="quarter" idx="12"/>
          </p:nvPr>
        </p:nvSpPr>
        <p:spPr/>
        <p:txBody>
          <a:bodyPr/>
          <a:lstStyle/>
          <a:p>
            <a:fld id="{CFEBEB47-8B35-4C5F-8C2F-C5EEB1729AD8}" type="slidenum">
              <a:rPr lang="en-GB" smtClean="0"/>
              <a:pPr/>
              <a:t>‹N›</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en-GB"/>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egnaposto numero diapositiva 5"/>
          <p:cNvSpPr>
            <a:spLocks noGrp="1"/>
          </p:cNvSpPr>
          <p:nvPr>
            <p:ph type="sldNum" sz="quarter" idx="12"/>
          </p:nvPr>
        </p:nvSpPr>
        <p:spPr/>
        <p:txBody>
          <a:bodyPr/>
          <a:lstStyle/>
          <a:p>
            <a:fld id="{CFEBEB47-8B35-4C5F-8C2F-C5EEB1729AD8}" type="slidenum">
              <a:rPr lang="en-GB" smtClean="0"/>
              <a:pPr/>
              <a:t>‹N›</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smtClean="0"/>
              <a:t>Fare clic per modificare lo stile del titolo</a:t>
            </a:r>
            <a:endParaRPr lang="en-GB"/>
          </a:p>
        </p:txBody>
      </p:sp>
      <p:sp>
        <p:nvSpPr>
          <p:cNvPr id="8" name="Segnaposto data 7"/>
          <p:cNvSpPr>
            <a:spLocks noGrp="1"/>
          </p:cNvSpPr>
          <p:nvPr>
            <p:ph type="dt" sz="half" idx="10"/>
          </p:nvPr>
        </p:nvSpPr>
        <p:spPr/>
        <p:txBody>
          <a:bodyPr/>
          <a:lstStyle/>
          <a:p>
            <a:endParaRPr lang="en-US"/>
          </a:p>
        </p:txBody>
      </p:sp>
      <p:sp>
        <p:nvSpPr>
          <p:cNvPr id="9" name="Segnaposto numero diapositiva 8"/>
          <p:cNvSpPr>
            <a:spLocks noGrp="1"/>
          </p:cNvSpPr>
          <p:nvPr>
            <p:ph type="sldNum" sz="quarter" idx="11"/>
          </p:nvPr>
        </p:nvSpPr>
        <p:spPr/>
        <p:txBody>
          <a:bodyPr/>
          <a:lstStyle/>
          <a:p>
            <a:fld id="{54BB953B-712A-4FA2-8A1D-40FE0CD053C8}" type="slidenum">
              <a:rPr lang="en-US" smtClean="0"/>
              <a:pPr/>
              <a:t>‹N›</a:t>
            </a:fld>
            <a:endParaRPr lang="en-US"/>
          </a:p>
        </p:txBody>
      </p:sp>
      <p:sp>
        <p:nvSpPr>
          <p:cNvPr id="10" name="Segnaposto piè di pagina 9"/>
          <p:cNvSpPr>
            <a:spLocks noGrp="1"/>
          </p:cNvSpPr>
          <p:nvPr>
            <p:ph type="ftr" sz="quarter" idx="12"/>
          </p:nvPr>
        </p:nvSpPr>
        <p:spPr/>
        <p:txBody>
          <a:bodyPr/>
          <a:lstStyle/>
          <a:p>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r>
              <a:rPr lang="it-IT" smtClean="0"/>
              <a:t>Fare clic per modificare lo stile del titolo</a:t>
            </a:r>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Fare clic per modificare lo stile del titolo</a:t>
            </a:r>
            <a:endParaRPr lang="en-GB" dirty="0"/>
          </a:p>
        </p:txBody>
      </p:sp>
      <p:sp>
        <p:nvSpPr>
          <p:cNvPr id="5" name="Segnaposto numero diapositiva 4"/>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US"/>
          </a:p>
        </p:txBody>
      </p:sp>
      <p:sp>
        <p:nvSpPr>
          <p:cNvPr id="4" name="Segnaposto piè di pagina 3"/>
          <p:cNvSpPr>
            <a:spLocks noGrp="1"/>
          </p:cNvSpPr>
          <p:nvPr>
            <p:ph type="ftr" sz="quarter" idx="11"/>
          </p:nvPr>
        </p:nvSpPr>
        <p:spPr/>
        <p:txBody>
          <a:bodyPr/>
          <a:lstStyle/>
          <a:p>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54BB953B-712A-4FA2-8A1D-40FE0CD053C8}"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B953B-712A-4FA2-8A1D-40FE0CD053C8}"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72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7123B-0134-4FFF-8403-B7607FDDF69A}"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724" r:id="rId11"/>
    <p:sldLayoutId id="2147483725"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BEB47-8B35-4C5F-8C2F-C5EEB1729AD8}" type="slidenum">
              <a:rPr lang="en-GB" smtClean="0"/>
              <a:pPr/>
              <a:t>‹N›</a:t>
            </a:fld>
            <a:endParaRPr lang="en-GB"/>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B953B-712A-4FA2-8A1D-40FE0CD053C8}"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899" r:id="rId1"/>
    <p:sldLayoutId id="2147483900" r:id="rId2"/>
    <p:sldLayoutId id="2147483911"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 id="2147483909" r:id="rId12"/>
    <p:sldLayoutId id="2147483910" r:id="rId13"/>
    <p:sldLayoutId id="2147483896" r:id="rId14"/>
    <p:sldLayoutId id="2147483912" r:id="rId15"/>
    <p:sldLayoutId id="2147483897" r:id="rId16"/>
    <p:sldLayoutId id="2147483883" r:id="rId1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8.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8.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8.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8.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8.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2.xml"/><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8.xml"/><Relationship Id="rId5" Type="http://schemas.openxmlformats.org/officeDocument/2006/relationships/image" Target="../media/image7.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2.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7.xml"/><Relationship Id="rId5" Type="http://schemas.openxmlformats.org/officeDocument/2006/relationships/image" Target="../media/image7.jpeg"/><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36.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2.xml"/><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2.xml"/><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2.xml"/><Relationship Id="rId4" Type="http://schemas.openxmlformats.org/officeDocument/2006/relationships/image" Target="../media/image7.jpeg"/></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36.xml"/><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36.xml"/><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6.xml"/><Relationship Id="rId4" Type="http://schemas.openxmlformats.org/officeDocument/2006/relationships/image" Target="../media/image8.jpeg"/></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png"/><Relationship Id="rId1" Type="http://schemas.openxmlformats.org/officeDocument/2006/relationships/slideLayout" Target="../slideLayouts/slideLayout4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36.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8.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8.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4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Titolo 1"/>
          <p:cNvSpPr>
            <a:spLocks noGrp="1"/>
          </p:cNvSpPr>
          <p:nvPr>
            <p:ph type="title"/>
          </p:nvPr>
        </p:nvSpPr>
        <p:spPr>
          <a:xfrm>
            <a:off x="467544" y="2420888"/>
            <a:ext cx="7920880" cy="1512168"/>
          </a:xfrm>
        </p:spPr>
        <p:txBody>
          <a:bodyPr>
            <a:noAutofit/>
          </a:bodyPr>
          <a:lstStyle/>
          <a:p>
            <a:r>
              <a:rPr lang="it-IT" sz="3600" b="1" dirty="0" smtClean="0">
                <a:solidFill>
                  <a:schemeClr val="accent1">
                    <a:lumMod val="75000"/>
                  </a:schemeClr>
                </a:solidFill>
              </a:rPr>
              <a:t/>
            </a:r>
            <a:br>
              <a:rPr lang="it-IT" sz="3600" b="1" dirty="0" smtClean="0">
                <a:solidFill>
                  <a:schemeClr val="accent1">
                    <a:lumMod val="75000"/>
                  </a:schemeClr>
                </a:solidFill>
              </a:rPr>
            </a:br>
            <a:r>
              <a:rPr lang="it-IT" sz="3600" b="1" dirty="0" smtClean="0">
                <a:solidFill>
                  <a:schemeClr val="accent1">
                    <a:lumMod val="75000"/>
                  </a:schemeClr>
                </a:solidFill>
                <a:latin typeface="Arial" pitchFamily="34" charset="0"/>
                <a:cs typeface="Arial" pitchFamily="34" charset="0"/>
              </a:rPr>
              <a:t> </a:t>
            </a:r>
            <a:br>
              <a:rPr lang="it-IT" sz="3600" b="1" dirty="0" smtClean="0">
                <a:solidFill>
                  <a:schemeClr val="accent1">
                    <a:lumMod val="75000"/>
                  </a:schemeClr>
                </a:solidFill>
                <a:latin typeface="Arial" pitchFamily="34" charset="0"/>
                <a:cs typeface="Arial" pitchFamily="34" charset="0"/>
              </a:rPr>
            </a:br>
            <a:r>
              <a:rPr lang="it-IT" sz="3600" b="1" dirty="0" err="1" smtClean="0">
                <a:solidFill>
                  <a:schemeClr val="accent1">
                    <a:lumMod val="75000"/>
                  </a:schemeClr>
                </a:solidFill>
                <a:latin typeface="Arial" pitchFamily="34" charset="0"/>
                <a:cs typeface="Arial" pitchFamily="34" charset="0"/>
              </a:rPr>
              <a:t>Technical</a:t>
            </a:r>
            <a:r>
              <a:rPr lang="it-IT" sz="3600" b="1" dirty="0" smtClean="0">
                <a:solidFill>
                  <a:schemeClr val="accent1">
                    <a:lumMod val="75000"/>
                  </a:schemeClr>
                </a:solidFill>
                <a:latin typeface="Arial" pitchFamily="34" charset="0"/>
                <a:cs typeface="Arial" pitchFamily="34" charset="0"/>
              </a:rPr>
              <a:t> </a:t>
            </a:r>
            <a:r>
              <a:rPr lang="it-IT" sz="3600" b="1" dirty="0" err="1" smtClean="0">
                <a:solidFill>
                  <a:schemeClr val="accent1">
                    <a:lumMod val="75000"/>
                  </a:schemeClr>
                </a:solidFill>
                <a:latin typeface="Arial" pitchFamily="34" charset="0"/>
                <a:cs typeface="Arial" pitchFamily="34" charset="0"/>
              </a:rPr>
              <a:t>Assistance</a:t>
            </a:r>
            <a:r>
              <a:rPr lang="it-IT" sz="3600" b="1" dirty="0" smtClean="0">
                <a:solidFill>
                  <a:schemeClr val="accent1">
                    <a:lumMod val="75000"/>
                  </a:schemeClr>
                </a:solidFill>
                <a:latin typeface="Arial" pitchFamily="34" charset="0"/>
                <a:cs typeface="Arial" pitchFamily="34" charset="0"/>
              </a:rPr>
              <a:t> Management:</a:t>
            </a:r>
            <a:br>
              <a:rPr lang="it-IT" sz="3600" b="1" dirty="0" smtClean="0">
                <a:solidFill>
                  <a:schemeClr val="accent1">
                    <a:lumMod val="75000"/>
                  </a:schemeClr>
                </a:solidFill>
                <a:latin typeface="Arial" pitchFamily="34" charset="0"/>
                <a:cs typeface="Arial" pitchFamily="34" charset="0"/>
              </a:rPr>
            </a:br>
            <a:r>
              <a:rPr lang="it-IT" sz="1200" b="1" dirty="0" smtClean="0">
                <a:solidFill>
                  <a:schemeClr val="accent1">
                    <a:lumMod val="75000"/>
                  </a:schemeClr>
                </a:solidFill>
                <a:latin typeface="Arial" pitchFamily="34" charset="0"/>
                <a:cs typeface="Arial" pitchFamily="34" charset="0"/>
              </a:rPr>
              <a:t/>
            </a:r>
            <a:br>
              <a:rPr lang="it-IT" sz="1200" b="1" dirty="0" smtClean="0">
                <a:solidFill>
                  <a:schemeClr val="accent1">
                    <a:lumMod val="75000"/>
                  </a:schemeClr>
                </a:solidFill>
                <a:latin typeface="Arial" pitchFamily="34" charset="0"/>
                <a:cs typeface="Arial" pitchFamily="34" charset="0"/>
              </a:rPr>
            </a:br>
            <a:r>
              <a:rPr lang="it-IT" sz="3600" b="1" i="1" dirty="0" smtClean="0">
                <a:solidFill>
                  <a:schemeClr val="accent1">
                    <a:lumMod val="75000"/>
                  </a:schemeClr>
                </a:solidFill>
                <a:latin typeface="Arial" pitchFamily="34" charset="0"/>
                <a:cs typeface="Arial" pitchFamily="34" charset="0"/>
              </a:rPr>
              <a:t>“</a:t>
            </a:r>
            <a:r>
              <a:rPr lang="it-IT" sz="3600" b="1" i="1" dirty="0" err="1" smtClean="0">
                <a:solidFill>
                  <a:schemeClr val="accent1">
                    <a:lumMod val="75000"/>
                  </a:schemeClr>
                </a:solidFill>
                <a:latin typeface="Arial" pitchFamily="34" charset="0"/>
                <a:cs typeface="Arial" pitchFamily="34" charset="0"/>
              </a:rPr>
              <a:t>Vision-Concepts-Methods</a:t>
            </a:r>
            <a:r>
              <a:rPr lang="it-IT" sz="3600" b="1" i="1" dirty="0" smtClean="0">
                <a:solidFill>
                  <a:schemeClr val="accent1">
                    <a:lumMod val="75000"/>
                  </a:schemeClr>
                </a:solidFill>
                <a:latin typeface="Arial" pitchFamily="34" charset="0"/>
                <a:cs typeface="Arial" pitchFamily="34" charset="0"/>
              </a:rPr>
              <a:t>” </a:t>
            </a:r>
            <a:r>
              <a:rPr lang="it-IT" sz="3600" b="1" dirty="0" smtClean="0">
                <a:solidFill>
                  <a:schemeClr val="accent1">
                    <a:lumMod val="75000"/>
                  </a:schemeClr>
                </a:solidFill>
              </a:rPr>
              <a:t/>
            </a:r>
            <a:br>
              <a:rPr lang="it-IT" sz="3600" b="1" dirty="0" smtClean="0">
                <a:solidFill>
                  <a:schemeClr val="accent1">
                    <a:lumMod val="75000"/>
                  </a:schemeClr>
                </a:solidFill>
              </a:rPr>
            </a:br>
            <a:r>
              <a:rPr lang="it-IT" sz="3600" b="1" dirty="0" smtClean="0">
                <a:solidFill>
                  <a:schemeClr val="accent1">
                    <a:lumMod val="75000"/>
                  </a:schemeClr>
                </a:solidFill>
              </a:rPr>
              <a:t/>
            </a:r>
            <a:br>
              <a:rPr lang="it-IT" sz="3600" b="1" dirty="0" smtClean="0">
                <a:solidFill>
                  <a:schemeClr val="accent1">
                    <a:lumMod val="75000"/>
                  </a:schemeClr>
                </a:solidFill>
              </a:rPr>
            </a:br>
            <a:endParaRPr lang="it-IT" sz="3600" b="1" dirty="0" smtClean="0">
              <a:solidFill>
                <a:schemeClr val="accent1">
                  <a:lumMod val="75000"/>
                </a:schemeClr>
              </a:solidFill>
              <a:latin typeface="Arial" pitchFamily="34" charset="0"/>
              <a:cs typeface="Arial" pitchFamily="34" charset="0"/>
            </a:endParaRPr>
          </a:p>
        </p:txBody>
      </p:sp>
      <p:pic>
        <p:nvPicPr>
          <p:cNvPr id="5" name="Immagine 4" descr="LogoTexMedClusters.jpg"/>
          <p:cNvPicPr>
            <a:picLocks noChangeAspect="1"/>
          </p:cNvPicPr>
          <p:nvPr/>
        </p:nvPicPr>
        <p:blipFill>
          <a:blip r:embed="rId3" cstate="print"/>
          <a:stretch>
            <a:fillRect/>
          </a:stretch>
        </p:blipFill>
        <p:spPr>
          <a:xfrm>
            <a:off x="3851920" y="260648"/>
            <a:ext cx="1689541" cy="762583"/>
          </a:xfrm>
          <a:prstGeom prst="rect">
            <a:avLst/>
          </a:prstGeom>
        </p:spPr>
      </p:pic>
      <p:pic>
        <p:nvPicPr>
          <p:cNvPr id="6" name="Immagine 5" descr="Logo Unione europea.jpg"/>
          <p:cNvPicPr>
            <a:picLocks noChangeAspect="1"/>
          </p:cNvPicPr>
          <p:nvPr/>
        </p:nvPicPr>
        <p:blipFill>
          <a:blip r:embed="rId4" cstate="print"/>
          <a:stretch>
            <a:fillRect/>
          </a:stretch>
        </p:blipFill>
        <p:spPr>
          <a:xfrm>
            <a:off x="5721368" y="214290"/>
            <a:ext cx="1082880" cy="868071"/>
          </a:xfrm>
          <a:prstGeom prst="rect">
            <a:avLst/>
          </a:prstGeom>
        </p:spPr>
      </p:pic>
      <p:pic>
        <p:nvPicPr>
          <p:cNvPr id="7" name="Immagine 6" descr="Logo ENPI.jpg"/>
          <p:cNvPicPr>
            <a:picLocks noChangeAspect="1"/>
          </p:cNvPicPr>
          <p:nvPr/>
        </p:nvPicPr>
        <p:blipFill>
          <a:blip r:embed="rId5" cstate="print"/>
          <a:stretch>
            <a:fillRect/>
          </a:stretch>
        </p:blipFill>
        <p:spPr>
          <a:xfrm>
            <a:off x="7000892" y="214290"/>
            <a:ext cx="1535524" cy="857255"/>
          </a:xfrm>
          <a:prstGeom prst="rect">
            <a:avLst/>
          </a:prstGeom>
        </p:spPr>
      </p:pic>
      <p:sp>
        <p:nvSpPr>
          <p:cNvPr id="9" name="CasellaDiTesto 8"/>
          <p:cNvSpPr txBox="1"/>
          <p:nvPr/>
        </p:nvSpPr>
        <p:spPr>
          <a:xfrm>
            <a:off x="428596" y="6274378"/>
            <a:ext cx="5286412" cy="369332"/>
          </a:xfrm>
          <a:prstGeom prst="rect">
            <a:avLst/>
          </a:prstGeom>
          <a:noFill/>
          <a:ln>
            <a:noFill/>
          </a:ln>
        </p:spPr>
        <p:txBody>
          <a:bodyPr wrap="square" rtlCol="0">
            <a:spAutoFit/>
          </a:bodyPr>
          <a:lstStyle/>
          <a:p>
            <a:r>
              <a:rPr lang="it-IT" b="1" dirty="0" err="1" smtClean="0">
                <a:solidFill>
                  <a:srgbClr val="2B259B"/>
                </a:solidFill>
                <a:latin typeface="Arial" pitchFamily="34" charset="0"/>
                <a:cs typeface="Arial" pitchFamily="34" charset="0"/>
              </a:rPr>
              <a:t>Kick</a:t>
            </a:r>
            <a:r>
              <a:rPr lang="it-IT" b="1" dirty="0" smtClean="0">
                <a:solidFill>
                  <a:srgbClr val="2B259B"/>
                </a:solidFill>
                <a:latin typeface="Arial" pitchFamily="34" charset="0"/>
                <a:cs typeface="Arial" pitchFamily="34" charset="0"/>
              </a:rPr>
              <a:t> Off Meeting - 27th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 Prato </a:t>
            </a:r>
            <a:endParaRPr lang="it-IT" b="1" dirty="0">
              <a:solidFill>
                <a:srgbClr val="2B259B"/>
              </a:solidFill>
              <a:latin typeface="Arial" pitchFamily="34" charset="0"/>
              <a:cs typeface="Arial" pitchFamily="34" charset="0"/>
            </a:endParaRPr>
          </a:p>
        </p:txBody>
      </p:sp>
      <p:sp>
        <p:nvSpPr>
          <p:cNvPr id="10" name="Rettangolo 9"/>
          <p:cNvSpPr/>
          <p:nvPr/>
        </p:nvSpPr>
        <p:spPr>
          <a:xfrm>
            <a:off x="500034" y="6097925"/>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571472" y="5143512"/>
            <a:ext cx="7858180" cy="830997"/>
          </a:xfrm>
          <a:prstGeom prst="rect">
            <a:avLst/>
          </a:prstGeom>
          <a:noFill/>
          <a:ln>
            <a:noFill/>
          </a:ln>
        </p:spPr>
        <p:txBody>
          <a:bodyPr wrap="square" rtlCol="0">
            <a:spAutoFit/>
          </a:bodyPr>
          <a:lstStyle/>
          <a:p>
            <a:r>
              <a:rPr lang="it-IT" sz="2400" b="1" dirty="0" smtClean="0">
                <a:solidFill>
                  <a:schemeClr val="accent2">
                    <a:lumMod val="75000"/>
                  </a:schemeClr>
                </a:solidFill>
                <a:latin typeface="Arial" pitchFamily="34" charset="0"/>
                <a:cs typeface="Arial" pitchFamily="34" charset="0"/>
              </a:rPr>
              <a:t>Francesco </a:t>
            </a:r>
            <a:r>
              <a:rPr lang="it-IT" sz="2400" b="1" dirty="0" err="1" smtClean="0">
                <a:solidFill>
                  <a:schemeClr val="accent2">
                    <a:lumMod val="75000"/>
                  </a:schemeClr>
                </a:solidFill>
                <a:latin typeface="Arial" pitchFamily="34" charset="0"/>
                <a:cs typeface="Arial" pitchFamily="34" charset="0"/>
              </a:rPr>
              <a:t>Pellizzari</a:t>
            </a:r>
            <a:r>
              <a:rPr lang="it-IT" sz="2400" b="1" dirty="0" smtClean="0">
                <a:solidFill>
                  <a:schemeClr val="accent2">
                    <a:lumMod val="75000"/>
                  </a:schemeClr>
                </a:solidFill>
                <a:latin typeface="Arial" pitchFamily="34" charset="0"/>
                <a:cs typeface="Arial" pitchFamily="34" charset="0"/>
              </a:rPr>
              <a:t> </a:t>
            </a:r>
          </a:p>
          <a:p>
            <a:r>
              <a:rPr lang="it-IT" sz="2400" b="1" dirty="0" err="1" smtClean="0">
                <a:solidFill>
                  <a:schemeClr val="accent2">
                    <a:lumMod val="75000"/>
                  </a:schemeClr>
                </a:solidFill>
                <a:latin typeface="Arial" pitchFamily="34" charset="0"/>
                <a:cs typeface="Arial" pitchFamily="34" charset="0"/>
              </a:rPr>
              <a:t>Technical</a:t>
            </a:r>
            <a:r>
              <a:rPr lang="it-IT" sz="2400" b="1" dirty="0" smtClean="0">
                <a:solidFill>
                  <a:schemeClr val="accent2">
                    <a:lumMod val="75000"/>
                  </a:schemeClr>
                </a:solidFill>
                <a:latin typeface="Arial" pitchFamily="34" charset="0"/>
                <a:cs typeface="Arial" pitchFamily="34" charset="0"/>
              </a:rPr>
              <a:t> </a:t>
            </a:r>
            <a:r>
              <a:rPr lang="it-IT" sz="2400" b="1" dirty="0" err="1" smtClean="0">
                <a:solidFill>
                  <a:schemeClr val="accent2">
                    <a:lumMod val="75000"/>
                  </a:schemeClr>
                </a:solidFill>
                <a:latin typeface="Arial" pitchFamily="34" charset="0"/>
                <a:cs typeface="Arial" pitchFamily="34" charset="0"/>
              </a:rPr>
              <a:t>Assistance</a:t>
            </a:r>
            <a:r>
              <a:rPr lang="it-IT" sz="2400" b="1" dirty="0" smtClean="0">
                <a:solidFill>
                  <a:schemeClr val="accent2">
                    <a:lumMod val="75000"/>
                  </a:schemeClr>
                </a:solidFill>
                <a:latin typeface="Arial" pitchFamily="34" charset="0"/>
                <a:cs typeface="Arial" pitchFamily="34" charset="0"/>
              </a:rPr>
              <a:t> Manager TAM  </a:t>
            </a:r>
            <a:endParaRPr lang="it-IT" sz="2400" b="1" dirty="0">
              <a:solidFill>
                <a:schemeClr val="accent2">
                  <a:lumMod val="75000"/>
                </a:schemeClr>
              </a:solidFill>
              <a:latin typeface="Arial" pitchFamily="34" charset="0"/>
              <a:cs typeface="Arial" pitchFamily="34" charset="0"/>
            </a:endParaRPr>
          </a:p>
        </p:txBody>
      </p:sp>
      <p:sp>
        <p:nvSpPr>
          <p:cNvPr id="13" name="Segnaposto numero diapositiva 12"/>
          <p:cNvSpPr>
            <a:spLocks noGrp="1"/>
          </p:cNvSpPr>
          <p:nvPr>
            <p:ph type="sldNum" sz="quarter" idx="12"/>
          </p:nvPr>
        </p:nvSpPr>
        <p:spPr/>
        <p:txBody>
          <a:bodyPr/>
          <a:lstStyle/>
          <a:p>
            <a:fld id="{54BB953B-712A-4FA2-8A1D-40FE0CD053C8}" type="slidenum">
              <a:rPr lang="en-US" smtClean="0"/>
              <a:pPr/>
              <a:t>1</a:t>
            </a:fld>
            <a:endParaRPr lang="en-US"/>
          </a:p>
        </p:txBody>
      </p:sp>
      <p:pic>
        <p:nvPicPr>
          <p:cNvPr id="12" name="Immagine 11" descr="Logo Regione Sardegna1.jpg"/>
          <p:cNvPicPr>
            <a:picLocks noChangeAspect="1"/>
          </p:cNvPicPr>
          <p:nvPr/>
        </p:nvPicPr>
        <p:blipFill>
          <a:blip r:embed="rId6" cstate="print"/>
          <a:stretch>
            <a:fillRect/>
          </a:stretch>
        </p:blipFill>
        <p:spPr>
          <a:xfrm>
            <a:off x="6876256" y="6236187"/>
            <a:ext cx="1785950" cy="53037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4968552" cy="648072"/>
          </a:xfrm>
        </p:spPr>
        <p:txBody>
          <a:bodyPr anchor="t" anchorCtr="0">
            <a:normAutofit/>
          </a:bodyPr>
          <a:lstStyle/>
          <a:p>
            <a:pPr algn="l"/>
            <a:r>
              <a:rPr lang="en-GB" sz="3200" dirty="0" smtClean="0">
                <a:solidFill>
                  <a:schemeClr val="accent1">
                    <a:lumMod val="75000"/>
                  </a:schemeClr>
                </a:solidFill>
                <a:latin typeface="Arial" pitchFamily="34" charset="0"/>
                <a:cs typeface="Arial" pitchFamily="34" charset="0"/>
              </a:rPr>
              <a:t>A Med T/C “hyper-cluster”</a:t>
            </a:r>
            <a:endParaRPr lang="en-GB" sz="3200" dirty="0">
              <a:solidFill>
                <a:schemeClr val="accent1">
                  <a:lumMod val="75000"/>
                </a:schemeClr>
              </a:solidFill>
              <a:latin typeface="Arial" pitchFamily="34" charset="0"/>
              <a:cs typeface="Arial" pitchFamily="34" charset="0"/>
            </a:endParaRPr>
          </a:p>
        </p:txBody>
      </p:sp>
      <p:grpSp>
        <p:nvGrpSpPr>
          <p:cNvPr id="54" name="Gruppo 53"/>
          <p:cNvGrpSpPr/>
          <p:nvPr/>
        </p:nvGrpSpPr>
        <p:grpSpPr>
          <a:xfrm>
            <a:off x="1259632" y="1556792"/>
            <a:ext cx="7200800" cy="3816424"/>
            <a:chOff x="1259632" y="1556792"/>
            <a:chExt cx="7200800" cy="3816424"/>
          </a:xfrm>
        </p:grpSpPr>
        <p:sp>
          <p:nvSpPr>
            <p:cNvPr id="4" name="Pentagono 3"/>
            <p:cNvSpPr/>
            <p:nvPr/>
          </p:nvSpPr>
          <p:spPr>
            <a:xfrm>
              <a:off x="1331640" y="2132856"/>
              <a:ext cx="3600400" cy="360040"/>
            </a:xfrm>
            <a:prstGeom prst="homePlat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GB" dirty="0">
                <a:solidFill>
                  <a:schemeClr val="tx1"/>
                </a:solidFill>
              </a:endParaRPr>
            </a:p>
          </p:txBody>
        </p:sp>
        <p:sp>
          <p:nvSpPr>
            <p:cNvPr id="5" name="Pentagono 4"/>
            <p:cNvSpPr/>
            <p:nvPr/>
          </p:nvSpPr>
          <p:spPr>
            <a:xfrm>
              <a:off x="1331640" y="3501008"/>
              <a:ext cx="2304256" cy="360040"/>
            </a:xfrm>
            <a:prstGeom prst="homePlate">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5</a:t>
              </a:r>
              <a:endParaRPr lang="en-GB" dirty="0">
                <a:solidFill>
                  <a:schemeClr val="tx1"/>
                </a:solidFill>
              </a:endParaRPr>
            </a:p>
          </p:txBody>
        </p:sp>
        <p:sp>
          <p:nvSpPr>
            <p:cNvPr id="6" name="Pentagono 5"/>
            <p:cNvSpPr/>
            <p:nvPr/>
          </p:nvSpPr>
          <p:spPr>
            <a:xfrm>
              <a:off x="2483768" y="4005064"/>
              <a:ext cx="2664296" cy="360040"/>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6</a:t>
              </a:r>
              <a:endParaRPr lang="en-GB" dirty="0">
                <a:solidFill>
                  <a:schemeClr val="tx1"/>
                </a:solidFill>
              </a:endParaRPr>
            </a:p>
          </p:txBody>
        </p:sp>
        <p:sp>
          <p:nvSpPr>
            <p:cNvPr id="7" name="Pentagono 6"/>
            <p:cNvSpPr/>
            <p:nvPr/>
          </p:nvSpPr>
          <p:spPr>
            <a:xfrm>
              <a:off x="2267744" y="1700808"/>
              <a:ext cx="3456384" cy="360040"/>
            </a:xfrm>
            <a:prstGeom prst="homePlate">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GB" dirty="0">
                <a:solidFill>
                  <a:schemeClr val="tx1"/>
                </a:solidFill>
              </a:endParaRPr>
            </a:p>
          </p:txBody>
        </p:sp>
        <p:sp>
          <p:nvSpPr>
            <p:cNvPr id="8" name="Pentagono 7"/>
            <p:cNvSpPr/>
            <p:nvPr/>
          </p:nvSpPr>
          <p:spPr>
            <a:xfrm>
              <a:off x="1403648" y="4869160"/>
              <a:ext cx="3384376" cy="360040"/>
            </a:xfrm>
            <a:prstGeom prst="homePlat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8</a:t>
              </a:r>
              <a:endParaRPr lang="en-GB" dirty="0">
                <a:solidFill>
                  <a:schemeClr val="tx1"/>
                </a:solidFill>
              </a:endParaRPr>
            </a:p>
          </p:txBody>
        </p:sp>
        <p:sp>
          <p:nvSpPr>
            <p:cNvPr id="9" name="Pentagono 8"/>
            <p:cNvSpPr/>
            <p:nvPr/>
          </p:nvSpPr>
          <p:spPr>
            <a:xfrm>
              <a:off x="3491880" y="4437112"/>
              <a:ext cx="3024336" cy="360040"/>
            </a:xfrm>
            <a:prstGeom prst="homePlate">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7</a:t>
              </a:r>
              <a:endParaRPr lang="en-GB" dirty="0">
                <a:solidFill>
                  <a:schemeClr val="tx1"/>
                </a:solidFill>
              </a:endParaRPr>
            </a:p>
          </p:txBody>
        </p:sp>
        <p:sp>
          <p:nvSpPr>
            <p:cNvPr id="10" name="Pentagono 9"/>
            <p:cNvSpPr/>
            <p:nvPr/>
          </p:nvSpPr>
          <p:spPr>
            <a:xfrm>
              <a:off x="2915816" y="3068960"/>
              <a:ext cx="4752528" cy="36004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GB" dirty="0">
                <a:solidFill>
                  <a:schemeClr val="tx1"/>
                </a:solidFill>
              </a:endParaRPr>
            </a:p>
          </p:txBody>
        </p:sp>
        <p:sp>
          <p:nvSpPr>
            <p:cNvPr id="11" name="Pentagono 10"/>
            <p:cNvSpPr/>
            <p:nvPr/>
          </p:nvSpPr>
          <p:spPr>
            <a:xfrm>
              <a:off x="2555776" y="2564904"/>
              <a:ext cx="3600400" cy="36004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GB" dirty="0">
                <a:solidFill>
                  <a:schemeClr val="tx1"/>
                </a:solidFill>
              </a:endParaRPr>
            </a:p>
          </p:txBody>
        </p:sp>
        <p:sp>
          <p:nvSpPr>
            <p:cNvPr id="12" name="Pentagono 11"/>
            <p:cNvSpPr/>
            <p:nvPr/>
          </p:nvSpPr>
          <p:spPr>
            <a:xfrm>
              <a:off x="1259632" y="1556792"/>
              <a:ext cx="7200800" cy="3816424"/>
            </a:xfrm>
            <a:prstGeom prst="homePlate">
              <a:avLst/>
            </a:prstGeom>
            <a:noFill/>
            <a:ln w="57150"/>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Connettore 7 27"/>
            <p:cNvCxnSpPr/>
            <p:nvPr/>
          </p:nvCxnSpPr>
          <p:spPr>
            <a:xfrm rot="16200000" flipH="1">
              <a:off x="3923928" y="2780928"/>
              <a:ext cx="1728192" cy="1728192"/>
            </a:xfrm>
            <a:prstGeom prst="curvedConnector3">
              <a:avLst>
                <a:gd name="adj1" fmla="val 50000"/>
              </a:avLst>
            </a:prstGeom>
            <a:ln w="28575">
              <a:solidFill>
                <a:srgbClr val="33CC33"/>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a:off x="6516216" y="1556792"/>
              <a:ext cx="0" cy="3816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a:off x="2411760" y="1556792"/>
              <a:ext cx="0" cy="3816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3851920" y="1556792"/>
              <a:ext cx="0" cy="3816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1 17"/>
            <p:cNvCxnSpPr/>
            <p:nvPr/>
          </p:nvCxnSpPr>
          <p:spPr>
            <a:xfrm>
              <a:off x="5364088" y="1556792"/>
              <a:ext cx="0" cy="3816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ttore 7 20"/>
            <p:cNvCxnSpPr/>
            <p:nvPr/>
          </p:nvCxnSpPr>
          <p:spPr>
            <a:xfrm rot="16200000" flipH="1">
              <a:off x="1115616" y="2708920"/>
              <a:ext cx="1440160" cy="576064"/>
            </a:xfrm>
            <a:prstGeom prst="curvedConnector3">
              <a:avLst>
                <a:gd name="adj1" fmla="val 50000"/>
              </a:avLst>
            </a:prstGeom>
            <a:ln w="28575">
              <a:solidFill>
                <a:srgbClr val="33CC33"/>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Connettore 7 21"/>
            <p:cNvCxnSpPr/>
            <p:nvPr/>
          </p:nvCxnSpPr>
          <p:spPr>
            <a:xfrm rot="16200000" flipH="1">
              <a:off x="4716016" y="2060848"/>
              <a:ext cx="1296144" cy="1008112"/>
            </a:xfrm>
            <a:prstGeom prst="curvedConnector3">
              <a:avLst>
                <a:gd name="adj1" fmla="val 50000"/>
              </a:avLst>
            </a:prstGeom>
            <a:ln w="28575">
              <a:solidFill>
                <a:srgbClr val="33CC33"/>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Connettore 7 22"/>
            <p:cNvCxnSpPr/>
            <p:nvPr/>
          </p:nvCxnSpPr>
          <p:spPr>
            <a:xfrm rot="5400000">
              <a:off x="5760132" y="3465004"/>
              <a:ext cx="1440160" cy="936104"/>
            </a:xfrm>
            <a:prstGeom prst="curvedConnector3">
              <a:avLst>
                <a:gd name="adj1" fmla="val 50000"/>
              </a:avLst>
            </a:prstGeom>
            <a:ln w="28575">
              <a:solidFill>
                <a:srgbClr val="33CC33"/>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Connettore 7 23"/>
            <p:cNvCxnSpPr/>
            <p:nvPr/>
          </p:nvCxnSpPr>
          <p:spPr>
            <a:xfrm rot="16200000" flipH="1">
              <a:off x="2591780" y="4257092"/>
              <a:ext cx="1008112" cy="792088"/>
            </a:xfrm>
            <a:prstGeom prst="curvedConnector3">
              <a:avLst>
                <a:gd name="adj1" fmla="val 50000"/>
              </a:avLst>
            </a:prstGeom>
            <a:ln w="28575">
              <a:solidFill>
                <a:srgbClr val="33CC33"/>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Connettore 7 25"/>
            <p:cNvCxnSpPr/>
            <p:nvPr/>
          </p:nvCxnSpPr>
          <p:spPr>
            <a:xfrm>
              <a:off x="3563888" y="3284984"/>
              <a:ext cx="1008112" cy="864096"/>
            </a:xfrm>
            <a:prstGeom prst="curvedConnector3">
              <a:avLst>
                <a:gd name="adj1" fmla="val 50000"/>
              </a:avLst>
            </a:prstGeom>
            <a:ln w="28575">
              <a:solidFill>
                <a:srgbClr val="33CC33"/>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Connettore 7 36"/>
            <p:cNvCxnSpPr/>
            <p:nvPr/>
          </p:nvCxnSpPr>
          <p:spPr>
            <a:xfrm rot="16200000" flipH="1">
              <a:off x="1187624" y="4077072"/>
              <a:ext cx="1440160" cy="576064"/>
            </a:xfrm>
            <a:prstGeom prst="curvedConnector3">
              <a:avLst>
                <a:gd name="adj1" fmla="val 50000"/>
              </a:avLst>
            </a:prstGeom>
            <a:ln w="28575">
              <a:solidFill>
                <a:srgbClr val="33CC33"/>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Connettore 7 38"/>
            <p:cNvCxnSpPr/>
            <p:nvPr/>
          </p:nvCxnSpPr>
          <p:spPr>
            <a:xfrm>
              <a:off x="2987824" y="1844824"/>
              <a:ext cx="936104" cy="504056"/>
            </a:xfrm>
            <a:prstGeom prst="curvedConnector3">
              <a:avLst>
                <a:gd name="adj1" fmla="val 50000"/>
              </a:avLst>
            </a:prstGeom>
            <a:ln w="28575">
              <a:solidFill>
                <a:srgbClr val="33CC33"/>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Connettore 7 40"/>
            <p:cNvCxnSpPr/>
            <p:nvPr/>
          </p:nvCxnSpPr>
          <p:spPr>
            <a:xfrm rot="5400000">
              <a:off x="2303748" y="3104964"/>
              <a:ext cx="936104" cy="144016"/>
            </a:xfrm>
            <a:prstGeom prst="curvedConnector3">
              <a:avLst>
                <a:gd name="adj1" fmla="val 48680"/>
              </a:avLst>
            </a:prstGeom>
            <a:ln w="28575">
              <a:solidFill>
                <a:srgbClr val="33CC33"/>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9" name="Ovale 48"/>
            <p:cNvSpPr/>
            <p:nvPr/>
          </p:nvSpPr>
          <p:spPr>
            <a:xfrm>
              <a:off x="4788024" y="1772816"/>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Ovale 59"/>
            <p:cNvSpPr/>
            <p:nvPr/>
          </p:nvSpPr>
          <p:spPr>
            <a:xfrm>
              <a:off x="2843808" y="1772816"/>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Ovale 60"/>
            <p:cNvSpPr/>
            <p:nvPr/>
          </p:nvSpPr>
          <p:spPr>
            <a:xfrm>
              <a:off x="5796136" y="3212976"/>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2" name="Ovale 61"/>
            <p:cNvSpPr/>
            <p:nvPr/>
          </p:nvSpPr>
          <p:spPr>
            <a:xfrm>
              <a:off x="3923928" y="2348880"/>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e 62"/>
            <p:cNvSpPr/>
            <p:nvPr/>
          </p:nvSpPr>
          <p:spPr>
            <a:xfrm>
              <a:off x="2843808" y="2636912"/>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e 63"/>
            <p:cNvSpPr/>
            <p:nvPr/>
          </p:nvSpPr>
          <p:spPr>
            <a:xfrm>
              <a:off x="1475656" y="2132856"/>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e 64"/>
            <p:cNvSpPr/>
            <p:nvPr/>
          </p:nvSpPr>
          <p:spPr>
            <a:xfrm>
              <a:off x="5940152" y="4653136"/>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e 65"/>
            <p:cNvSpPr/>
            <p:nvPr/>
          </p:nvSpPr>
          <p:spPr>
            <a:xfrm>
              <a:off x="5580112" y="4509120"/>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e 66"/>
            <p:cNvSpPr/>
            <p:nvPr/>
          </p:nvSpPr>
          <p:spPr>
            <a:xfrm>
              <a:off x="4572000" y="4149080"/>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Ovale 67"/>
            <p:cNvSpPr/>
            <p:nvPr/>
          </p:nvSpPr>
          <p:spPr>
            <a:xfrm>
              <a:off x="3851920" y="2636912"/>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9" name="Ovale 68"/>
            <p:cNvSpPr/>
            <p:nvPr/>
          </p:nvSpPr>
          <p:spPr>
            <a:xfrm>
              <a:off x="3419872" y="3140968"/>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Ovale 71"/>
            <p:cNvSpPr/>
            <p:nvPr/>
          </p:nvSpPr>
          <p:spPr>
            <a:xfrm>
              <a:off x="2627784" y="3645024"/>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3" name="Ovale 72"/>
            <p:cNvSpPr/>
            <p:nvPr/>
          </p:nvSpPr>
          <p:spPr>
            <a:xfrm>
              <a:off x="1979712" y="3645024"/>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4" name="Ovale 73"/>
            <p:cNvSpPr/>
            <p:nvPr/>
          </p:nvSpPr>
          <p:spPr>
            <a:xfrm>
              <a:off x="1619672" y="3573016"/>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5" name="Ovale 74"/>
            <p:cNvSpPr/>
            <p:nvPr/>
          </p:nvSpPr>
          <p:spPr>
            <a:xfrm>
              <a:off x="2195736" y="5013176"/>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6" name="Ovale 75"/>
            <p:cNvSpPr/>
            <p:nvPr/>
          </p:nvSpPr>
          <p:spPr>
            <a:xfrm>
              <a:off x="3491880" y="5085184"/>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e 77"/>
            <p:cNvSpPr/>
            <p:nvPr/>
          </p:nvSpPr>
          <p:spPr>
            <a:xfrm>
              <a:off x="2627784" y="4077072"/>
              <a:ext cx="144016" cy="144016"/>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8" name="CasellaDiTesto 47"/>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50" name="Immagine 49"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51" name="Immagine 50"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52" name="Rettangolo 51"/>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3" name="Immagine 52"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
        <p:nvSpPr>
          <p:cNvPr id="55" name="Segnaposto numero diapositiva 54"/>
          <p:cNvSpPr>
            <a:spLocks noGrp="1"/>
          </p:cNvSpPr>
          <p:nvPr>
            <p:ph type="sldNum" sz="quarter" idx="12"/>
          </p:nvPr>
        </p:nvSpPr>
        <p:spPr/>
        <p:txBody>
          <a:bodyPr/>
          <a:lstStyle/>
          <a:p>
            <a:fld id="{54BB953B-712A-4FA2-8A1D-40FE0CD053C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404664"/>
            <a:ext cx="6696744" cy="684312"/>
          </a:xfrm>
        </p:spPr>
        <p:txBody>
          <a:bodyPr anchor="t" anchorCtr="0">
            <a:normAutofit/>
          </a:bodyPr>
          <a:lstStyle/>
          <a:p>
            <a:pPr algn="l"/>
            <a:r>
              <a:rPr lang="en-GB" sz="3200" dirty="0" smtClean="0">
                <a:solidFill>
                  <a:schemeClr val="accent1">
                    <a:lumMod val="75000"/>
                  </a:schemeClr>
                </a:solidFill>
                <a:latin typeface="Arial" pitchFamily="34" charset="0"/>
                <a:cs typeface="Arial" pitchFamily="34" charset="0"/>
              </a:rPr>
              <a:t>Methods of analysis to detect needs</a:t>
            </a:r>
            <a:endParaRPr lang="en-GB" sz="3200" dirty="0">
              <a:solidFill>
                <a:schemeClr val="accent1">
                  <a:lumMod val="75000"/>
                </a:schemeClr>
              </a:solidFill>
              <a:latin typeface="Arial" pitchFamily="34" charset="0"/>
              <a:cs typeface="Arial" pitchFamily="34" charset="0"/>
            </a:endParaRPr>
          </a:p>
        </p:txBody>
      </p:sp>
      <p:sp>
        <p:nvSpPr>
          <p:cNvPr id="3" name="CasellaDiTesto 2"/>
          <p:cNvSpPr txBox="1"/>
          <p:nvPr/>
        </p:nvSpPr>
        <p:spPr>
          <a:xfrm>
            <a:off x="1403648" y="1340768"/>
            <a:ext cx="6840760" cy="4524315"/>
          </a:xfrm>
          <a:prstGeom prst="rect">
            <a:avLst/>
          </a:prstGeom>
          <a:noFill/>
        </p:spPr>
        <p:txBody>
          <a:bodyPr wrap="square" rtlCol="0">
            <a:spAutoFit/>
          </a:bodyPr>
          <a:lstStyle/>
          <a:p>
            <a:pPr marL="803275" indent="-803275"/>
            <a:r>
              <a:rPr lang="en-GB" dirty="0" err="1" smtClean="0"/>
              <a:t>SMEs</a:t>
            </a:r>
            <a:r>
              <a:rPr lang="en-GB" dirty="0" smtClean="0"/>
              <a:t> : assessment of </a:t>
            </a:r>
            <a:r>
              <a:rPr lang="en-GB" dirty="0" smtClean="0">
                <a:solidFill>
                  <a:srgbClr val="FF0000"/>
                </a:solidFill>
              </a:rPr>
              <a:t>entrepreneurship </a:t>
            </a:r>
            <a:r>
              <a:rPr lang="en-GB" dirty="0" smtClean="0"/>
              <a:t>(segmentation of </a:t>
            </a:r>
            <a:r>
              <a:rPr lang="en-GB" dirty="0" err="1" smtClean="0"/>
              <a:t>SMEs</a:t>
            </a:r>
            <a:r>
              <a:rPr lang="en-GB" dirty="0" smtClean="0"/>
              <a:t>).</a:t>
            </a:r>
          </a:p>
          <a:p>
            <a:pPr marL="715963" indent="-357188">
              <a:lnSpc>
                <a:spcPct val="150000"/>
              </a:lnSpc>
              <a:buFont typeface="Arial" pitchFamily="34" charset="0"/>
              <a:buChar char="•"/>
            </a:pPr>
            <a:r>
              <a:rPr lang="en-GB" dirty="0" smtClean="0"/>
              <a:t>Business Models</a:t>
            </a:r>
          </a:p>
          <a:p>
            <a:pPr marL="715963" indent="-357188">
              <a:lnSpc>
                <a:spcPct val="150000"/>
              </a:lnSpc>
              <a:buFont typeface="Arial" pitchFamily="34" charset="0"/>
              <a:buChar char="•"/>
            </a:pPr>
            <a:r>
              <a:rPr lang="en-GB" dirty="0" smtClean="0"/>
              <a:t>Functions performed</a:t>
            </a:r>
          </a:p>
          <a:p>
            <a:pPr marL="715963" indent="-357188">
              <a:lnSpc>
                <a:spcPct val="150000"/>
              </a:lnSpc>
              <a:buFont typeface="Arial" pitchFamily="34" charset="0"/>
              <a:buChar char="•"/>
            </a:pPr>
            <a:r>
              <a:rPr lang="en-GB" dirty="0" smtClean="0"/>
              <a:t>Empowerment of decisions</a:t>
            </a:r>
          </a:p>
          <a:p>
            <a:pPr marL="715963" indent="-357188">
              <a:lnSpc>
                <a:spcPct val="150000"/>
              </a:lnSpc>
              <a:buFont typeface="Arial" pitchFamily="34" charset="0"/>
              <a:buChar char="•"/>
            </a:pPr>
            <a:r>
              <a:rPr lang="en-GB" dirty="0" smtClean="0"/>
              <a:t>Propensity to Innovation </a:t>
            </a:r>
          </a:p>
          <a:p>
            <a:pPr marL="715963" indent="-357188">
              <a:buFont typeface="Arial" pitchFamily="34" charset="0"/>
              <a:buChar char="•"/>
            </a:pPr>
            <a:endParaRPr lang="en-GB" dirty="0" smtClean="0"/>
          </a:p>
          <a:p>
            <a:pPr marL="1346200" indent="-1344613"/>
            <a:r>
              <a:rPr lang="en-GB" dirty="0" err="1" smtClean="0"/>
              <a:t>CLUSTERs</a:t>
            </a:r>
            <a:r>
              <a:rPr lang="en-GB" dirty="0" smtClean="0"/>
              <a:t>: Overall </a:t>
            </a:r>
            <a:r>
              <a:rPr lang="en-GB" b="1" dirty="0" smtClean="0">
                <a:solidFill>
                  <a:srgbClr val="FF0000"/>
                </a:solidFill>
              </a:rPr>
              <a:t>cluster’s overall entrepreneurship </a:t>
            </a:r>
            <a:r>
              <a:rPr lang="en-GB" dirty="0" smtClean="0"/>
              <a:t>(positioning of Clusters).</a:t>
            </a:r>
          </a:p>
          <a:p>
            <a:pPr marL="715963" indent="-357188">
              <a:lnSpc>
                <a:spcPct val="150000"/>
              </a:lnSpc>
              <a:buFont typeface="Arial" pitchFamily="34" charset="0"/>
              <a:buChar char="•"/>
            </a:pPr>
            <a:r>
              <a:rPr lang="en-GB" dirty="0" smtClean="0"/>
              <a:t>Independence (towards the final market)</a:t>
            </a:r>
          </a:p>
          <a:p>
            <a:pPr marL="715963" indent="-357188">
              <a:lnSpc>
                <a:spcPct val="150000"/>
              </a:lnSpc>
              <a:buFont typeface="Arial" pitchFamily="34" charset="0"/>
              <a:buChar char="•"/>
            </a:pPr>
            <a:r>
              <a:rPr lang="en-GB" dirty="0" smtClean="0"/>
              <a:t>Consolidation (internal structure)</a:t>
            </a:r>
          </a:p>
          <a:p>
            <a:pPr marL="358775" indent="-357188"/>
            <a:endParaRPr lang="en-GB" dirty="0" smtClean="0"/>
          </a:p>
          <a:p>
            <a:pPr marL="358775" indent="-357188"/>
            <a:endParaRPr lang="en-GB" dirty="0" smtClean="0"/>
          </a:p>
          <a:p>
            <a:r>
              <a:rPr lang="en-GB" dirty="0" smtClean="0"/>
              <a:t>	</a:t>
            </a:r>
            <a:endParaRPr lang="en-GB" dirty="0"/>
          </a:p>
        </p:txBody>
      </p:sp>
      <p:sp>
        <p:nvSpPr>
          <p:cNvPr id="4" name="CasellaDiTesto 3"/>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5" name="Immagine 4"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6" name="Immagine 5"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7" name="Rettangolo 6"/>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1403648" y="2564904"/>
            <a:ext cx="5976664" cy="1143000"/>
          </a:xfrm>
        </p:spPr>
        <p:txBody>
          <a:bodyPr>
            <a:normAutofit/>
          </a:bodyPr>
          <a:lstStyle/>
          <a:p>
            <a:pPr algn="ctr"/>
            <a:r>
              <a:rPr lang="en-US" sz="4400" b="1" dirty="0" smtClean="0">
                <a:solidFill>
                  <a:schemeClr val="accent1">
                    <a:lumMod val="75000"/>
                  </a:schemeClr>
                </a:solidFill>
                <a:latin typeface="Arial" pitchFamily="34" charset="0"/>
                <a:cs typeface="Arial" pitchFamily="34" charset="0"/>
              </a:rPr>
              <a:t>SMEs</a:t>
            </a:r>
            <a:endParaRPr lang="en-US" sz="4400" b="1" dirty="0">
              <a:solidFill>
                <a:schemeClr val="accent1">
                  <a:lumMod val="75000"/>
                </a:schemeClr>
              </a:solidFill>
              <a:latin typeface="Arial" pitchFamily="34" charset="0"/>
              <a:cs typeface="Arial" pitchFamily="34" charset="0"/>
            </a:endParaRPr>
          </a:p>
        </p:txBody>
      </p:sp>
      <p:sp>
        <p:nvSpPr>
          <p:cNvPr id="3" name="CasellaDiTesto 2"/>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4" name="Immagine 3"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5" name="Immagine 4"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6" name="Rettangolo 5"/>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itolo 1"/>
          <p:cNvSpPr>
            <a:spLocks noGrp="1"/>
          </p:cNvSpPr>
          <p:nvPr>
            <p:ph type="title"/>
          </p:nvPr>
        </p:nvSpPr>
        <p:spPr>
          <a:xfrm>
            <a:off x="683568" y="548680"/>
            <a:ext cx="4968552" cy="720080"/>
          </a:xfrm>
        </p:spPr>
        <p:txBody>
          <a:bodyPr anchor="t" anchorCtr="0">
            <a:normAutofit/>
          </a:bodyPr>
          <a:lstStyle/>
          <a:p>
            <a:pPr algn="l" eaLnBrk="1" hangingPunct="1"/>
            <a:r>
              <a:rPr lang="en-GB" sz="3200" dirty="0" err="1" smtClean="0">
                <a:solidFill>
                  <a:schemeClr val="accent1">
                    <a:lumMod val="75000"/>
                  </a:schemeClr>
                </a:solidFill>
                <a:latin typeface="Arial" pitchFamily="34" charset="0"/>
                <a:cs typeface="Arial" pitchFamily="34" charset="0"/>
              </a:rPr>
              <a:t>SMEs</a:t>
            </a:r>
            <a:r>
              <a:rPr lang="en-GB" sz="3200" dirty="0" smtClean="0">
                <a:solidFill>
                  <a:schemeClr val="accent1">
                    <a:lumMod val="75000"/>
                  </a:schemeClr>
                </a:solidFill>
                <a:latin typeface="Arial" pitchFamily="34" charset="0"/>
                <a:cs typeface="Arial" pitchFamily="34" charset="0"/>
              </a:rPr>
              <a:t>: Business Models</a:t>
            </a:r>
          </a:p>
        </p:txBody>
      </p:sp>
      <p:grpSp>
        <p:nvGrpSpPr>
          <p:cNvPr id="10" name="Gruppo 9"/>
          <p:cNvGrpSpPr/>
          <p:nvPr/>
        </p:nvGrpSpPr>
        <p:grpSpPr>
          <a:xfrm>
            <a:off x="1043608" y="2132856"/>
            <a:ext cx="6678428" cy="3022592"/>
            <a:chOff x="899592" y="3550031"/>
            <a:chExt cx="7036184" cy="1993726"/>
          </a:xfrm>
        </p:grpSpPr>
        <p:sp>
          <p:nvSpPr>
            <p:cNvPr id="5" name="Freccia a destra 4"/>
            <p:cNvSpPr/>
            <p:nvPr/>
          </p:nvSpPr>
          <p:spPr>
            <a:xfrm rot="19633550">
              <a:off x="1473173" y="4073364"/>
              <a:ext cx="5996741" cy="833746"/>
            </a:xfrm>
            <a:prstGeom prst="rightArrow">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itchFamily="34" charset="0"/>
                <a:cs typeface="Arial" pitchFamily="34" charset="0"/>
              </a:endParaRPr>
            </a:p>
          </p:txBody>
        </p:sp>
        <p:sp>
          <p:nvSpPr>
            <p:cNvPr id="6" name="CasellaDiTesto 5"/>
            <p:cNvSpPr txBox="1"/>
            <p:nvPr/>
          </p:nvSpPr>
          <p:spPr>
            <a:xfrm>
              <a:off x="899592" y="5117432"/>
              <a:ext cx="3869135" cy="426325"/>
            </a:xfrm>
            <a:prstGeom prst="rect">
              <a:avLst/>
            </a:prstGeom>
            <a:noFill/>
          </p:spPr>
          <p:txBody>
            <a:bodyPr wrap="square" rtlCol="0">
              <a:spAutoFit/>
            </a:bodyPr>
            <a:lstStyle/>
            <a:p>
              <a:pPr marL="342900" indent="-342900" algn="ctr">
                <a:buAutoNum type="arabicPeriod"/>
              </a:pPr>
              <a:r>
                <a:rPr lang="en-GB" b="1" dirty="0" smtClean="0">
                  <a:latin typeface="Arial" pitchFamily="34" charset="0"/>
                  <a:cs typeface="Arial" pitchFamily="34" charset="0"/>
                </a:rPr>
                <a:t>Sub-contractors </a:t>
              </a:r>
            </a:p>
            <a:p>
              <a:pPr marL="342900" indent="-342900" algn="ctr"/>
              <a:r>
                <a:rPr lang="en-GB" b="1" dirty="0" smtClean="0">
                  <a:latin typeface="Arial" pitchFamily="34" charset="0"/>
                  <a:cs typeface="Arial" pitchFamily="34" charset="0"/>
                </a:rPr>
                <a:t>(CM-T)</a:t>
              </a:r>
              <a:endParaRPr lang="en-GB" b="1" dirty="0">
                <a:latin typeface="Arial" pitchFamily="34" charset="0"/>
                <a:cs typeface="Arial" pitchFamily="34" charset="0"/>
              </a:endParaRPr>
            </a:p>
          </p:txBody>
        </p:sp>
        <p:sp>
          <p:nvSpPr>
            <p:cNvPr id="7" name="CasellaDiTesto 6"/>
            <p:cNvSpPr txBox="1"/>
            <p:nvPr/>
          </p:nvSpPr>
          <p:spPr>
            <a:xfrm>
              <a:off x="2341034" y="4737456"/>
              <a:ext cx="2095445" cy="369332"/>
            </a:xfrm>
            <a:prstGeom prst="rect">
              <a:avLst/>
            </a:prstGeom>
            <a:noFill/>
          </p:spPr>
          <p:txBody>
            <a:bodyPr wrap="none" rtlCol="0">
              <a:spAutoFit/>
            </a:bodyPr>
            <a:lstStyle/>
            <a:p>
              <a:pPr algn="ctr"/>
              <a:r>
                <a:rPr lang="en-GB" b="1" dirty="0" smtClean="0">
                  <a:latin typeface="Arial" pitchFamily="34" charset="0"/>
                  <a:cs typeface="Arial" pitchFamily="34" charset="0"/>
                </a:rPr>
                <a:t>2. Co-contractors</a:t>
              </a:r>
            </a:p>
          </p:txBody>
        </p:sp>
        <p:sp>
          <p:nvSpPr>
            <p:cNvPr id="8" name="CasellaDiTesto 7"/>
            <p:cNvSpPr txBox="1"/>
            <p:nvPr/>
          </p:nvSpPr>
          <p:spPr>
            <a:xfrm>
              <a:off x="3458214" y="4119996"/>
              <a:ext cx="2703077" cy="426325"/>
            </a:xfrm>
            <a:prstGeom prst="rect">
              <a:avLst/>
            </a:prstGeom>
            <a:noFill/>
          </p:spPr>
          <p:txBody>
            <a:bodyPr wrap="none" rtlCol="0">
              <a:spAutoFit/>
            </a:bodyPr>
            <a:lstStyle/>
            <a:p>
              <a:pPr algn="ctr"/>
              <a:r>
                <a:rPr lang="en-GB" b="1" dirty="0" smtClean="0">
                  <a:latin typeface="Arial" pitchFamily="34" charset="0"/>
                  <a:cs typeface="Arial" pitchFamily="34" charset="0"/>
                </a:rPr>
                <a:t>3. Hybrids </a:t>
              </a:r>
            </a:p>
            <a:p>
              <a:pPr algn="ctr"/>
              <a:r>
                <a:rPr lang="en-GB" b="1" dirty="0" smtClean="0">
                  <a:latin typeface="Arial" pitchFamily="34" charset="0"/>
                  <a:cs typeface="Arial" pitchFamily="34" charset="0"/>
                </a:rPr>
                <a:t>Two business models</a:t>
              </a:r>
            </a:p>
          </p:txBody>
        </p:sp>
        <p:sp>
          <p:nvSpPr>
            <p:cNvPr id="9" name="CasellaDiTesto 8"/>
            <p:cNvSpPr txBox="1"/>
            <p:nvPr/>
          </p:nvSpPr>
          <p:spPr>
            <a:xfrm>
              <a:off x="4616996" y="3550031"/>
              <a:ext cx="3318780" cy="426325"/>
            </a:xfrm>
            <a:prstGeom prst="rect">
              <a:avLst/>
            </a:prstGeom>
            <a:noFill/>
          </p:spPr>
          <p:txBody>
            <a:bodyPr wrap="square" rtlCol="0">
              <a:spAutoFit/>
            </a:bodyPr>
            <a:lstStyle/>
            <a:p>
              <a:pPr algn="ctr"/>
              <a:r>
                <a:rPr lang="en-GB" b="1" dirty="0" smtClean="0">
                  <a:latin typeface="Arial" pitchFamily="34" charset="0"/>
                  <a:cs typeface="Arial" pitchFamily="34" charset="0"/>
                </a:rPr>
                <a:t>4. </a:t>
              </a:r>
              <a:r>
                <a:rPr lang="en-GB" b="1" dirty="0" err="1" smtClean="0">
                  <a:latin typeface="Arial" pitchFamily="34" charset="0"/>
                  <a:cs typeface="Arial" pitchFamily="34" charset="0"/>
                </a:rPr>
                <a:t>SMBrands</a:t>
              </a:r>
              <a:r>
                <a:rPr lang="en-GB" b="1" dirty="0" smtClean="0">
                  <a:latin typeface="Arial" pitchFamily="34" charset="0"/>
                  <a:cs typeface="Arial" pitchFamily="34" charset="0"/>
                </a:rPr>
                <a:t> </a:t>
              </a:r>
            </a:p>
            <a:p>
              <a:pPr algn="ctr"/>
              <a:r>
                <a:rPr lang="en-GB" b="1" dirty="0" smtClean="0">
                  <a:latin typeface="Arial" pitchFamily="34" charset="0"/>
                  <a:cs typeface="Arial" pitchFamily="34" charset="0"/>
                </a:rPr>
                <a:t>(specialized)</a:t>
              </a:r>
            </a:p>
          </p:txBody>
        </p:sp>
      </p:grpSp>
      <p:sp>
        <p:nvSpPr>
          <p:cNvPr id="12" name="CasellaDiTesto 11"/>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13" name="Immagine 12"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14" name="Immagine 13"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15" name="Rettangolo 14"/>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6" name="Immagine 15"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
        <p:nvSpPr>
          <p:cNvPr id="17" name="Segnaposto numero diapositiva 16"/>
          <p:cNvSpPr>
            <a:spLocks noGrp="1"/>
          </p:cNvSpPr>
          <p:nvPr>
            <p:ph type="sldNum" sz="quarter" idx="12"/>
          </p:nvPr>
        </p:nvSpPr>
        <p:spPr/>
        <p:txBody>
          <a:bodyPr/>
          <a:lstStyle/>
          <a:p>
            <a:fld id="{54BB953B-712A-4FA2-8A1D-40FE0CD053C8}" type="slidenum">
              <a:rPr lang="en-US" smtClean="0"/>
              <a:pPr/>
              <a:t>13</a:t>
            </a:fld>
            <a:endParaRPr lang="en-US"/>
          </a:p>
        </p:txBody>
      </p:sp>
      <p:cxnSp>
        <p:nvCxnSpPr>
          <p:cNvPr id="21" name="Connettore 2 20"/>
          <p:cNvCxnSpPr/>
          <p:nvPr/>
        </p:nvCxnSpPr>
        <p:spPr>
          <a:xfrm flipV="1">
            <a:off x="683568" y="1772816"/>
            <a:ext cx="0" cy="36004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4" name="Connettore 1 23"/>
          <p:cNvCxnSpPr/>
          <p:nvPr/>
        </p:nvCxnSpPr>
        <p:spPr>
          <a:xfrm>
            <a:off x="611560" y="3789040"/>
            <a:ext cx="7704856"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ttangolo 24"/>
          <p:cNvSpPr/>
          <p:nvPr/>
        </p:nvSpPr>
        <p:spPr>
          <a:xfrm>
            <a:off x="4211960" y="4077072"/>
            <a:ext cx="4572000" cy="1077218"/>
          </a:xfrm>
          <a:prstGeom prst="rect">
            <a:avLst/>
          </a:prstGeom>
        </p:spPr>
        <p:txBody>
          <a:bodyPr>
            <a:spAutoFit/>
          </a:bodyPr>
          <a:lstStyle/>
          <a:p>
            <a:pPr algn="ctr"/>
            <a:r>
              <a:rPr lang="en-GB" sz="1600" b="1" dirty="0" smtClean="0">
                <a:solidFill>
                  <a:srgbClr val="0070C0"/>
                </a:solidFill>
                <a:latin typeface="Arial" pitchFamily="34" charset="0"/>
                <a:cs typeface="Arial" pitchFamily="34" charset="0"/>
              </a:rPr>
              <a:t>They manufacture on the basis of </a:t>
            </a:r>
          </a:p>
          <a:p>
            <a:pPr algn="ctr"/>
            <a:r>
              <a:rPr lang="en-GB" sz="1600" b="1" dirty="0" smtClean="0">
                <a:solidFill>
                  <a:srgbClr val="FF0000"/>
                </a:solidFill>
                <a:latin typeface="Arial" pitchFamily="34" charset="0"/>
                <a:cs typeface="Arial" pitchFamily="34" charset="0"/>
              </a:rPr>
              <a:t>“external specifications”</a:t>
            </a:r>
            <a:r>
              <a:rPr lang="en-GB" sz="1600" b="1" dirty="0" smtClean="0">
                <a:solidFill>
                  <a:srgbClr val="002060"/>
                </a:solidFill>
                <a:latin typeface="Arial" pitchFamily="34" charset="0"/>
                <a:cs typeface="Arial" pitchFamily="34" charset="0"/>
              </a:rPr>
              <a:t>;</a:t>
            </a:r>
            <a:r>
              <a:rPr lang="en-GB" sz="1600" b="1" dirty="0" smtClean="0">
                <a:solidFill>
                  <a:srgbClr val="0070C0"/>
                </a:solidFill>
                <a:latin typeface="Arial" pitchFamily="34" charset="0"/>
                <a:cs typeface="Arial" pitchFamily="34" charset="0"/>
              </a:rPr>
              <a:t> </a:t>
            </a:r>
          </a:p>
          <a:p>
            <a:pPr algn="ctr"/>
            <a:r>
              <a:rPr lang="en-GB" sz="1600" b="1" dirty="0" smtClean="0">
                <a:solidFill>
                  <a:srgbClr val="0070C0"/>
                </a:solidFill>
                <a:latin typeface="Arial" pitchFamily="34" charset="0"/>
                <a:cs typeface="Arial" pitchFamily="34" charset="0"/>
              </a:rPr>
              <a:t>both segments supply (pre-identified) customers.  They sell “industrial services”</a:t>
            </a:r>
            <a:endParaRPr lang="en-GB" sz="1600" b="1" dirty="0">
              <a:solidFill>
                <a:srgbClr val="0070C0"/>
              </a:solidFill>
              <a:latin typeface="Arial" pitchFamily="34" charset="0"/>
              <a:cs typeface="Arial" pitchFamily="34" charset="0"/>
            </a:endParaRPr>
          </a:p>
        </p:txBody>
      </p:sp>
      <p:sp>
        <p:nvSpPr>
          <p:cNvPr id="26" name="CasellaDiTesto 25"/>
          <p:cNvSpPr txBox="1"/>
          <p:nvPr/>
        </p:nvSpPr>
        <p:spPr>
          <a:xfrm>
            <a:off x="971600" y="1988840"/>
            <a:ext cx="3456384" cy="1077218"/>
          </a:xfrm>
          <a:prstGeom prst="rect">
            <a:avLst/>
          </a:prstGeom>
          <a:noFill/>
        </p:spPr>
        <p:txBody>
          <a:bodyPr wrap="square" rtlCol="0">
            <a:spAutoFit/>
          </a:bodyPr>
          <a:lstStyle/>
          <a:p>
            <a:pPr algn="ctr"/>
            <a:r>
              <a:rPr lang="en-GB" sz="1600" b="1" dirty="0" smtClean="0">
                <a:solidFill>
                  <a:srgbClr val="0070C0"/>
                </a:solidFill>
                <a:latin typeface="Arial" pitchFamily="34" charset="0"/>
                <a:cs typeface="Arial" pitchFamily="34" charset="0"/>
              </a:rPr>
              <a:t>They produce on the basis  of  </a:t>
            </a:r>
          </a:p>
          <a:p>
            <a:pPr algn="ctr"/>
            <a:r>
              <a:rPr lang="en-GB" sz="1600" b="1" dirty="0" smtClean="0">
                <a:solidFill>
                  <a:srgbClr val="FF0000"/>
                </a:solidFill>
                <a:latin typeface="Arial" pitchFamily="34" charset="0"/>
                <a:cs typeface="Arial" pitchFamily="34" charset="0"/>
              </a:rPr>
              <a:t>“internal specifications” </a:t>
            </a:r>
          </a:p>
          <a:p>
            <a:pPr algn="ctr"/>
            <a:r>
              <a:rPr lang="en-GB" sz="1600" b="1" dirty="0" smtClean="0">
                <a:solidFill>
                  <a:srgbClr val="0070C0"/>
                </a:solidFill>
                <a:latin typeface="Arial" pitchFamily="34" charset="0"/>
                <a:cs typeface="Arial" pitchFamily="34" charset="0"/>
              </a:rPr>
              <a:t>(at least  partially);</a:t>
            </a:r>
          </a:p>
          <a:p>
            <a:pPr algn="ctr"/>
            <a:r>
              <a:rPr lang="en-GB" sz="1600" b="1" dirty="0" smtClean="0">
                <a:solidFill>
                  <a:srgbClr val="0070C0"/>
                </a:solidFill>
                <a:latin typeface="Arial" pitchFamily="34" charset="0"/>
                <a:cs typeface="Arial" pitchFamily="34" charset="0"/>
              </a:rPr>
              <a:t> they sell to the market.</a:t>
            </a:r>
            <a:endParaRPr lang="en-GB" sz="1600" b="1" dirty="0">
              <a:solidFill>
                <a:srgbClr val="0070C0"/>
              </a:solidFill>
              <a:latin typeface="Arial" pitchFamily="34" charset="0"/>
              <a:cs typeface="Arial" pitchFamily="34" charset="0"/>
            </a:endParaRPr>
          </a:p>
        </p:txBody>
      </p:sp>
      <p:sp>
        <p:nvSpPr>
          <p:cNvPr id="28" name="CasellaDiTesto 27"/>
          <p:cNvSpPr txBox="1"/>
          <p:nvPr/>
        </p:nvSpPr>
        <p:spPr>
          <a:xfrm rot="16200000">
            <a:off x="-613013" y="3501444"/>
            <a:ext cx="1954381" cy="369332"/>
          </a:xfrm>
          <a:prstGeom prst="rect">
            <a:avLst/>
          </a:prstGeom>
          <a:noFill/>
        </p:spPr>
        <p:txBody>
          <a:bodyPr wrap="none" rtlCol="0">
            <a:spAutoFit/>
          </a:bodyPr>
          <a:lstStyle/>
          <a:p>
            <a:r>
              <a:rPr lang="en-GB" dirty="0" smtClean="0"/>
              <a:t>Entrepreneurship</a:t>
            </a:r>
            <a:endParaRPr lang="en-GB" dirty="0"/>
          </a:p>
        </p:txBody>
      </p:sp>
      <p:sp>
        <p:nvSpPr>
          <p:cNvPr id="29" name="CasellaDiTesto 28"/>
          <p:cNvSpPr txBox="1"/>
          <p:nvPr/>
        </p:nvSpPr>
        <p:spPr>
          <a:xfrm>
            <a:off x="755576" y="5085184"/>
            <a:ext cx="325730" cy="369332"/>
          </a:xfrm>
          <a:prstGeom prst="rect">
            <a:avLst/>
          </a:prstGeom>
          <a:noFill/>
          <a:ln>
            <a:noFill/>
          </a:ln>
        </p:spPr>
        <p:txBody>
          <a:bodyPr wrap="none" rtlCol="0">
            <a:spAutoFit/>
          </a:bodyPr>
          <a:lstStyle/>
          <a:p>
            <a:r>
              <a:rPr lang="en-GB" b="1" i="1" dirty="0" smtClean="0">
                <a:solidFill>
                  <a:srgbClr val="FFC000"/>
                </a:solidFill>
              </a:rPr>
              <a:t>L</a:t>
            </a:r>
            <a:endParaRPr lang="en-GB" b="1" i="1" dirty="0">
              <a:solidFill>
                <a:srgbClr val="FFC000"/>
              </a:solidFill>
            </a:endParaRPr>
          </a:p>
        </p:txBody>
      </p:sp>
      <p:sp>
        <p:nvSpPr>
          <p:cNvPr id="30" name="CasellaDiTesto 29"/>
          <p:cNvSpPr txBox="1"/>
          <p:nvPr/>
        </p:nvSpPr>
        <p:spPr>
          <a:xfrm>
            <a:off x="706149" y="3607953"/>
            <a:ext cx="377026" cy="369332"/>
          </a:xfrm>
          <a:prstGeom prst="rect">
            <a:avLst/>
          </a:prstGeom>
          <a:noFill/>
          <a:ln>
            <a:noFill/>
          </a:ln>
        </p:spPr>
        <p:txBody>
          <a:bodyPr wrap="none" rtlCol="0">
            <a:spAutoFit/>
          </a:bodyPr>
          <a:lstStyle/>
          <a:p>
            <a:r>
              <a:rPr lang="en-GB" b="1" i="1" dirty="0" smtClean="0">
                <a:solidFill>
                  <a:srgbClr val="FFC000"/>
                </a:solidFill>
              </a:rPr>
              <a:t>M</a:t>
            </a:r>
            <a:endParaRPr lang="en-GB" b="1" i="1" dirty="0">
              <a:solidFill>
                <a:srgbClr val="FFC000"/>
              </a:solidFill>
            </a:endParaRPr>
          </a:p>
        </p:txBody>
      </p:sp>
      <p:sp>
        <p:nvSpPr>
          <p:cNvPr id="31" name="CasellaDiTesto 30"/>
          <p:cNvSpPr txBox="1"/>
          <p:nvPr/>
        </p:nvSpPr>
        <p:spPr>
          <a:xfrm>
            <a:off x="755576" y="2132856"/>
            <a:ext cx="351378" cy="369332"/>
          </a:xfrm>
          <a:prstGeom prst="rect">
            <a:avLst/>
          </a:prstGeom>
          <a:noFill/>
          <a:ln>
            <a:noFill/>
          </a:ln>
        </p:spPr>
        <p:txBody>
          <a:bodyPr wrap="none" rtlCol="0">
            <a:spAutoFit/>
          </a:bodyPr>
          <a:lstStyle/>
          <a:p>
            <a:r>
              <a:rPr lang="en-GB" b="1" i="1" dirty="0" smtClean="0">
                <a:solidFill>
                  <a:srgbClr val="FFC000"/>
                </a:solidFill>
              </a:rPr>
              <a:t>H</a:t>
            </a:r>
            <a:endParaRPr lang="en-GB" b="1" i="1" dirty="0">
              <a:solidFill>
                <a:srgbClr val="FFC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itolo 1"/>
          <p:cNvSpPr>
            <a:spLocks noGrp="1"/>
          </p:cNvSpPr>
          <p:nvPr>
            <p:ph type="title"/>
          </p:nvPr>
        </p:nvSpPr>
        <p:spPr>
          <a:xfrm>
            <a:off x="683568" y="332656"/>
            <a:ext cx="4176464" cy="710952"/>
          </a:xfrm>
        </p:spPr>
        <p:txBody>
          <a:bodyPr>
            <a:normAutofit/>
          </a:bodyPr>
          <a:lstStyle/>
          <a:p>
            <a:pPr algn="l" eaLnBrk="1" hangingPunct="1"/>
            <a:r>
              <a:rPr lang="en-GB" sz="3200" dirty="0" smtClean="0">
                <a:solidFill>
                  <a:schemeClr val="accent1">
                    <a:lumMod val="75000"/>
                  </a:schemeClr>
                </a:solidFill>
                <a:latin typeface="Arial" pitchFamily="34" charset="0"/>
                <a:cs typeface="Arial" pitchFamily="34" charset="0"/>
              </a:rPr>
              <a:t>Functions performed</a:t>
            </a:r>
          </a:p>
        </p:txBody>
      </p:sp>
      <p:sp>
        <p:nvSpPr>
          <p:cNvPr id="21530" name="CasellaDiTesto 138"/>
          <p:cNvSpPr txBox="1">
            <a:spLocks noChangeArrowheads="1"/>
          </p:cNvSpPr>
          <p:nvPr/>
        </p:nvSpPr>
        <p:spPr bwMode="auto">
          <a:xfrm>
            <a:off x="2843808" y="5085184"/>
            <a:ext cx="4826962" cy="646331"/>
          </a:xfrm>
          <a:prstGeom prst="rect">
            <a:avLst/>
          </a:prstGeom>
          <a:noFill/>
          <a:ln w="9525">
            <a:noFill/>
            <a:miter lim="800000"/>
            <a:headEnd/>
            <a:tailEnd/>
          </a:ln>
        </p:spPr>
        <p:txBody>
          <a:bodyPr wrap="none">
            <a:spAutoFit/>
          </a:bodyPr>
          <a:lstStyle/>
          <a:p>
            <a:r>
              <a:rPr lang="en-GB" b="1" dirty="0">
                <a:latin typeface="Arial" pitchFamily="34" charset="0"/>
                <a:cs typeface="Arial" pitchFamily="34" charset="0"/>
              </a:rPr>
              <a:t>Number of functions/activities performed  </a:t>
            </a:r>
          </a:p>
          <a:p>
            <a:r>
              <a:rPr lang="en-GB" dirty="0" smtClean="0">
                <a:latin typeface="Arial" pitchFamily="34" charset="0"/>
                <a:cs typeface="Arial" pitchFamily="34" charset="0"/>
              </a:rPr>
              <a:t>(extension </a:t>
            </a:r>
            <a:r>
              <a:rPr lang="en-GB" dirty="0">
                <a:latin typeface="Arial" pitchFamily="34" charset="0"/>
                <a:cs typeface="Arial" pitchFamily="34" charset="0"/>
              </a:rPr>
              <a:t>of </a:t>
            </a:r>
            <a:r>
              <a:rPr lang="en-GB" dirty="0" smtClean="0">
                <a:latin typeface="Arial" pitchFamily="34" charset="0"/>
                <a:cs typeface="Arial" pitchFamily="34" charset="0"/>
              </a:rPr>
              <a:t>business  model)</a:t>
            </a:r>
            <a:endParaRPr lang="en-GB" dirty="0">
              <a:latin typeface="Arial" pitchFamily="34" charset="0"/>
              <a:cs typeface="Arial" pitchFamily="34" charset="0"/>
            </a:endParaRPr>
          </a:p>
        </p:txBody>
      </p:sp>
      <p:sp>
        <p:nvSpPr>
          <p:cNvPr id="21531" name="CasellaDiTesto 139"/>
          <p:cNvSpPr txBox="1">
            <a:spLocks noChangeArrowheads="1"/>
          </p:cNvSpPr>
          <p:nvPr/>
        </p:nvSpPr>
        <p:spPr bwMode="auto">
          <a:xfrm>
            <a:off x="179512" y="2420888"/>
            <a:ext cx="2232248" cy="1200329"/>
          </a:xfrm>
          <a:prstGeom prst="rect">
            <a:avLst/>
          </a:prstGeom>
          <a:noFill/>
          <a:ln w="9525">
            <a:noFill/>
            <a:miter lim="800000"/>
            <a:headEnd/>
            <a:tailEnd/>
          </a:ln>
        </p:spPr>
        <p:txBody>
          <a:bodyPr wrap="square">
            <a:spAutoFit/>
          </a:bodyPr>
          <a:lstStyle/>
          <a:p>
            <a:r>
              <a:rPr lang="en-GB" b="1" dirty="0">
                <a:latin typeface="Arial" pitchFamily="34" charset="0"/>
                <a:cs typeface="Arial" pitchFamily="34" charset="0"/>
              </a:rPr>
              <a:t>Complexity </a:t>
            </a:r>
            <a:endParaRPr lang="en-GB" b="1" dirty="0" smtClean="0">
              <a:latin typeface="Arial" pitchFamily="34" charset="0"/>
              <a:cs typeface="Arial" pitchFamily="34" charset="0"/>
            </a:endParaRPr>
          </a:p>
          <a:p>
            <a:r>
              <a:rPr lang="en-GB" b="1" dirty="0" smtClean="0">
                <a:latin typeface="Arial" pitchFamily="34" charset="0"/>
                <a:cs typeface="Arial" pitchFamily="34" charset="0"/>
              </a:rPr>
              <a:t>of </a:t>
            </a:r>
            <a:r>
              <a:rPr lang="en-GB" b="1" dirty="0">
                <a:latin typeface="Arial" pitchFamily="34" charset="0"/>
                <a:cs typeface="Arial" pitchFamily="34" charset="0"/>
              </a:rPr>
              <a:t>activities</a:t>
            </a:r>
          </a:p>
          <a:p>
            <a:r>
              <a:rPr lang="en-GB" dirty="0">
                <a:latin typeface="Arial" pitchFamily="34" charset="0"/>
                <a:cs typeface="Arial" pitchFamily="34" charset="0"/>
              </a:rPr>
              <a:t>(depth of </a:t>
            </a:r>
            <a:r>
              <a:rPr lang="en-GB" dirty="0" smtClean="0">
                <a:latin typeface="Arial" pitchFamily="34" charset="0"/>
                <a:cs typeface="Arial" pitchFamily="34" charset="0"/>
              </a:rPr>
              <a:t>the  business model) </a:t>
            </a:r>
            <a:endParaRPr lang="en-GB" dirty="0">
              <a:latin typeface="Arial" pitchFamily="34" charset="0"/>
              <a:cs typeface="Arial" pitchFamily="34" charset="0"/>
            </a:endParaRPr>
          </a:p>
        </p:txBody>
      </p:sp>
      <p:grpSp>
        <p:nvGrpSpPr>
          <p:cNvPr id="43" name="Gruppo 42"/>
          <p:cNvGrpSpPr/>
          <p:nvPr/>
        </p:nvGrpSpPr>
        <p:grpSpPr>
          <a:xfrm>
            <a:off x="2987824" y="1844824"/>
            <a:ext cx="5328592" cy="2808312"/>
            <a:chOff x="2411760" y="2348880"/>
            <a:chExt cx="5616575" cy="3095625"/>
          </a:xfrm>
        </p:grpSpPr>
        <p:cxnSp>
          <p:nvCxnSpPr>
            <p:cNvPr id="5" name="Connettore 1 4"/>
            <p:cNvCxnSpPr/>
            <p:nvPr/>
          </p:nvCxnSpPr>
          <p:spPr>
            <a:xfrm flipV="1">
              <a:off x="2627660" y="2348880"/>
              <a:ext cx="4392612" cy="50323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ttore 1 5"/>
            <p:cNvCxnSpPr/>
            <p:nvPr/>
          </p:nvCxnSpPr>
          <p:spPr>
            <a:xfrm>
              <a:off x="2411760" y="3141042"/>
              <a:ext cx="396081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flipH="1">
              <a:off x="2411760" y="2852117"/>
              <a:ext cx="215900" cy="28892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H="1">
              <a:off x="6372572" y="2348880"/>
              <a:ext cx="647700" cy="792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7020272" y="2348880"/>
              <a:ext cx="1008063" cy="36036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flipV="1">
              <a:off x="6372572" y="2709242"/>
              <a:ext cx="1655763" cy="4318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2411760" y="3141042"/>
              <a:ext cx="0" cy="1444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a:off x="2411760" y="3285505"/>
              <a:ext cx="1008112" cy="1434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Connettore 1 25"/>
            <p:cNvCxnSpPr/>
            <p:nvPr/>
          </p:nvCxnSpPr>
          <p:spPr>
            <a:xfrm>
              <a:off x="6372572" y="3141042"/>
              <a:ext cx="0" cy="23034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Connettore 1 28"/>
            <p:cNvCxnSpPr/>
            <p:nvPr/>
          </p:nvCxnSpPr>
          <p:spPr>
            <a:xfrm flipV="1">
              <a:off x="6372572" y="5012705"/>
              <a:ext cx="1584325" cy="431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Connettore 1 30"/>
            <p:cNvCxnSpPr/>
            <p:nvPr/>
          </p:nvCxnSpPr>
          <p:spPr>
            <a:xfrm flipH="1">
              <a:off x="7956897" y="2709242"/>
              <a:ext cx="71438" cy="23034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Connettore 1 40"/>
            <p:cNvCxnSpPr/>
            <p:nvPr/>
          </p:nvCxnSpPr>
          <p:spPr>
            <a:xfrm flipH="1">
              <a:off x="3410465" y="3140968"/>
              <a:ext cx="9407" cy="5289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ttore 1 44"/>
            <p:cNvCxnSpPr/>
            <p:nvPr/>
          </p:nvCxnSpPr>
          <p:spPr>
            <a:xfrm>
              <a:off x="4283422" y="3141042"/>
              <a:ext cx="0" cy="1152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nettore 1 47"/>
            <p:cNvCxnSpPr/>
            <p:nvPr/>
          </p:nvCxnSpPr>
          <p:spPr>
            <a:xfrm flipH="1">
              <a:off x="4283422" y="2636217"/>
              <a:ext cx="360363" cy="504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nettore 1 48"/>
            <p:cNvCxnSpPr/>
            <p:nvPr/>
          </p:nvCxnSpPr>
          <p:spPr>
            <a:xfrm flipH="1">
              <a:off x="3443213" y="2673647"/>
              <a:ext cx="360362" cy="431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Connettore 1 70"/>
            <p:cNvCxnSpPr/>
            <p:nvPr/>
          </p:nvCxnSpPr>
          <p:spPr>
            <a:xfrm flipH="1">
              <a:off x="5364088" y="2492896"/>
              <a:ext cx="431800" cy="647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nettore 1 73"/>
            <p:cNvCxnSpPr/>
            <p:nvPr/>
          </p:nvCxnSpPr>
          <p:spPr>
            <a:xfrm flipH="1">
              <a:off x="5364088" y="3129343"/>
              <a:ext cx="22987" cy="217186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Connettore 1 78"/>
            <p:cNvCxnSpPr/>
            <p:nvPr/>
          </p:nvCxnSpPr>
          <p:spPr>
            <a:xfrm>
              <a:off x="3398108" y="3657600"/>
              <a:ext cx="885314" cy="2756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3" name="Connettore 1 82"/>
            <p:cNvCxnSpPr/>
            <p:nvPr/>
          </p:nvCxnSpPr>
          <p:spPr>
            <a:xfrm>
              <a:off x="4283422" y="4293567"/>
              <a:ext cx="1080666" cy="50358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6" name="Connettore 1 85"/>
            <p:cNvCxnSpPr/>
            <p:nvPr/>
          </p:nvCxnSpPr>
          <p:spPr>
            <a:xfrm>
              <a:off x="5362832" y="5276335"/>
              <a:ext cx="1009740" cy="16817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0" name="Connettore 1 129"/>
            <p:cNvCxnSpPr/>
            <p:nvPr/>
          </p:nvCxnSpPr>
          <p:spPr>
            <a:xfrm>
              <a:off x="4283422" y="3933205"/>
              <a:ext cx="0" cy="3603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3" name="Connettore 1 132"/>
            <p:cNvCxnSpPr/>
            <p:nvPr/>
          </p:nvCxnSpPr>
          <p:spPr>
            <a:xfrm>
              <a:off x="3275360" y="3501405"/>
              <a:ext cx="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532" name="CasellaDiTesto 140"/>
            <p:cNvSpPr txBox="1">
              <a:spLocks noChangeArrowheads="1"/>
            </p:cNvSpPr>
            <p:nvPr/>
          </p:nvSpPr>
          <p:spPr bwMode="auto">
            <a:xfrm>
              <a:off x="2699792" y="2780928"/>
              <a:ext cx="822325" cy="369887"/>
            </a:xfrm>
            <a:prstGeom prst="rect">
              <a:avLst/>
            </a:prstGeom>
            <a:noFill/>
            <a:ln w="9525">
              <a:noFill/>
              <a:miter lim="800000"/>
              <a:headEnd/>
              <a:tailEnd/>
            </a:ln>
          </p:spPr>
          <p:txBody>
            <a:bodyPr wrap="none">
              <a:spAutoFit/>
            </a:bodyPr>
            <a:lstStyle/>
            <a:p>
              <a:r>
                <a:rPr lang="en-GB" dirty="0">
                  <a:latin typeface="Calibri" pitchFamily="34" charset="0"/>
                </a:rPr>
                <a:t>Sub-co</a:t>
              </a:r>
            </a:p>
          </p:txBody>
        </p:sp>
        <p:sp>
          <p:nvSpPr>
            <p:cNvPr id="21533" name="CasellaDiTesto 141"/>
            <p:cNvSpPr txBox="1">
              <a:spLocks noChangeArrowheads="1"/>
            </p:cNvSpPr>
            <p:nvPr/>
          </p:nvSpPr>
          <p:spPr bwMode="auto">
            <a:xfrm>
              <a:off x="3635896" y="2758346"/>
              <a:ext cx="719137" cy="368300"/>
            </a:xfrm>
            <a:prstGeom prst="rect">
              <a:avLst/>
            </a:prstGeom>
            <a:noFill/>
            <a:ln w="9525">
              <a:noFill/>
              <a:miter lim="800000"/>
              <a:headEnd/>
              <a:tailEnd/>
            </a:ln>
          </p:spPr>
          <p:txBody>
            <a:bodyPr wrap="none">
              <a:spAutoFit/>
            </a:bodyPr>
            <a:lstStyle/>
            <a:p>
              <a:r>
                <a:rPr lang="en-GB" b="1" dirty="0">
                  <a:solidFill>
                    <a:srgbClr val="92D050"/>
                  </a:solidFill>
                  <a:latin typeface="Calibri" pitchFamily="34" charset="0"/>
                </a:rPr>
                <a:t>Co-co</a:t>
              </a:r>
            </a:p>
          </p:txBody>
        </p:sp>
        <p:sp>
          <p:nvSpPr>
            <p:cNvPr id="21534" name="CasellaDiTesto 142"/>
            <p:cNvSpPr txBox="1">
              <a:spLocks noChangeArrowheads="1"/>
            </p:cNvSpPr>
            <p:nvPr/>
          </p:nvSpPr>
          <p:spPr bwMode="auto">
            <a:xfrm>
              <a:off x="4526368" y="2777223"/>
              <a:ext cx="988572" cy="369332"/>
            </a:xfrm>
            <a:prstGeom prst="rect">
              <a:avLst/>
            </a:prstGeom>
            <a:noFill/>
            <a:ln w="9525">
              <a:noFill/>
              <a:miter lim="800000"/>
              <a:headEnd/>
              <a:tailEnd/>
            </a:ln>
          </p:spPr>
          <p:txBody>
            <a:bodyPr wrap="square">
              <a:spAutoFit/>
            </a:bodyPr>
            <a:lstStyle/>
            <a:p>
              <a:r>
                <a:rPr lang="en-GB" b="1" dirty="0" smtClean="0">
                  <a:solidFill>
                    <a:srgbClr val="FFC000"/>
                  </a:solidFill>
                  <a:latin typeface="Calibri" pitchFamily="34" charset="0"/>
                </a:rPr>
                <a:t>Hybrids</a:t>
              </a:r>
              <a:endParaRPr lang="en-GB" b="1" dirty="0">
                <a:solidFill>
                  <a:srgbClr val="FFC000"/>
                </a:solidFill>
                <a:latin typeface="Calibri" pitchFamily="34" charset="0"/>
              </a:endParaRPr>
            </a:p>
          </p:txBody>
        </p:sp>
        <p:sp>
          <p:nvSpPr>
            <p:cNvPr id="21535" name="CasellaDiTesto 149"/>
            <p:cNvSpPr txBox="1">
              <a:spLocks noChangeArrowheads="1"/>
            </p:cNvSpPr>
            <p:nvPr/>
          </p:nvSpPr>
          <p:spPr bwMode="auto">
            <a:xfrm>
              <a:off x="5639764" y="2760479"/>
              <a:ext cx="936625" cy="369888"/>
            </a:xfrm>
            <a:prstGeom prst="rect">
              <a:avLst/>
            </a:prstGeom>
            <a:noFill/>
            <a:ln w="9525">
              <a:noFill/>
              <a:miter lim="800000"/>
              <a:headEnd/>
              <a:tailEnd/>
            </a:ln>
          </p:spPr>
          <p:txBody>
            <a:bodyPr>
              <a:spAutoFit/>
            </a:bodyPr>
            <a:lstStyle/>
            <a:p>
              <a:r>
                <a:rPr lang="en-GB" b="1" dirty="0">
                  <a:solidFill>
                    <a:srgbClr val="FF0000"/>
                  </a:solidFill>
                  <a:latin typeface="Calibri" pitchFamily="34" charset="0"/>
                </a:rPr>
                <a:t>Brands</a:t>
              </a:r>
            </a:p>
          </p:txBody>
        </p:sp>
      </p:grpSp>
      <p:sp>
        <p:nvSpPr>
          <p:cNvPr id="33" name="CasellaDiTesto 32"/>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34" name="Immagine 33"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35" name="Immagine 34"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36" name="Rettangolo 35"/>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7" name="Immagine 36"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
        <p:nvSpPr>
          <p:cNvPr id="38" name="Segnaposto numero diapositiva 37"/>
          <p:cNvSpPr>
            <a:spLocks noGrp="1"/>
          </p:cNvSpPr>
          <p:nvPr>
            <p:ph type="sldNum" sz="quarter" idx="12"/>
          </p:nvPr>
        </p:nvSpPr>
        <p:spPr/>
        <p:txBody>
          <a:bodyPr/>
          <a:lstStyle/>
          <a:p>
            <a:fld id="{54BB953B-712A-4FA2-8A1D-40FE0CD053C8}" type="slidenum">
              <a:rPr lang="en-US" smtClean="0"/>
              <a:pPr/>
              <a:t>14</a:t>
            </a:fld>
            <a:endParaRPr lang="en-US"/>
          </a:p>
        </p:txBody>
      </p:sp>
      <p:sp>
        <p:nvSpPr>
          <p:cNvPr id="39" name="CasellaDiTesto 38"/>
          <p:cNvSpPr txBox="1"/>
          <p:nvPr/>
        </p:nvSpPr>
        <p:spPr>
          <a:xfrm>
            <a:off x="2555776" y="2780928"/>
            <a:ext cx="710451" cy="369332"/>
          </a:xfrm>
          <a:prstGeom prst="rect">
            <a:avLst/>
          </a:prstGeom>
          <a:noFill/>
        </p:spPr>
        <p:txBody>
          <a:bodyPr wrap="none" rtlCol="0">
            <a:spAutoFit/>
          </a:bodyPr>
          <a:lstStyle/>
          <a:p>
            <a:pPr algn="ctr"/>
            <a:r>
              <a:rPr lang="en-GB" dirty="0" smtClean="0"/>
              <a:t>LOW</a:t>
            </a:r>
          </a:p>
        </p:txBody>
      </p:sp>
      <p:cxnSp>
        <p:nvCxnSpPr>
          <p:cNvPr id="42" name="Connettore 2 41"/>
          <p:cNvCxnSpPr/>
          <p:nvPr/>
        </p:nvCxnSpPr>
        <p:spPr>
          <a:xfrm flipV="1">
            <a:off x="1691680" y="4941168"/>
            <a:ext cx="6809839" cy="7200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Connettore 2 51"/>
          <p:cNvCxnSpPr/>
          <p:nvPr/>
        </p:nvCxnSpPr>
        <p:spPr>
          <a:xfrm flipV="1">
            <a:off x="2411760" y="1412776"/>
            <a:ext cx="0" cy="39604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3" name="CasellaDiTesto 52"/>
          <p:cNvSpPr txBox="1"/>
          <p:nvPr/>
        </p:nvSpPr>
        <p:spPr>
          <a:xfrm>
            <a:off x="6804248" y="3645024"/>
            <a:ext cx="1954381" cy="646331"/>
          </a:xfrm>
          <a:prstGeom prst="rect">
            <a:avLst/>
          </a:prstGeom>
          <a:noFill/>
        </p:spPr>
        <p:txBody>
          <a:bodyPr wrap="none" rtlCol="0">
            <a:spAutoFit/>
          </a:bodyPr>
          <a:lstStyle/>
          <a:p>
            <a:pPr algn="ctr"/>
            <a:r>
              <a:rPr lang="en-GB" dirty="0" smtClean="0"/>
              <a:t>HIGH</a:t>
            </a:r>
          </a:p>
          <a:p>
            <a:pPr algn="ctr"/>
            <a:r>
              <a:rPr lang="en-GB" dirty="0" smtClean="0"/>
              <a:t>Entrepreneurship</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274638"/>
            <a:ext cx="4896544" cy="850106"/>
          </a:xfrm>
        </p:spPr>
        <p:txBody>
          <a:bodyPr>
            <a:normAutofit fontScale="90000"/>
          </a:bodyPr>
          <a:lstStyle/>
          <a:p>
            <a:pPr algn="l"/>
            <a:r>
              <a:rPr lang="en-US" sz="3200" dirty="0" smtClean="0">
                <a:solidFill>
                  <a:schemeClr val="accent1">
                    <a:lumMod val="75000"/>
                  </a:schemeClr>
                </a:solidFill>
                <a:latin typeface="Arial" pitchFamily="34" charset="0"/>
                <a:cs typeface="Arial" pitchFamily="34" charset="0"/>
              </a:rPr>
              <a:t>Decision Making/Innovation</a:t>
            </a:r>
            <a:endParaRPr lang="en-US" sz="3200" dirty="0">
              <a:solidFill>
                <a:schemeClr val="accent1">
                  <a:lumMod val="75000"/>
                </a:schemeClr>
              </a:solidFill>
              <a:latin typeface="Arial" pitchFamily="34" charset="0"/>
              <a:cs typeface="Arial" pitchFamily="34" charset="0"/>
            </a:endParaRPr>
          </a:p>
        </p:txBody>
      </p:sp>
      <p:sp>
        <p:nvSpPr>
          <p:cNvPr id="4" name="CasellaDiTesto 3"/>
          <p:cNvSpPr txBox="1"/>
          <p:nvPr/>
        </p:nvSpPr>
        <p:spPr>
          <a:xfrm>
            <a:off x="683568" y="2060848"/>
            <a:ext cx="5040560" cy="2416046"/>
          </a:xfrm>
          <a:prstGeom prst="rect">
            <a:avLst/>
          </a:prstGeom>
          <a:noFill/>
        </p:spPr>
        <p:txBody>
          <a:bodyPr wrap="square" rtlCol="0">
            <a:spAutoFit/>
          </a:bodyPr>
          <a:lstStyle/>
          <a:p>
            <a:pPr marL="358775" indent="-358775">
              <a:buFont typeface="Arial" pitchFamily="34" charset="0"/>
              <a:buChar char="•"/>
            </a:pPr>
            <a:r>
              <a:rPr lang="en-GB" sz="2800" dirty="0" smtClean="0"/>
              <a:t>Fully empowered</a:t>
            </a:r>
          </a:p>
          <a:p>
            <a:pPr marL="358775"/>
            <a:r>
              <a:rPr lang="en-GB" sz="2000" dirty="0" smtClean="0"/>
              <a:t>(Individual or family business)</a:t>
            </a:r>
          </a:p>
          <a:p>
            <a:pPr marL="358775" indent="-358775">
              <a:lnSpc>
                <a:spcPct val="150000"/>
              </a:lnSpc>
            </a:pPr>
            <a:endParaRPr lang="en-GB" sz="1000" dirty="0" smtClean="0"/>
          </a:p>
          <a:p>
            <a:pPr marL="358775" indent="-358775">
              <a:buFont typeface="Arial" pitchFamily="34" charset="0"/>
              <a:buChar char="•"/>
            </a:pPr>
            <a:r>
              <a:rPr lang="en-GB" sz="2800" dirty="0" smtClean="0"/>
              <a:t>Negotiated </a:t>
            </a:r>
          </a:p>
          <a:p>
            <a:pPr marL="358775"/>
            <a:r>
              <a:rPr lang="en-GB" dirty="0" smtClean="0"/>
              <a:t>(Shareholders with no absolute majority)</a:t>
            </a:r>
          </a:p>
          <a:p>
            <a:pPr marL="358775" indent="-358775">
              <a:lnSpc>
                <a:spcPct val="150000"/>
              </a:lnSpc>
              <a:buFont typeface="Arial" pitchFamily="34" charset="0"/>
              <a:buChar char="•"/>
            </a:pPr>
            <a:r>
              <a:rPr lang="en-GB" sz="2800" dirty="0" smtClean="0"/>
              <a:t>Dependent </a:t>
            </a:r>
            <a:r>
              <a:rPr lang="en-GB" dirty="0" smtClean="0"/>
              <a:t>(external ownership)</a:t>
            </a:r>
          </a:p>
        </p:txBody>
      </p:sp>
      <p:sp>
        <p:nvSpPr>
          <p:cNvPr id="7" name="CasellaDiTesto 6"/>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8" name="Immagine 7"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9" name="Immagine 8"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10" name="Rettangolo 9"/>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Immagine 10"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
        <p:nvSpPr>
          <p:cNvPr id="12" name="Segnaposto numero diapositiva 11"/>
          <p:cNvSpPr>
            <a:spLocks noGrp="1"/>
          </p:cNvSpPr>
          <p:nvPr>
            <p:ph type="sldNum" sz="quarter" idx="12"/>
          </p:nvPr>
        </p:nvSpPr>
        <p:spPr/>
        <p:txBody>
          <a:bodyPr/>
          <a:lstStyle/>
          <a:p>
            <a:fld id="{54BB953B-712A-4FA2-8A1D-40FE0CD053C8}" type="slidenum">
              <a:rPr lang="en-US" smtClean="0"/>
              <a:pPr/>
              <a:t>15</a:t>
            </a:fld>
            <a:endParaRPr lang="en-US"/>
          </a:p>
        </p:txBody>
      </p:sp>
      <p:sp>
        <p:nvSpPr>
          <p:cNvPr id="15" name="Freccia a destra 14"/>
          <p:cNvSpPr/>
          <p:nvPr/>
        </p:nvSpPr>
        <p:spPr>
          <a:xfrm rot="16200000">
            <a:off x="3815916" y="2312876"/>
            <a:ext cx="3744416" cy="122413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Entrepreneurship</a:t>
            </a:r>
            <a:endParaRPr lang="en-GB" dirty="0">
              <a:solidFill>
                <a:schemeClr val="tx1"/>
              </a:solidFill>
            </a:endParaRPr>
          </a:p>
        </p:txBody>
      </p:sp>
      <p:sp>
        <p:nvSpPr>
          <p:cNvPr id="16" name="CasellaDiTesto 15"/>
          <p:cNvSpPr txBox="1"/>
          <p:nvPr/>
        </p:nvSpPr>
        <p:spPr>
          <a:xfrm>
            <a:off x="827584" y="1556792"/>
            <a:ext cx="1287532" cy="369332"/>
          </a:xfrm>
          <a:prstGeom prst="rect">
            <a:avLst/>
          </a:prstGeom>
          <a:noFill/>
        </p:spPr>
        <p:txBody>
          <a:bodyPr wrap="none" rtlCol="0">
            <a:spAutoFit/>
          </a:bodyPr>
          <a:lstStyle/>
          <a:p>
            <a:r>
              <a:rPr lang="en-GB" dirty="0" smtClean="0"/>
              <a:t>Ownership</a:t>
            </a:r>
            <a:endParaRPr lang="en-GB" dirty="0"/>
          </a:p>
        </p:txBody>
      </p:sp>
      <p:sp>
        <p:nvSpPr>
          <p:cNvPr id="18" name="Freccia a destra 17"/>
          <p:cNvSpPr/>
          <p:nvPr/>
        </p:nvSpPr>
        <p:spPr>
          <a:xfrm rot="16200000">
            <a:off x="5472100" y="2312876"/>
            <a:ext cx="3744416" cy="1224136"/>
          </a:xfrm>
          <a:prstGeom prst="right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Propensity to Innovation</a:t>
            </a:r>
            <a:endParaRPr lang="en-GB"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60648"/>
            <a:ext cx="5626968" cy="994122"/>
          </a:xfrm>
        </p:spPr>
        <p:txBody>
          <a:bodyPr>
            <a:normAutofit/>
          </a:bodyPr>
          <a:lstStyle/>
          <a:p>
            <a:pPr algn="l"/>
            <a:r>
              <a:rPr lang="en-GB" sz="3200" dirty="0" smtClean="0">
                <a:solidFill>
                  <a:schemeClr val="accent1">
                    <a:lumMod val="75000"/>
                  </a:schemeClr>
                </a:solidFill>
                <a:latin typeface="Arial" pitchFamily="34" charset="0"/>
                <a:cs typeface="Arial" pitchFamily="34" charset="0"/>
              </a:rPr>
              <a:t>Measuring Entrepreneurship</a:t>
            </a:r>
            <a:endParaRPr lang="en-GB" sz="3200" dirty="0">
              <a:solidFill>
                <a:schemeClr val="accent1">
                  <a:lumMod val="75000"/>
                </a:schemeClr>
              </a:solidFill>
              <a:latin typeface="Arial" pitchFamily="34" charset="0"/>
              <a:cs typeface="Arial" pitchFamily="34" charset="0"/>
            </a:endParaRPr>
          </a:p>
        </p:txBody>
      </p:sp>
      <p:sp>
        <p:nvSpPr>
          <p:cNvPr id="3" name="CasellaDiTesto 2"/>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4" name="Immagine 3"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5" name="Immagine 4"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6" name="Rettangolo 5"/>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
        <p:nvSpPr>
          <p:cNvPr id="8" name="CasellaDiTesto 7"/>
          <p:cNvSpPr txBox="1"/>
          <p:nvPr/>
        </p:nvSpPr>
        <p:spPr>
          <a:xfrm>
            <a:off x="1043608" y="1700808"/>
            <a:ext cx="6768752" cy="2308324"/>
          </a:xfrm>
          <a:prstGeom prst="rect">
            <a:avLst/>
          </a:prstGeom>
          <a:noFill/>
        </p:spPr>
        <p:txBody>
          <a:bodyPr wrap="square" rtlCol="0">
            <a:spAutoFit/>
          </a:bodyPr>
          <a:lstStyle/>
          <a:p>
            <a:r>
              <a:rPr lang="en-GB" b="1" dirty="0" smtClean="0">
                <a:solidFill>
                  <a:srgbClr val="FF0000"/>
                </a:solidFill>
              </a:rPr>
              <a:t>The Business Model </a:t>
            </a:r>
            <a:r>
              <a:rPr lang="en-GB" dirty="0" smtClean="0"/>
              <a:t>is the prevailing criterion  since it  often also  defines Functions and Decision Power of the SME. </a:t>
            </a:r>
          </a:p>
          <a:p>
            <a:endParaRPr lang="en-GB" dirty="0" smtClean="0"/>
          </a:p>
          <a:p>
            <a:r>
              <a:rPr lang="en-GB" dirty="0" smtClean="0"/>
              <a:t>Questionnaire (survey) for Business Model, Functions, Ownership.</a:t>
            </a:r>
          </a:p>
          <a:p>
            <a:endParaRPr lang="en-GB" dirty="0" smtClean="0"/>
          </a:p>
          <a:p>
            <a:r>
              <a:rPr lang="en-GB" dirty="0" smtClean="0"/>
              <a:t>Interviews/Round tables for  Innovation</a:t>
            </a:r>
          </a:p>
          <a:p>
            <a:endParaRPr lang="en-GB"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420888"/>
            <a:ext cx="8229600" cy="1143000"/>
          </a:xfrm>
        </p:spPr>
        <p:txBody>
          <a:bodyPr>
            <a:normAutofit/>
          </a:bodyPr>
          <a:lstStyle/>
          <a:p>
            <a:pPr algn="ctr"/>
            <a:r>
              <a:rPr lang="en-US" sz="4000" b="1" dirty="0" smtClean="0">
                <a:solidFill>
                  <a:schemeClr val="accent1">
                    <a:lumMod val="75000"/>
                  </a:schemeClr>
                </a:solidFill>
                <a:latin typeface="Arial" pitchFamily="34" charset="0"/>
                <a:cs typeface="Arial" pitchFamily="34" charset="0"/>
              </a:rPr>
              <a:t>Clusters</a:t>
            </a:r>
            <a:endParaRPr lang="en-US" sz="4000" b="1" dirty="0">
              <a:solidFill>
                <a:schemeClr val="accent1">
                  <a:lumMod val="75000"/>
                </a:schemeClr>
              </a:solidFill>
              <a:latin typeface="Arial" pitchFamily="34" charset="0"/>
              <a:cs typeface="Arial" pitchFamily="34" charset="0"/>
            </a:endParaRPr>
          </a:p>
        </p:txBody>
      </p:sp>
      <p:sp>
        <p:nvSpPr>
          <p:cNvPr id="3" name="CasellaDiTesto 2"/>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4" name="Immagine 3"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5" name="Immagine 4"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6" name="Rettangolo 5"/>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548680"/>
            <a:ext cx="2160240" cy="1143000"/>
          </a:xfrm>
        </p:spPr>
        <p:txBody>
          <a:bodyPr>
            <a:normAutofit/>
          </a:bodyPr>
          <a:lstStyle/>
          <a:p>
            <a:pPr algn="l"/>
            <a:r>
              <a:rPr lang="en-US" sz="3200" dirty="0" smtClean="0">
                <a:solidFill>
                  <a:schemeClr val="accent1">
                    <a:lumMod val="75000"/>
                  </a:schemeClr>
                </a:solidFill>
                <a:latin typeface="Arial" pitchFamily="34" charset="0"/>
                <a:cs typeface="Arial" pitchFamily="34" charset="0"/>
              </a:rPr>
              <a:t>Linkages</a:t>
            </a:r>
            <a:endParaRPr lang="en-US" sz="3200" dirty="0">
              <a:solidFill>
                <a:schemeClr val="accent1">
                  <a:lumMod val="75000"/>
                </a:schemeClr>
              </a:solidFill>
              <a:latin typeface="Arial" pitchFamily="34" charset="0"/>
              <a:cs typeface="Arial" pitchFamily="34" charset="0"/>
            </a:endParaRPr>
          </a:p>
        </p:txBody>
      </p:sp>
      <p:sp>
        <p:nvSpPr>
          <p:cNvPr id="3" name="CasellaDiTesto 2"/>
          <p:cNvSpPr txBox="1"/>
          <p:nvPr/>
        </p:nvSpPr>
        <p:spPr>
          <a:xfrm>
            <a:off x="755576" y="1988840"/>
            <a:ext cx="7632847" cy="2862322"/>
          </a:xfrm>
          <a:prstGeom prst="rect">
            <a:avLst/>
          </a:prstGeom>
          <a:noFill/>
        </p:spPr>
        <p:txBody>
          <a:bodyPr wrap="square" rtlCol="0">
            <a:spAutoFit/>
          </a:bodyPr>
          <a:lstStyle/>
          <a:p>
            <a:r>
              <a:rPr lang="en-GB" dirty="0" smtClean="0">
                <a:latin typeface="+mj-lt"/>
              </a:rPr>
              <a:t>Linkages are “business relations”.</a:t>
            </a:r>
          </a:p>
          <a:p>
            <a:endParaRPr lang="en-GB" dirty="0" smtClean="0">
              <a:latin typeface="+mj-lt"/>
            </a:endParaRPr>
          </a:p>
          <a:p>
            <a:r>
              <a:rPr lang="en-GB" dirty="0" smtClean="0">
                <a:latin typeface="+mj-lt"/>
              </a:rPr>
              <a:t>A high number of </a:t>
            </a:r>
            <a:r>
              <a:rPr lang="en-GB" b="1" dirty="0" smtClean="0">
                <a:solidFill>
                  <a:srgbClr val="FF0000"/>
                </a:solidFill>
                <a:latin typeface="+mj-lt"/>
              </a:rPr>
              <a:t>internal linkages </a:t>
            </a:r>
            <a:r>
              <a:rPr lang="en-GB" dirty="0" smtClean="0">
                <a:latin typeface="+mj-lt"/>
              </a:rPr>
              <a:t>among local </a:t>
            </a:r>
            <a:r>
              <a:rPr lang="en-GB" dirty="0" err="1" smtClean="0">
                <a:latin typeface="+mj-lt"/>
              </a:rPr>
              <a:t>SMEs</a:t>
            </a:r>
            <a:r>
              <a:rPr lang="en-GB" dirty="0" smtClean="0">
                <a:latin typeface="+mj-lt"/>
              </a:rPr>
              <a:t> means that cooperation within the cluster is very developed and the cluster is a rather independent “system” . </a:t>
            </a:r>
          </a:p>
          <a:p>
            <a:endParaRPr lang="en-GB" dirty="0" smtClean="0">
              <a:latin typeface="+mj-lt"/>
            </a:endParaRPr>
          </a:p>
          <a:p>
            <a:r>
              <a:rPr lang="en-GB" dirty="0" smtClean="0">
                <a:latin typeface="+mj-lt"/>
              </a:rPr>
              <a:t>On the contrary, when </a:t>
            </a:r>
            <a:r>
              <a:rPr lang="en-GB" b="1" dirty="0" smtClean="0">
                <a:solidFill>
                  <a:srgbClr val="FF0000"/>
                </a:solidFill>
                <a:latin typeface="+mj-lt"/>
              </a:rPr>
              <a:t>external linkages </a:t>
            </a:r>
            <a:r>
              <a:rPr lang="en-GB" dirty="0" smtClean="0">
                <a:latin typeface="+mj-lt"/>
              </a:rPr>
              <a:t>are numerous  the internal cooperation is weak and the cluster is mainly depending on external linkages. </a:t>
            </a:r>
          </a:p>
          <a:p>
            <a:endParaRPr lang="en-US" dirty="0">
              <a:latin typeface="+mj-lt"/>
            </a:endParaRPr>
          </a:p>
        </p:txBody>
      </p:sp>
      <p:sp>
        <p:nvSpPr>
          <p:cNvPr id="4" name="CasellaDiTesto 3"/>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5" name="Immagine 4"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6" name="Immagine 5"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7" name="Rettangolo 6"/>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33" name="CasellaDiTesto 123"/>
          <p:cNvSpPr txBox="1">
            <a:spLocks noChangeArrowheads="1"/>
          </p:cNvSpPr>
          <p:nvPr/>
        </p:nvSpPr>
        <p:spPr bwMode="auto">
          <a:xfrm>
            <a:off x="3131840" y="3789040"/>
            <a:ext cx="2377574" cy="1323439"/>
          </a:xfrm>
          <a:prstGeom prst="rect">
            <a:avLst/>
          </a:prstGeom>
          <a:noFill/>
          <a:ln w="9525">
            <a:noFill/>
            <a:miter lim="800000"/>
            <a:headEnd/>
            <a:tailEnd/>
          </a:ln>
        </p:spPr>
        <p:txBody>
          <a:bodyPr wrap="none">
            <a:spAutoFit/>
          </a:bodyPr>
          <a:lstStyle/>
          <a:p>
            <a:pPr algn="ctr"/>
            <a:r>
              <a:rPr lang="en-GB" sz="4000" b="1" dirty="0" smtClean="0">
                <a:solidFill>
                  <a:schemeClr val="bg2">
                    <a:lumMod val="75000"/>
                  </a:schemeClr>
                </a:solidFill>
                <a:latin typeface="+mj-lt"/>
              </a:rPr>
              <a:t>FINAL </a:t>
            </a:r>
            <a:endParaRPr lang="en-GB" sz="4000" b="1" dirty="0">
              <a:solidFill>
                <a:schemeClr val="bg2">
                  <a:lumMod val="75000"/>
                </a:schemeClr>
              </a:solidFill>
              <a:latin typeface="+mj-lt"/>
            </a:endParaRPr>
          </a:p>
          <a:p>
            <a:pPr algn="ctr"/>
            <a:r>
              <a:rPr lang="en-GB" sz="4000" b="1" dirty="0" smtClean="0">
                <a:solidFill>
                  <a:schemeClr val="bg2">
                    <a:lumMod val="75000"/>
                  </a:schemeClr>
                </a:solidFill>
                <a:latin typeface="+mj-lt"/>
              </a:rPr>
              <a:t>MARKET</a:t>
            </a:r>
            <a:endParaRPr lang="en-GB" sz="4000" b="1" dirty="0">
              <a:solidFill>
                <a:schemeClr val="bg2">
                  <a:lumMod val="75000"/>
                </a:schemeClr>
              </a:solidFill>
              <a:latin typeface="+mj-lt"/>
            </a:endParaRPr>
          </a:p>
        </p:txBody>
      </p:sp>
      <p:sp>
        <p:nvSpPr>
          <p:cNvPr id="26625" name="Titolo 1"/>
          <p:cNvSpPr>
            <a:spLocks noGrp="1"/>
          </p:cNvSpPr>
          <p:nvPr>
            <p:ph type="title"/>
          </p:nvPr>
        </p:nvSpPr>
        <p:spPr>
          <a:xfrm>
            <a:off x="467544" y="188640"/>
            <a:ext cx="7056784" cy="603448"/>
          </a:xfrm>
        </p:spPr>
        <p:txBody>
          <a:bodyPr>
            <a:normAutofit/>
          </a:bodyPr>
          <a:lstStyle/>
          <a:p>
            <a:pPr algn="l" eaLnBrk="1" hangingPunct="1">
              <a:spcBef>
                <a:spcPts val="0"/>
              </a:spcBef>
              <a:spcAft>
                <a:spcPts val="600"/>
              </a:spcAft>
            </a:pPr>
            <a:r>
              <a:rPr lang="en-GB" sz="3200" dirty="0" smtClean="0">
                <a:solidFill>
                  <a:schemeClr val="accent1">
                    <a:lumMod val="75000"/>
                  </a:schemeClr>
                </a:solidFill>
                <a:latin typeface="Arial" pitchFamily="34" charset="0"/>
                <a:cs typeface="Arial" pitchFamily="34" charset="0"/>
              </a:rPr>
              <a:t>Cluster independence</a:t>
            </a:r>
          </a:p>
        </p:txBody>
      </p:sp>
      <p:sp>
        <p:nvSpPr>
          <p:cNvPr id="26626" name="CasellaDiTesto 2"/>
          <p:cNvSpPr txBox="1">
            <a:spLocks noChangeArrowheads="1"/>
          </p:cNvSpPr>
          <p:nvPr/>
        </p:nvSpPr>
        <p:spPr bwMode="auto">
          <a:xfrm>
            <a:off x="467544" y="836712"/>
            <a:ext cx="8352928" cy="923330"/>
          </a:xfrm>
          <a:prstGeom prst="rect">
            <a:avLst/>
          </a:prstGeom>
          <a:noFill/>
          <a:ln w="9525">
            <a:noFill/>
            <a:miter lim="800000"/>
            <a:headEnd/>
            <a:tailEnd/>
          </a:ln>
        </p:spPr>
        <p:txBody>
          <a:bodyPr wrap="square">
            <a:spAutoFit/>
          </a:bodyPr>
          <a:lstStyle/>
          <a:p>
            <a:r>
              <a:rPr lang="en-GB" dirty="0">
                <a:latin typeface="+mj-lt"/>
              </a:rPr>
              <a:t>Independence is related to the ability of the cluster as a whole to access the final market. Generally </a:t>
            </a:r>
            <a:r>
              <a:rPr lang="en-GB" dirty="0" smtClean="0">
                <a:latin typeface="+mj-lt"/>
              </a:rPr>
              <a:t>in </a:t>
            </a:r>
            <a:r>
              <a:rPr lang="en-GB" dirty="0">
                <a:latin typeface="+mj-lt"/>
              </a:rPr>
              <a:t>clusters composed by  a large number of </a:t>
            </a:r>
            <a:r>
              <a:rPr lang="en-GB" dirty="0" err="1">
                <a:latin typeface="+mj-lt"/>
              </a:rPr>
              <a:t>SMEs</a:t>
            </a:r>
            <a:r>
              <a:rPr lang="en-GB" dirty="0">
                <a:latin typeface="+mj-lt"/>
              </a:rPr>
              <a:t> the number of internal linkages is larger than the number of external </a:t>
            </a:r>
            <a:r>
              <a:rPr lang="en-GB" dirty="0" smtClean="0">
                <a:latin typeface="+mj-lt"/>
              </a:rPr>
              <a:t>linkages. </a:t>
            </a:r>
            <a:endParaRPr lang="en-GB" dirty="0">
              <a:latin typeface="+mj-lt"/>
            </a:endParaRPr>
          </a:p>
        </p:txBody>
      </p:sp>
      <p:grpSp>
        <p:nvGrpSpPr>
          <p:cNvPr id="26627" name="Gruppo 108"/>
          <p:cNvGrpSpPr>
            <a:grpSpLocks/>
          </p:cNvGrpSpPr>
          <p:nvPr/>
        </p:nvGrpSpPr>
        <p:grpSpPr bwMode="auto">
          <a:xfrm>
            <a:off x="467544" y="3284984"/>
            <a:ext cx="2879725" cy="2087563"/>
            <a:chOff x="827584" y="3425725"/>
            <a:chExt cx="4176464" cy="2601865"/>
          </a:xfrm>
        </p:grpSpPr>
        <p:grpSp>
          <p:nvGrpSpPr>
            <p:cNvPr id="26684" name="Gruppo 96"/>
            <p:cNvGrpSpPr>
              <a:grpSpLocks/>
            </p:cNvGrpSpPr>
            <p:nvPr/>
          </p:nvGrpSpPr>
          <p:grpSpPr bwMode="auto">
            <a:xfrm>
              <a:off x="1907704" y="3573016"/>
              <a:ext cx="2736304" cy="2448272"/>
              <a:chOff x="1547664" y="3284984"/>
              <a:chExt cx="2736304" cy="2448272"/>
            </a:xfrm>
          </p:grpSpPr>
          <p:cxnSp>
            <p:nvCxnSpPr>
              <p:cNvPr id="89" name="Connettore 1 88"/>
              <p:cNvCxnSpPr>
                <a:stCxn id="83" idx="7"/>
                <a:endCxn id="84" idx="4"/>
              </p:cNvCxnSpPr>
              <p:nvPr/>
            </p:nvCxnSpPr>
            <p:spPr>
              <a:xfrm>
                <a:off x="3306344" y="3903414"/>
                <a:ext cx="329235" cy="3165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Connettore 1 90"/>
              <p:cNvCxnSpPr>
                <a:stCxn id="84" idx="5"/>
              </p:cNvCxnSpPr>
              <p:nvPr/>
            </p:nvCxnSpPr>
            <p:spPr>
              <a:xfrm flipH="1">
                <a:off x="3635580" y="4178439"/>
                <a:ext cx="103607" cy="3304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Connettore 1 94"/>
              <p:cNvCxnSpPr>
                <a:endCxn id="11" idx="7"/>
              </p:cNvCxnSpPr>
              <p:nvPr/>
            </p:nvCxnSpPr>
            <p:spPr>
              <a:xfrm flipV="1">
                <a:off x="2484404" y="4550417"/>
                <a:ext cx="29931" cy="4629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Ovale 95"/>
              <p:cNvSpPr/>
              <p:nvPr/>
            </p:nvSpPr>
            <p:spPr>
              <a:xfrm>
                <a:off x="1547348" y="3284110"/>
                <a:ext cx="2737495" cy="244951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21" name="Connettore 1 20"/>
              <p:cNvCxnSpPr/>
              <p:nvPr/>
            </p:nvCxnSpPr>
            <p:spPr>
              <a:xfrm>
                <a:off x="2122936" y="4508867"/>
                <a:ext cx="287793" cy="144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ttore 1 23"/>
              <p:cNvCxnSpPr/>
              <p:nvPr/>
            </p:nvCxnSpPr>
            <p:spPr>
              <a:xfrm>
                <a:off x="2484404" y="4219991"/>
                <a:ext cx="359167" cy="732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a:off x="2555778" y="3715446"/>
                <a:ext cx="361468" cy="732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1 21"/>
              <p:cNvCxnSpPr>
                <a:endCxn id="8" idx="1"/>
              </p:cNvCxnSpPr>
              <p:nvPr/>
            </p:nvCxnSpPr>
            <p:spPr>
              <a:xfrm>
                <a:off x="2196611" y="3859885"/>
                <a:ext cx="186490" cy="1859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ttore 1 22"/>
              <p:cNvCxnSpPr>
                <a:endCxn id="7" idx="4"/>
              </p:cNvCxnSpPr>
              <p:nvPr/>
            </p:nvCxnSpPr>
            <p:spPr>
              <a:xfrm flipV="1">
                <a:off x="2484404" y="3859885"/>
                <a:ext cx="71374" cy="2413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ttore 1 29"/>
              <p:cNvCxnSpPr/>
              <p:nvPr/>
            </p:nvCxnSpPr>
            <p:spPr>
              <a:xfrm>
                <a:off x="1906515" y="4148761"/>
                <a:ext cx="504214" cy="712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nettore 1 30"/>
              <p:cNvCxnSpPr/>
              <p:nvPr/>
            </p:nvCxnSpPr>
            <p:spPr>
              <a:xfrm flipV="1">
                <a:off x="2410729" y="3788655"/>
                <a:ext cx="462773" cy="8211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nettore 1 31"/>
              <p:cNvCxnSpPr/>
              <p:nvPr/>
            </p:nvCxnSpPr>
            <p:spPr>
              <a:xfrm>
                <a:off x="1835141" y="4219991"/>
                <a:ext cx="287795" cy="2176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nettore 1 32"/>
              <p:cNvCxnSpPr/>
              <p:nvPr/>
            </p:nvCxnSpPr>
            <p:spPr>
              <a:xfrm flipV="1">
                <a:off x="2410729" y="4293198"/>
                <a:ext cx="432842" cy="3601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nettore 1 33"/>
              <p:cNvCxnSpPr>
                <a:endCxn id="9" idx="2"/>
              </p:cNvCxnSpPr>
              <p:nvPr/>
            </p:nvCxnSpPr>
            <p:spPr>
              <a:xfrm flipV="1">
                <a:off x="2267983" y="4293198"/>
                <a:ext cx="504216" cy="1444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nettore 1 34"/>
              <p:cNvCxnSpPr/>
              <p:nvPr/>
            </p:nvCxnSpPr>
            <p:spPr>
              <a:xfrm flipH="1">
                <a:off x="2843571" y="3788655"/>
                <a:ext cx="73675" cy="5045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ttore 1 35"/>
              <p:cNvCxnSpPr/>
              <p:nvPr/>
            </p:nvCxnSpPr>
            <p:spPr>
              <a:xfrm flipV="1">
                <a:off x="2122936" y="3715446"/>
                <a:ext cx="432842" cy="1444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nettore 1 36"/>
              <p:cNvCxnSpPr>
                <a:endCxn id="5" idx="3"/>
              </p:cNvCxnSpPr>
              <p:nvPr/>
            </p:nvCxnSpPr>
            <p:spPr>
              <a:xfrm flipV="1">
                <a:off x="1906515" y="3962772"/>
                <a:ext cx="186490" cy="1859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Ovale 4"/>
              <p:cNvSpPr/>
              <p:nvPr/>
            </p:nvSpPr>
            <p:spPr>
              <a:xfrm>
                <a:off x="2051562" y="3715446"/>
                <a:ext cx="287795"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Ovale 5"/>
              <p:cNvSpPr/>
              <p:nvPr/>
            </p:nvSpPr>
            <p:spPr>
              <a:xfrm>
                <a:off x="2772199" y="3644216"/>
                <a:ext cx="287793"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Ovale 6"/>
              <p:cNvSpPr/>
              <p:nvPr/>
            </p:nvSpPr>
            <p:spPr>
              <a:xfrm>
                <a:off x="2410729" y="3572987"/>
                <a:ext cx="290096" cy="2868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Ovale 7"/>
              <p:cNvSpPr/>
              <p:nvPr/>
            </p:nvSpPr>
            <p:spPr>
              <a:xfrm>
                <a:off x="2339357" y="4004322"/>
                <a:ext cx="287793"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Ovale 8"/>
              <p:cNvSpPr/>
              <p:nvPr/>
            </p:nvSpPr>
            <p:spPr>
              <a:xfrm>
                <a:off x="2772199" y="4148761"/>
                <a:ext cx="287793"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Ovale 9"/>
              <p:cNvSpPr/>
              <p:nvPr/>
            </p:nvSpPr>
            <p:spPr>
              <a:xfrm>
                <a:off x="1763769" y="4004322"/>
                <a:ext cx="287793"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Ovale 10"/>
              <p:cNvSpPr/>
              <p:nvPr/>
            </p:nvSpPr>
            <p:spPr>
              <a:xfrm>
                <a:off x="2267983" y="4508867"/>
                <a:ext cx="287795"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Ovale 11"/>
              <p:cNvSpPr/>
              <p:nvPr/>
            </p:nvSpPr>
            <p:spPr>
              <a:xfrm>
                <a:off x="1980190" y="4293198"/>
                <a:ext cx="287793" cy="2868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14" name="Connettore 1 13"/>
              <p:cNvCxnSpPr>
                <a:stCxn id="10" idx="7"/>
                <a:endCxn id="5" idx="3"/>
              </p:cNvCxnSpPr>
              <p:nvPr/>
            </p:nvCxnSpPr>
            <p:spPr>
              <a:xfrm flipV="1">
                <a:off x="2010120" y="3962772"/>
                <a:ext cx="82885" cy="831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ttore 1 15"/>
              <p:cNvCxnSpPr>
                <a:stCxn id="5" idx="6"/>
                <a:endCxn id="6" idx="3"/>
              </p:cNvCxnSpPr>
              <p:nvPr/>
            </p:nvCxnSpPr>
            <p:spPr>
              <a:xfrm>
                <a:off x="2339357" y="3859885"/>
                <a:ext cx="474284" cy="29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719" name="Gruppo 81"/>
              <p:cNvGrpSpPr>
                <a:grpSpLocks/>
              </p:cNvGrpSpPr>
              <p:nvPr/>
            </p:nvGrpSpPr>
            <p:grpSpPr bwMode="auto">
              <a:xfrm rot="10800000">
                <a:off x="2699792" y="4149080"/>
                <a:ext cx="1296144" cy="1224136"/>
                <a:chOff x="3059832" y="3501008"/>
                <a:chExt cx="1296144" cy="1224136"/>
              </a:xfrm>
            </p:grpSpPr>
            <p:cxnSp>
              <p:nvCxnSpPr>
                <p:cNvPr id="50" name="Connettore 1 49"/>
                <p:cNvCxnSpPr/>
                <p:nvPr/>
              </p:nvCxnSpPr>
              <p:spPr>
                <a:xfrm>
                  <a:off x="3413282" y="4436587"/>
                  <a:ext cx="290096" cy="1444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ttore 1 50"/>
                <p:cNvCxnSpPr/>
                <p:nvPr/>
              </p:nvCxnSpPr>
              <p:spPr>
                <a:xfrm>
                  <a:off x="3774751" y="4145733"/>
                  <a:ext cx="359167" cy="712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Connettore 1 51"/>
                <p:cNvCxnSpPr/>
                <p:nvPr/>
              </p:nvCxnSpPr>
              <p:spPr>
                <a:xfrm>
                  <a:off x="3846123" y="3641188"/>
                  <a:ext cx="359167" cy="712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nettore 1 52"/>
                <p:cNvCxnSpPr>
                  <a:endCxn id="66" idx="1"/>
                </p:cNvCxnSpPr>
                <p:nvPr/>
              </p:nvCxnSpPr>
              <p:spPr>
                <a:xfrm>
                  <a:off x="3491561" y="3785627"/>
                  <a:ext cx="186491" cy="1859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ttore 1 53"/>
                <p:cNvCxnSpPr>
                  <a:endCxn id="65" idx="4"/>
                </p:cNvCxnSpPr>
                <p:nvPr/>
              </p:nvCxnSpPr>
              <p:spPr>
                <a:xfrm flipV="1">
                  <a:off x="3779356" y="3785627"/>
                  <a:ext cx="71372" cy="2413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ttore 1 54"/>
                <p:cNvCxnSpPr/>
                <p:nvPr/>
              </p:nvCxnSpPr>
              <p:spPr>
                <a:xfrm>
                  <a:off x="3203768" y="4076481"/>
                  <a:ext cx="504214" cy="732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Connettore 1 55"/>
                <p:cNvCxnSpPr/>
                <p:nvPr/>
              </p:nvCxnSpPr>
              <p:spPr>
                <a:xfrm flipV="1">
                  <a:off x="3703378" y="3712418"/>
                  <a:ext cx="460470" cy="8230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Connettore 1 56"/>
                <p:cNvCxnSpPr/>
                <p:nvPr/>
              </p:nvCxnSpPr>
              <p:spPr>
                <a:xfrm>
                  <a:off x="3130093" y="4149690"/>
                  <a:ext cx="287793" cy="2156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Connettore 1 57"/>
                <p:cNvCxnSpPr/>
                <p:nvPr/>
              </p:nvCxnSpPr>
              <p:spPr>
                <a:xfrm flipV="1">
                  <a:off x="3707982" y="4216962"/>
                  <a:ext cx="430540" cy="3601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ttore 1 58"/>
                <p:cNvCxnSpPr>
                  <a:endCxn id="67" idx="2"/>
                </p:cNvCxnSpPr>
                <p:nvPr/>
              </p:nvCxnSpPr>
              <p:spPr>
                <a:xfrm flipV="1">
                  <a:off x="3562935" y="4220920"/>
                  <a:ext cx="504214" cy="144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ttore 1 59"/>
                <p:cNvCxnSpPr/>
                <p:nvPr/>
              </p:nvCxnSpPr>
              <p:spPr>
                <a:xfrm flipH="1">
                  <a:off x="4138522" y="3716375"/>
                  <a:ext cx="71372" cy="504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ttore 1 60"/>
                <p:cNvCxnSpPr/>
                <p:nvPr/>
              </p:nvCxnSpPr>
              <p:spPr>
                <a:xfrm flipV="1">
                  <a:off x="3413282" y="3645145"/>
                  <a:ext cx="432842" cy="1444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Connettore 1 61"/>
                <p:cNvCxnSpPr>
                  <a:endCxn id="63" idx="3"/>
                </p:cNvCxnSpPr>
                <p:nvPr/>
              </p:nvCxnSpPr>
              <p:spPr>
                <a:xfrm flipV="1">
                  <a:off x="3199164" y="3886535"/>
                  <a:ext cx="184188" cy="1859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Ovale 62"/>
                <p:cNvSpPr/>
                <p:nvPr/>
              </p:nvSpPr>
              <p:spPr>
                <a:xfrm>
                  <a:off x="3346514" y="3645145"/>
                  <a:ext cx="287793" cy="2868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4" name="Ovale 63"/>
                <p:cNvSpPr/>
                <p:nvPr/>
              </p:nvSpPr>
              <p:spPr>
                <a:xfrm>
                  <a:off x="4067149" y="3567980"/>
                  <a:ext cx="287794"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5" name="Ovale 64"/>
                <p:cNvSpPr/>
                <p:nvPr/>
              </p:nvSpPr>
              <p:spPr>
                <a:xfrm>
                  <a:off x="3707982" y="3496750"/>
                  <a:ext cx="287794"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6" name="Ovale 65"/>
                <p:cNvSpPr/>
                <p:nvPr/>
              </p:nvSpPr>
              <p:spPr>
                <a:xfrm>
                  <a:off x="3634307" y="3928086"/>
                  <a:ext cx="287794"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7" name="Ovale 66"/>
                <p:cNvSpPr/>
                <p:nvPr/>
              </p:nvSpPr>
              <p:spPr>
                <a:xfrm>
                  <a:off x="4067149" y="4072524"/>
                  <a:ext cx="287794"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8" name="Ovale 67"/>
                <p:cNvSpPr/>
                <p:nvPr/>
              </p:nvSpPr>
              <p:spPr>
                <a:xfrm>
                  <a:off x="3058720" y="3928086"/>
                  <a:ext cx="287794"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9" name="Ovale 68"/>
                <p:cNvSpPr/>
                <p:nvPr/>
              </p:nvSpPr>
              <p:spPr>
                <a:xfrm>
                  <a:off x="3562935" y="4432630"/>
                  <a:ext cx="287793"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0" name="Ovale 69"/>
                <p:cNvSpPr/>
                <p:nvPr/>
              </p:nvSpPr>
              <p:spPr>
                <a:xfrm>
                  <a:off x="3275141" y="4216962"/>
                  <a:ext cx="287794"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71" name="Connettore 1 70"/>
                <p:cNvCxnSpPr>
                  <a:stCxn id="68" idx="7"/>
                  <a:endCxn id="63" idx="3"/>
                </p:cNvCxnSpPr>
                <p:nvPr/>
              </p:nvCxnSpPr>
              <p:spPr>
                <a:xfrm flipV="1">
                  <a:off x="3300467" y="3890492"/>
                  <a:ext cx="82885" cy="850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Connettore 1 71"/>
                <p:cNvCxnSpPr>
                  <a:stCxn id="63" idx="6"/>
                  <a:endCxn id="64" idx="3"/>
                </p:cNvCxnSpPr>
                <p:nvPr/>
              </p:nvCxnSpPr>
              <p:spPr>
                <a:xfrm>
                  <a:off x="3629702" y="3789584"/>
                  <a:ext cx="474284" cy="29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3" name="Ovale 82"/>
              <p:cNvSpPr/>
              <p:nvPr/>
            </p:nvSpPr>
            <p:spPr>
              <a:xfrm>
                <a:off x="3059992" y="3859885"/>
                <a:ext cx="287795"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4" name="Ovale 83"/>
              <p:cNvSpPr/>
              <p:nvPr/>
            </p:nvSpPr>
            <p:spPr>
              <a:xfrm>
                <a:off x="3492834" y="3933093"/>
                <a:ext cx="287795" cy="2868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5" name="Ovale 84"/>
              <p:cNvSpPr/>
              <p:nvPr/>
            </p:nvSpPr>
            <p:spPr>
              <a:xfrm>
                <a:off x="2339357" y="4868973"/>
                <a:ext cx="287793" cy="28887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87" name="Connettore 1 86"/>
              <p:cNvCxnSpPr>
                <a:stCxn id="83" idx="2"/>
                <a:endCxn id="9" idx="0"/>
              </p:cNvCxnSpPr>
              <p:nvPr/>
            </p:nvCxnSpPr>
            <p:spPr>
              <a:xfrm flipH="1">
                <a:off x="2917246" y="4004322"/>
                <a:ext cx="142746" cy="1444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Connettore 1 92"/>
              <p:cNvCxnSpPr>
                <a:stCxn id="85" idx="6"/>
              </p:cNvCxnSpPr>
              <p:nvPr/>
            </p:nvCxnSpPr>
            <p:spPr>
              <a:xfrm flipV="1">
                <a:off x="2627150" y="4653304"/>
                <a:ext cx="216421" cy="3601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8" name="Freccia a destra 97"/>
            <p:cNvSpPr/>
            <p:nvPr/>
          </p:nvSpPr>
          <p:spPr>
            <a:xfrm>
              <a:off x="827584" y="4292354"/>
              <a:ext cx="937057" cy="577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9" name="Freccia a destra 98"/>
            <p:cNvSpPr/>
            <p:nvPr/>
          </p:nvSpPr>
          <p:spPr>
            <a:xfrm>
              <a:off x="827584" y="4941336"/>
              <a:ext cx="937057" cy="5757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0" name="Freccia a destra 99"/>
            <p:cNvSpPr/>
            <p:nvPr/>
          </p:nvSpPr>
          <p:spPr>
            <a:xfrm>
              <a:off x="4140667" y="4221124"/>
              <a:ext cx="646960" cy="2156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1" name="Freccia a destra 100"/>
            <p:cNvSpPr/>
            <p:nvPr/>
          </p:nvSpPr>
          <p:spPr>
            <a:xfrm>
              <a:off x="4140667" y="4652460"/>
              <a:ext cx="646960" cy="217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3" name="Freccia a destra 102"/>
            <p:cNvSpPr/>
            <p:nvPr/>
          </p:nvSpPr>
          <p:spPr>
            <a:xfrm>
              <a:off x="4357088" y="5012565"/>
              <a:ext cx="646960" cy="2156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4" name="Freccia a destra 103"/>
            <p:cNvSpPr/>
            <p:nvPr/>
          </p:nvSpPr>
          <p:spPr>
            <a:xfrm rot="18512108">
              <a:off x="3165762" y="3643156"/>
              <a:ext cx="648982" cy="2141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7" name="Freccia a destra 106"/>
            <p:cNvSpPr/>
            <p:nvPr/>
          </p:nvSpPr>
          <p:spPr>
            <a:xfrm rot="5177763">
              <a:off x="3656163" y="5596039"/>
              <a:ext cx="648982" cy="2141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sp>
        <p:nvSpPr>
          <p:cNvPr id="26628" name="CasellaDiTesto 193"/>
          <p:cNvSpPr txBox="1">
            <a:spLocks noChangeArrowheads="1"/>
          </p:cNvSpPr>
          <p:nvPr/>
        </p:nvSpPr>
        <p:spPr bwMode="auto">
          <a:xfrm>
            <a:off x="467544" y="2132856"/>
            <a:ext cx="3600400" cy="954107"/>
          </a:xfrm>
          <a:prstGeom prst="rect">
            <a:avLst/>
          </a:prstGeom>
          <a:noFill/>
          <a:ln w="9525">
            <a:noFill/>
            <a:miter lim="800000"/>
            <a:headEnd/>
            <a:tailEnd/>
          </a:ln>
        </p:spPr>
        <p:txBody>
          <a:bodyPr wrap="square">
            <a:spAutoFit/>
          </a:bodyPr>
          <a:lstStyle/>
          <a:p>
            <a:r>
              <a:rPr lang="en-GB" sz="1400" b="1" dirty="0" smtClean="0">
                <a:latin typeface="+mj-lt"/>
              </a:rPr>
              <a:t>INTERNAL SUBCONTRACTING </a:t>
            </a:r>
            <a:r>
              <a:rPr lang="en-GB" sz="1400" b="1" dirty="0">
                <a:latin typeface="+mj-lt"/>
              </a:rPr>
              <a:t>SYSTEM </a:t>
            </a:r>
            <a:r>
              <a:rPr lang="en-GB" sz="1400" b="1" dirty="0" smtClean="0">
                <a:latin typeface="+mj-lt"/>
              </a:rPr>
              <a:t> AND  ABILITY </a:t>
            </a:r>
            <a:r>
              <a:rPr lang="en-GB" sz="1400" b="1" dirty="0">
                <a:latin typeface="+mj-lt"/>
              </a:rPr>
              <a:t>OF A NUMBER OF FIRMS </a:t>
            </a:r>
            <a:r>
              <a:rPr lang="en-GB" sz="1400" b="1" dirty="0" smtClean="0">
                <a:latin typeface="+mj-lt"/>
              </a:rPr>
              <a:t> TO ACCESS THE </a:t>
            </a:r>
            <a:r>
              <a:rPr lang="en-GB" sz="1400" b="1" dirty="0">
                <a:latin typeface="+mj-lt"/>
              </a:rPr>
              <a:t>FINAL MARKET </a:t>
            </a:r>
            <a:r>
              <a:rPr lang="en-GB" sz="1400" b="1" dirty="0" smtClean="0">
                <a:latin typeface="+mj-lt"/>
              </a:rPr>
              <a:t> (</a:t>
            </a:r>
            <a:r>
              <a:rPr lang="en-GB" sz="1400" b="1" dirty="0">
                <a:latin typeface="+mj-lt"/>
              </a:rPr>
              <a:t>cluster’s champions)</a:t>
            </a:r>
          </a:p>
        </p:txBody>
      </p:sp>
      <p:sp>
        <p:nvSpPr>
          <p:cNvPr id="26630" name="CasellaDiTesto 197"/>
          <p:cNvSpPr txBox="1">
            <a:spLocks noChangeArrowheads="1"/>
          </p:cNvSpPr>
          <p:nvPr/>
        </p:nvSpPr>
        <p:spPr bwMode="auto">
          <a:xfrm>
            <a:off x="5076056" y="2132856"/>
            <a:ext cx="2736304" cy="954107"/>
          </a:xfrm>
          <a:prstGeom prst="rect">
            <a:avLst/>
          </a:prstGeom>
          <a:noFill/>
          <a:ln w="9525">
            <a:noFill/>
            <a:miter lim="800000"/>
            <a:headEnd/>
            <a:tailEnd/>
          </a:ln>
        </p:spPr>
        <p:txBody>
          <a:bodyPr wrap="square">
            <a:spAutoFit/>
          </a:bodyPr>
          <a:lstStyle/>
          <a:p>
            <a:r>
              <a:rPr lang="en-GB" sz="1400" b="1" dirty="0">
                <a:latin typeface="+mj-lt"/>
              </a:rPr>
              <a:t>EXTERNAL </a:t>
            </a:r>
            <a:r>
              <a:rPr lang="en-GB" sz="1400" b="1" dirty="0" smtClean="0">
                <a:latin typeface="+mj-lt"/>
              </a:rPr>
              <a:t>CONTRACTORS, </a:t>
            </a:r>
          </a:p>
          <a:p>
            <a:r>
              <a:rPr lang="en-GB" sz="1400" b="1" dirty="0" smtClean="0">
                <a:latin typeface="+mj-lt"/>
              </a:rPr>
              <a:t>MANY</a:t>
            </a:r>
            <a:r>
              <a:rPr lang="en-GB" sz="1400" b="1" dirty="0">
                <a:latin typeface="+mj-lt"/>
              </a:rPr>
              <a:t> </a:t>
            </a:r>
            <a:r>
              <a:rPr lang="en-GB" sz="1400" b="1" dirty="0" smtClean="0">
                <a:latin typeface="+mj-lt"/>
              </a:rPr>
              <a:t>EXTERNAL LINKAGES, </a:t>
            </a:r>
          </a:p>
          <a:p>
            <a:r>
              <a:rPr lang="en-GB" sz="1400" b="1" dirty="0" smtClean="0">
                <a:latin typeface="+mj-lt"/>
              </a:rPr>
              <a:t>LOW </a:t>
            </a:r>
            <a:r>
              <a:rPr lang="en-GB" sz="1400" b="1" dirty="0">
                <a:latin typeface="+mj-lt"/>
              </a:rPr>
              <a:t>INTERNAL </a:t>
            </a:r>
            <a:r>
              <a:rPr lang="en-GB" sz="1400" b="1" dirty="0" smtClean="0">
                <a:latin typeface="+mj-lt"/>
              </a:rPr>
              <a:t>LINKAGES </a:t>
            </a:r>
          </a:p>
          <a:p>
            <a:r>
              <a:rPr lang="en-GB" sz="1400" b="1" dirty="0" smtClean="0">
                <a:latin typeface="+mj-lt"/>
              </a:rPr>
              <a:t>(Encapsulated </a:t>
            </a:r>
            <a:r>
              <a:rPr lang="en-GB" sz="1400" b="1" dirty="0">
                <a:latin typeface="+mj-lt"/>
              </a:rPr>
              <a:t>Cluster)</a:t>
            </a:r>
          </a:p>
        </p:txBody>
      </p:sp>
      <p:sp>
        <p:nvSpPr>
          <p:cNvPr id="26631" name="CasellaDiTesto 199"/>
          <p:cNvSpPr txBox="1">
            <a:spLocks noChangeArrowheads="1"/>
          </p:cNvSpPr>
          <p:nvPr/>
        </p:nvSpPr>
        <p:spPr bwMode="auto">
          <a:xfrm>
            <a:off x="468313" y="6092825"/>
            <a:ext cx="1541462" cy="369888"/>
          </a:xfrm>
          <a:prstGeom prst="rect">
            <a:avLst/>
          </a:prstGeom>
          <a:noFill/>
          <a:ln w="9525">
            <a:noFill/>
            <a:miter lim="800000"/>
            <a:headEnd/>
            <a:tailEnd/>
          </a:ln>
        </p:spPr>
        <p:txBody>
          <a:bodyPr wrap="none">
            <a:spAutoFit/>
          </a:bodyPr>
          <a:lstStyle/>
          <a:p>
            <a:r>
              <a:rPr lang="en-GB">
                <a:latin typeface="Calibri" pitchFamily="34" charset="0"/>
              </a:rPr>
              <a:t>INDEPENDENT</a:t>
            </a:r>
          </a:p>
        </p:txBody>
      </p:sp>
      <p:sp>
        <p:nvSpPr>
          <p:cNvPr id="26632" name="CasellaDiTesto 200"/>
          <p:cNvSpPr txBox="1">
            <a:spLocks noChangeArrowheads="1"/>
          </p:cNvSpPr>
          <p:nvPr/>
        </p:nvSpPr>
        <p:spPr bwMode="auto">
          <a:xfrm>
            <a:off x="7596188" y="6165850"/>
            <a:ext cx="1335087" cy="368300"/>
          </a:xfrm>
          <a:prstGeom prst="rect">
            <a:avLst/>
          </a:prstGeom>
          <a:noFill/>
          <a:ln w="9525">
            <a:noFill/>
            <a:miter lim="800000"/>
            <a:headEnd/>
            <a:tailEnd/>
          </a:ln>
        </p:spPr>
        <p:txBody>
          <a:bodyPr wrap="none">
            <a:spAutoFit/>
          </a:bodyPr>
          <a:lstStyle/>
          <a:p>
            <a:r>
              <a:rPr lang="en-GB">
                <a:latin typeface="Calibri" pitchFamily="34" charset="0"/>
              </a:rPr>
              <a:t>DEPENDENT</a:t>
            </a:r>
          </a:p>
        </p:txBody>
      </p:sp>
      <p:sp>
        <p:nvSpPr>
          <p:cNvPr id="129" name="Segnaposto numero diapositiva 128"/>
          <p:cNvSpPr>
            <a:spLocks noGrp="1"/>
          </p:cNvSpPr>
          <p:nvPr>
            <p:ph type="sldNum" sz="quarter" idx="12"/>
          </p:nvPr>
        </p:nvSpPr>
        <p:spPr/>
        <p:txBody>
          <a:bodyPr/>
          <a:lstStyle/>
          <a:p>
            <a:fld id="{54BB953B-712A-4FA2-8A1D-40FE0CD053C8}" type="slidenum">
              <a:rPr lang="en-US" smtClean="0"/>
              <a:pPr/>
              <a:t>19</a:t>
            </a:fld>
            <a:endParaRPr lang="en-US"/>
          </a:p>
        </p:txBody>
      </p:sp>
      <p:sp>
        <p:nvSpPr>
          <p:cNvPr id="128" name="CasellaDiTesto 127"/>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131" name="Immagine 130" descr="LogoTexMedClusters.jpg"/>
          <p:cNvPicPr>
            <a:picLocks noChangeAspect="1"/>
          </p:cNvPicPr>
          <p:nvPr/>
        </p:nvPicPr>
        <p:blipFill>
          <a:blip r:embed="rId3" cstate="print"/>
          <a:stretch>
            <a:fillRect/>
          </a:stretch>
        </p:blipFill>
        <p:spPr>
          <a:xfrm>
            <a:off x="7668344" y="188640"/>
            <a:ext cx="1284283" cy="579667"/>
          </a:xfrm>
          <a:prstGeom prst="rect">
            <a:avLst/>
          </a:prstGeom>
        </p:spPr>
      </p:pic>
      <p:pic>
        <p:nvPicPr>
          <p:cNvPr id="132" name="Immagine 131" descr="Logo ENPI.jpg"/>
          <p:cNvPicPr>
            <a:picLocks noChangeAspect="1"/>
          </p:cNvPicPr>
          <p:nvPr/>
        </p:nvPicPr>
        <p:blipFill>
          <a:blip r:embed="rId4" cstate="print"/>
          <a:stretch>
            <a:fillRect/>
          </a:stretch>
        </p:blipFill>
        <p:spPr>
          <a:xfrm>
            <a:off x="7261276" y="6134647"/>
            <a:ext cx="1030060" cy="575064"/>
          </a:xfrm>
          <a:prstGeom prst="rect">
            <a:avLst/>
          </a:prstGeom>
        </p:spPr>
      </p:pic>
      <p:sp>
        <p:nvSpPr>
          <p:cNvPr id="133" name="Rettangolo 132"/>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46" name="Immagine 145" descr="Logo Unione europea scritta lato.jpg"/>
          <p:cNvPicPr>
            <a:picLocks noChangeAspect="1"/>
          </p:cNvPicPr>
          <p:nvPr/>
        </p:nvPicPr>
        <p:blipFill>
          <a:blip r:embed="rId5" cstate="print"/>
          <a:stretch>
            <a:fillRect/>
          </a:stretch>
        </p:blipFill>
        <p:spPr>
          <a:xfrm>
            <a:off x="5148064" y="6165304"/>
            <a:ext cx="1857388" cy="544407"/>
          </a:xfrm>
          <a:prstGeom prst="rect">
            <a:avLst/>
          </a:prstGeom>
        </p:spPr>
      </p:pic>
      <p:grpSp>
        <p:nvGrpSpPr>
          <p:cNvPr id="180" name="Gruppo 179"/>
          <p:cNvGrpSpPr/>
          <p:nvPr/>
        </p:nvGrpSpPr>
        <p:grpSpPr>
          <a:xfrm>
            <a:off x="5076056" y="3429000"/>
            <a:ext cx="2791544" cy="2016224"/>
            <a:chOff x="5076056" y="3429000"/>
            <a:chExt cx="2791544" cy="2016224"/>
          </a:xfrm>
        </p:grpSpPr>
        <p:sp>
          <p:nvSpPr>
            <p:cNvPr id="152" name="Freccia a sinistra 151"/>
            <p:cNvSpPr/>
            <p:nvPr/>
          </p:nvSpPr>
          <p:spPr>
            <a:xfrm>
              <a:off x="5076056" y="3933056"/>
              <a:ext cx="720080" cy="432048"/>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7" name="Freccia a sinistra 156"/>
            <p:cNvSpPr/>
            <p:nvPr/>
          </p:nvSpPr>
          <p:spPr>
            <a:xfrm>
              <a:off x="5076056" y="4149080"/>
              <a:ext cx="720080" cy="432048"/>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6" name="Ovale 195"/>
            <p:cNvSpPr/>
            <p:nvPr/>
          </p:nvSpPr>
          <p:spPr bwMode="auto">
            <a:xfrm>
              <a:off x="5497910" y="3429000"/>
              <a:ext cx="2369690" cy="201622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GB"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a:t>
              </a:r>
            </a:p>
          </p:txBody>
        </p:sp>
        <p:cxnSp>
          <p:nvCxnSpPr>
            <p:cNvPr id="119" name="Connettore 1 118"/>
            <p:cNvCxnSpPr>
              <a:stCxn id="147" idx="7"/>
              <a:endCxn id="148" idx="4"/>
            </p:cNvCxnSpPr>
            <p:nvPr/>
          </p:nvCxnSpPr>
          <p:spPr bwMode="auto">
            <a:xfrm>
              <a:off x="6912392" y="4171235"/>
              <a:ext cx="183228" cy="163531"/>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Connettore 1 120"/>
            <p:cNvCxnSpPr>
              <a:endCxn id="142" idx="7"/>
            </p:cNvCxnSpPr>
            <p:nvPr/>
          </p:nvCxnSpPr>
          <p:spPr bwMode="auto">
            <a:xfrm flipV="1">
              <a:off x="6455671" y="4503860"/>
              <a:ext cx="16167" cy="236952"/>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e 121"/>
            <p:cNvSpPr/>
            <p:nvPr/>
          </p:nvSpPr>
          <p:spPr bwMode="auto">
            <a:xfrm>
              <a:off x="5935629" y="3854185"/>
              <a:ext cx="1521057" cy="125596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123" name="Connettore 1 122"/>
            <p:cNvCxnSpPr/>
            <p:nvPr/>
          </p:nvCxnSpPr>
          <p:spPr bwMode="auto">
            <a:xfrm>
              <a:off x="6256277" y="4482722"/>
              <a:ext cx="158977" cy="73422"/>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Connettore 1 124"/>
            <p:cNvCxnSpPr/>
            <p:nvPr/>
          </p:nvCxnSpPr>
          <p:spPr bwMode="auto">
            <a:xfrm>
              <a:off x="6496089" y="4076677"/>
              <a:ext cx="199395" cy="36711"/>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Connettore 1 125"/>
            <p:cNvCxnSpPr>
              <a:endCxn id="139" idx="1"/>
            </p:cNvCxnSpPr>
            <p:nvPr/>
          </p:nvCxnSpPr>
          <p:spPr bwMode="auto">
            <a:xfrm>
              <a:off x="6295347" y="4150099"/>
              <a:ext cx="103740" cy="95671"/>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Connettore 1 126"/>
            <p:cNvCxnSpPr>
              <a:endCxn id="138" idx="4"/>
            </p:cNvCxnSpPr>
            <p:nvPr/>
          </p:nvCxnSpPr>
          <p:spPr bwMode="auto">
            <a:xfrm flipV="1">
              <a:off x="6455671" y="4150099"/>
              <a:ext cx="40418" cy="123482"/>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Connettore 1 129"/>
            <p:cNvCxnSpPr/>
            <p:nvPr/>
          </p:nvCxnSpPr>
          <p:spPr bwMode="auto">
            <a:xfrm>
              <a:off x="6095953" y="4334767"/>
              <a:ext cx="160325" cy="111246"/>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Connettore 1 133"/>
            <p:cNvCxnSpPr/>
            <p:nvPr/>
          </p:nvCxnSpPr>
          <p:spPr bwMode="auto">
            <a:xfrm flipV="1">
              <a:off x="6256277" y="4076677"/>
              <a:ext cx="239812" cy="73422"/>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Connettore 1 134"/>
            <p:cNvCxnSpPr>
              <a:endCxn id="136" idx="3"/>
            </p:cNvCxnSpPr>
            <p:nvPr/>
          </p:nvCxnSpPr>
          <p:spPr bwMode="auto">
            <a:xfrm flipV="1">
              <a:off x="6136371" y="4202384"/>
              <a:ext cx="102392" cy="95671"/>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Ovale 135"/>
            <p:cNvSpPr/>
            <p:nvPr/>
          </p:nvSpPr>
          <p:spPr bwMode="auto">
            <a:xfrm>
              <a:off x="6215859" y="4076677"/>
              <a:ext cx="160323" cy="146844"/>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7" name="Ovale 136"/>
            <p:cNvSpPr/>
            <p:nvPr/>
          </p:nvSpPr>
          <p:spPr bwMode="auto">
            <a:xfrm>
              <a:off x="6615995" y="4038853"/>
              <a:ext cx="160325" cy="147956"/>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8" name="Ovale 137"/>
            <p:cNvSpPr/>
            <p:nvPr/>
          </p:nvSpPr>
          <p:spPr bwMode="auto">
            <a:xfrm>
              <a:off x="6415254" y="4002142"/>
              <a:ext cx="160323" cy="147957"/>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9" name="Ovale 138"/>
            <p:cNvSpPr/>
            <p:nvPr/>
          </p:nvSpPr>
          <p:spPr bwMode="auto">
            <a:xfrm>
              <a:off x="6376183" y="4223520"/>
              <a:ext cx="160325" cy="147956"/>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0" name="Ovale 139"/>
            <p:cNvSpPr/>
            <p:nvPr/>
          </p:nvSpPr>
          <p:spPr bwMode="auto">
            <a:xfrm>
              <a:off x="6615995" y="4298055"/>
              <a:ext cx="160325" cy="147957"/>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1" name="Ovale 140"/>
            <p:cNvSpPr/>
            <p:nvPr/>
          </p:nvSpPr>
          <p:spPr bwMode="auto">
            <a:xfrm>
              <a:off x="6055535" y="4223520"/>
              <a:ext cx="160325" cy="147956"/>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2" name="Ovale 141"/>
            <p:cNvSpPr/>
            <p:nvPr/>
          </p:nvSpPr>
          <p:spPr bwMode="auto">
            <a:xfrm>
              <a:off x="6335765" y="4482722"/>
              <a:ext cx="160325" cy="147957"/>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3" name="Ovale 142"/>
            <p:cNvSpPr/>
            <p:nvPr/>
          </p:nvSpPr>
          <p:spPr bwMode="auto">
            <a:xfrm>
              <a:off x="6175442" y="4371477"/>
              <a:ext cx="160323" cy="147957"/>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144" name="Connettore 1 143"/>
            <p:cNvCxnSpPr>
              <a:stCxn id="141" idx="7"/>
              <a:endCxn id="136" idx="3"/>
            </p:cNvCxnSpPr>
            <p:nvPr/>
          </p:nvCxnSpPr>
          <p:spPr bwMode="auto">
            <a:xfrm flipV="1">
              <a:off x="6192956" y="4202384"/>
              <a:ext cx="45807" cy="43386"/>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Connettore 1 144"/>
            <p:cNvCxnSpPr>
              <a:stCxn id="136" idx="6"/>
              <a:endCxn id="137" idx="3"/>
            </p:cNvCxnSpPr>
            <p:nvPr/>
          </p:nvCxnSpPr>
          <p:spPr bwMode="auto">
            <a:xfrm>
              <a:off x="6376183" y="4150099"/>
              <a:ext cx="262716" cy="15574"/>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Connettore 1 152"/>
            <p:cNvCxnSpPr/>
            <p:nvPr/>
          </p:nvCxnSpPr>
          <p:spPr bwMode="auto">
            <a:xfrm rot="10800000">
              <a:off x="6695484" y="4556145"/>
              <a:ext cx="200741" cy="36711"/>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Connettore 1 153"/>
            <p:cNvCxnSpPr/>
            <p:nvPr/>
          </p:nvCxnSpPr>
          <p:spPr bwMode="auto">
            <a:xfrm rot="10800000">
              <a:off x="6656413" y="4815347"/>
              <a:ext cx="199395" cy="36711"/>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Connettore 1 154"/>
            <p:cNvCxnSpPr>
              <a:endCxn id="168" idx="1"/>
            </p:cNvCxnSpPr>
            <p:nvPr/>
          </p:nvCxnSpPr>
          <p:spPr bwMode="auto">
            <a:xfrm rot="10800000">
              <a:off x="6952810" y="4681852"/>
              <a:ext cx="103740" cy="95671"/>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Connettore 1 155"/>
            <p:cNvCxnSpPr>
              <a:endCxn id="167" idx="4"/>
            </p:cNvCxnSpPr>
            <p:nvPr/>
          </p:nvCxnSpPr>
          <p:spPr bwMode="auto">
            <a:xfrm rot="10800000" flipV="1">
              <a:off x="6855807" y="4654040"/>
              <a:ext cx="40418" cy="123483"/>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Connettore 1 162"/>
            <p:cNvCxnSpPr/>
            <p:nvPr/>
          </p:nvCxnSpPr>
          <p:spPr bwMode="auto">
            <a:xfrm rot="10800000" flipV="1">
              <a:off x="6855807" y="4777523"/>
              <a:ext cx="239812" cy="74535"/>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Connettore 1 163"/>
            <p:cNvCxnSpPr>
              <a:endCxn id="165" idx="3"/>
            </p:cNvCxnSpPr>
            <p:nvPr/>
          </p:nvCxnSpPr>
          <p:spPr bwMode="auto">
            <a:xfrm rot="10800000" flipV="1">
              <a:off x="7113134" y="4630679"/>
              <a:ext cx="103738" cy="94559"/>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Ovale 164"/>
            <p:cNvSpPr/>
            <p:nvPr/>
          </p:nvSpPr>
          <p:spPr bwMode="auto">
            <a:xfrm rot="10800000">
              <a:off x="6975714" y="4704101"/>
              <a:ext cx="160323" cy="147956"/>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6" name="Ovale 165"/>
            <p:cNvSpPr/>
            <p:nvPr/>
          </p:nvSpPr>
          <p:spPr bwMode="auto">
            <a:xfrm rot="10800000">
              <a:off x="6575577" y="4740812"/>
              <a:ext cx="160325" cy="147957"/>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7" name="Ovale 166"/>
            <p:cNvSpPr/>
            <p:nvPr/>
          </p:nvSpPr>
          <p:spPr bwMode="auto">
            <a:xfrm rot="10800000">
              <a:off x="6776319" y="4777523"/>
              <a:ext cx="160323" cy="147956"/>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8" name="Ovale 167"/>
            <p:cNvSpPr/>
            <p:nvPr/>
          </p:nvSpPr>
          <p:spPr bwMode="auto">
            <a:xfrm rot="10800000">
              <a:off x="6816737" y="4556145"/>
              <a:ext cx="158977" cy="147957"/>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9" name="Ovale 168"/>
            <p:cNvSpPr/>
            <p:nvPr/>
          </p:nvSpPr>
          <p:spPr bwMode="auto">
            <a:xfrm rot="10800000">
              <a:off x="6575577" y="4482722"/>
              <a:ext cx="160325" cy="147957"/>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0" name="Ovale 169"/>
            <p:cNvSpPr/>
            <p:nvPr/>
          </p:nvSpPr>
          <p:spPr bwMode="auto">
            <a:xfrm rot="10800000">
              <a:off x="7136037" y="4556145"/>
              <a:ext cx="160325" cy="147957"/>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1" name="Ovale 170"/>
            <p:cNvSpPr/>
            <p:nvPr/>
          </p:nvSpPr>
          <p:spPr bwMode="auto">
            <a:xfrm rot="10800000">
              <a:off x="6855807" y="4298055"/>
              <a:ext cx="160325" cy="147957"/>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7" name="Ovale 146"/>
            <p:cNvSpPr/>
            <p:nvPr/>
          </p:nvSpPr>
          <p:spPr bwMode="auto">
            <a:xfrm>
              <a:off x="6776319" y="4150099"/>
              <a:ext cx="160323" cy="147956"/>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8" name="Ovale 147"/>
            <p:cNvSpPr/>
            <p:nvPr/>
          </p:nvSpPr>
          <p:spPr bwMode="auto">
            <a:xfrm>
              <a:off x="7016131" y="4186809"/>
              <a:ext cx="160323" cy="147957"/>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9" name="Ovale 148"/>
            <p:cNvSpPr/>
            <p:nvPr/>
          </p:nvSpPr>
          <p:spPr bwMode="auto">
            <a:xfrm>
              <a:off x="6376183" y="4667389"/>
              <a:ext cx="160325" cy="147957"/>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150" name="Connettore 1 149"/>
            <p:cNvCxnSpPr>
              <a:stCxn id="147" idx="2"/>
              <a:endCxn id="140" idx="0"/>
            </p:cNvCxnSpPr>
            <p:nvPr/>
          </p:nvCxnSpPr>
          <p:spPr bwMode="auto">
            <a:xfrm flipH="1">
              <a:off x="6695484" y="4223520"/>
              <a:ext cx="80835" cy="74535"/>
            </a:xfrm>
            <a:prstGeom prst="lin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Connettore 2 175"/>
            <p:cNvCxnSpPr/>
            <p:nvPr/>
          </p:nvCxnSpPr>
          <p:spPr bwMode="auto">
            <a:xfrm flipH="1">
              <a:off x="6707609" y="3573016"/>
              <a:ext cx="384671" cy="506998"/>
            </a:xfrm>
            <a:prstGeom prst="straightConnector1">
              <a:avLst/>
            </a:prstGeom>
            <a:solidFill>
              <a:schemeClr val="bg1"/>
            </a:solidFill>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7" name="Connettore 2 176"/>
            <p:cNvCxnSpPr/>
            <p:nvPr/>
          </p:nvCxnSpPr>
          <p:spPr bwMode="auto">
            <a:xfrm flipH="1" flipV="1">
              <a:off x="6917781" y="4380376"/>
              <a:ext cx="897275" cy="129044"/>
            </a:xfrm>
            <a:prstGeom prst="straightConnector1">
              <a:avLst/>
            </a:prstGeom>
            <a:solidFill>
              <a:schemeClr val="bg1"/>
            </a:solidFill>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8" name="Connettore 2 177"/>
            <p:cNvCxnSpPr/>
            <p:nvPr/>
          </p:nvCxnSpPr>
          <p:spPr bwMode="auto">
            <a:xfrm flipH="1">
              <a:off x="7076758" y="3907584"/>
              <a:ext cx="262716" cy="387134"/>
            </a:xfrm>
            <a:prstGeom prst="straightConnector1">
              <a:avLst/>
            </a:prstGeom>
            <a:solidFill>
              <a:schemeClr val="bg1"/>
            </a:solidFill>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9" name="Connettore 2 178"/>
            <p:cNvCxnSpPr/>
            <p:nvPr/>
          </p:nvCxnSpPr>
          <p:spPr bwMode="auto">
            <a:xfrm flipH="1">
              <a:off x="6179483" y="4724125"/>
              <a:ext cx="264063" cy="387134"/>
            </a:xfrm>
            <a:prstGeom prst="straightConnector1">
              <a:avLst/>
            </a:prstGeom>
            <a:solidFill>
              <a:schemeClr val="bg1"/>
            </a:solidFill>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1" name="Connettore 2 180"/>
            <p:cNvCxnSpPr/>
            <p:nvPr/>
          </p:nvCxnSpPr>
          <p:spPr bwMode="auto">
            <a:xfrm flipH="1" flipV="1">
              <a:off x="7181845" y="4596194"/>
              <a:ext cx="558507" cy="128950"/>
            </a:xfrm>
            <a:prstGeom prst="straightConnector1">
              <a:avLst/>
            </a:prstGeom>
            <a:solidFill>
              <a:schemeClr val="bg1"/>
            </a:solidFill>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2" name="Connettore 2 181"/>
            <p:cNvCxnSpPr/>
            <p:nvPr/>
          </p:nvCxnSpPr>
          <p:spPr bwMode="auto">
            <a:xfrm flipH="1" flipV="1">
              <a:off x="5868144" y="3861048"/>
              <a:ext cx="416426" cy="262352"/>
            </a:xfrm>
            <a:prstGeom prst="straightConnector1">
              <a:avLst/>
            </a:prstGeom>
            <a:solidFill>
              <a:schemeClr val="bg1"/>
            </a:solidFill>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3" name="Connettore 2 182"/>
            <p:cNvCxnSpPr/>
            <p:nvPr/>
          </p:nvCxnSpPr>
          <p:spPr bwMode="auto">
            <a:xfrm flipH="1" flipV="1">
              <a:off x="7022869" y="4767511"/>
              <a:ext cx="501459" cy="173657"/>
            </a:xfrm>
            <a:prstGeom prst="straightConnector1">
              <a:avLst/>
            </a:prstGeom>
            <a:solidFill>
              <a:schemeClr val="bg1"/>
            </a:solidFill>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4" name="Connettore 2 183"/>
            <p:cNvCxnSpPr/>
            <p:nvPr/>
          </p:nvCxnSpPr>
          <p:spPr bwMode="auto">
            <a:xfrm flipH="1" flipV="1">
              <a:off x="5652120" y="4149080"/>
              <a:ext cx="527363" cy="145637"/>
            </a:xfrm>
            <a:prstGeom prst="straightConnector1">
              <a:avLst/>
            </a:prstGeom>
            <a:solidFill>
              <a:schemeClr val="bg1"/>
            </a:solidFill>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7" name="Connettore 2 186"/>
            <p:cNvCxnSpPr/>
            <p:nvPr/>
          </p:nvCxnSpPr>
          <p:spPr bwMode="auto">
            <a:xfrm>
              <a:off x="6865238" y="4853170"/>
              <a:ext cx="155034" cy="592054"/>
            </a:xfrm>
            <a:prstGeom prst="straightConnector1">
              <a:avLst/>
            </a:prstGeom>
            <a:solidFill>
              <a:schemeClr val="bg1"/>
            </a:solidFill>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9" name="Connettore 2 188"/>
            <p:cNvCxnSpPr/>
            <p:nvPr/>
          </p:nvCxnSpPr>
          <p:spPr bwMode="auto">
            <a:xfrm flipH="1">
              <a:off x="5810333" y="4423763"/>
              <a:ext cx="474235" cy="516179"/>
            </a:xfrm>
            <a:prstGeom prst="straightConnector1">
              <a:avLst/>
            </a:prstGeom>
            <a:solidFill>
              <a:schemeClr val="bg1"/>
            </a:solidFill>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7" name="CasellaDiTesto 196"/>
            <p:cNvSpPr txBox="1"/>
            <p:nvPr/>
          </p:nvSpPr>
          <p:spPr bwMode="auto">
            <a:xfrm>
              <a:off x="5739715" y="3674881"/>
              <a:ext cx="1886080" cy="1056357"/>
            </a:xfrm>
            <a:prstGeom prst="rect">
              <a:avLst/>
            </a:prstGeom>
            <a:noFill/>
          </p:spPr>
          <p:txBody>
            <a:bodyPr spcFirstLastPara="1">
              <a:prstTxWarp prst="textArchUp">
                <a:avLst>
                  <a:gd name="adj" fmla="val 11715803"/>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GB"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EXTERNAL CONCTRACTORS </a:t>
              </a:r>
            </a:p>
          </p:txBody>
        </p:sp>
        <p:sp>
          <p:nvSpPr>
            <p:cNvPr id="158" name="Freccia a sinistra 157"/>
            <p:cNvSpPr/>
            <p:nvPr/>
          </p:nvSpPr>
          <p:spPr>
            <a:xfrm>
              <a:off x="5364088" y="4423975"/>
              <a:ext cx="483610" cy="29505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88" name="Connettore 2 187"/>
            <p:cNvCxnSpPr/>
            <p:nvPr/>
          </p:nvCxnSpPr>
          <p:spPr bwMode="auto">
            <a:xfrm>
              <a:off x="6444208" y="3501008"/>
              <a:ext cx="51881" cy="579005"/>
            </a:xfrm>
            <a:prstGeom prst="straightConnector1">
              <a:avLst/>
            </a:prstGeom>
            <a:solidFill>
              <a:schemeClr val="bg1"/>
            </a:solidFill>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539552" y="1484784"/>
            <a:ext cx="8136904" cy="3693319"/>
          </a:xfrm>
          <a:prstGeom prst="rect">
            <a:avLst/>
          </a:prstGeom>
          <a:noFill/>
        </p:spPr>
        <p:txBody>
          <a:bodyPr wrap="square" rtlCol="0">
            <a:spAutoFit/>
          </a:bodyPr>
          <a:lstStyle/>
          <a:p>
            <a:pPr indent="271463">
              <a:buFont typeface="Arial" pitchFamily="34" charset="0"/>
              <a:buChar char="•"/>
            </a:pPr>
            <a:r>
              <a:rPr lang="en-US" dirty="0" smtClean="0">
                <a:latin typeface="Arial" pitchFamily="34" charset="0"/>
                <a:cs typeface="Arial" pitchFamily="34" charset="0"/>
              </a:rPr>
              <a:t>A basic assumption</a:t>
            </a:r>
          </a:p>
          <a:p>
            <a:pPr indent="271463">
              <a:buFont typeface="Arial" pitchFamily="34" charset="0"/>
              <a:buChar char="•"/>
            </a:pPr>
            <a:r>
              <a:rPr lang="en-US" dirty="0" smtClean="0">
                <a:latin typeface="Arial" pitchFamily="34" charset="0"/>
                <a:cs typeface="Arial" pitchFamily="34" charset="0"/>
              </a:rPr>
              <a:t>Ultimate goal of the technical assistance </a:t>
            </a:r>
          </a:p>
          <a:p>
            <a:pPr indent="271463">
              <a:buFont typeface="Arial" pitchFamily="34" charset="0"/>
              <a:buChar char="•"/>
            </a:pPr>
            <a:r>
              <a:rPr lang="en-US" dirty="0" smtClean="0">
                <a:latin typeface="Arial" pitchFamily="34" charset="0"/>
                <a:cs typeface="Arial" pitchFamily="34" charset="0"/>
              </a:rPr>
              <a:t>Project Vision</a:t>
            </a:r>
          </a:p>
          <a:p>
            <a:pPr indent="271463">
              <a:buFont typeface="Arial" pitchFamily="34" charset="0"/>
              <a:buChar char="•"/>
            </a:pPr>
            <a:r>
              <a:rPr lang="en-US" dirty="0" smtClean="0">
                <a:latin typeface="Arial" pitchFamily="34" charset="0"/>
                <a:cs typeface="Arial" pitchFamily="34" charset="0"/>
              </a:rPr>
              <a:t>Share:</a:t>
            </a:r>
          </a:p>
          <a:p>
            <a:pPr lvl="1" indent="173038"/>
            <a:r>
              <a:rPr lang="en-US" dirty="0" smtClean="0">
                <a:latin typeface="Arial" pitchFamily="34" charset="0"/>
                <a:cs typeface="Arial" pitchFamily="34" charset="0"/>
              </a:rPr>
              <a:t>approach, methodology and timing for:</a:t>
            </a:r>
          </a:p>
          <a:p>
            <a:pPr marL="630238" indent="173038">
              <a:buFont typeface="Arial" pitchFamily="34" charset="0"/>
              <a:buChar char="•"/>
            </a:pPr>
            <a:r>
              <a:rPr lang="en-US" b="1" dirty="0" smtClean="0">
                <a:solidFill>
                  <a:srgbClr val="FF0000"/>
                </a:solidFill>
                <a:latin typeface="Arial" pitchFamily="34" charset="0"/>
                <a:cs typeface="Arial" pitchFamily="34" charset="0"/>
              </a:rPr>
              <a:t>WP4: Cluster Assessment </a:t>
            </a:r>
            <a:r>
              <a:rPr lang="en-US" dirty="0" smtClean="0">
                <a:latin typeface="Arial" pitchFamily="34" charset="0"/>
                <a:cs typeface="Arial" pitchFamily="34" charset="0"/>
              </a:rPr>
              <a:t>(core WP in terms of technical content)</a:t>
            </a:r>
          </a:p>
          <a:p>
            <a:pPr marL="630238"/>
            <a:r>
              <a:rPr lang="en-US" dirty="0" smtClean="0">
                <a:latin typeface="Arial" pitchFamily="34" charset="0"/>
                <a:cs typeface="Arial" pitchFamily="34" charset="0"/>
              </a:rPr>
              <a:t>the </a:t>
            </a:r>
            <a:r>
              <a:rPr lang="en-US" b="1" dirty="0" smtClean="0">
                <a:latin typeface="Arial" pitchFamily="34" charset="0"/>
                <a:cs typeface="Arial" pitchFamily="34" charset="0"/>
              </a:rPr>
              <a:t>technical features </a:t>
            </a:r>
            <a:r>
              <a:rPr lang="en-US" dirty="0" smtClean="0">
                <a:latin typeface="Arial" pitchFamily="34" charset="0"/>
                <a:cs typeface="Arial" pitchFamily="34" charset="0"/>
              </a:rPr>
              <a:t>of :</a:t>
            </a:r>
          </a:p>
          <a:p>
            <a:pPr marL="630238" indent="173038">
              <a:buFont typeface="Arial" pitchFamily="34" charset="0"/>
              <a:buChar char="•"/>
            </a:pPr>
            <a:r>
              <a:rPr lang="en-US" dirty="0" smtClean="0">
                <a:latin typeface="Arial" pitchFamily="34" charset="0"/>
                <a:cs typeface="Arial" pitchFamily="34" charset="0"/>
              </a:rPr>
              <a:t>WP5: Cluster CBC Initiatives </a:t>
            </a:r>
          </a:p>
          <a:p>
            <a:pPr marL="630238" indent="173038">
              <a:buFont typeface="Arial" pitchFamily="34" charset="0"/>
              <a:buChar char="•"/>
            </a:pPr>
            <a:r>
              <a:rPr lang="en-US" dirty="0" smtClean="0">
                <a:latin typeface="Arial" pitchFamily="34" charset="0"/>
                <a:cs typeface="Arial" pitchFamily="34" charset="0"/>
              </a:rPr>
              <a:t>WP6: SMEs CBC Initiatives</a:t>
            </a:r>
          </a:p>
          <a:p>
            <a:pPr marL="630238"/>
            <a:r>
              <a:rPr lang="en-US" dirty="0" smtClean="0">
                <a:latin typeface="Arial" pitchFamily="34" charset="0"/>
                <a:cs typeface="Arial" pitchFamily="34" charset="0"/>
              </a:rPr>
              <a:t>and </a:t>
            </a:r>
            <a:r>
              <a:rPr lang="en-US" b="1" dirty="0" smtClean="0">
                <a:latin typeface="Arial" pitchFamily="34" charset="0"/>
                <a:cs typeface="Arial" pitchFamily="34" charset="0"/>
              </a:rPr>
              <a:t>contributions</a:t>
            </a:r>
            <a:r>
              <a:rPr lang="en-US" dirty="0" smtClean="0">
                <a:latin typeface="Arial" pitchFamily="34" charset="0"/>
                <a:cs typeface="Arial" pitchFamily="34" charset="0"/>
              </a:rPr>
              <a:t> (of TA) to:</a:t>
            </a:r>
          </a:p>
          <a:p>
            <a:pPr marL="630238" indent="173038">
              <a:buFont typeface="Arial" pitchFamily="34" charset="0"/>
              <a:buChar char="•"/>
            </a:pPr>
            <a:r>
              <a:rPr lang="en-US" dirty="0" smtClean="0">
                <a:latin typeface="Arial" pitchFamily="34" charset="0"/>
                <a:cs typeface="Arial" pitchFamily="34" charset="0"/>
              </a:rPr>
              <a:t>WP3: Capitalization</a:t>
            </a:r>
          </a:p>
          <a:p>
            <a:pPr marL="630238" indent="173038">
              <a:buFont typeface="Arial" pitchFamily="34" charset="0"/>
              <a:buChar char="•"/>
            </a:pPr>
            <a:r>
              <a:rPr lang="en-US" dirty="0" smtClean="0">
                <a:latin typeface="Arial" pitchFamily="34" charset="0"/>
                <a:cs typeface="Arial" pitchFamily="34" charset="0"/>
              </a:rPr>
              <a:t>WP2: Communication</a:t>
            </a:r>
          </a:p>
          <a:p>
            <a:pPr marL="630238" indent="173038">
              <a:buFont typeface="Arial" pitchFamily="34" charset="0"/>
              <a:buChar char="•"/>
            </a:pPr>
            <a:r>
              <a:rPr lang="en-US" dirty="0" smtClean="0">
                <a:latin typeface="Arial" pitchFamily="34" charset="0"/>
                <a:cs typeface="Arial" pitchFamily="34" charset="0"/>
              </a:rPr>
              <a:t>WP1: Coordination and Management.</a:t>
            </a:r>
          </a:p>
        </p:txBody>
      </p:sp>
      <p:sp>
        <p:nvSpPr>
          <p:cNvPr id="6" name="Titolo 5"/>
          <p:cNvSpPr>
            <a:spLocks noGrp="1"/>
          </p:cNvSpPr>
          <p:nvPr>
            <p:ph type="title"/>
          </p:nvPr>
        </p:nvSpPr>
        <p:spPr>
          <a:xfrm>
            <a:off x="539552" y="620688"/>
            <a:ext cx="8013576" cy="648072"/>
          </a:xfrm>
        </p:spPr>
        <p:txBody>
          <a:bodyPr anchor="t">
            <a:normAutofit/>
          </a:bodyPr>
          <a:lstStyle/>
          <a:p>
            <a:pPr algn="l"/>
            <a:r>
              <a:rPr lang="en-GB" sz="3200" dirty="0" smtClean="0">
                <a:solidFill>
                  <a:schemeClr val="accent1">
                    <a:lumMod val="75000"/>
                  </a:schemeClr>
                </a:solidFill>
                <a:latin typeface="Arial" pitchFamily="34" charset="0"/>
                <a:cs typeface="Arial" pitchFamily="34" charset="0"/>
              </a:rPr>
              <a:t>Purpose of this Meeting </a:t>
            </a:r>
            <a:endParaRPr lang="en-GB" sz="3200" dirty="0">
              <a:solidFill>
                <a:schemeClr val="accent1">
                  <a:lumMod val="75000"/>
                </a:schemeClr>
              </a:solidFill>
              <a:latin typeface="Arial" pitchFamily="34" charset="0"/>
              <a:cs typeface="Arial" pitchFamily="34" charset="0"/>
            </a:endParaRPr>
          </a:p>
        </p:txBody>
      </p:sp>
      <p:sp>
        <p:nvSpPr>
          <p:cNvPr id="5" name="CasellaDiTesto 4"/>
          <p:cNvSpPr txBox="1"/>
          <p:nvPr/>
        </p:nvSpPr>
        <p:spPr>
          <a:xfrm>
            <a:off x="428596" y="6274378"/>
            <a:ext cx="5286412"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7" name="Immagine 6" descr="LogoTexMedClusters.jpg"/>
          <p:cNvPicPr>
            <a:picLocks noChangeAspect="1"/>
          </p:cNvPicPr>
          <p:nvPr/>
        </p:nvPicPr>
        <p:blipFill>
          <a:blip r:embed="rId3" cstate="print"/>
          <a:stretch>
            <a:fillRect/>
          </a:stretch>
        </p:blipFill>
        <p:spPr>
          <a:xfrm>
            <a:off x="7740352" y="188640"/>
            <a:ext cx="1223259" cy="552124"/>
          </a:xfrm>
          <a:prstGeom prst="rect">
            <a:avLst/>
          </a:prstGeom>
        </p:spPr>
      </p:pic>
      <p:pic>
        <p:nvPicPr>
          <p:cNvPr id="8" name="Immagine 7" descr="Logo ENPI.jpg"/>
          <p:cNvPicPr>
            <a:picLocks noChangeAspect="1"/>
          </p:cNvPicPr>
          <p:nvPr/>
        </p:nvPicPr>
        <p:blipFill>
          <a:blip r:embed="rId4" cstate="print"/>
          <a:stretch>
            <a:fillRect/>
          </a:stretch>
        </p:blipFill>
        <p:spPr>
          <a:xfrm>
            <a:off x="7308304" y="6093296"/>
            <a:ext cx="1030060" cy="575064"/>
          </a:xfrm>
          <a:prstGeom prst="rect">
            <a:avLst/>
          </a:prstGeom>
        </p:spPr>
      </p:pic>
      <p:sp>
        <p:nvSpPr>
          <p:cNvPr id="9" name="Rettangolo 8"/>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descr="Logo Unione europea scritta lato.jpg"/>
          <p:cNvPicPr>
            <a:picLocks noChangeAspect="1"/>
          </p:cNvPicPr>
          <p:nvPr/>
        </p:nvPicPr>
        <p:blipFill>
          <a:blip r:embed="rId5" cstate="print"/>
          <a:stretch>
            <a:fillRect/>
          </a:stretch>
        </p:blipFill>
        <p:spPr>
          <a:xfrm>
            <a:off x="5436096" y="6165304"/>
            <a:ext cx="1857388" cy="544407"/>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Titolo 1"/>
          <p:cNvSpPr>
            <a:spLocks noGrp="1"/>
          </p:cNvSpPr>
          <p:nvPr>
            <p:ph type="title"/>
          </p:nvPr>
        </p:nvSpPr>
        <p:spPr>
          <a:xfrm>
            <a:off x="827584" y="260648"/>
            <a:ext cx="4176464" cy="994122"/>
          </a:xfrm>
        </p:spPr>
        <p:txBody>
          <a:bodyPr>
            <a:normAutofit/>
          </a:bodyPr>
          <a:lstStyle/>
          <a:p>
            <a:pPr algn="l" eaLnBrk="1" hangingPunct="1"/>
            <a:r>
              <a:rPr lang="en-GB" sz="3200" dirty="0" smtClean="0">
                <a:solidFill>
                  <a:schemeClr val="accent1">
                    <a:lumMod val="75000"/>
                  </a:schemeClr>
                </a:solidFill>
                <a:latin typeface="Arial" pitchFamily="34" charset="0"/>
                <a:cs typeface="Arial" pitchFamily="34" charset="0"/>
              </a:rPr>
              <a:t>Cluster  consolidation</a:t>
            </a:r>
          </a:p>
        </p:txBody>
      </p:sp>
      <p:sp>
        <p:nvSpPr>
          <p:cNvPr id="27650" name="CasellaDiTesto 2"/>
          <p:cNvSpPr txBox="1">
            <a:spLocks noChangeArrowheads="1"/>
          </p:cNvSpPr>
          <p:nvPr/>
        </p:nvSpPr>
        <p:spPr bwMode="auto">
          <a:xfrm>
            <a:off x="899592" y="1196752"/>
            <a:ext cx="7272337" cy="923330"/>
          </a:xfrm>
          <a:prstGeom prst="rect">
            <a:avLst/>
          </a:prstGeom>
          <a:noFill/>
          <a:ln w="9525">
            <a:noFill/>
            <a:miter lim="800000"/>
            <a:headEnd/>
            <a:tailEnd/>
          </a:ln>
        </p:spPr>
        <p:txBody>
          <a:bodyPr>
            <a:spAutoFit/>
          </a:bodyPr>
          <a:lstStyle/>
          <a:p>
            <a:r>
              <a:rPr lang="en-GB" dirty="0">
                <a:latin typeface="+mj-lt"/>
              </a:rPr>
              <a:t>A cluster presents a strong internal consolidation when there is a significant number of  large or medium enterprises that have the amount of resources to address final and/or large </a:t>
            </a:r>
            <a:r>
              <a:rPr lang="en-GB" dirty="0" smtClean="0">
                <a:latin typeface="+mj-lt"/>
              </a:rPr>
              <a:t>markets</a:t>
            </a:r>
            <a:endParaRPr lang="en-GB" dirty="0">
              <a:latin typeface="+mj-lt"/>
            </a:endParaRPr>
          </a:p>
        </p:txBody>
      </p:sp>
      <p:grpSp>
        <p:nvGrpSpPr>
          <p:cNvPr id="27651" name="Gruppo 132"/>
          <p:cNvGrpSpPr>
            <a:grpSpLocks/>
          </p:cNvGrpSpPr>
          <p:nvPr/>
        </p:nvGrpSpPr>
        <p:grpSpPr bwMode="auto">
          <a:xfrm>
            <a:off x="1259632" y="2852936"/>
            <a:ext cx="2319337" cy="1800225"/>
            <a:chOff x="998658" y="3789040"/>
            <a:chExt cx="2319118" cy="1800200"/>
          </a:xfrm>
        </p:grpSpPr>
        <p:sp>
          <p:nvSpPr>
            <p:cNvPr id="4" name="Ovale 3"/>
            <p:cNvSpPr/>
            <p:nvPr/>
          </p:nvSpPr>
          <p:spPr>
            <a:xfrm>
              <a:off x="1835191" y="3789040"/>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Ovale 4"/>
            <p:cNvSpPr/>
            <p:nvPr/>
          </p:nvSpPr>
          <p:spPr>
            <a:xfrm>
              <a:off x="1987577" y="3941438"/>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Ovale 5"/>
            <p:cNvSpPr/>
            <p:nvPr/>
          </p:nvSpPr>
          <p:spPr>
            <a:xfrm>
              <a:off x="1763761" y="4076373"/>
              <a:ext cx="144448" cy="144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Ovale 6"/>
            <p:cNvSpPr/>
            <p:nvPr/>
          </p:nvSpPr>
          <p:spPr>
            <a:xfrm>
              <a:off x="2195520" y="4004937"/>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Ovale 7"/>
            <p:cNvSpPr/>
            <p:nvPr/>
          </p:nvSpPr>
          <p:spPr>
            <a:xfrm>
              <a:off x="2051071" y="4220834"/>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Ovale 8"/>
            <p:cNvSpPr/>
            <p:nvPr/>
          </p:nvSpPr>
          <p:spPr>
            <a:xfrm>
              <a:off x="2266950" y="4220834"/>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Ovale 9"/>
            <p:cNvSpPr/>
            <p:nvPr/>
          </p:nvSpPr>
          <p:spPr>
            <a:xfrm>
              <a:off x="1835191" y="4293858"/>
              <a:ext cx="144449"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Ovale 10"/>
            <p:cNvSpPr/>
            <p:nvPr/>
          </p:nvSpPr>
          <p:spPr>
            <a:xfrm>
              <a:off x="2195520" y="3789040"/>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Ovale 11"/>
            <p:cNvSpPr/>
            <p:nvPr/>
          </p:nvSpPr>
          <p:spPr>
            <a:xfrm>
              <a:off x="1987577" y="3941438"/>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Ovale 12"/>
            <p:cNvSpPr/>
            <p:nvPr/>
          </p:nvSpPr>
          <p:spPr>
            <a:xfrm>
              <a:off x="2139962" y="4093836"/>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Ovale 13"/>
            <p:cNvSpPr/>
            <p:nvPr/>
          </p:nvSpPr>
          <p:spPr>
            <a:xfrm>
              <a:off x="1916146" y="4228771"/>
              <a:ext cx="144448" cy="144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5" name="Ovale 14"/>
            <p:cNvSpPr/>
            <p:nvPr/>
          </p:nvSpPr>
          <p:spPr>
            <a:xfrm>
              <a:off x="2347906" y="4157335"/>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Ovale 15"/>
            <p:cNvSpPr/>
            <p:nvPr/>
          </p:nvSpPr>
          <p:spPr>
            <a:xfrm>
              <a:off x="2203456" y="4373232"/>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Ovale 16"/>
            <p:cNvSpPr/>
            <p:nvPr/>
          </p:nvSpPr>
          <p:spPr>
            <a:xfrm>
              <a:off x="2420924" y="4373232"/>
              <a:ext cx="142862"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Ovale 17"/>
            <p:cNvSpPr/>
            <p:nvPr/>
          </p:nvSpPr>
          <p:spPr>
            <a:xfrm>
              <a:off x="1987577" y="4446256"/>
              <a:ext cx="144449"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Ovale 18"/>
            <p:cNvSpPr/>
            <p:nvPr/>
          </p:nvSpPr>
          <p:spPr>
            <a:xfrm>
              <a:off x="2347906" y="3941438"/>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 name="Ovale 19"/>
            <p:cNvSpPr/>
            <p:nvPr/>
          </p:nvSpPr>
          <p:spPr>
            <a:xfrm>
              <a:off x="2139962" y="4093836"/>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1" name="Ovale 20"/>
            <p:cNvSpPr/>
            <p:nvPr/>
          </p:nvSpPr>
          <p:spPr>
            <a:xfrm>
              <a:off x="2292348" y="4246234"/>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2" name="Ovale 21"/>
            <p:cNvSpPr/>
            <p:nvPr/>
          </p:nvSpPr>
          <p:spPr>
            <a:xfrm>
              <a:off x="1835191" y="4509755"/>
              <a:ext cx="144449"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3" name="Ovale 22"/>
            <p:cNvSpPr/>
            <p:nvPr/>
          </p:nvSpPr>
          <p:spPr>
            <a:xfrm>
              <a:off x="2500291" y="4309733"/>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4" name="Ovale 23"/>
            <p:cNvSpPr/>
            <p:nvPr/>
          </p:nvSpPr>
          <p:spPr>
            <a:xfrm>
              <a:off x="2355842" y="4525630"/>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5" name="Ovale 24"/>
            <p:cNvSpPr/>
            <p:nvPr/>
          </p:nvSpPr>
          <p:spPr>
            <a:xfrm>
              <a:off x="2573309" y="4525630"/>
              <a:ext cx="142862"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6" name="Ovale 25"/>
            <p:cNvSpPr/>
            <p:nvPr/>
          </p:nvSpPr>
          <p:spPr>
            <a:xfrm>
              <a:off x="2195520" y="4652628"/>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7" name="Ovale 26"/>
            <p:cNvSpPr/>
            <p:nvPr/>
          </p:nvSpPr>
          <p:spPr>
            <a:xfrm>
              <a:off x="2500291" y="4093836"/>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8" name="Ovale 27"/>
            <p:cNvSpPr/>
            <p:nvPr/>
          </p:nvSpPr>
          <p:spPr>
            <a:xfrm>
              <a:off x="2266950" y="4436731"/>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9" name="Ovale 28"/>
            <p:cNvSpPr/>
            <p:nvPr/>
          </p:nvSpPr>
          <p:spPr>
            <a:xfrm>
              <a:off x="2411400" y="4725652"/>
              <a:ext cx="144448"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 name="Ovale 29"/>
            <p:cNvSpPr/>
            <p:nvPr/>
          </p:nvSpPr>
          <p:spPr>
            <a:xfrm>
              <a:off x="2700297" y="4941549"/>
              <a:ext cx="142862"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1" name="Ovale 30"/>
            <p:cNvSpPr/>
            <p:nvPr/>
          </p:nvSpPr>
          <p:spPr>
            <a:xfrm>
              <a:off x="2652677" y="4462131"/>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 name="Ovale 31"/>
            <p:cNvSpPr/>
            <p:nvPr/>
          </p:nvSpPr>
          <p:spPr>
            <a:xfrm>
              <a:off x="1619311" y="4365294"/>
              <a:ext cx="144449" cy="144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3" name="Ovale 32"/>
            <p:cNvSpPr/>
            <p:nvPr/>
          </p:nvSpPr>
          <p:spPr>
            <a:xfrm>
              <a:off x="2725695" y="4678028"/>
              <a:ext cx="142862"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4" name="Ovale 33"/>
            <p:cNvSpPr/>
            <p:nvPr/>
          </p:nvSpPr>
          <p:spPr>
            <a:xfrm>
              <a:off x="2292348" y="4751052"/>
              <a:ext cx="144449"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5" name="Ovale 34"/>
            <p:cNvSpPr/>
            <p:nvPr/>
          </p:nvSpPr>
          <p:spPr>
            <a:xfrm>
              <a:off x="2652677" y="4246234"/>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6" name="Ovale 35"/>
            <p:cNvSpPr/>
            <p:nvPr/>
          </p:nvSpPr>
          <p:spPr>
            <a:xfrm>
              <a:off x="1682805" y="4573254"/>
              <a:ext cx="144449"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7" name="Ovale 36"/>
            <p:cNvSpPr/>
            <p:nvPr/>
          </p:nvSpPr>
          <p:spPr>
            <a:xfrm>
              <a:off x="1835191" y="4725652"/>
              <a:ext cx="144449"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8" name="Ovale 37"/>
            <p:cNvSpPr/>
            <p:nvPr/>
          </p:nvSpPr>
          <p:spPr>
            <a:xfrm>
              <a:off x="1611375" y="4860587"/>
              <a:ext cx="144448" cy="144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9" name="Ovale 38"/>
            <p:cNvSpPr/>
            <p:nvPr/>
          </p:nvSpPr>
          <p:spPr>
            <a:xfrm>
              <a:off x="2043134" y="4789151"/>
              <a:ext cx="144448"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0" name="Ovale 39"/>
            <p:cNvSpPr/>
            <p:nvPr/>
          </p:nvSpPr>
          <p:spPr>
            <a:xfrm>
              <a:off x="1898685" y="5005048"/>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1" name="Ovale 40"/>
            <p:cNvSpPr/>
            <p:nvPr/>
          </p:nvSpPr>
          <p:spPr>
            <a:xfrm>
              <a:off x="2114565" y="5005048"/>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2" name="Ovale 41"/>
            <p:cNvSpPr/>
            <p:nvPr/>
          </p:nvSpPr>
          <p:spPr>
            <a:xfrm>
              <a:off x="1682805" y="5076484"/>
              <a:ext cx="144449" cy="144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3" name="Ovale 42"/>
            <p:cNvSpPr/>
            <p:nvPr/>
          </p:nvSpPr>
          <p:spPr>
            <a:xfrm>
              <a:off x="1908209" y="4797088"/>
              <a:ext cx="142862" cy="144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4" name="Ovale 43"/>
            <p:cNvSpPr/>
            <p:nvPr/>
          </p:nvSpPr>
          <p:spPr>
            <a:xfrm>
              <a:off x="3060625" y="4365294"/>
              <a:ext cx="142862" cy="144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5" name="Ovale 44"/>
            <p:cNvSpPr/>
            <p:nvPr/>
          </p:nvSpPr>
          <p:spPr>
            <a:xfrm>
              <a:off x="2266950" y="5012985"/>
              <a:ext cx="144449" cy="144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6" name="Ovale 45"/>
            <p:cNvSpPr/>
            <p:nvPr/>
          </p:nvSpPr>
          <p:spPr>
            <a:xfrm>
              <a:off x="2995544" y="4589129"/>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7" name="Ovale 46"/>
            <p:cNvSpPr/>
            <p:nvPr/>
          </p:nvSpPr>
          <p:spPr>
            <a:xfrm>
              <a:off x="2563785" y="4662153"/>
              <a:ext cx="144448"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8" name="Ovale 47"/>
            <p:cNvSpPr/>
            <p:nvPr/>
          </p:nvSpPr>
          <p:spPr>
            <a:xfrm>
              <a:off x="2868556" y="4462131"/>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9" name="Ovale 48"/>
            <p:cNvSpPr/>
            <p:nvPr/>
          </p:nvSpPr>
          <p:spPr>
            <a:xfrm>
              <a:off x="2051071" y="5301906"/>
              <a:ext cx="144449"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0" name="Ovale 49"/>
            <p:cNvSpPr/>
            <p:nvPr/>
          </p:nvSpPr>
          <p:spPr>
            <a:xfrm>
              <a:off x="3076499" y="4525630"/>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1" name="Ovale 50"/>
            <p:cNvSpPr/>
            <p:nvPr/>
          </p:nvSpPr>
          <p:spPr>
            <a:xfrm>
              <a:off x="2932050" y="4741527"/>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2" name="Ovale 51"/>
            <p:cNvSpPr/>
            <p:nvPr/>
          </p:nvSpPr>
          <p:spPr>
            <a:xfrm>
              <a:off x="3147930" y="4741527"/>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3" name="Ovale 52"/>
            <p:cNvSpPr/>
            <p:nvPr/>
          </p:nvSpPr>
          <p:spPr>
            <a:xfrm>
              <a:off x="2484418" y="4797088"/>
              <a:ext cx="142862" cy="144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4" name="Ovale 53"/>
            <p:cNvSpPr/>
            <p:nvPr/>
          </p:nvSpPr>
          <p:spPr>
            <a:xfrm>
              <a:off x="2868556" y="4462131"/>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5" name="Ovale 54"/>
            <p:cNvSpPr/>
            <p:nvPr/>
          </p:nvSpPr>
          <p:spPr>
            <a:xfrm>
              <a:off x="3020942" y="4614529"/>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6" name="Ovale 55"/>
            <p:cNvSpPr/>
            <p:nvPr/>
          </p:nvSpPr>
          <p:spPr>
            <a:xfrm>
              <a:off x="2797125" y="4751052"/>
              <a:ext cx="144449"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7" name="Ovale 56"/>
            <p:cNvSpPr/>
            <p:nvPr/>
          </p:nvSpPr>
          <p:spPr>
            <a:xfrm>
              <a:off x="3084436" y="4893925"/>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8" name="Ovale 57"/>
            <p:cNvSpPr/>
            <p:nvPr/>
          </p:nvSpPr>
          <p:spPr>
            <a:xfrm>
              <a:off x="2868556" y="4966949"/>
              <a:ext cx="144448"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9" name="Ovale 58"/>
            <p:cNvSpPr/>
            <p:nvPr/>
          </p:nvSpPr>
          <p:spPr>
            <a:xfrm>
              <a:off x="3020942" y="4614529"/>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0" name="Ovale 59"/>
            <p:cNvSpPr/>
            <p:nvPr/>
          </p:nvSpPr>
          <p:spPr>
            <a:xfrm>
              <a:off x="3173328" y="4766926"/>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1" name="Ovale 60"/>
            <p:cNvSpPr/>
            <p:nvPr/>
          </p:nvSpPr>
          <p:spPr>
            <a:xfrm>
              <a:off x="2949511" y="4903450"/>
              <a:ext cx="144449"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2" name="Ovale 61"/>
            <p:cNvSpPr/>
            <p:nvPr/>
          </p:nvSpPr>
          <p:spPr>
            <a:xfrm>
              <a:off x="3020942" y="5119347"/>
              <a:ext cx="144448"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3" name="Ovale 62"/>
            <p:cNvSpPr/>
            <p:nvPr/>
          </p:nvSpPr>
          <p:spPr>
            <a:xfrm>
              <a:off x="2411400" y="4941549"/>
              <a:ext cx="144448"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4" name="Ovale 63"/>
            <p:cNvSpPr/>
            <p:nvPr/>
          </p:nvSpPr>
          <p:spPr>
            <a:xfrm>
              <a:off x="2563785" y="5093947"/>
              <a:ext cx="144448" cy="142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5" name="Ovale 64"/>
            <p:cNvSpPr/>
            <p:nvPr/>
          </p:nvSpPr>
          <p:spPr>
            <a:xfrm>
              <a:off x="2339968" y="5228882"/>
              <a:ext cx="144449" cy="144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6" name="Ovale 65"/>
            <p:cNvSpPr/>
            <p:nvPr/>
          </p:nvSpPr>
          <p:spPr>
            <a:xfrm>
              <a:off x="2771728" y="5157446"/>
              <a:ext cx="144449"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7" name="Ovale 66"/>
            <p:cNvSpPr/>
            <p:nvPr/>
          </p:nvSpPr>
          <p:spPr>
            <a:xfrm>
              <a:off x="2627279" y="5373343"/>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8" name="Ovale 67"/>
            <p:cNvSpPr/>
            <p:nvPr/>
          </p:nvSpPr>
          <p:spPr>
            <a:xfrm>
              <a:off x="2843159" y="5373343"/>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9" name="Ovale 68"/>
            <p:cNvSpPr/>
            <p:nvPr/>
          </p:nvSpPr>
          <p:spPr>
            <a:xfrm>
              <a:off x="2411400" y="5444779"/>
              <a:ext cx="144448" cy="144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0" name="Ovale 69"/>
            <p:cNvSpPr/>
            <p:nvPr/>
          </p:nvSpPr>
          <p:spPr>
            <a:xfrm>
              <a:off x="2627279" y="4868525"/>
              <a:ext cx="144448" cy="14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27746" name="Gruppo 100"/>
            <p:cNvGrpSpPr>
              <a:grpSpLocks/>
            </p:cNvGrpSpPr>
            <p:nvPr/>
          </p:nvGrpSpPr>
          <p:grpSpPr bwMode="auto">
            <a:xfrm rot="-7453768">
              <a:off x="918266" y="4197384"/>
              <a:ext cx="1177280" cy="1016496"/>
              <a:chOff x="1772072" y="3941440"/>
              <a:chExt cx="1177280" cy="1016496"/>
            </a:xfrm>
          </p:grpSpPr>
          <p:sp>
            <p:nvSpPr>
              <p:cNvPr id="71" name="Ovale 70"/>
              <p:cNvSpPr/>
              <p:nvPr/>
            </p:nvSpPr>
            <p:spPr>
              <a:xfrm>
                <a:off x="1991432" y="3941756"/>
                <a:ext cx="144461"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2" name="Ovale 71"/>
              <p:cNvSpPr/>
              <p:nvPr/>
            </p:nvSpPr>
            <p:spPr>
              <a:xfrm>
                <a:off x="2141604" y="4093295"/>
                <a:ext cx="142873"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3" name="Ovale 72"/>
              <p:cNvSpPr/>
              <p:nvPr/>
            </p:nvSpPr>
            <p:spPr>
              <a:xfrm>
                <a:off x="1917095" y="4228546"/>
                <a:ext cx="142873"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4" name="Ovale 73"/>
              <p:cNvSpPr/>
              <p:nvPr/>
            </p:nvSpPr>
            <p:spPr>
              <a:xfrm>
                <a:off x="2347949" y="4156875"/>
                <a:ext cx="142873"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5" name="Ovale 74"/>
              <p:cNvSpPr/>
              <p:nvPr/>
            </p:nvSpPr>
            <p:spPr>
              <a:xfrm>
                <a:off x="2207089" y="4372611"/>
                <a:ext cx="144460"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6" name="Ovale 75"/>
              <p:cNvSpPr/>
              <p:nvPr/>
            </p:nvSpPr>
            <p:spPr>
              <a:xfrm>
                <a:off x="2423268" y="4373765"/>
                <a:ext cx="144461"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7" name="Ovale 76"/>
              <p:cNvSpPr/>
              <p:nvPr/>
            </p:nvSpPr>
            <p:spPr>
              <a:xfrm>
                <a:off x="1991994" y="4443230"/>
                <a:ext cx="144461" cy="144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8" name="Ovale 77"/>
              <p:cNvSpPr/>
              <p:nvPr/>
            </p:nvSpPr>
            <p:spPr>
              <a:xfrm>
                <a:off x="2348238" y="3939958"/>
                <a:ext cx="142873" cy="1428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9" name="Ovale 78"/>
              <p:cNvSpPr/>
              <p:nvPr/>
            </p:nvSpPr>
            <p:spPr>
              <a:xfrm>
                <a:off x="2141604" y="4093295"/>
                <a:ext cx="142873"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0" name="Ovale 79"/>
              <p:cNvSpPr/>
              <p:nvPr/>
            </p:nvSpPr>
            <p:spPr>
              <a:xfrm>
                <a:off x="2292951" y="4246173"/>
                <a:ext cx="142873"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1" name="Ovale 80"/>
              <p:cNvSpPr/>
              <p:nvPr/>
            </p:nvSpPr>
            <p:spPr>
              <a:xfrm>
                <a:off x="2070228" y="4378799"/>
                <a:ext cx="142873"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2" name="Ovale 81"/>
              <p:cNvSpPr/>
              <p:nvPr/>
            </p:nvSpPr>
            <p:spPr>
              <a:xfrm>
                <a:off x="2501502" y="4309334"/>
                <a:ext cx="142873" cy="144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3" name="Ovale 82"/>
              <p:cNvSpPr/>
              <p:nvPr/>
            </p:nvSpPr>
            <p:spPr>
              <a:xfrm>
                <a:off x="2360641" y="4525070"/>
                <a:ext cx="144460" cy="144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4" name="Ovale 83"/>
              <p:cNvSpPr/>
              <p:nvPr/>
            </p:nvSpPr>
            <p:spPr>
              <a:xfrm>
                <a:off x="2573440" y="4525304"/>
                <a:ext cx="142873"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5" name="Ovale 84"/>
              <p:cNvSpPr/>
              <p:nvPr/>
            </p:nvSpPr>
            <p:spPr>
              <a:xfrm>
                <a:off x="2144653" y="4597001"/>
                <a:ext cx="144461" cy="144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6" name="Ovale 85"/>
              <p:cNvSpPr/>
              <p:nvPr/>
            </p:nvSpPr>
            <p:spPr>
              <a:xfrm>
                <a:off x="2500451" y="4093591"/>
                <a:ext cx="142873" cy="144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7" name="Ovale 86"/>
              <p:cNvSpPr/>
              <p:nvPr/>
            </p:nvSpPr>
            <p:spPr>
              <a:xfrm>
                <a:off x="2292951" y="4246173"/>
                <a:ext cx="142873"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8" name="Ovale 87"/>
              <p:cNvSpPr/>
              <p:nvPr/>
            </p:nvSpPr>
            <p:spPr>
              <a:xfrm>
                <a:off x="2446084" y="4396426"/>
                <a:ext cx="142873"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9" name="Ovale 88"/>
              <p:cNvSpPr/>
              <p:nvPr/>
            </p:nvSpPr>
            <p:spPr>
              <a:xfrm>
                <a:off x="1992152" y="4660286"/>
                <a:ext cx="144460"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0" name="Ovale 89"/>
              <p:cNvSpPr/>
              <p:nvPr/>
            </p:nvSpPr>
            <p:spPr>
              <a:xfrm>
                <a:off x="2654498" y="4460034"/>
                <a:ext cx="144460" cy="144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1" name="Ovale 90"/>
              <p:cNvSpPr/>
              <p:nvPr/>
            </p:nvSpPr>
            <p:spPr>
              <a:xfrm>
                <a:off x="2509500" y="4675715"/>
                <a:ext cx="142873" cy="144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2" name="Ovale 91"/>
              <p:cNvSpPr/>
              <p:nvPr/>
            </p:nvSpPr>
            <p:spPr>
              <a:xfrm>
                <a:off x="2724368" y="4675976"/>
                <a:ext cx="142873" cy="144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3" name="Ovale 92"/>
              <p:cNvSpPr/>
              <p:nvPr/>
            </p:nvSpPr>
            <p:spPr>
              <a:xfrm>
                <a:off x="2206984" y="4804516"/>
                <a:ext cx="144461" cy="144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4" name="Ovale 93"/>
              <p:cNvSpPr/>
              <p:nvPr/>
            </p:nvSpPr>
            <p:spPr>
              <a:xfrm>
                <a:off x="2656072" y="4246077"/>
                <a:ext cx="144461" cy="144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5" name="Ovale 94"/>
              <p:cNvSpPr/>
              <p:nvPr/>
            </p:nvSpPr>
            <p:spPr>
              <a:xfrm>
                <a:off x="2420801" y="4589035"/>
                <a:ext cx="144460" cy="144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6" name="Ovale 95"/>
              <p:cNvSpPr/>
              <p:nvPr/>
            </p:nvSpPr>
            <p:spPr>
              <a:xfrm>
                <a:off x="2807158" y="4613805"/>
                <a:ext cx="144460" cy="144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7" name="Ovale 96"/>
              <p:cNvSpPr/>
              <p:nvPr/>
            </p:nvSpPr>
            <p:spPr>
              <a:xfrm>
                <a:off x="1775561" y="4516614"/>
                <a:ext cx="144460" cy="1428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8" name="Ovale 97"/>
              <p:cNvSpPr/>
              <p:nvPr/>
            </p:nvSpPr>
            <p:spPr>
              <a:xfrm>
                <a:off x="2806999" y="4396750"/>
                <a:ext cx="144461"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9" name="Ovale 98"/>
              <p:cNvSpPr/>
              <p:nvPr/>
            </p:nvSpPr>
            <p:spPr>
              <a:xfrm>
                <a:off x="1839650" y="4723570"/>
                <a:ext cx="144461" cy="144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0" name="Ovale 99"/>
              <p:cNvSpPr/>
              <p:nvPr/>
            </p:nvSpPr>
            <p:spPr>
              <a:xfrm>
                <a:off x="2718107" y="4812410"/>
                <a:ext cx="144460" cy="1444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grpSp>
      <p:grpSp>
        <p:nvGrpSpPr>
          <p:cNvPr id="27652" name="Gruppo 131"/>
          <p:cNvGrpSpPr>
            <a:grpSpLocks/>
          </p:cNvGrpSpPr>
          <p:nvPr/>
        </p:nvGrpSpPr>
        <p:grpSpPr bwMode="auto">
          <a:xfrm>
            <a:off x="5220072" y="2924944"/>
            <a:ext cx="2093913" cy="1655763"/>
            <a:chOff x="5004048" y="3501008"/>
            <a:chExt cx="2094512" cy="1656184"/>
          </a:xfrm>
        </p:grpSpPr>
        <p:sp>
          <p:nvSpPr>
            <p:cNvPr id="102" name="Ovale 101"/>
            <p:cNvSpPr/>
            <p:nvPr/>
          </p:nvSpPr>
          <p:spPr>
            <a:xfrm>
              <a:off x="5364514" y="3716963"/>
              <a:ext cx="576427" cy="5764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3" name="Ovale 102"/>
            <p:cNvSpPr/>
            <p:nvPr/>
          </p:nvSpPr>
          <p:spPr>
            <a:xfrm>
              <a:off x="5940941" y="3645508"/>
              <a:ext cx="431924" cy="3588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4" name="Ovale 103"/>
            <p:cNvSpPr/>
            <p:nvPr/>
          </p:nvSpPr>
          <p:spPr>
            <a:xfrm>
              <a:off x="5940941" y="4148873"/>
              <a:ext cx="574839" cy="5764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5" name="Ovale 104"/>
            <p:cNvSpPr/>
            <p:nvPr/>
          </p:nvSpPr>
          <p:spPr>
            <a:xfrm>
              <a:off x="6299819" y="3932918"/>
              <a:ext cx="576428" cy="5764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6" name="Ovale 105"/>
            <p:cNvSpPr/>
            <p:nvPr/>
          </p:nvSpPr>
          <p:spPr>
            <a:xfrm>
              <a:off x="5580476" y="4509327"/>
              <a:ext cx="431924" cy="4319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7" name="Ovale 106"/>
            <p:cNvSpPr/>
            <p:nvPr/>
          </p:nvSpPr>
          <p:spPr>
            <a:xfrm>
              <a:off x="5220010" y="4220329"/>
              <a:ext cx="431924" cy="433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8" name="Ovale 107"/>
            <p:cNvSpPr/>
            <p:nvPr/>
          </p:nvSpPr>
          <p:spPr>
            <a:xfrm>
              <a:off x="5148552" y="4004374"/>
              <a:ext cx="149268" cy="1444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9" name="Ovale 108"/>
            <p:cNvSpPr/>
            <p:nvPr/>
          </p:nvSpPr>
          <p:spPr>
            <a:xfrm>
              <a:off x="6515780" y="4580782"/>
              <a:ext cx="150856" cy="144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0" name="Ovale 109"/>
            <p:cNvSpPr/>
            <p:nvPr/>
          </p:nvSpPr>
          <p:spPr>
            <a:xfrm>
              <a:off x="5075506" y="4293372"/>
              <a:ext cx="150855" cy="1444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1" name="Ovale 110"/>
            <p:cNvSpPr/>
            <p:nvPr/>
          </p:nvSpPr>
          <p:spPr>
            <a:xfrm>
              <a:off x="6083857" y="4869781"/>
              <a:ext cx="150856" cy="142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2" name="Ovale 111"/>
            <p:cNvSpPr/>
            <p:nvPr/>
          </p:nvSpPr>
          <p:spPr>
            <a:xfrm>
              <a:off x="5867895" y="3501008"/>
              <a:ext cx="150856" cy="144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4" name="Ovale 113"/>
            <p:cNvSpPr/>
            <p:nvPr/>
          </p:nvSpPr>
          <p:spPr>
            <a:xfrm>
              <a:off x="6012399" y="4004374"/>
              <a:ext cx="149268" cy="1444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5" name="Ovale 114"/>
            <p:cNvSpPr/>
            <p:nvPr/>
          </p:nvSpPr>
          <p:spPr>
            <a:xfrm>
              <a:off x="5291468" y="4796737"/>
              <a:ext cx="150855" cy="144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6" name="Ovale 115"/>
            <p:cNvSpPr/>
            <p:nvPr/>
          </p:nvSpPr>
          <p:spPr>
            <a:xfrm>
              <a:off x="6947704" y="4077418"/>
              <a:ext cx="150856" cy="142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7" name="Ovale 116"/>
            <p:cNvSpPr/>
            <p:nvPr/>
          </p:nvSpPr>
          <p:spPr>
            <a:xfrm>
              <a:off x="6515780" y="3716963"/>
              <a:ext cx="150856" cy="144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8" name="Ovale 117"/>
            <p:cNvSpPr/>
            <p:nvPr/>
          </p:nvSpPr>
          <p:spPr>
            <a:xfrm>
              <a:off x="5796438" y="4293372"/>
              <a:ext cx="149268" cy="1444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1" name="Ovale 120"/>
            <p:cNvSpPr/>
            <p:nvPr/>
          </p:nvSpPr>
          <p:spPr>
            <a:xfrm>
              <a:off x="6947704" y="4509327"/>
              <a:ext cx="150856" cy="1444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2" name="Ovale 121"/>
            <p:cNvSpPr/>
            <p:nvPr/>
          </p:nvSpPr>
          <p:spPr>
            <a:xfrm>
              <a:off x="5723392" y="5012692"/>
              <a:ext cx="150855" cy="144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6" name="Ovale 125"/>
            <p:cNvSpPr/>
            <p:nvPr/>
          </p:nvSpPr>
          <p:spPr>
            <a:xfrm>
              <a:off x="5507430" y="3501008"/>
              <a:ext cx="150855" cy="144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7" name="Ovale 126"/>
            <p:cNvSpPr/>
            <p:nvPr/>
          </p:nvSpPr>
          <p:spPr>
            <a:xfrm>
              <a:off x="5004048" y="4580782"/>
              <a:ext cx="150856" cy="144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8" name="Ovale 127"/>
            <p:cNvSpPr/>
            <p:nvPr/>
          </p:nvSpPr>
          <p:spPr>
            <a:xfrm>
              <a:off x="6372864" y="4869781"/>
              <a:ext cx="149268" cy="142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9" name="Ovale 128"/>
            <p:cNvSpPr/>
            <p:nvPr/>
          </p:nvSpPr>
          <p:spPr>
            <a:xfrm>
              <a:off x="6731742" y="4725282"/>
              <a:ext cx="150856" cy="1444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sp>
        <p:nvSpPr>
          <p:cNvPr id="27653" name="CasellaDiTesto 129"/>
          <p:cNvSpPr txBox="1">
            <a:spLocks noChangeArrowheads="1"/>
          </p:cNvSpPr>
          <p:nvPr/>
        </p:nvSpPr>
        <p:spPr bwMode="auto">
          <a:xfrm>
            <a:off x="1331640" y="2420888"/>
            <a:ext cx="2247900" cy="369887"/>
          </a:xfrm>
          <a:prstGeom prst="rect">
            <a:avLst/>
          </a:prstGeom>
          <a:noFill/>
          <a:ln w="9525">
            <a:noFill/>
            <a:miter lim="800000"/>
            <a:headEnd/>
            <a:tailEnd/>
          </a:ln>
        </p:spPr>
        <p:txBody>
          <a:bodyPr wrap="none">
            <a:spAutoFit/>
          </a:bodyPr>
          <a:lstStyle/>
          <a:p>
            <a:r>
              <a:rPr lang="en-GB" dirty="0">
                <a:latin typeface="Calibri" pitchFamily="34" charset="0"/>
              </a:rPr>
              <a:t>LOW CONSOLIDATION</a:t>
            </a:r>
          </a:p>
        </p:txBody>
      </p:sp>
      <p:sp>
        <p:nvSpPr>
          <p:cNvPr id="27654" name="CasellaDiTesto 130"/>
          <p:cNvSpPr txBox="1">
            <a:spLocks noChangeArrowheads="1"/>
          </p:cNvSpPr>
          <p:nvPr/>
        </p:nvSpPr>
        <p:spPr bwMode="auto">
          <a:xfrm>
            <a:off x="5076056" y="2420888"/>
            <a:ext cx="2292350" cy="369888"/>
          </a:xfrm>
          <a:prstGeom prst="rect">
            <a:avLst/>
          </a:prstGeom>
          <a:noFill/>
          <a:ln w="9525">
            <a:noFill/>
            <a:miter lim="800000"/>
            <a:headEnd/>
            <a:tailEnd/>
          </a:ln>
        </p:spPr>
        <p:txBody>
          <a:bodyPr wrap="none">
            <a:spAutoFit/>
          </a:bodyPr>
          <a:lstStyle/>
          <a:p>
            <a:r>
              <a:rPr lang="en-GB" dirty="0">
                <a:latin typeface="Calibri" pitchFamily="34" charset="0"/>
              </a:rPr>
              <a:t>HIGH CONSOLIDATION</a:t>
            </a:r>
          </a:p>
        </p:txBody>
      </p:sp>
      <p:sp>
        <p:nvSpPr>
          <p:cNvPr id="27655" name="CasellaDiTesto 133"/>
          <p:cNvSpPr txBox="1">
            <a:spLocks noChangeArrowheads="1"/>
          </p:cNvSpPr>
          <p:nvPr/>
        </p:nvSpPr>
        <p:spPr bwMode="auto">
          <a:xfrm>
            <a:off x="1187624" y="4725144"/>
            <a:ext cx="2920992" cy="646331"/>
          </a:xfrm>
          <a:prstGeom prst="rect">
            <a:avLst/>
          </a:prstGeom>
          <a:noFill/>
          <a:ln w="9525">
            <a:noFill/>
            <a:miter lim="800000"/>
            <a:headEnd/>
            <a:tailEnd/>
          </a:ln>
        </p:spPr>
        <p:txBody>
          <a:bodyPr wrap="none">
            <a:spAutoFit/>
          </a:bodyPr>
          <a:lstStyle/>
          <a:p>
            <a:r>
              <a:rPr lang="en-GB" dirty="0">
                <a:latin typeface="+mj-lt"/>
              </a:rPr>
              <a:t>Difficult access to the</a:t>
            </a:r>
          </a:p>
          <a:p>
            <a:r>
              <a:rPr lang="en-GB" dirty="0">
                <a:latin typeface="+mj-lt"/>
              </a:rPr>
              <a:t>final market (threshold) </a:t>
            </a:r>
          </a:p>
        </p:txBody>
      </p:sp>
      <p:sp>
        <p:nvSpPr>
          <p:cNvPr id="27656" name="CasellaDiTesto 134"/>
          <p:cNvSpPr txBox="1">
            <a:spLocks noChangeArrowheads="1"/>
          </p:cNvSpPr>
          <p:nvPr/>
        </p:nvSpPr>
        <p:spPr bwMode="auto">
          <a:xfrm>
            <a:off x="4932040" y="4653136"/>
            <a:ext cx="3455987" cy="923330"/>
          </a:xfrm>
          <a:prstGeom prst="rect">
            <a:avLst/>
          </a:prstGeom>
          <a:noFill/>
          <a:ln w="9525">
            <a:noFill/>
            <a:miter lim="800000"/>
            <a:headEnd/>
            <a:tailEnd/>
          </a:ln>
        </p:spPr>
        <p:txBody>
          <a:bodyPr>
            <a:spAutoFit/>
          </a:bodyPr>
          <a:lstStyle/>
          <a:p>
            <a:r>
              <a:rPr lang="en-GB" dirty="0">
                <a:latin typeface="+mj-lt"/>
              </a:rPr>
              <a:t>Larger companies can access to the final market (threshold) </a:t>
            </a:r>
          </a:p>
        </p:txBody>
      </p:sp>
      <p:sp>
        <p:nvSpPr>
          <p:cNvPr id="132" name="Segnaposto numero diapositiva 131"/>
          <p:cNvSpPr>
            <a:spLocks noGrp="1"/>
          </p:cNvSpPr>
          <p:nvPr>
            <p:ph type="sldNum" sz="quarter" idx="12"/>
          </p:nvPr>
        </p:nvSpPr>
        <p:spPr/>
        <p:txBody>
          <a:bodyPr/>
          <a:lstStyle/>
          <a:p>
            <a:fld id="{54BB953B-712A-4FA2-8A1D-40FE0CD053C8}" type="slidenum">
              <a:rPr lang="en-US" smtClean="0"/>
              <a:pPr/>
              <a:t>20</a:t>
            </a:fld>
            <a:endParaRPr lang="en-US"/>
          </a:p>
        </p:txBody>
      </p:sp>
      <p:sp>
        <p:nvSpPr>
          <p:cNvPr id="131" name="CasellaDiTesto 130"/>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133" name="Immagine 132"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134" name="Immagine 133"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135" name="Rettangolo 134"/>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6" name="Immagine 135"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en-GB" sz="3200" dirty="0" smtClean="0">
                <a:solidFill>
                  <a:schemeClr val="accent1">
                    <a:lumMod val="75000"/>
                  </a:schemeClr>
                </a:solidFill>
              </a:rPr>
              <a:t>WP4 Plan </a:t>
            </a:r>
            <a:r>
              <a:rPr lang="en-GB" sz="1800" dirty="0" smtClean="0">
                <a:solidFill>
                  <a:schemeClr val="accent1">
                    <a:lumMod val="75000"/>
                  </a:schemeClr>
                </a:solidFill>
              </a:rPr>
              <a:t>(detailed in tomorrow </a:t>
            </a:r>
            <a:endParaRPr lang="en-GB" sz="1800" dirty="0">
              <a:solidFill>
                <a:schemeClr val="accent1">
                  <a:lumMod val="75000"/>
                </a:schemeClr>
              </a:solidFill>
            </a:endParaRPr>
          </a:p>
        </p:txBody>
      </p:sp>
      <p:sp>
        <p:nvSpPr>
          <p:cNvPr id="3" name="Segnaposto numero diapositiva 2"/>
          <p:cNvSpPr>
            <a:spLocks noGrp="1"/>
          </p:cNvSpPr>
          <p:nvPr>
            <p:ph type="sldNum" sz="quarter" idx="11"/>
          </p:nvPr>
        </p:nvSpPr>
        <p:spPr/>
        <p:txBody>
          <a:bodyPr/>
          <a:lstStyle/>
          <a:p>
            <a:fld id="{54BB953B-712A-4FA2-8A1D-40FE0CD053C8}" type="slidenum">
              <a:rPr lang="en-US" smtClean="0"/>
              <a:pPr/>
              <a:t>21</a:t>
            </a:fld>
            <a:endParaRPr lang="en-US"/>
          </a:p>
        </p:txBody>
      </p:sp>
      <p:graphicFrame>
        <p:nvGraphicFramePr>
          <p:cNvPr id="24" name="Tabella 23"/>
          <p:cNvGraphicFramePr>
            <a:graphicFrameLocks noGrp="1"/>
          </p:cNvGraphicFramePr>
          <p:nvPr/>
        </p:nvGraphicFramePr>
        <p:xfrm>
          <a:off x="251520" y="1268760"/>
          <a:ext cx="8484260" cy="4574383"/>
        </p:xfrm>
        <a:graphic>
          <a:graphicData uri="http://schemas.openxmlformats.org/drawingml/2006/table">
            <a:tbl>
              <a:tblPr/>
              <a:tblGrid>
                <a:gridCol w="2016224"/>
                <a:gridCol w="576064"/>
                <a:gridCol w="254835"/>
                <a:gridCol w="297359"/>
                <a:gridCol w="284675"/>
                <a:gridCol w="297359"/>
                <a:gridCol w="297359"/>
                <a:gridCol w="297359"/>
                <a:gridCol w="297359"/>
                <a:gridCol w="297359"/>
                <a:gridCol w="297359"/>
                <a:gridCol w="297359"/>
                <a:gridCol w="297359"/>
                <a:gridCol w="297359"/>
                <a:gridCol w="297359"/>
                <a:gridCol w="297359"/>
                <a:gridCol w="297359"/>
                <a:gridCol w="297359"/>
                <a:gridCol w="297359"/>
                <a:gridCol w="297359"/>
                <a:gridCol w="297359"/>
                <a:gridCol w="297359"/>
              </a:tblGrid>
              <a:tr h="216024">
                <a:tc>
                  <a:txBody>
                    <a:bodyPr/>
                    <a:lstStyle/>
                    <a:p>
                      <a:pPr algn="l" fontAlgn="b"/>
                      <a:r>
                        <a:rPr lang="it-IT" sz="1400" b="0" i="0" u="none" strike="noStrike" dirty="0">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err="1">
                          <a:solidFill>
                            <a:srgbClr val="000000"/>
                          </a:solidFill>
                          <a:latin typeface="Calibri"/>
                        </a:rPr>
                        <a:t>Who</a:t>
                      </a:r>
                      <a:endParaRPr lang="it-IT" sz="1400" b="0" i="0" u="none" strike="noStrike" dirty="0">
                        <a:solidFill>
                          <a:srgbClr val="000000"/>
                        </a:solidFill>
                        <a:latin typeface="Calibri"/>
                      </a:endParaRP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b"/>
                      <a:r>
                        <a:rPr lang="it-IT" sz="1400" b="0" i="0" u="none" strike="noStrike" dirty="0">
                          <a:solidFill>
                            <a:srgbClr val="000000"/>
                          </a:solidFill>
                          <a:latin typeface="Calibri"/>
                        </a:rPr>
                        <a:t>March</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it-IT" sz="1400" b="0" i="0" u="none" strike="noStrike">
                          <a:solidFill>
                            <a:srgbClr val="000000"/>
                          </a:solidFill>
                          <a:latin typeface="Calibri"/>
                        </a:rPr>
                        <a:t>April</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it-IT" sz="1400" b="0" i="0" u="none" strike="noStrike">
                          <a:solidFill>
                            <a:srgbClr val="000000"/>
                          </a:solidFill>
                          <a:latin typeface="Calibri"/>
                        </a:rPr>
                        <a:t>May</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it-IT" sz="1400" b="0" i="0" u="none" strike="noStrike">
                          <a:solidFill>
                            <a:srgbClr val="000000"/>
                          </a:solidFill>
                          <a:latin typeface="Calibri"/>
                        </a:rPr>
                        <a:t>June</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it-IT" sz="1400" b="0" i="0" u="none" strike="noStrike">
                          <a:solidFill>
                            <a:srgbClr val="000000"/>
                          </a:solidFill>
                          <a:latin typeface="Calibri"/>
                        </a:rPr>
                        <a:t>July</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r>
              <a:tr h="501701">
                <a:tc>
                  <a:txBody>
                    <a:bodyPr/>
                    <a:lstStyle/>
                    <a:p>
                      <a:pPr algn="l" fontAlgn="b"/>
                      <a:r>
                        <a:rPr lang="it-IT" sz="1400" b="0" i="0" u="none" strike="noStrike" dirty="0" err="1" smtClean="0">
                          <a:solidFill>
                            <a:srgbClr val="000000"/>
                          </a:solidFill>
                          <a:latin typeface="Calibri"/>
                        </a:rPr>
                        <a:t>Preparation</a:t>
                      </a:r>
                      <a:r>
                        <a:rPr lang="it-IT" sz="1400" b="0" i="0" u="none" strike="noStrike" baseline="0" dirty="0" smtClean="0">
                          <a:solidFill>
                            <a:srgbClr val="000000"/>
                          </a:solidFill>
                          <a:latin typeface="Calibri"/>
                        </a:rPr>
                        <a:t> </a:t>
                      </a:r>
                      <a:r>
                        <a:rPr lang="it-IT" sz="1400" b="0" i="0" u="none" strike="noStrike" baseline="0" dirty="0" err="1" smtClean="0">
                          <a:solidFill>
                            <a:srgbClr val="000000"/>
                          </a:solidFill>
                          <a:latin typeface="Calibri"/>
                        </a:rPr>
                        <a:t>of</a:t>
                      </a:r>
                      <a:r>
                        <a:rPr lang="it-IT" sz="1400" b="0" i="0" u="none" strike="noStrike" baseline="0" dirty="0" smtClean="0">
                          <a:solidFill>
                            <a:srgbClr val="000000"/>
                          </a:solidFill>
                          <a:latin typeface="Calibri"/>
                        </a:rPr>
                        <a:t> </a:t>
                      </a:r>
                      <a:r>
                        <a:rPr lang="it-IT" sz="1400" b="0" i="0" u="none" strike="noStrike" baseline="0" dirty="0" err="1" smtClean="0">
                          <a:solidFill>
                            <a:srgbClr val="000000"/>
                          </a:solidFill>
                          <a:latin typeface="Calibri"/>
                        </a:rPr>
                        <a:t>tools</a:t>
                      </a:r>
                      <a:r>
                        <a:rPr lang="it-IT" sz="1400" b="0" i="0" u="none" strike="noStrike" dirty="0" smtClean="0">
                          <a:solidFill>
                            <a:srgbClr val="000000"/>
                          </a:solidFill>
                          <a:latin typeface="Calibri"/>
                        </a:rPr>
                        <a:t>                    </a:t>
                      </a:r>
                      <a:endParaRPr lang="it-IT" sz="1400" b="0" i="0" u="none" strike="noStrike" dirty="0">
                        <a:solidFill>
                          <a:srgbClr val="000000"/>
                        </a:solidFill>
                        <a:latin typeface="Calibri"/>
                      </a:endParaRP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a:solidFill>
                            <a:srgbClr val="000000"/>
                          </a:solidFill>
                          <a:latin typeface="Calibri"/>
                        </a:rPr>
                        <a:t>TAM</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ctr"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t-IT" sz="1400" b="0"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it-IT" sz="1400" b="0" i="0" u="none" strike="noStrike" dirty="0" err="1" smtClean="0">
                          <a:solidFill>
                            <a:schemeClr val="tx1"/>
                          </a:solidFill>
                          <a:latin typeface="Calibri"/>
                        </a:rPr>
                        <a:t>Easter</a:t>
                      </a:r>
                      <a:endParaRPr lang="it-IT" sz="1400" b="0" i="0" u="none" strike="noStrike" dirty="0" smtClean="0">
                        <a:solidFill>
                          <a:schemeClr val="tx1"/>
                        </a:solidFill>
                        <a:latin typeface="Calibri"/>
                      </a:endParaRPr>
                    </a:p>
                    <a:p>
                      <a:pPr algn="ctr" fontAlgn="b"/>
                      <a:r>
                        <a:rPr lang="it-IT" sz="1400" b="0" i="0" u="none" strike="noStrike" dirty="0" err="1" smtClean="0">
                          <a:solidFill>
                            <a:schemeClr val="tx1"/>
                          </a:solidFill>
                          <a:latin typeface="Calibri"/>
                        </a:rPr>
                        <a:t>Cath</a:t>
                      </a:r>
                      <a:r>
                        <a:rPr lang="it-IT" sz="1400" b="0" i="0" u="none" strike="noStrike" dirty="0" smtClean="0">
                          <a:solidFill>
                            <a:schemeClr val="tx1"/>
                          </a:solidFill>
                          <a:latin typeface="Calibri"/>
                        </a:rPr>
                        <a:t>/</a:t>
                      </a:r>
                      <a:r>
                        <a:rPr lang="it-IT" sz="1400" b="0" i="0" u="none" strike="noStrike" dirty="0" err="1" smtClean="0">
                          <a:solidFill>
                            <a:schemeClr val="tx1"/>
                          </a:solidFill>
                          <a:latin typeface="Calibri"/>
                        </a:rPr>
                        <a:t>Orth</a:t>
                      </a:r>
                      <a:r>
                        <a:rPr lang="it-IT" sz="1400" b="0" i="0" u="none" strike="noStrike" dirty="0" smtClean="0">
                          <a:solidFill>
                            <a:schemeClr val="tx1"/>
                          </a:solidFill>
                          <a:latin typeface="Calibri"/>
                        </a:rPr>
                        <a:t> </a:t>
                      </a:r>
                      <a:endParaRPr lang="it-IT" sz="1400" b="0" i="0" u="none" strike="noStrike" dirty="0">
                        <a:solidFill>
                          <a:srgbClr val="FFFF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hMerge="1">
                  <a:txBody>
                    <a:bodyPr/>
                    <a:lstStyle/>
                    <a:p>
                      <a:pPr algn="ctr" fontAlgn="b"/>
                      <a:endParaRPr lang="it-IT" sz="1400" b="0" i="0" u="none" strike="noStrike" dirty="0">
                        <a:solidFill>
                          <a:srgbClr val="E6B9B8"/>
                        </a:solidFill>
                        <a:latin typeface="Calibri"/>
                      </a:endParaRP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hMerge="1">
                  <a:txBody>
                    <a:bodyPr/>
                    <a:lstStyle/>
                    <a:p>
                      <a:pPr algn="ctr" fontAlgn="b"/>
                      <a:endParaRPr lang="it-IT" sz="1400" b="0" i="0" u="none" strike="noStrike" dirty="0">
                        <a:solidFill>
                          <a:srgbClr val="E6B9B8"/>
                        </a:solidFill>
                        <a:latin typeface="Calibri"/>
                      </a:endParaRP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smtClean="0">
                          <a:solidFill>
                            <a:srgbClr val="000000"/>
                          </a:solidFill>
                          <a:latin typeface="Calibri"/>
                        </a:rPr>
                        <a:t>Lai</a:t>
                      </a:r>
                    </a:p>
                    <a:p>
                      <a:pPr algn="ctr" fontAlgn="b"/>
                      <a:r>
                        <a:rPr lang="it-IT" sz="1400" b="0" i="0" u="none" strike="noStrike" dirty="0" smtClean="0">
                          <a:solidFill>
                            <a:srgbClr val="000000"/>
                          </a:solidFill>
                          <a:latin typeface="Calibri"/>
                        </a:rPr>
                        <a:t>Mi </a:t>
                      </a:r>
                      <a:endParaRPr lang="it-IT" sz="1400" b="0"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it-IT" sz="1400" b="0" i="0" u="none" strike="noStrike" dirty="0">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400" b="0" i="0" u="none" strike="noStrike" dirty="0">
                          <a:solidFill>
                            <a:srgbClr val="000000"/>
                          </a:solidFill>
                          <a:latin typeface="Calibri"/>
                        </a:rPr>
                        <a:t> </a:t>
                      </a:r>
                      <a:r>
                        <a:rPr lang="it-IT" sz="1400" b="0" i="0" u="none" strike="noStrike" dirty="0" smtClean="0">
                          <a:solidFill>
                            <a:srgbClr val="000000"/>
                          </a:solidFill>
                          <a:latin typeface="Calibri"/>
                        </a:rPr>
                        <a:t>Lai</a:t>
                      </a:r>
                    </a:p>
                    <a:p>
                      <a:pPr algn="ctr" fontAlgn="b"/>
                      <a:r>
                        <a:rPr lang="it-IT" sz="1400" b="0" i="0" u="none" strike="noStrike" dirty="0" smtClean="0">
                          <a:solidFill>
                            <a:srgbClr val="000000"/>
                          </a:solidFill>
                          <a:latin typeface="Calibri"/>
                        </a:rPr>
                        <a:t>B</a:t>
                      </a:r>
                      <a:endParaRPr lang="it-IT" sz="1400" b="0"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it-IT" sz="1400" b="0" i="0" u="none" strike="noStrike" dirty="0" smtClean="0">
                          <a:solidFill>
                            <a:srgbClr val="000000"/>
                          </a:solidFill>
                          <a:latin typeface="Calibri"/>
                        </a:rPr>
                        <a:t> Ramadan</a:t>
                      </a:r>
                      <a:endParaRPr lang="it-IT" sz="1400" b="0" i="0" u="none" strike="noStrike" dirty="0">
                        <a:solidFill>
                          <a:srgbClr val="000000"/>
                        </a:solidFill>
                        <a:latin typeface="Calibri"/>
                      </a:endParaRPr>
                    </a:p>
                    <a:p>
                      <a:pPr algn="l" fontAlgn="b"/>
                      <a:endParaRPr lang="it-IT" sz="1400" b="0" i="0" u="none" strike="noStrike" dirty="0">
                        <a:solidFill>
                          <a:srgbClr val="000000"/>
                        </a:solidFill>
                        <a:latin typeface="Calibri"/>
                      </a:endParaRPr>
                    </a:p>
                  </a:txBody>
                  <a:tcPr marL="5019" marR="5019" marT="50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l" fontAlgn="b"/>
                      <a:endParaRPr lang="it-IT" sz="1400" b="0"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l" fontAlgn="b"/>
                      <a:endParaRPr lang="it-IT" sz="1400" b="0"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l" fontAlgn="b"/>
                      <a:endParaRPr lang="it-IT" sz="1400" b="0"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06050">
                <a:tc>
                  <a:txBody>
                    <a:bodyPr/>
                    <a:lstStyle/>
                    <a:p>
                      <a:pPr algn="l" fontAlgn="b"/>
                      <a:r>
                        <a:rPr lang="it-IT" sz="1400" b="0" i="0" u="none" strike="noStrike">
                          <a:solidFill>
                            <a:srgbClr val="000000"/>
                          </a:solidFill>
                          <a:latin typeface="Calibri"/>
                        </a:rPr>
                        <a:t>Desk Work</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a:solidFill>
                            <a:srgbClr val="000000"/>
                          </a:solidFill>
                          <a:latin typeface="Calibri"/>
                        </a:rPr>
                        <a:t>LTS</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b"/>
                      <a:r>
                        <a:rPr lang="it-IT" sz="1400" b="0" i="0" u="none" strike="noStrike">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E6B9B8"/>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a:solidFill>
                            <a:srgbClr val="000000"/>
                          </a:solidFill>
                          <a:latin typeface="Calibri"/>
                        </a:rPr>
                        <a:t> </a:t>
                      </a:r>
                      <a:r>
                        <a:rPr lang="it-IT" sz="1400" b="0" i="0" u="none" strike="noStrike" dirty="0" err="1" smtClean="0">
                          <a:solidFill>
                            <a:srgbClr val="000000"/>
                          </a:solidFill>
                          <a:latin typeface="Calibri"/>
                        </a:rPr>
                        <a:t>Pent</a:t>
                      </a:r>
                      <a:endParaRPr lang="it-IT" sz="1400" b="0"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83379">
                <a:tc>
                  <a:txBody>
                    <a:bodyPr/>
                    <a:lstStyle/>
                    <a:p>
                      <a:pPr algn="l" fontAlgn="b"/>
                      <a:r>
                        <a:rPr lang="it-IT" sz="1400" b="0" i="0" u="none" strike="noStrike" dirty="0" err="1" smtClean="0">
                          <a:solidFill>
                            <a:srgbClr val="000000"/>
                          </a:solidFill>
                          <a:latin typeface="Calibri"/>
                        </a:rPr>
                        <a:t>Survey</a:t>
                      </a:r>
                      <a:r>
                        <a:rPr lang="it-IT" sz="1400" b="0" i="0" u="none" strike="noStrike" dirty="0" smtClean="0">
                          <a:solidFill>
                            <a:srgbClr val="000000"/>
                          </a:solidFill>
                          <a:latin typeface="Calibri"/>
                        </a:rPr>
                        <a:t> </a:t>
                      </a:r>
                      <a:r>
                        <a:rPr lang="it-IT" sz="1400" b="0" i="0" u="none" strike="noStrike" dirty="0">
                          <a:solidFill>
                            <a:srgbClr val="000000"/>
                          </a:solidFill>
                          <a:latin typeface="Calibri"/>
                        </a:rPr>
                        <a:t>(</a:t>
                      </a:r>
                      <a:r>
                        <a:rPr lang="it-IT" sz="1400" b="0" i="0" u="none" strike="noStrike" dirty="0" err="1">
                          <a:solidFill>
                            <a:srgbClr val="000000"/>
                          </a:solidFill>
                          <a:latin typeface="Calibri"/>
                        </a:rPr>
                        <a:t>Questionnaire</a:t>
                      </a:r>
                      <a:r>
                        <a:rPr lang="it-IT" sz="1400" b="0" i="0" u="none" strike="noStrike" dirty="0">
                          <a:solidFill>
                            <a:srgbClr val="000000"/>
                          </a:solidFill>
                          <a:latin typeface="Calibri"/>
                        </a:rPr>
                        <a:t>)</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a:solidFill>
                            <a:srgbClr val="000000"/>
                          </a:solidFill>
                          <a:latin typeface="Calibri"/>
                        </a:rPr>
                        <a:t>LTS</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b"/>
                      <a:r>
                        <a:rPr lang="it-IT" sz="1400" b="0" i="0" u="none" strike="noStrike" dirty="0">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b"/>
                      <a:r>
                        <a:rPr lang="it-IT" sz="1400" b="0" i="0" u="none" strike="noStrike">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E6B9B8"/>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51390">
                <a:tc>
                  <a:txBody>
                    <a:bodyPr/>
                    <a:lstStyle/>
                    <a:p>
                      <a:pPr algn="l" fontAlgn="b"/>
                      <a:r>
                        <a:rPr lang="en-US" sz="1400" b="0" i="0" u="none" strike="noStrike">
                          <a:solidFill>
                            <a:srgbClr val="000000"/>
                          </a:solidFill>
                          <a:latin typeface="Calibri"/>
                        </a:rPr>
                        <a:t>Preparation of on site visits</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a:solidFill>
                            <a:srgbClr val="000000"/>
                          </a:solidFill>
                          <a:latin typeface="Calibri"/>
                        </a:rPr>
                        <a:t>LTS</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b"/>
                      <a:r>
                        <a:rPr lang="it-IT" sz="1400" b="0" i="0" u="none" strike="noStrike">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E6B9B8"/>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51390">
                <a:tc>
                  <a:txBody>
                    <a:bodyPr/>
                    <a:lstStyle/>
                    <a:p>
                      <a:pPr algn="l" fontAlgn="b"/>
                      <a:r>
                        <a:rPr lang="en-US" sz="1400" b="0" i="0" u="none" strike="noStrike">
                          <a:solidFill>
                            <a:srgbClr val="000000"/>
                          </a:solidFill>
                          <a:latin typeface="Calibri"/>
                        </a:rPr>
                        <a:t>On site Mission (interviews/round tables)</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smtClean="0">
                          <a:solidFill>
                            <a:srgbClr val="000000"/>
                          </a:solidFill>
                          <a:latin typeface="Calibri"/>
                        </a:rPr>
                        <a:t>TAM +</a:t>
                      </a:r>
                    </a:p>
                    <a:p>
                      <a:pPr algn="ctr" fontAlgn="b"/>
                      <a:r>
                        <a:rPr lang="it-IT" sz="1400" b="0" i="0" u="none" strike="noStrike" dirty="0" smtClean="0">
                          <a:solidFill>
                            <a:srgbClr val="000000"/>
                          </a:solidFill>
                          <a:latin typeface="Calibri"/>
                        </a:rPr>
                        <a:t>1LTSx8</a:t>
                      </a:r>
                      <a:endParaRPr lang="it-IT" sz="1400" b="0" i="0" u="none" strike="noStrike" dirty="0">
                        <a:solidFill>
                          <a:srgbClr val="000000"/>
                        </a:solidFill>
                        <a:latin typeface="Calibri"/>
                      </a:endParaRPr>
                    </a:p>
                  </a:txBody>
                  <a:tcPr marL="5019" marR="5019" marT="50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1" i="0" u="none" strike="noStrike" dirty="0" smtClean="0">
                          <a:solidFill>
                            <a:srgbClr val="000000"/>
                          </a:solidFill>
                          <a:latin typeface="Calibri"/>
                        </a:rPr>
                        <a:t>*</a:t>
                      </a:r>
                      <a:endParaRPr lang="it-IT" sz="1400" b="1"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ctr" fontAlgn="b"/>
                      <a:endParaRPr lang="it-IT" sz="1400" b="1"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it-IT" sz="1400" b="1" i="0" u="none" strike="noStrike" dirty="0">
                          <a:solidFill>
                            <a:srgbClr val="000000"/>
                          </a:solidFill>
                          <a:latin typeface="Calibri"/>
                        </a:rPr>
                        <a:t>*</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ctr" fontAlgn="b"/>
                      <a:r>
                        <a:rPr lang="it-IT" sz="1400" b="1" i="0" u="none" strike="noStrike" dirty="0">
                          <a:solidFill>
                            <a:schemeClr val="tx1"/>
                          </a:solidFill>
                          <a:latin typeface="Calibri"/>
                        </a:rPr>
                        <a:t>*</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ctr" fontAlgn="b"/>
                      <a:r>
                        <a:rPr lang="it-IT" sz="1400" b="1" i="0" u="none" strike="noStrike" dirty="0">
                          <a:solidFill>
                            <a:schemeClr val="tx1"/>
                          </a:solidFill>
                          <a:latin typeface="Calibri"/>
                        </a:rPr>
                        <a:t> </a:t>
                      </a:r>
                      <a:r>
                        <a:rPr lang="it-IT" sz="1400" b="1" i="0" u="none" strike="noStrike" dirty="0" smtClean="0">
                          <a:solidFill>
                            <a:schemeClr val="tx1"/>
                          </a:solidFill>
                          <a:latin typeface="Calibri"/>
                        </a:rPr>
                        <a:t>*</a:t>
                      </a:r>
                      <a:endParaRPr lang="it-IT" sz="1400" b="1" i="0" u="none" strike="noStrike" dirty="0">
                        <a:solidFill>
                          <a:schemeClr val="tx1"/>
                        </a:solidFill>
                        <a:latin typeface="Calibri"/>
                      </a:endParaRP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it-IT" sz="1400" b="1" i="0" u="none" strike="noStrike" dirty="0">
                          <a:solidFill>
                            <a:srgbClr val="000000"/>
                          </a:solidFill>
                          <a:latin typeface="Calibri"/>
                        </a:rPr>
                        <a:t>?</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1" i="0" u="none" strike="noStrike" dirty="0">
                          <a:solidFill>
                            <a:srgbClr val="E6B9B8"/>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it-IT" sz="1400" b="1" i="0" u="none" strike="noStrike" dirty="0" smtClean="0">
                          <a:solidFill>
                            <a:srgbClr val="000000"/>
                          </a:solidFill>
                          <a:latin typeface="Calibri"/>
                        </a:rPr>
                        <a:t>*</a:t>
                      </a:r>
                      <a:endParaRPr lang="it-IT" sz="1400" b="1"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ctr" fontAlgn="b"/>
                      <a:r>
                        <a:rPr lang="it-IT" sz="1400" b="1" i="0" u="none" strike="noStrike" dirty="0" smtClean="0">
                          <a:solidFill>
                            <a:srgbClr val="000000"/>
                          </a:solidFill>
                          <a:latin typeface="Calibri"/>
                        </a:rPr>
                        <a:t>*</a:t>
                      </a:r>
                      <a:endParaRPr lang="it-IT" sz="1400" b="1"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ctr" fontAlgn="b"/>
                      <a:r>
                        <a:rPr lang="it-IT" sz="1400" b="0" i="0" u="none" strike="noStrike" dirty="0" smtClean="0">
                          <a:solidFill>
                            <a:srgbClr val="000000"/>
                          </a:solidFill>
                          <a:latin typeface="Calibri"/>
                        </a:rPr>
                        <a:t>?</a:t>
                      </a:r>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it-IT" sz="1400" b="0" i="0" u="none" strike="noStrike" dirty="0">
                          <a:solidFill>
                            <a:srgbClr val="000000"/>
                          </a:solidFill>
                          <a:latin typeface="Calibri"/>
                        </a:rPr>
                        <a:t> </a:t>
                      </a:r>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ctr" fontAlgn="b"/>
                      <a:r>
                        <a:rPr lang="it-IT" sz="1400" b="0" i="0" u="none" strike="noStrike" dirty="0">
                          <a:solidFill>
                            <a:srgbClr val="000000"/>
                          </a:solidFill>
                          <a:latin typeface="Calibri"/>
                        </a:rPr>
                        <a:t> </a:t>
                      </a:r>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51390">
                <a:tc>
                  <a:txBody>
                    <a:bodyPr/>
                    <a:lstStyle/>
                    <a:p>
                      <a:pPr algn="l" fontAlgn="b"/>
                      <a:r>
                        <a:rPr lang="it-IT" sz="1400" b="0" i="0" u="none" strike="noStrike">
                          <a:solidFill>
                            <a:srgbClr val="000000"/>
                          </a:solidFill>
                          <a:latin typeface="Calibri"/>
                        </a:rPr>
                        <a:t>Elaboration of working paper</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a:solidFill>
                            <a:srgbClr val="000000"/>
                          </a:solidFill>
                          <a:latin typeface="Calibri"/>
                        </a:rPr>
                        <a:t>TAM</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b"/>
                      <a:r>
                        <a:rPr lang="it-IT" sz="1400" b="0" i="0" u="none" strike="noStrike" dirty="0">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E6B9B8"/>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400" b="0" i="0" u="none" strike="noStrike" dirty="0">
                          <a:solidFill>
                            <a:srgbClr val="000000"/>
                          </a:solidFill>
                          <a:latin typeface="Calibri"/>
                        </a:rPr>
                        <a:t> </a:t>
                      </a:r>
                      <a:r>
                        <a:rPr lang="it-IT" sz="1400" b="0" i="0" u="none" strike="noStrike" dirty="0" smtClean="0">
                          <a:solidFill>
                            <a:srgbClr val="000000"/>
                          </a:solidFill>
                          <a:latin typeface="Calibri"/>
                        </a:rPr>
                        <a:t> </a:t>
                      </a:r>
                    </a:p>
                    <a:p>
                      <a:pPr algn="l" fontAlgn="b"/>
                      <a:endParaRPr lang="it-IT" sz="1400" b="0" i="0" u="none" strike="noStrike" dirty="0">
                        <a:solidFill>
                          <a:srgbClr val="000000"/>
                        </a:solidFill>
                        <a:latin typeface="Calibri"/>
                      </a:endParaRP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51390">
                <a:tc>
                  <a:txBody>
                    <a:bodyPr/>
                    <a:lstStyle/>
                    <a:p>
                      <a:pPr algn="l" fontAlgn="b"/>
                      <a:r>
                        <a:rPr lang="it-IT" sz="1400" b="0" i="0" u="none" strike="noStrike">
                          <a:solidFill>
                            <a:srgbClr val="000000"/>
                          </a:solidFill>
                          <a:latin typeface="Calibri"/>
                        </a:rPr>
                        <a:t>Dissemination of working paper</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smtClean="0">
                          <a:solidFill>
                            <a:srgbClr val="000000"/>
                          </a:solidFill>
                          <a:latin typeface="Calibri"/>
                        </a:rPr>
                        <a:t>TAM +</a:t>
                      </a:r>
                    </a:p>
                    <a:p>
                      <a:pPr algn="ctr" fontAlgn="b"/>
                      <a:r>
                        <a:rPr lang="it-IT" sz="1400" b="0" i="0" u="none" strike="noStrike" smtClean="0">
                          <a:solidFill>
                            <a:srgbClr val="000000"/>
                          </a:solidFill>
                          <a:latin typeface="Calibri"/>
                        </a:rPr>
                        <a:t>1LTSx8</a:t>
                      </a:r>
                      <a:endParaRPr lang="it-IT" sz="1400" b="0" i="0" u="none" strike="noStrike" dirty="0">
                        <a:solidFill>
                          <a:srgbClr val="000000"/>
                        </a:solidFill>
                        <a:latin typeface="Calibri"/>
                      </a:endParaRP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b"/>
                      <a:r>
                        <a:rPr lang="it-IT" sz="1400" b="0" i="0" u="none" strike="noStrike" dirty="0">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E6B9B8"/>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96730">
                <a:tc>
                  <a:txBody>
                    <a:bodyPr/>
                    <a:lstStyle/>
                    <a:p>
                      <a:pPr algn="l" fontAlgn="b"/>
                      <a:r>
                        <a:rPr lang="en-US" sz="1400" b="0" i="0" u="none" strike="noStrike">
                          <a:solidFill>
                            <a:srgbClr val="000000"/>
                          </a:solidFill>
                          <a:latin typeface="Calibri"/>
                        </a:rPr>
                        <a:t>Elaboration of Presentation for Wrap Up</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a:solidFill>
                            <a:srgbClr val="000000"/>
                          </a:solidFill>
                          <a:latin typeface="Calibri"/>
                        </a:rPr>
                        <a:t>TAM</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b"/>
                      <a:r>
                        <a:rPr lang="it-IT" sz="1400" b="0" i="0" u="none" strike="noStrike">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E6B9B8"/>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51390">
                <a:tc>
                  <a:txBody>
                    <a:bodyPr/>
                    <a:lstStyle/>
                    <a:p>
                      <a:pPr algn="l" fontAlgn="b"/>
                      <a:r>
                        <a:rPr lang="it-IT" sz="1400" b="0" i="0" u="none" strike="noStrike" dirty="0" err="1">
                          <a:solidFill>
                            <a:srgbClr val="000000"/>
                          </a:solidFill>
                          <a:latin typeface="Calibri"/>
                        </a:rPr>
                        <a:t>Wrap</a:t>
                      </a:r>
                      <a:r>
                        <a:rPr lang="it-IT" sz="1400" b="0" i="0" u="none" strike="noStrike" dirty="0">
                          <a:solidFill>
                            <a:srgbClr val="000000"/>
                          </a:solidFill>
                          <a:latin typeface="Calibri"/>
                        </a:rPr>
                        <a:t> Up Seminar</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err="1">
                          <a:solidFill>
                            <a:srgbClr val="000000"/>
                          </a:solidFill>
                          <a:latin typeface="Calibri"/>
                        </a:rPr>
                        <a:t>TAM</a:t>
                      </a:r>
                      <a:r>
                        <a:rPr lang="it-IT" sz="1400" b="0" i="0" u="none" strike="noStrike" dirty="0" err="1" smtClean="0">
                          <a:solidFill>
                            <a:srgbClr val="000000"/>
                          </a:solidFill>
                          <a:latin typeface="Calibri"/>
                        </a:rPr>
                        <a:t>+</a:t>
                      </a:r>
                      <a:endParaRPr lang="it-IT" sz="1400" b="0" i="0" u="none" strike="noStrike" dirty="0" smtClean="0">
                        <a:solidFill>
                          <a:srgbClr val="000000"/>
                        </a:solidFill>
                        <a:latin typeface="Calibri"/>
                      </a:endParaRPr>
                    </a:p>
                    <a:p>
                      <a:pPr algn="ctr" fontAlgn="b"/>
                      <a:r>
                        <a:rPr lang="it-IT" sz="1400" b="0" i="0" u="none" strike="noStrike" dirty="0" smtClean="0">
                          <a:solidFill>
                            <a:srgbClr val="000000"/>
                          </a:solidFill>
                          <a:latin typeface="Calibri"/>
                        </a:rPr>
                        <a:t>ALL</a:t>
                      </a:r>
                      <a:endParaRPr lang="it-IT" sz="1400" b="0" i="0" u="none" strike="noStrike" dirty="0">
                        <a:solidFill>
                          <a:srgbClr val="000000"/>
                        </a:solidFill>
                        <a:latin typeface="Calibri"/>
                      </a:endParaRP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b"/>
                      <a:r>
                        <a:rPr lang="it-IT" sz="1400" b="0" i="0" u="none" strike="noStrike">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E6B9B8"/>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FF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11716">
                <a:tc>
                  <a:txBody>
                    <a:bodyPr/>
                    <a:lstStyle/>
                    <a:p>
                      <a:pPr algn="l" fontAlgn="b"/>
                      <a:r>
                        <a:rPr lang="it-IT" sz="1400" b="0" i="0" u="none" strike="noStrike">
                          <a:solidFill>
                            <a:srgbClr val="000000"/>
                          </a:solidFill>
                          <a:latin typeface="Calibri"/>
                        </a:rPr>
                        <a:t>Draft Report Wrap Up</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a:solidFill>
                            <a:srgbClr val="000000"/>
                          </a:solidFill>
                          <a:latin typeface="Calibri"/>
                        </a:rPr>
                        <a:t>TAM</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b"/>
                      <a:r>
                        <a:rPr lang="it-IT" sz="1400" b="0" i="0" u="none" strike="noStrike">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E6B9B8"/>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17384">
                <a:tc>
                  <a:txBody>
                    <a:bodyPr/>
                    <a:lstStyle/>
                    <a:p>
                      <a:pPr algn="l" fontAlgn="b"/>
                      <a:r>
                        <a:rPr lang="it-IT" sz="1400" b="0" i="0" u="none" strike="noStrike">
                          <a:solidFill>
                            <a:srgbClr val="000000"/>
                          </a:solidFill>
                          <a:latin typeface="Calibri"/>
                        </a:rPr>
                        <a:t>Final Report  Wrap Up</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400" b="0" i="0" u="none" strike="noStrike" dirty="0">
                          <a:solidFill>
                            <a:srgbClr val="000000"/>
                          </a:solidFill>
                          <a:latin typeface="Calibri"/>
                        </a:rPr>
                        <a:t>TAM</a:t>
                      </a:r>
                    </a:p>
                  </a:txBody>
                  <a:tcPr marL="5019" marR="5019" marT="5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b"/>
                      <a:r>
                        <a:rPr lang="it-IT" sz="1400" b="0" i="0" u="none" strike="noStrike">
                          <a:solidFill>
                            <a:srgbClr val="E6B9B8"/>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E6B9B8"/>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solidFill>
                            <a:srgbClr val="000000"/>
                          </a:solidFill>
                          <a:latin typeface="Calibri"/>
                        </a:rPr>
                        <a:t> </a:t>
                      </a:r>
                    </a:p>
                  </a:txBody>
                  <a:tcPr marL="5019" marR="5019" marT="501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it-IT" sz="1400" b="0" i="0" u="none" strike="noStrike" dirty="0">
                          <a:solidFill>
                            <a:srgbClr val="000000"/>
                          </a:solidFill>
                          <a:latin typeface="Calibri"/>
                        </a:rPr>
                        <a:t> </a:t>
                      </a:r>
                    </a:p>
                  </a:txBody>
                  <a:tcPr marL="5019" marR="5019" marT="50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r>
            </a:tbl>
          </a:graphicData>
        </a:graphic>
      </p:graphicFrame>
      <p:sp>
        <p:nvSpPr>
          <p:cNvPr id="5" name="CasellaDiTesto 4"/>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6" name="Immagine 5" descr="LogoTexMedClusters.jpg"/>
          <p:cNvPicPr>
            <a:picLocks noChangeAspect="1"/>
          </p:cNvPicPr>
          <p:nvPr/>
        </p:nvPicPr>
        <p:blipFill>
          <a:blip r:embed="rId3" cstate="print"/>
          <a:stretch>
            <a:fillRect/>
          </a:stretch>
        </p:blipFill>
        <p:spPr>
          <a:xfrm>
            <a:off x="7668344" y="188640"/>
            <a:ext cx="1284283" cy="579667"/>
          </a:xfrm>
          <a:prstGeom prst="rect">
            <a:avLst/>
          </a:prstGeom>
        </p:spPr>
      </p:pic>
      <p:pic>
        <p:nvPicPr>
          <p:cNvPr id="7" name="Immagine 6" descr="Logo ENPI.jpg"/>
          <p:cNvPicPr>
            <a:picLocks noChangeAspect="1"/>
          </p:cNvPicPr>
          <p:nvPr/>
        </p:nvPicPr>
        <p:blipFill>
          <a:blip r:embed="rId4" cstate="print"/>
          <a:stretch>
            <a:fillRect/>
          </a:stretch>
        </p:blipFill>
        <p:spPr>
          <a:xfrm>
            <a:off x="7261276" y="6134647"/>
            <a:ext cx="1030060" cy="575064"/>
          </a:xfrm>
          <a:prstGeom prst="rect">
            <a:avLst/>
          </a:prstGeom>
        </p:spPr>
      </p:pic>
      <p:sp>
        <p:nvSpPr>
          <p:cNvPr id="8" name="Rettangolo 7"/>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descr="Logo Unione europea scritta lato.jpg"/>
          <p:cNvPicPr>
            <a:picLocks noChangeAspect="1"/>
          </p:cNvPicPr>
          <p:nvPr/>
        </p:nvPicPr>
        <p:blipFill>
          <a:blip r:embed="rId5" cstate="print"/>
          <a:stretch>
            <a:fillRect/>
          </a:stretch>
        </p:blipFill>
        <p:spPr>
          <a:xfrm>
            <a:off x="5148064" y="6165304"/>
            <a:ext cx="1857388" cy="544407"/>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404664"/>
            <a:ext cx="5328592" cy="650503"/>
          </a:xfrm>
        </p:spPr>
        <p:txBody>
          <a:bodyPr>
            <a:normAutofit/>
          </a:bodyPr>
          <a:lstStyle/>
          <a:p>
            <a:pPr algn="l"/>
            <a:r>
              <a:rPr lang="en-GB" sz="3200" dirty="0" smtClean="0">
                <a:solidFill>
                  <a:schemeClr val="accent1">
                    <a:lumMod val="75000"/>
                  </a:schemeClr>
                </a:solidFill>
              </a:rPr>
              <a:t>Tools </a:t>
            </a:r>
            <a:r>
              <a:rPr lang="en-GB" sz="1800" dirty="0" smtClean="0">
                <a:solidFill>
                  <a:schemeClr val="accent1">
                    <a:lumMod val="75000"/>
                  </a:schemeClr>
                </a:solidFill>
              </a:rPr>
              <a:t>(detailed in a following session) </a:t>
            </a:r>
            <a:endParaRPr lang="en-GB" sz="1800" dirty="0">
              <a:solidFill>
                <a:schemeClr val="accent1">
                  <a:lumMod val="75000"/>
                </a:schemeClr>
              </a:solidFill>
            </a:endParaRPr>
          </a:p>
        </p:txBody>
      </p:sp>
      <p:sp>
        <p:nvSpPr>
          <p:cNvPr id="4" name="Segnaposto numero diapositiva 3"/>
          <p:cNvSpPr>
            <a:spLocks noGrp="1"/>
          </p:cNvSpPr>
          <p:nvPr>
            <p:ph type="sldNum" sz="quarter" idx="12"/>
          </p:nvPr>
        </p:nvSpPr>
        <p:spPr/>
        <p:txBody>
          <a:bodyPr/>
          <a:lstStyle/>
          <a:p>
            <a:fld id="{54BB953B-712A-4FA2-8A1D-40FE0CD053C8}" type="slidenum">
              <a:rPr lang="en-US" smtClean="0"/>
              <a:pPr/>
              <a:t>22</a:t>
            </a:fld>
            <a:endParaRPr lang="en-US"/>
          </a:p>
        </p:txBody>
      </p:sp>
      <p:sp>
        <p:nvSpPr>
          <p:cNvPr id="5" name="CasellaDiTesto 4"/>
          <p:cNvSpPr txBox="1"/>
          <p:nvPr/>
        </p:nvSpPr>
        <p:spPr>
          <a:xfrm>
            <a:off x="827584" y="1340768"/>
            <a:ext cx="6930102" cy="3970318"/>
          </a:xfrm>
          <a:prstGeom prst="rect">
            <a:avLst/>
          </a:prstGeom>
          <a:noFill/>
        </p:spPr>
        <p:txBody>
          <a:bodyPr wrap="none" rtlCol="0">
            <a:spAutoFit/>
          </a:bodyPr>
          <a:lstStyle/>
          <a:p>
            <a:r>
              <a:rPr lang="en-GB" dirty="0" smtClean="0"/>
              <a:t>Characterization of the cluster (macro data and cluster evolution )</a:t>
            </a:r>
          </a:p>
          <a:p>
            <a:r>
              <a:rPr lang="en-GB" dirty="0" smtClean="0"/>
              <a:t>	- Desk Work</a:t>
            </a:r>
          </a:p>
          <a:p>
            <a:r>
              <a:rPr lang="en-GB" dirty="0" smtClean="0"/>
              <a:t>	- Interviews to K persons.</a:t>
            </a:r>
          </a:p>
          <a:p>
            <a:endParaRPr lang="en-GB" dirty="0" smtClean="0"/>
          </a:p>
          <a:p>
            <a:r>
              <a:rPr lang="en-GB" dirty="0" err="1" smtClean="0"/>
              <a:t>SMEs</a:t>
            </a:r>
            <a:r>
              <a:rPr lang="en-GB" dirty="0" smtClean="0"/>
              <a:t> segmentation (Entrepreneurship)</a:t>
            </a:r>
            <a:br>
              <a:rPr lang="en-GB" dirty="0" smtClean="0"/>
            </a:br>
            <a:r>
              <a:rPr lang="en-GB" dirty="0" smtClean="0"/>
              <a:t>	- Survey (Questionnaire)</a:t>
            </a:r>
          </a:p>
          <a:p>
            <a:r>
              <a:rPr lang="en-GB" dirty="0" smtClean="0"/>
              <a:t>	- Round tables/Seminars/Meetings</a:t>
            </a:r>
          </a:p>
          <a:p>
            <a:r>
              <a:rPr lang="en-GB" dirty="0" smtClean="0"/>
              <a:t>	- Vis à </a:t>
            </a:r>
            <a:r>
              <a:rPr lang="en-GB" dirty="0" err="1" smtClean="0"/>
              <a:t>vis</a:t>
            </a:r>
            <a:r>
              <a:rPr lang="en-GB" dirty="0" smtClean="0"/>
              <a:t> Interviews to Entrepreneurs</a:t>
            </a:r>
          </a:p>
          <a:p>
            <a:endParaRPr lang="en-GB" dirty="0" smtClean="0"/>
          </a:p>
          <a:p>
            <a:r>
              <a:rPr lang="en-GB" dirty="0" smtClean="0"/>
              <a:t>Cluster Positioning (Independence/Consolidation)</a:t>
            </a:r>
          </a:p>
          <a:p>
            <a:r>
              <a:rPr lang="en-GB" dirty="0" smtClean="0"/>
              <a:t>	- Elaboration of the above inputs</a:t>
            </a:r>
          </a:p>
          <a:p>
            <a:endParaRPr lang="en-GB" dirty="0" smtClean="0"/>
          </a:p>
          <a:p>
            <a:r>
              <a:rPr lang="en-GB" dirty="0" smtClean="0"/>
              <a:t>Cluster Assessment Report.</a:t>
            </a:r>
          </a:p>
          <a:p>
            <a:endParaRPr lang="en-GB" dirty="0"/>
          </a:p>
        </p:txBody>
      </p:sp>
      <p:sp>
        <p:nvSpPr>
          <p:cNvPr id="6" name="CasellaDiTesto 5"/>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7" name="Immagine 6"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8" name="Immagine 7"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9" name="Rettangolo 8"/>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pPr algn="l"/>
            <a:r>
              <a:rPr lang="en-GB" sz="3200" dirty="0" smtClean="0">
                <a:solidFill>
                  <a:schemeClr val="accent1">
                    <a:lumMod val="75000"/>
                  </a:schemeClr>
                </a:solidFill>
              </a:rPr>
              <a:t>WP5  – WP6: technical features</a:t>
            </a:r>
            <a:endParaRPr lang="en-GB" sz="3200" dirty="0">
              <a:solidFill>
                <a:schemeClr val="accent1">
                  <a:lumMod val="75000"/>
                </a:schemeClr>
              </a:solidFill>
            </a:endParaRPr>
          </a:p>
        </p:txBody>
      </p:sp>
      <p:sp>
        <p:nvSpPr>
          <p:cNvPr id="7" name="CasellaDiTesto 6"/>
          <p:cNvSpPr txBox="1"/>
          <p:nvPr/>
        </p:nvSpPr>
        <p:spPr>
          <a:xfrm>
            <a:off x="1115616" y="1412776"/>
            <a:ext cx="7128792" cy="2308324"/>
          </a:xfrm>
          <a:prstGeom prst="rect">
            <a:avLst/>
          </a:prstGeom>
          <a:noFill/>
        </p:spPr>
        <p:txBody>
          <a:bodyPr wrap="square" rtlCol="0">
            <a:spAutoFit/>
          </a:bodyPr>
          <a:lstStyle/>
          <a:p>
            <a:r>
              <a:rPr lang="en-GB" b="1" dirty="0" smtClean="0"/>
              <a:t>“Preparatory works”:  Activities: 5.1 and 6.1.</a:t>
            </a:r>
          </a:p>
          <a:p>
            <a:pPr lvl="1"/>
            <a:r>
              <a:rPr lang="en-GB" dirty="0" smtClean="0"/>
              <a:t>The preparatory works are intended to identify:</a:t>
            </a:r>
          </a:p>
          <a:p>
            <a:pPr lvl="1"/>
            <a:r>
              <a:rPr lang="en-GB" b="1" dirty="0" smtClean="0">
                <a:solidFill>
                  <a:srgbClr val="FF0000"/>
                </a:solidFill>
              </a:rPr>
              <a:t>SPECIFIC AND INDIVIDUAL NEEDS</a:t>
            </a:r>
          </a:p>
          <a:p>
            <a:pPr lvl="1"/>
            <a:r>
              <a:rPr lang="en-GB" dirty="0" smtClean="0"/>
              <a:t>In order to prepare the matching with </a:t>
            </a:r>
          </a:p>
          <a:p>
            <a:pPr lvl="1"/>
            <a:r>
              <a:rPr lang="en-GB" b="1" dirty="0" smtClean="0">
                <a:solidFill>
                  <a:srgbClr val="0070C0"/>
                </a:solidFill>
              </a:rPr>
              <a:t>SPECIFIC AND INDIVIDUAL OFFERS</a:t>
            </a:r>
          </a:p>
          <a:p>
            <a:pPr lvl="1"/>
            <a:r>
              <a:rPr lang="en-GB" dirty="0" smtClean="0"/>
              <a:t>At cluster level and at enterprise level.</a:t>
            </a:r>
          </a:p>
          <a:p>
            <a:pPr lvl="1"/>
            <a:endParaRPr lang="en-GB" dirty="0" smtClean="0"/>
          </a:p>
          <a:p>
            <a:r>
              <a:rPr lang="en-GB" dirty="0" smtClean="0"/>
              <a:t>Tools: Working Paper in preparation of the conference</a:t>
            </a:r>
          </a:p>
        </p:txBody>
      </p:sp>
      <p:sp>
        <p:nvSpPr>
          <p:cNvPr id="5" name="CasellaDiTesto 4"/>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9" name="Immagine 8"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10" name="Immagine 9"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11" name="Rettangolo 10"/>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Immagine 11"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
        <p:nvSpPr>
          <p:cNvPr id="13" name="CasellaDiTesto 12"/>
          <p:cNvSpPr txBox="1"/>
          <p:nvPr/>
        </p:nvSpPr>
        <p:spPr>
          <a:xfrm>
            <a:off x="1115616" y="4005064"/>
            <a:ext cx="7584127" cy="1477328"/>
          </a:xfrm>
          <a:prstGeom prst="rect">
            <a:avLst/>
          </a:prstGeom>
          <a:noFill/>
        </p:spPr>
        <p:txBody>
          <a:bodyPr wrap="none" rtlCol="0">
            <a:spAutoFit/>
          </a:bodyPr>
          <a:lstStyle/>
          <a:p>
            <a:r>
              <a:rPr lang="en-GB" dirty="0" smtClean="0"/>
              <a:t>“</a:t>
            </a:r>
            <a:r>
              <a:rPr lang="en-GB" b="1" dirty="0" smtClean="0"/>
              <a:t>Follow on activities”: Activities 5.3 and 6.3</a:t>
            </a:r>
          </a:p>
          <a:p>
            <a:r>
              <a:rPr lang="en-GB" dirty="0" smtClean="0"/>
              <a:t>Support negotiations among potential partners by a technical standpoint.</a:t>
            </a:r>
          </a:p>
          <a:p>
            <a:endParaRPr lang="en-GB" dirty="0" smtClean="0"/>
          </a:p>
          <a:p>
            <a:r>
              <a:rPr lang="en-GB" dirty="0" smtClean="0"/>
              <a:t>Tools: CBC Initiatives Monitor </a:t>
            </a:r>
            <a:r>
              <a:rPr lang="en-GB" dirty="0" err="1" smtClean="0"/>
              <a:t>System+direct</a:t>
            </a:r>
            <a:r>
              <a:rPr lang="en-GB" dirty="0" smtClean="0"/>
              <a:t> advise to potential partners.</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43000"/>
          </a:xfrm>
        </p:spPr>
        <p:txBody>
          <a:bodyPr>
            <a:normAutofit/>
          </a:bodyPr>
          <a:lstStyle/>
          <a:p>
            <a:pPr algn="l"/>
            <a:r>
              <a:rPr lang="en-GB" sz="3200" dirty="0" smtClean="0">
                <a:solidFill>
                  <a:schemeClr val="accent1">
                    <a:lumMod val="75000"/>
                  </a:schemeClr>
                </a:solidFill>
              </a:rPr>
              <a:t>WP4-WP5-WP6</a:t>
            </a:r>
            <a:br>
              <a:rPr lang="en-GB" sz="3200" dirty="0" smtClean="0">
                <a:solidFill>
                  <a:schemeClr val="accent1">
                    <a:lumMod val="75000"/>
                  </a:schemeClr>
                </a:solidFill>
              </a:rPr>
            </a:br>
            <a:r>
              <a:rPr lang="en-GB" sz="3200" dirty="0" smtClean="0">
                <a:solidFill>
                  <a:schemeClr val="accent1">
                    <a:lumMod val="75000"/>
                  </a:schemeClr>
                </a:solidFill>
              </a:rPr>
              <a:t>in the general T/C industry scenario</a:t>
            </a:r>
            <a:endParaRPr lang="en-GB" sz="3200" dirty="0">
              <a:solidFill>
                <a:schemeClr val="accent1">
                  <a:lumMod val="75000"/>
                </a:schemeClr>
              </a:solidFill>
            </a:endParaRPr>
          </a:p>
        </p:txBody>
      </p:sp>
      <p:sp>
        <p:nvSpPr>
          <p:cNvPr id="3" name="Segnaposto numero diapositiva 2"/>
          <p:cNvSpPr>
            <a:spLocks noGrp="1"/>
          </p:cNvSpPr>
          <p:nvPr>
            <p:ph type="sldNum" sz="quarter" idx="12"/>
          </p:nvPr>
        </p:nvSpPr>
        <p:spPr/>
        <p:txBody>
          <a:bodyPr/>
          <a:lstStyle/>
          <a:p>
            <a:fld id="{54BB953B-712A-4FA2-8A1D-40FE0CD053C8}" type="slidenum">
              <a:rPr lang="en-US" smtClean="0"/>
              <a:pPr/>
              <a:t>24</a:t>
            </a:fld>
            <a:endParaRPr lang="en-US"/>
          </a:p>
        </p:txBody>
      </p:sp>
      <p:sp>
        <p:nvSpPr>
          <p:cNvPr id="4" name="CasellaDiTesto 3"/>
          <p:cNvSpPr txBox="1"/>
          <p:nvPr/>
        </p:nvSpPr>
        <p:spPr>
          <a:xfrm>
            <a:off x="971600" y="1916832"/>
            <a:ext cx="7704856" cy="2862322"/>
          </a:xfrm>
          <a:prstGeom prst="rect">
            <a:avLst/>
          </a:prstGeom>
          <a:noFill/>
        </p:spPr>
        <p:txBody>
          <a:bodyPr wrap="square" rtlCol="0">
            <a:spAutoFit/>
          </a:bodyPr>
          <a:lstStyle/>
          <a:p>
            <a:r>
              <a:rPr lang="en-GB" dirty="0" smtClean="0"/>
              <a:t>The Assessment of clusters and the Preparatory Works (5.1-6.1)</a:t>
            </a:r>
          </a:p>
          <a:p>
            <a:r>
              <a:rPr lang="en-GB" dirty="0" smtClean="0"/>
              <a:t>will benefit of </a:t>
            </a:r>
            <a:r>
              <a:rPr lang="en-GB" b="1" dirty="0" smtClean="0">
                <a:solidFill>
                  <a:srgbClr val="FF0000"/>
                </a:solidFill>
              </a:rPr>
              <a:t>THREE </a:t>
            </a:r>
            <a:r>
              <a:rPr lang="en-GB" b="1" dirty="0" err="1" smtClean="0">
                <a:solidFill>
                  <a:srgbClr val="FF0000"/>
                </a:solidFill>
              </a:rPr>
              <a:t>sectoral</a:t>
            </a:r>
            <a:r>
              <a:rPr lang="en-GB" b="1" dirty="0" smtClean="0">
                <a:solidFill>
                  <a:srgbClr val="FF0000"/>
                </a:solidFill>
              </a:rPr>
              <a:t> studies </a:t>
            </a:r>
            <a:r>
              <a:rPr lang="en-GB" dirty="0" smtClean="0"/>
              <a:t>providing general scenarios in which the Mediterranean T/C clusters are operating:</a:t>
            </a:r>
          </a:p>
          <a:p>
            <a:endParaRPr lang="en-GB" dirty="0" smtClean="0"/>
          </a:p>
          <a:p>
            <a:pPr marL="342900" indent="-342900">
              <a:buAutoNum type="arabicPeriod"/>
            </a:pPr>
            <a:r>
              <a:rPr lang="en-GB" dirty="0" smtClean="0"/>
              <a:t>Economic Scenario (markets, competition, industry)</a:t>
            </a:r>
          </a:p>
          <a:p>
            <a:pPr marL="342900" indent="-342900">
              <a:buAutoNum type="arabicPeriod"/>
            </a:pPr>
            <a:r>
              <a:rPr lang="en-GB" dirty="0" smtClean="0"/>
              <a:t>Technological Scenario (innovation, R&amp;D, technology)</a:t>
            </a:r>
          </a:p>
          <a:p>
            <a:pPr marL="342900" indent="-342900">
              <a:buAutoNum type="arabicPeriod"/>
            </a:pPr>
            <a:r>
              <a:rPr lang="en-GB" dirty="0" smtClean="0"/>
              <a:t>Social Scenario (labour codes, SCR, competences and skills).</a:t>
            </a:r>
          </a:p>
          <a:p>
            <a:pPr marL="342900" indent="-342900">
              <a:buAutoNum type="arabicPeriod"/>
            </a:pPr>
            <a:endParaRPr lang="en-GB" dirty="0" smtClean="0"/>
          </a:p>
          <a:p>
            <a:pPr marL="342900" indent="-342900"/>
            <a:r>
              <a:rPr lang="en-GB" dirty="0" smtClean="0"/>
              <a:t>These studies, very specialized and strictly linked each other, are to procured shortly.</a:t>
            </a:r>
            <a:endParaRPr lang="en-GB" dirty="0"/>
          </a:p>
        </p:txBody>
      </p:sp>
      <p:sp>
        <p:nvSpPr>
          <p:cNvPr id="5" name="CasellaDiTesto 4"/>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6" name="Immagine 5"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7" name="Immagine 6"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8" name="Rettangolo 7"/>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pPr algn="l"/>
            <a:r>
              <a:rPr lang="en-GB" sz="3200" dirty="0" smtClean="0">
                <a:solidFill>
                  <a:schemeClr val="accent1">
                    <a:lumMod val="75000"/>
                  </a:schemeClr>
                </a:solidFill>
              </a:rPr>
              <a:t>Contribution to WP3: Capitalization</a:t>
            </a:r>
            <a:endParaRPr lang="en-GB" sz="3200" dirty="0">
              <a:solidFill>
                <a:schemeClr val="accent1">
                  <a:lumMod val="75000"/>
                </a:schemeClr>
              </a:solidFill>
            </a:endParaRPr>
          </a:p>
        </p:txBody>
      </p:sp>
      <p:sp>
        <p:nvSpPr>
          <p:cNvPr id="3" name="Segnaposto numero diapositiva 2"/>
          <p:cNvSpPr>
            <a:spLocks noGrp="1"/>
          </p:cNvSpPr>
          <p:nvPr>
            <p:ph type="sldNum" sz="quarter" idx="12"/>
          </p:nvPr>
        </p:nvSpPr>
        <p:spPr/>
        <p:txBody>
          <a:bodyPr/>
          <a:lstStyle/>
          <a:p>
            <a:fld id="{54BB953B-712A-4FA2-8A1D-40FE0CD053C8}" type="slidenum">
              <a:rPr lang="en-US" smtClean="0"/>
              <a:pPr/>
              <a:t>25</a:t>
            </a:fld>
            <a:endParaRPr lang="en-US"/>
          </a:p>
        </p:txBody>
      </p:sp>
      <p:sp>
        <p:nvSpPr>
          <p:cNvPr id="4" name="CasellaDiTesto 3"/>
          <p:cNvSpPr txBox="1"/>
          <p:nvPr/>
        </p:nvSpPr>
        <p:spPr>
          <a:xfrm>
            <a:off x="539552" y="1124744"/>
            <a:ext cx="7776864" cy="4524315"/>
          </a:xfrm>
          <a:prstGeom prst="rect">
            <a:avLst/>
          </a:prstGeom>
          <a:noFill/>
        </p:spPr>
        <p:txBody>
          <a:bodyPr wrap="square" rtlCol="0">
            <a:spAutoFit/>
          </a:bodyPr>
          <a:lstStyle/>
          <a:p>
            <a:r>
              <a:rPr lang="en-GB" dirty="0" smtClean="0"/>
              <a:t>Capitalization is the legacy of the project to the project partners and to third parties who could benefit from its experience. </a:t>
            </a:r>
          </a:p>
          <a:p>
            <a:r>
              <a:rPr lang="en-GB" dirty="0" smtClean="0"/>
              <a:t>Networking and the technical outputs of the project are key components of capitalization. Potential third parties are: Other programmes of the EC, other manufacturing sectors, other clusters (T/C and not T/C).</a:t>
            </a:r>
          </a:p>
          <a:p>
            <a:endParaRPr lang="en-GB" dirty="0" smtClean="0"/>
          </a:p>
          <a:p>
            <a:r>
              <a:rPr lang="en-GB" dirty="0" smtClean="0"/>
              <a:t>Tools:</a:t>
            </a:r>
          </a:p>
          <a:p>
            <a:pPr marL="342900" indent="-342900">
              <a:buAutoNum type="arabicPeriod"/>
            </a:pPr>
            <a:r>
              <a:rPr lang="en-GB" dirty="0" smtClean="0"/>
              <a:t>Know-How Reservoir (Act. 3.1):  where all reports, presentations, studies, surveys and relevant documents will be stored and made accessible to third parties. </a:t>
            </a:r>
          </a:p>
          <a:p>
            <a:pPr marL="342900" indent="-342900">
              <a:buAutoNum type="arabicPeriod"/>
            </a:pPr>
            <a:r>
              <a:rPr lang="en-GB" dirty="0" smtClean="0"/>
              <a:t>T/C  Mediterranean Desks (Act. 3.3): which will ensure the continuity of the project as well as its sustainability. They will benefit of the Know-How Reservoir as well as of the linkages and network created by the project.</a:t>
            </a:r>
          </a:p>
          <a:p>
            <a:pPr marL="342900" indent="-342900">
              <a:buAutoNum type="arabicPeriod"/>
            </a:pPr>
            <a:r>
              <a:rPr lang="en-GB" dirty="0" smtClean="0"/>
              <a:t>Technical part of the Capitalization Forum (Act. 3.3).</a:t>
            </a:r>
          </a:p>
          <a:p>
            <a:pPr marL="342900" indent="-342900">
              <a:buAutoNum type="arabicPeriod"/>
            </a:pPr>
            <a:endParaRPr lang="en-GB" dirty="0" smtClean="0"/>
          </a:p>
        </p:txBody>
      </p:sp>
      <p:sp>
        <p:nvSpPr>
          <p:cNvPr id="5" name="CasellaDiTesto 4"/>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6" name="Immagine 5"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7" name="Immagine 6"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8" name="Rettangolo 7"/>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260648"/>
            <a:ext cx="7772400" cy="938535"/>
          </a:xfrm>
        </p:spPr>
        <p:txBody>
          <a:bodyPr>
            <a:normAutofit/>
          </a:bodyPr>
          <a:lstStyle/>
          <a:p>
            <a:pPr algn="l"/>
            <a:r>
              <a:rPr lang="en-GB" sz="3200" dirty="0" smtClean="0">
                <a:solidFill>
                  <a:schemeClr val="accent1">
                    <a:lumMod val="75000"/>
                  </a:schemeClr>
                </a:solidFill>
              </a:rPr>
              <a:t>Contribution to WP2: Communication</a:t>
            </a:r>
            <a:endParaRPr lang="en-GB" sz="3200" dirty="0">
              <a:solidFill>
                <a:schemeClr val="accent1">
                  <a:lumMod val="75000"/>
                </a:schemeClr>
              </a:solidFill>
            </a:endParaRPr>
          </a:p>
        </p:txBody>
      </p:sp>
      <p:sp>
        <p:nvSpPr>
          <p:cNvPr id="4" name="Segnaposto numero diapositiva 3"/>
          <p:cNvSpPr>
            <a:spLocks noGrp="1"/>
          </p:cNvSpPr>
          <p:nvPr>
            <p:ph type="sldNum" sz="quarter" idx="12"/>
          </p:nvPr>
        </p:nvSpPr>
        <p:spPr/>
        <p:txBody>
          <a:bodyPr/>
          <a:lstStyle/>
          <a:p>
            <a:fld id="{54BB953B-712A-4FA2-8A1D-40FE0CD053C8}" type="slidenum">
              <a:rPr lang="en-US" smtClean="0"/>
              <a:pPr/>
              <a:t>26</a:t>
            </a:fld>
            <a:endParaRPr lang="en-US"/>
          </a:p>
        </p:txBody>
      </p:sp>
      <p:sp>
        <p:nvSpPr>
          <p:cNvPr id="5" name="CasellaDiTesto 4"/>
          <p:cNvSpPr txBox="1"/>
          <p:nvPr/>
        </p:nvSpPr>
        <p:spPr>
          <a:xfrm>
            <a:off x="539552" y="1556792"/>
            <a:ext cx="7632848" cy="3416320"/>
          </a:xfrm>
          <a:prstGeom prst="rect">
            <a:avLst/>
          </a:prstGeom>
          <a:noFill/>
        </p:spPr>
        <p:txBody>
          <a:bodyPr wrap="square" rtlCol="0">
            <a:spAutoFit/>
          </a:bodyPr>
          <a:lstStyle/>
          <a:p>
            <a:r>
              <a:rPr lang="en-GB" dirty="0" smtClean="0"/>
              <a:t>Disseminations of the technical outcomes/results of WP4, WP5, WP6  are key activities for educational/training purposes as well as preparation of the project’s subsequent steps (project development).</a:t>
            </a:r>
          </a:p>
          <a:p>
            <a:endParaRPr lang="en-GB" dirty="0" smtClean="0"/>
          </a:p>
          <a:p>
            <a:r>
              <a:rPr lang="en-GB" dirty="0" smtClean="0"/>
              <a:t>The TAM will contribute significantly to:</a:t>
            </a:r>
          </a:p>
          <a:p>
            <a:endParaRPr lang="en-GB" dirty="0" smtClean="0"/>
          </a:p>
          <a:p>
            <a:pPr marL="363538" indent="-188913">
              <a:buFont typeface="Arial" pitchFamily="34" charset="0"/>
              <a:buChar char="•"/>
            </a:pPr>
            <a:r>
              <a:rPr lang="en-GB" dirty="0" smtClean="0"/>
              <a:t>Activity 2.6: Dissemination of WP4 results on Cluster Assessment</a:t>
            </a:r>
          </a:p>
          <a:p>
            <a:pPr marL="363538" indent="-188913">
              <a:buFont typeface="Arial" pitchFamily="34" charset="0"/>
              <a:buChar char="•"/>
            </a:pPr>
            <a:r>
              <a:rPr lang="en-GB" dirty="0" smtClean="0"/>
              <a:t>Activity 2.7: Dissemination of WP5 results</a:t>
            </a:r>
          </a:p>
          <a:p>
            <a:pPr marL="363538" indent="-188913">
              <a:buFont typeface="Arial" pitchFamily="34" charset="0"/>
              <a:buChar char="•"/>
            </a:pPr>
            <a:r>
              <a:rPr lang="en-GB" dirty="0" smtClean="0"/>
              <a:t>Activity 2.8: Dissemination of WP6 results and lessons learned (to be included also in the Capitalization Forum).</a:t>
            </a:r>
          </a:p>
          <a:p>
            <a:pPr marL="363538" indent="-188913">
              <a:buFont typeface="Arial" pitchFamily="34" charset="0"/>
              <a:buChar char="•"/>
            </a:pPr>
            <a:endParaRPr lang="en-GB" dirty="0" smtClean="0"/>
          </a:p>
          <a:p>
            <a:pPr marL="363538" indent="-188913"/>
            <a:r>
              <a:rPr lang="en-GB" dirty="0" smtClean="0"/>
              <a:t>Tools: Presentations and meetings, technical reports.</a:t>
            </a:r>
            <a:endParaRPr lang="en-GB" dirty="0"/>
          </a:p>
        </p:txBody>
      </p:sp>
      <p:sp>
        <p:nvSpPr>
          <p:cNvPr id="6" name="CasellaDiTesto 5"/>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7" name="Immagine 6"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8" name="Immagine 7"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9" name="Rettangolo 8"/>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4BB953B-712A-4FA2-8A1D-40FE0CD053C8}" type="slidenum">
              <a:rPr lang="en-US" smtClean="0"/>
              <a:pPr/>
              <a:t>27</a:t>
            </a:fld>
            <a:endParaRPr lang="en-US"/>
          </a:p>
        </p:txBody>
      </p:sp>
      <p:sp>
        <p:nvSpPr>
          <p:cNvPr id="5" name="Titolo 1"/>
          <p:cNvSpPr>
            <a:spLocks noGrp="1"/>
          </p:cNvSpPr>
          <p:nvPr>
            <p:ph type="ctrTitle"/>
          </p:nvPr>
        </p:nvSpPr>
        <p:spPr>
          <a:xfrm>
            <a:off x="539552" y="764704"/>
            <a:ext cx="7772400" cy="794519"/>
          </a:xfrm>
        </p:spPr>
        <p:txBody>
          <a:bodyPr>
            <a:normAutofit fontScale="90000"/>
          </a:bodyPr>
          <a:lstStyle/>
          <a:p>
            <a:pPr algn="l"/>
            <a:r>
              <a:rPr lang="en-GB" sz="3200" dirty="0" smtClean="0">
                <a:solidFill>
                  <a:schemeClr val="accent1">
                    <a:lumMod val="75000"/>
                  </a:schemeClr>
                </a:solidFill>
              </a:rPr>
              <a:t>Contribution to WP1: </a:t>
            </a:r>
            <a:br>
              <a:rPr lang="en-GB" sz="3200" dirty="0" smtClean="0">
                <a:solidFill>
                  <a:schemeClr val="accent1">
                    <a:lumMod val="75000"/>
                  </a:schemeClr>
                </a:solidFill>
              </a:rPr>
            </a:br>
            <a:r>
              <a:rPr lang="en-GB" sz="3200" dirty="0" smtClean="0">
                <a:solidFill>
                  <a:schemeClr val="accent1">
                    <a:lumMod val="75000"/>
                  </a:schemeClr>
                </a:solidFill>
              </a:rPr>
              <a:t>Coordination and Management</a:t>
            </a:r>
            <a:endParaRPr lang="en-GB" sz="3200" dirty="0">
              <a:solidFill>
                <a:schemeClr val="accent1">
                  <a:lumMod val="75000"/>
                </a:schemeClr>
              </a:solidFill>
            </a:endParaRPr>
          </a:p>
        </p:txBody>
      </p:sp>
      <p:sp>
        <p:nvSpPr>
          <p:cNvPr id="6" name="CasellaDiTesto 5"/>
          <p:cNvSpPr txBox="1"/>
          <p:nvPr/>
        </p:nvSpPr>
        <p:spPr>
          <a:xfrm>
            <a:off x="2267744" y="2348880"/>
            <a:ext cx="2906117" cy="3046988"/>
          </a:xfrm>
          <a:prstGeom prst="rect">
            <a:avLst/>
          </a:prstGeom>
          <a:noFill/>
        </p:spPr>
        <p:txBody>
          <a:bodyPr wrap="none" rtlCol="0">
            <a:spAutoFit/>
          </a:bodyPr>
          <a:lstStyle/>
          <a:p>
            <a:pPr marL="542925" indent="-542925"/>
            <a:r>
              <a:rPr lang="en-GB" sz="2400" dirty="0" smtClean="0"/>
              <a:t>Technical inputs for:</a:t>
            </a:r>
          </a:p>
          <a:p>
            <a:pPr marL="542925" indent="-542925"/>
            <a:endParaRPr lang="en-GB" sz="2400" dirty="0" smtClean="0"/>
          </a:p>
          <a:p>
            <a:pPr marL="542925" indent="-542925">
              <a:buFont typeface="Arial" pitchFamily="34" charset="0"/>
              <a:buChar char="•"/>
            </a:pPr>
            <a:r>
              <a:rPr lang="en-GB" sz="2400" dirty="0" smtClean="0"/>
              <a:t>planning, </a:t>
            </a:r>
          </a:p>
          <a:p>
            <a:pPr marL="542925" indent="-542925">
              <a:buFont typeface="Arial" pitchFamily="34" charset="0"/>
              <a:buChar char="•"/>
            </a:pPr>
            <a:r>
              <a:rPr lang="en-GB" sz="2400" dirty="0" smtClean="0"/>
              <a:t>implementation</a:t>
            </a:r>
          </a:p>
          <a:p>
            <a:pPr marL="542925" indent="-542925">
              <a:buFont typeface="Arial" pitchFamily="34" charset="0"/>
              <a:buChar char="•"/>
            </a:pPr>
            <a:r>
              <a:rPr lang="en-GB" sz="2400" dirty="0" smtClean="0"/>
              <a:t>control </a:t>
            </a:r>
          </a:p>
          <a:p>
            <a:pPr marL="542925" indent="-542925">
              <a:buFont typeface="Arial" pitchFamily="34" charset="0"/>
              <a:buChar char="•"/>
            </a:pPr>
            <a:endParaRPr lang="en-GB" sz="2400" dirty="0" smtClean="0"/>
          </a:p>
          <a:p>
            <a:pPr marL="542925" indent="-542925"/>
            <a:r>
              <a:rPr lang="en-GB" sz="2400" dirty="0" smtClean="0"/>
              <a:t>of the project.</a:t>
            </a:r>
          </a:p>
          <a:p>
            <a:pPr marL="542925" indent="-542925"/>
            <a:endParaRPr lang="en-GB" sz="2400" dirty="0"/>
          </a:p>
        </p:txBody>
      </p:sp>
      <p:sp>
        <p:nvSpPr>
          <p:cNvPr id="7" name="CasellaDiTesto 6"/>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8" name="Immagine 7"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9" name="Immagine 8"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10" name="Rettangolo 9"/>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Immagine 10"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smtClean="0"/>
              <a:t>Good Luck </a:t>
            </a:r>
            <a:br>
              <a:rPr lang="en-GB" dirty="0" smtClean="0"/>
            </a:br>
            <a:r>
              <a:rPr lang="en-GB" dirty="0" smtClean="0"/>
              <a:t>and </a:t>
            </a:r>
            <a:br>
              <a:rPr lang="en-GB" dirty="0" smtClean="0"/>
            </a:br>
            <a:r>
              <a:rPr lang="en-GB" dirty="0" smtClean="0"/>
              <a:t>Keep Going.</a:t>
            </a:r>
            <a:endParaRPr lang="en-GB" dirty="0"/>
          </a:p>
        </p:txBody>
      </p:sp>
      <p:sp>
        <p:nvSpPr>
          <p:cNvPr id="4" name="Segnaposto numero diapositiva 3"/>
          <p:cNvSpPr>
            <a:spLocks noGrp="1"/>
          </p:cNvSpPr>
          <p:nvPr>
            <p:ph type="sldNum" sz="quarter" idx="12"/>
          </p:nvPr>
        </p:nvSpPr>
        <p:spPr/>
        <p:txBody>
          <a:bodyPr/>
          <a:lstStyle/>
          <a:p>
            <a:fld id="{54BB953B-712A-4FA2-8A1D-40FE0CD053C8}" type="slidenum">
              <a:rPr lang="en-US" smtClean="0"/>
              <a:pPr/>
              <a:t>28</a:t>
            </a:fld>
            <a:endParaRPr lang="en-US"/>
          </a:p>
        </p:txBody>
      </p:sp>
      <p:sp>
        <p:nvSpPr>
          <p:cNvPr id="5" name="CasellaDiTesto 4"/>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6" name="Immagine 5" descr="Logo ENPI.jpg"/>
          <p:cNvPicPr>
            <a:picLocks noChangeAspect="1"/>
          </p:cNvPicPr>
          <p:nvPr/>
        </p:nvPicPr>
        <p:blipFill>
          <a:blip r:embed="rId2" cstate="print"/>
          <a:stretch>
            <a:fillRect/>
          </a:stretch>
        </p:blipFill>
        <p:spPr>
          <a:xfrm>
            <a:off x="7261276" y="6134647"/>
            <a:ext cx="1030060" cy="575064"/>
          </a:xfrm>
          <a:prstGeom prst="rect">
            <a:avLst/>
          </a:prstGeom>
        </p:spPr>
      </p:pic>
      <p:sp>
        <p:nvSpPr>
          <p:cNvPr id="7" name="Rettangolo 6"/>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descr="Logo Unione europea scritta lato.jpg"/>
          <p:cNvPicPr>
            <a:picLocks noChangeAspect="1"/>
          </p:cNvPicPr>
          <p:nvPr/>
        </p:nvPicPr>
        <p:blipFill>
          <a:blip r:embed="rId3" cstate="print"/>
          <a:stretch>
            <a:fillRect/>
          </a:stretch>
        </p:blipFill>
        <p:spPr>
          <a:xfrm>
            <a:off x="5148064" y="6165304"/>
            <a:ext cx="1857388" cy="544407"/>
          </a:xfrm>
          <a:prstGeom prst="rect">
            <a:avLst/>
          </a:prstGeom>
        </p:spPr>
      </p:pic>
      <p:pic>
        <p:nvPicPr>
          <p:cNvPr id="9" name="Immagine 8" descr="LogoTexMedClusters.jpg"/>
          <p:cNvPicPr>
            <a:picLocks noChangeAspect="1"/>
          </p:cNvPicPr>
          <p:nvPr/>
        </p:nvPicPr>
        <p:blipFill>
          <a:blip r:embed="rId4" cstate="print"/>
          <a:stretch>
            <a:fillRect/>
          </a:stretch>
        </p:blipFill>
        <p:spPr>
          <a:xfrm>
            <a:off x="7668344" y="188640"/>
            <a:ext cx="1284283" cy="579667"/>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1556792"/>
            <a:ext cx="7211144" cy="1040160"/>
          </a:xfrm>
        </p:spPr>
        <p:txBody>
          <a:bodyPr>
            <a:normAutofit/>
          </a:bodyPr>
          <a:lstStyle/>
          <a:p>
            <a:r>
              <a:rPr lang="en-GB" sz="3200" i="1" dirty="0" smtClean="0"/>
              <a:t>Disclaimer</a:t>
            </a:r>
            <a:endParaRPr lang="en-GB" sz="3200" dirty="0"/>
          </a:p>
        </p:txBody>
      </p:sp>
      <p:sp>
        <p:nvSpPr>
          <p:cNvPr id="4" name="CasellaDiTesto 3"/>
          <p:cNvSpPr txBox="1"/>
          <p:nvPr/>
        </p:nvSpPr>
        <p:spPr>
          <a:xfrm>
            <a:off x="1043608" y="2636912"/>
            <a:ext cx="7128792" cy="1169551"/>
          </a:xfrm>
          <a:prstGeom prst="rect">
            <a:avLst/>
          </a:prstGeom>
          <a:noFill/>
        </p:spPr>
        <p:txBody>
          <a:bodyPr wrap="square" rtlCol="0">
            <a:spAutoFit/>
          </a:bodyPr>
          <a:lstStyle/>
          <a:p>
            <a:pPr algn="just"/>
            <a:r>
              <a:rPr lang="en-GB" sz="1400" i="1" dirty="0" smtClean="0"/>
              <a:t>This presentation has been produced with the financial assistance of the European Union under the ENPI CBC Mediterranean Sea Basin Programme. The content of this document are the sole responsibility of </a:t>
            </a:r>
            <a:r>
              <a:rPr lang="en-GB" sz="1400" i="1" dirty="0" err="1" smtClean="0"/>
              <a:t>Unione</a:t>
            </a:r>
            <a:r>
              <a:rPr lang="en-GB" sz="1400" i="1" dirty="0" smtClean="0"/>
              <a:t> </a:t>
            </a:r>
            <a:r>
              <a:rPr lang="en-GB" sz="1400" i="1" dirty="0" err="1" smtClean="0"/>
              <a:t>Industriale</a:t>
            </a:r>
            <a:r>
              <a:rPr lang="en-GB" sz="1400" i="1" dirty="0" smtClean="0"/>
              <a:t> </a:t>
            </a:r>
            <a:r>
              <a:rPr lang="en-GB" sz="1400" i="1" dirty="0" err="1" smtClean="0"/>
              <a:t>Pratese</a:t>
            </a:r>
            <a:r>
              <a:rPr lang="en-GB" sz="1400" i="1" dirty="0" smtClean="0"/>
              <a:t> and can under no circumstances be regarded as reflecting the position of the European Union or of the Programme’s management structures.”</a:t>
            </a:r>
            <a:endParaRPr lang="en-GB" sz="1400" i="1" dirty="0"/>
          </a:p>
        </p:txBody>
      </p:sp>
      <p:grpSp>
        <p:nvGrpSpPr>
          <p:cNvPr id="1077" name="Group 13"/>
          <p:cNvGrpSpPr>
            <a:grpSpLocks/>
          </p:cNvGrpSpPr>
          <p:nvPr/>
        </p:nvGrpSpPr>
        <p:grpSpPr bwMode="auto">
          <a:xfrm>
            <a:off x="2195736" y="6165304"/>
            <a:ext cx="933450" cy="515937"/>
            <a:chOff x="4533" y="707"/>
            <a:chExt cx="1469" cy="814"/>
          </a:xfrm>
        </p:grpSpPr>
        <p:pic>
          <p:nvPicPr>
            <p:cNvPr id="13" name="Picture 16"/>
            <p:cNvPicPr>
              <a:picLocks noChangeAspect="1" noChangeArrowheads="1"/>
            </p:cNvPicPr>
            <p:nvPr/>
          </p:nvPicPr>
          <p:blipFill>
            <a:blip r:embed="rId2" cstate="print"/>
            <a:srcRect/>
            <a:stretch>
              <a:fillRect/>
            </a:stretch>
          </p:blipFill>
          <p:spPr bwMode="auto">
            <a:xfrm>
              <a:off x="4533" y="707"/>
              <a:ext cx="1469" cy="814"/>
            </a:xfrm>
            <a:prstGeom prst="rect">
              <a:avLst/>
            </a:prstGeom>
            <a:noFill/>
          </p:spPr>
        </p:pic>
        <p:grpSp>
          <p:nvGrpSpPr>
            <p:cNvPr id="14" name="Group 14"/>
            <p:cNvGrpSpPr>
              <a:grpSpLocks/>
            </p:cNvGrpSpPr>
            <p:nvPr/>
          </p:nvGrpSpPr>
          <p:grpSpPr bwMode="auto">
            <a:xfrm>
              <a:off x="5197" y="1490"/>
              <a:ext cx="618" cy="2"/>
              <a:chOff x="5197" y="1490"/>
              <a:chExt cx="618" cy="2"/>
            </a:xfrm>
          </p:grpSpPr>
          <p:sp>
            <p:nvSpPr>
              <p:cNvPr id="15" name="Freeform 15"/>
              <p:cNvSpPr>
                <a:spLocks/>
              </p:cNvSpPr>
              <p:nvPr/>
            </p:nvSpPr>
            <p:spPr bwMode="auto">
              <a:xfrm>
                <a:off x="5197" y="1490"/>
                <a:ext cx="618" cy="0"/>
              </a:xfrm>
              <a:custGeom>
                <a:avLst/>
                <a:gdLst>
                  <a:gd name="T0" fmla="*/ 0 w 618"/>
                  <a:gd name="T1" fmla="*/ 0 h 2"/>
                  <a:gd name="T2" fmla="*/ 618 w 618"/>
                  <a:gd name="T3" fmla="*/ 0 h 2"/>
                  <a:gd name="T4" fmla="*/ 0 60000 65536"/>
                  <a:gd name="T5" fmla="*/ 0 60000 65536"/>
                </a:gdLst>
                <a:ahLst/>
                <a:cxnLst>
                  <a:cxn ang="T4">
                    <a:pos x="T0" y="T1"/>
                  </a:cxn>
                  <a:cxn ang="T5">
                    <a:pos x="T2" y="T3"/>
                  </a:cxn>
                </a:cxnLst>
                <a:rect l="0" t="0" r="r" b="b"/>
                <a:pathLst>
                  <a:path w="618" h="2">
                    <a:moveTo>
                      <a:pt x="0" y="0"/>
                    </a:moveTo>
                    <a:lnTo>
                      <a:pt x="618" y="0"/>
                    </a:lnTo>
                  </a:path>
                </a:pathLst>
              </a:custGeom>
              <a:noFill/>
              <a:ln w="27291">
                <a:solidFill>
                  <a:srgbClr val="304290"/>
                </a:solidFill>
                <a:round/>
                <a:headEnd/>
                <a:tailEnd/>
              </a:ln>
            </p:spPr>
            <p:txBody>
              <a:bodyPr vert="horz" wrap="square" lIns="91440" tIns="45720" rIns="91440" bIns="45720" numCol="1" anchor="t" anchorCtr="0" compatLnSpc="1">
                <a:prstTxWarp prst="textNoShape">
                  <a:avLst/>
                </a:prstTxWarp>
              </a:bodyPr>
              <a:lstStyle/>
              <a:p>
                <a:endParaRPr lang="en-GB"/>
              </a:p>
            </p:txBody>
          </p:sp>
        </p:grpSp>
      </p:grpSp>
      <p:sp>
        <p:nvSpPr>
          <p:cNvPr id="71" name="Segnaposto numero diapositiva 70"/>
          <p:cNvSpPr>
            <a:spLocks noGrp="1"/>
          </p:cNvSpPr>
          <p:nvPr>
            <p:ph type="sldNum" sz="quarter" idx="12"/>
          </p:nvPr>
        </p:nvSpPr>
        <p:spPr/>
        <p:txBody>
          <a:bodyPr/>
          <a:lstStyle/>
          <a:p>
            <a:fld id="{54BB953B-712A-4FA2-8A1D-40FE0CD053C8}" type="slidenum">
              <a:rPr lang="en-US" smtClean="0"/>
              <a:pPr/>
              <a:t>29</a:t>
            </a:fld>
            <a:endParaRPr lang="en-US"/>
          </a:p>
        </p:txBody>
      </p:sp>
      <p:sp>
        <p:nvSpPr>
          <p:cNvPr id="70" name="CasellaDiTesto 69"/>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72" name="Immagine 71" descr="LogoTexMedClusters.jpg"/>
          <p:cNvPicPr>
            <a:picLocks noChangeAspect="1"/>
          </p:cNvPicPr>
          <p:nvPr/>
        </p:nvPicPr>
        <p:blipFill>
          <a:blip r:embed="rId3" cstate="print"/>
          <a:stretch>
            <a:fillRect/>
          </a:stretch>
        </p:blipFill>
        <p:spPr>
          <a:xfrm>
            <a:off x="7524328" y="260648"/>
            <a:ext cx="1284283" cy="579667"/>
          </a:xfrm>
          <a:prstGeom prst="rect">
            <a:avLst/>
          </a:prstGeom>
        </p:spPr>
      </p:pic>
      <p:pic>
        <p:nvPicPr>
          <p:cNvPr id="73" name="Immagine 72" descr="Logo ENPI.jpg"/>
          <p:cNvPicPr>
            <a:picLocks noChangeAspect="1"/>
          </p:cNvPicPr>
          <p:nvPr/>
        </p:nvPicPr>
        <p:blipFill>
          <a:blip r:embed="rId4" cstate="print"/>
          <a:stretch>
            <a:fillRect/>
          </a:stretch>
        </p:blipFill>
        <p:spPr>
          <a:xfrm>
            <a:off x="7261276" y="6134647"/>
            <a:ext cx="1030060" cy="575064"/>
          </a:xfrm>
          <a:prstGeom prst="rect">
            <a:avLst/>
          </a:prstGeom>
        </p:spPr>
      </p:pic>
      <p:sp>
        <p:nvSpPr>
          <p:cNvPr id="74" name="Rettangolo 73"/>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5" name="Immagine 74" descr="Logo Unione europea scritta lato.jpg"/>
          <p:cNvPicPr>
            <a:picLocks noChangeAspect="1"/>
          </p:cNvPicPr>
          <p:nvPr/>
        </p:nvPicPr>
        <p:blipFill>
          <a:blip r:embed="rId5" cstate="print"/>
          <a:stretch>
            <a:fillRect/>
          </a:stretch>
        </p:blipFill>
        <p:spPr>
          <a:xfrm>
            <a:off x="5148064" y="6165304"/>
            <a:ext cx="1857388" cy="54440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4320480" cy="720080"/>
          </a:xfrm>
        </p:spPr>
        <p:txBody>
          <a:bodyPr anchor="t" anchorCtr="0">
            <a:normAutofit/>
          </a:bodyPr>
          <a:lstStyle/>
          <a:p>
            <a:r>
              <a:rPr lang="en-GB" sz="3200" dirty="0" smtClean="0">
                <a:solidFill>
                  <a:schemeClr val="accent1">
                    <a:lumMod val="75000"/>
                  </a:schemeClr>
                </a:solidFill>
                <a:latin typeface="Arial" pitchFamily="34" charset="0"/>
                <a:cs typeface="Arial" pitchFamily="34" charset="0"/>
              </a:rPr>
              <a:t>Basic assumption</a:t>
            </a:r>
            <a:endParaRPr lang="en-GB" sz="3200" dirty="0">
              <a:solidFill>
                <a:schemeClr val="accent1">
                  <a:lumMod val="75000"/>
                </a:schemeClr>
              </a:solidFill>
              <a:latin typeface="Arial" pitchFamily="34" charset="0"/>
              <a:cs typeface="Arial" pitchFamily="34" charset="0"/>
            </a:endParaRPr>
          </a:p>
        </p:txBody>
      </p:sp>
      <p:sp>
        <p:nvSpPr>
          <p:cNvPr id="4" name="CasellaDiTesto 3"/>
          <p:cNvSpPr txBox="1"/>
          <p:nvPr/>
        </p:nvSpPr>
        <p:spPr>
          <a:xfrm>
            <a:off x="1043608" y="1772816"/>
            <a:ext cx="7128792" cy="2862322"/>
          </a:xfrm>
          <a:prstGeom prst="rect">
            <a:avLst/>
          </a:prstGeom>
          <a:noFill/>
        </p:spPr>
        <p:txBody>
          <a:bodyPr wrap="square" rtlCol="0">
            <a:spAutoFit/>
          </a:bodyPr>
          <a:lstStyle/>
          <a:p>
            <a:pPr algn="just">
              <a:lnSpc>
                <a:spcPct val="150000"/>
              </a:lnSpc>
            </a:pPr>
            <a:r>
              <a:rPr lang="en-GB" dirty="0" smtClean="0"/>
              <a:t>Any hypothesis of CBC between clusters and/or enterprises is possible if  </a:t>
            </a:r>
            <a:r>
              <a:rPr lang="en-GB" b="1" dirty="0" smtClean="0">
                <a:solidFill>
                  <a:srgbClr val="FF0000"/>
                </a:solidFill>
              </a:rPr>
              <a:t>MUTUAL  NEEDS </a:t>
            </a:r>
            <a:r>
              <a:rPr lang="en-GB" dirty="0" smtClean="0"/>
              <a:t> are fulfilled by the collaboration.</a:t>
            </a:r>
          </a:p>
          <a:p>
            <a:pPr algn="just">
              <a:lnSpc>
                <a:spcPct val="150000"/>
              </a:lnSpc>
            </a:pPr>
            <a:r>
              <a:rPr lang="en-GB" b="1" dirty="0" smtClean="0">
                <a:solidFill>
                  <a:srgbClr val="FF0000"/>
                </a:solidFill>
              </a:rPr>
              <a:t>Collaboration lives upon “real, practical solutions to existing problems”</a:t>
            </a:r>
            <a:r>
              <a:rPr lang="en-GB" dirty="0" smtClean="0"/>
              <a:t>.</a:t>
            </a:r>
          </a:p>
          <a:p>
            <a:pPr algn="just">
              <a:lnSpc>
                <a:spcPct val="150000"/>
              </a:lnSpc>
            </a:pPr>
            <a:r>
              <a:rPr lang="en-GB" dirty="0" smtClean="0"/>
              <a:t>This is further true when potential partners may be (or actually are) also potential competitors.</a:t>
            </a:r>
          </a:p>
          <a:p>
            <a:pPr algn="just"/>
            <a:endParaRPr lang="en-GB" dirty="0" smtClean="0"/>
          </a:p>
        </p:txBody>
      </p:sp>
      <p:sp>
        <p:nvSpPr>
          <p:cNvPr id="5" name="CasellaDiTesto 4"/>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6" name="Immagine 5"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7" name="Immagine 6"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8" name="Rettangolo 7"/>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
        <p:nvSpPr>
          <p:cNvPr id="11" name="Segnaposto numero diapositiva 10"/>
          <p:cNvSpPr>
            <a:spLocks noGrp="1"/>
          </p:cNvSpPr>
          <p:nvPr>
            <p:ph type="sldNum" sz="quarter" idx="12"/>
          </p:nvPr>
        </p:nvSpPr>
        <p:spPr/>
        <p:txBody>
          <a:bodyPr/>
          <a:lstStyle/>
          <a:p>
            <a:fld id="{54BB953B-712A-4FA2-8A1D-40FE0CD053C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7"/>
            <a:ext cx="7772400" cy="936103"/>
          </a:xfrm>
        </p:spPr>
        <p:txBody>
          <a:bodyPr>
            <a:normAutofit/>
          </a:bodyPr>
          <a:lstStyle/>
          <a:p>
            <a:pPr algn="l"/>
            <a:r>
              <a:rPr lang="en-GB" sz="3200" dirty="0" smtClean="0">
                <a:solidFill>
                  <a:schemeClr val="accent1">
                    <a:lumMod val="75000"/>
                  </a:schemeClr>
                </a:solidFill>
              </a:rPr>
              <a:t>Ultimate goal of the T. A.</a:t>
            </a:r>
            <a:endParaRPr lang="en-GB" sz="3200" dirty="0">
              <a:solidFill>
                <a:schemeClr val="accent1">
                  <a:lumMod val="75000"/>
                </a:schemeClr>
              </a:solidFill>
            </a:endParaRPr>
          </a:p>
        </p:txBody>
      </p:sp>
      <p:sp>
        <p:nvSpPr>
          <p:cNvPr id="4" name="Segnaposto numero diapositiva 3"/>
          <p:cNvSpPr>
            <a:spLocks noGrp="1"/>
          </p:cNvSpPr>
          <p:nvPr>
            <p:ph type="sldNum" sz="quarter" idx="12"/>
          </p:nvPr>
        </p:nvSpPr>
        <p:spPr/>
        <p:txBody>
          <a:bodyPr/>
          <a:lstStyle/>
          <a:p>
            <a:fld id="{54BB953B-712A-4FA2-8A1D-40FE0CD053C8}" type="slidenum">
              <a:rPr lang="en-US" smtClean="0"/>
              <a:pPr/>
              <a:t>4</a:t>
            </a:fld>
            <a:endParaRPr lang="en-US"/>
          </a:p>
        </p:txBody>
      </p:sp>
      <p:sp>
        <p:nvSpPr>
          <p:cNvPr id="5" name="CasellaDiTesto 4"/>
          <p:cNvSpPr txBox="1"/>
          <p:nvPr/>
        </p:nvSpPr>
        <p:spPr>
          <a:xfrm>
            <a:off x="899592" y="1484784"/>
            <a:ext cx="7038781" cy="4524315"/>
          </a:xfrm>
          <a:prstGeom prst="rect">
            <a:avLst/>
          </a:prstGeom>
          <a:noFill/>
        </p:spPr>
        <p:txBody>
          <a:bodyPr wrap="square" rtlCol="0">
            <a:spAutoFit/>
          </a:bodyPr>
          <a:lstStyle/>
          <a:p>
            <a:pPr algn="just"/>
            <a:r>
              <a:rPr lang="en-GB" dirty="0" smtClean="0"/>
              <a:t>Our ultimate goal is to identify:</a:t>
            </a:r>
          </a:p>
          <a:p>
            <a:pPr algn="just"/>
            <a:endParaRPr lang="en-GB" dirty="0" smtClean="0"/>
          </a:p>
          <a:p>
            <a:pPr algn="ctr"/>
            <a:r>
              <a:rPr lang="en-GB" sz="2400" b="1" dirty="0" smtClean="0">
                <a:solidFill>
                  <a:srgbClr val="FF0000"/>
                </a:solidFill>
              </a:rPr>
              <a:t>What  “we” need /search  </a:t>
            </a:r>
          </a:p>
          <a:p>
            <a:pPr algn="ctr"/>
            <a:r>
              <a:rPr lang="en-GB" sz="2400" b="1" dirty="0" smtClean="0"/>
              <a:t>vs.  </a:t>
            </a:r>
          </a:p>
          <a:p>
            <a:pPr algn="ctr"/>
            <a:r>
              <a:rPr lang="en-GB" sz="2400" b="1" dirty="0" smtClean="0">
                <a:solidFill>
                  <a:srgbClr val="0070C0"/>
                </a:solidFill>
              </a:rPr>
              <a:t>What  “we” can (want) offer</a:t>
            </a:r>
          </a:p>
          <a:p>
            <a:pPr algn="just"/>
            <a:endParaRPr lang="en-GB" dirty="0" smtClean="0"/>
          </a:p>
          <a:p>
            <a:pPr algn="just"/>
            <a:r>
              <a:rPr lang="en-GB" dirty="0" smtClean="0"/>
              <a:t>Where “WE” are:</a:t>
            </a:r>
          </a:p>
          <a:p>
            <a:pPr indent="185738" algn="just">
              <a:buFont typeface="Arial" pitchFamily="34" charset="0"/>
              <a:buChar char="•"/>
            </a:pPr>
            <a:r>
              <a:rPr lang="en-GB" dirty="0" smtClean="0"/>
              <a:t>institutions/representatives/stakeholders</a:t>
            </a:r>
          </a:p>
          <a:p>
            <a:pPr indent="185738" algn="just"/>
            <a:r>
              <a:rPr lang="en-GB" dirty="0" smtClean="0"/>
              <a:t>and/or </a:t>
            </a:r>
          </a:p>
          <a:p>
            <a:pPr indent="185738" algn="just">
              <a:buFont typeface="Arial" pitchFamily="34" charset="0"/>
              <a:buChar char="•"/>
            </a:pPr>
            <a:r>
              <a:rPr lang="en-GB" dirty="0" smtClean="0"/>
              <a:t>enterprises of the clusters.</a:t>
            </a:r>
          </a:p>
          <a:p>
            <a:pPr algn="just"/>
            <a:endParaRPr lang="en-GB" dirty="0" smtClean="0"/>
          </a:p>
          <a:p>
            <a:pPr algn="just"/>
            <a:r>
              <a:rPr lang="en-GB" dirty="0" smtClean="0"/>
              <a:t>Vision, Concepts and Methods are intended to make easier to identify these needs (first day). Plan and Tools how to actually get the goal (second day).</a:t>
            </a:r>
          </a:p>
          <a:p>
            <a:endParaRPr lang="en-GB" dirty="0"/>
          </a:p>
        </p:txBody>
      </p:sp>
      <p:sp>
        <p:nvSpPr>
          <p:cNvPr id="6" name="CasellaDiTesto 5"/>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7" name="Immagine 6"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8" name="Immagine 7"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9" name="Rettangolo 8"/>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2818656" cy="850106"/>
          </a:xfrm>
        </p:spPr>
        <p:txBody>
          <a:bodyPr>
            <a:normAutofit/>
          </a:bodyPr>
          <a:lstStyle/>
          <a:p>
            <a:pPr algn="l"/>
            <a:r>
              <a:rPr lang="en-GB" sz="3200" dirty="0" smtClean="0">
                <a:solidFill>
                  <a:schemeClr val="accent1">
                    <a:lumMod val="75000"/>
                  </a:schemeClr>
                </a:solidFill>
                <a:latin typeface="Arial" pitchFamily="34" charset="0"/>
                <a:cs typeface="Arial" pitchFamily="34" charset="0"/>
              </a:rPr>
              <a:t>Vision</a:t>
            </a:r>
            <a:endParaRPr lang="en-GB" sz="3200" dirty="0">
              <a:solidFill>
                <a:schemeClr val="accent1">
                  <a:lumMod val="75000"/>
                </a:schemeClr>
              </a:solidFill>
              <a:latin typeface="Arial" pitchFamily="34" charset="0"/>
              <a:cs typeface="Arial" pitchFamily="34" charset="0"/>
            </a:endParaRPr>
          </a:p>
        </p:txBody>
      </p:sp>
      <p:sp>
        <p:nvSpPr>
          <p:cNvPr id="3" name="CasellaDiTesto 2"/>
          <p:cNvSpPr txBox="1"/>
          <p:nvPr/>
        </p:nvSpPr>
        <p:spPr>
          <a:xfrm>
            <a:off x="414432" y="1556792"/>
            <a:ext cx="8186857" cy="3785652"/>
          </a:xfrm>
          <a:prstGeom prst="rect">
            <a:avLst/>
          </a:prstGeom>
          <a:noFill/>
        </p:spPr>
        <p:txBody>
          <a:bodyPr wrap="none" rtlCol="0">
            <a:spAutoFit/>
          </a:bodyPr>
          <a:lstStyle/>
          <a:p>
            <a:pPr algn="ctr">
              <a:lnSpc>
                <a:spcPct val="200000"/>
              </a:lnSpc>
            </a:pPr>
            <a:r>
              <a:rPr lang="en-GB" sz="2400" b="1" dirty="0" smtClean="0">
                <a:solidFill>
                  <a:srgbClr val="FF0000"/>
                </a:solidFill>
              </a:rPr>
              <a:t>Build up a Mediterranean Partnership </a:t>
            </a:r>
            <a:r>
              <a:rPr lang="en-GB" sz="2400" i="1" dirty="0" smtClean="0"/>
              <a:t>(among Clusters) </a:t>
            </a:r>
          </a:p>
          <a:p>
            <a:pPr algn="ctr">
              <a:lnSpc>
                <a:spcPct val="200000"/>
              </a:lnSpc>
            </a:pPr>
            <a:r>
              <a:rPr lang="en-GB" sz="2400" b="1" dirty="0" smtClean="0">
                <a:solidFill>
                  <a:srgbClr val="FF0000"/>
                </a:solidFill>
              </a:rPr>
              <a:t>for  Global Competitiveness </a:t>
            </a:r>
            <a:r>
              <a:rPr lang="en-GB" sz="2400" i="1" dirty="0" smtClean="0"/>
              <a:t>(in the T/C industry).</a:t>
            </a:r>
          </a:p>
          <a:p>
            <a:pPr algn="ctr">
              <a:lnSpc>
                <a:spcPct val="200000"/>
              </a:lnSpc>
            </a:pPr>
            <a:endParaRPr lang="en-GB" sz="2400" dirty="0" smtClean="0"/>
          </a:p>
          <a:p>
            <a:pPr algn="ctr">
              <a:lnSpc>
                <a:spcPct val="200000"/>
              </a:lnSpc>
            </a:pPr>
            <a:endParaRPr lang="en-GB" sz="2400" dirty="0" smtClean="0"/>
          </a:p>
          <a:p>
            <a:pPr algn="ctr">
              <a:lnSpc>
                <a:spcPct val="200000"/>
              </a:lnSpc>
            </a:pPr>
            <a:r>
              <a:rPr lang="en-GB" sz="2400" dirty="0" smtClean="0"/>
              <a:t>Create a Mediterranean Hyper-Cluster</a:t>
            </a:r>
            <a:endParaRPr lang="en-GB" sz="2400" dirty="0"/>
          </a:p>
        </p:txBody>
      </p:sp>
      <p:sp>
        <p:nvSpPr>
          <p:cNvPr id="4" name="CasellaDiTesto 3"/>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5" name="Immagine 4"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6" name="Immagine 5" descr="Logo ENPI.jpg"/>
          <p:cNvPicPr>
            <a:picLocks noChangeAspect="1"/>
          </p:cNvPicPr>
          <p:nvPr/>
        </p:nvPicPr>
        <p:blipFill>
          <a:blip r:embed="rId3" cstate="print"/>
          <a:stretch>
            <a:fillRect/>
          </a:stretch>
        </p:blipFill>
        <p:spPr>
          <a:xfrm>
            <a:off x="6804248" y="6093296"/>
            <a:ext cx="1030060" cy="575064"/>
          </a:xfrm>
          <a:prstGeom prst="rect">
            <a:avLst/>
          </a:prstGeom>
        </p:spPr>
      </p:pic>
      <p:sp>
        <p:nvSpPr>
          <p:cNvPr id="7" name="Rettangolo 6"/>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descr="Logo Unione europea scritta lato.jpg"/>
          <p:cNvPicPr>
            <a:picLocks noChangeAspect="1"/>
          </p:cNvPicPr>
          <p:nvPr/>
        </p:nvPicPr>
        <p:blipFill>
          <a:blip r:embed="rId4" cstate="print"/>
          <a:stretch>
            <a:fillRect/>
          </a:stretch>
        </p:blipFill>
        <p:spPr>
          <a:xfrm>
            <a:off x="4788024" y="6093296"/>
            <a:ext cx="1857388" cy="544407"/>
          </a:xfrm>
          <a:prstGeom prst="rect">
            <a:avLst/>
          </a:prstGeom>
        </p:spPr>
      </p:pic>
      <p:sp>
        <p:nvSpPr>
          <p:cNvPr id="9" name="Freccia in giù 8"/>
          <p:cNvSpPr/>
          <p:nvPr/>
        </p:nvSpPr>
        <p:spPr>
          <a:xfrm>
            <a:off x="3635896" y="3212976"/>
            <a:ext cx="1656184" cy="1368152"/>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en-GB" sz="3200" dirty="0" smtClean="0">
                <a:solidFill>
                  <a:schemeClr val="accent1">
                    <a:lumMod val="75000"/>
                  </a:schemeClr>
                </a:solidFill>
              </a:rPr>
              <a:t>WP4  – The core WP for the T. A.</a:t>
            </a:r>
            <a:endParaRPr lang="en-GB" sz="3200" dirty="0">
              <a:solidFill>
                <a:schemeClr val="accent1">
                  <a:lumMod val="75000"/>
                </a:schemeClr>
              </a:solidFill>
            </a:endParaRPr>
          </a:p>
        </p:txBody>
      </p:sp>
      <p:sp>
        <p:nvSpPr>
          <p:cNvPr id="4" name="CasellaDiTesto 3"/>
          <p:cNvSpPr txBox="1"/>
          <p:nvPr/>
        </p:nvSpPr>
        <p:spPr>
          <a:xfrm>
            <a:off x="611560" y="1772816"/>
            <a:ext cx="7848872" cy="3139321"/>
          </a:xfrm>
          <a:prstGeom prst="rect">
            <a:avLst/>
          </a:prstGeom>
          <a:noFill/>
        </p:spPr>
        <p:txBody>
          <a:bodyPr wrap="square" rtlCol="0">
            <a:spAutoFit/>
          </a:bodyPr>
          <a:lstStyle/>
          <a:p>
            <a:r>
              <a:rPr lang="en-US" dirty="0" smtClean="0">
                <a:latin typeface="Arial" pitchFamily="34" charset="0"/>
                <a:cs typeface="Arial" pitchFamily="34" charset="0"/>
              </a:rPr>
              <a:t>WP4: Clusters Assessment:</a:t>
            </a:r>
          </a:p>
          <a:p>
            <a:endParaRPr lang="en-US" dirty="0" smtClean="0">
              <a:latin typeface="Arial" pitchFamily="34" charset="0"/>
              <a:cs typeface="Arial" pitchFamily="34" charset="0"/>
            </a:endParaRPr>
          </a:p>
          <a:p>
            <a:pPr marL="2952750" indent="-358775">
              <a:buFont typeface="Arial" pitchFamily="34" charset="0"/>
              <a:buChar char="•"/>
            </a:pPr>
            <a:r>
              <a:rPr lang="en-US" dirty="0" smtClean="0">
                <a:latin typeface="Arial" pitchFamily="34" charset="0"/>
                <a:cs typeface="Arial" pitchFamily="34" charset="0"/>
              </a:rPr>
              <a:t>Concepts</a:t>
            </a:r>
          </a:p>
          <a:p>
            <a:pPr marL="2952750" indent="-358775">
              <a:buFont typeface="Arial" pitchFamily="34" charset="0"/>
              <a:buChar char="•"/>
            </a:pPr>
            <a:r>
              <a:rPr lang="en-US" dirty="0" smtClean="0">
                <a:latin typeface="Arial" pitchFamily="34" charset="0"/>
                <a:cs typeface="Arial" pitchFamily="34" charset="0"/>
              </a:rPr>
              <a:t>Methods</a:t>
            </a:r>
          </a:p>
          <a:p>
            <a:pPr marL="2952750" indent="-358775">
              <a:buFont typeface="Arial" pitchFamily="34" charset="0"/>
              <a:buChar char="•"/>
            </a:pPr>
            <a:r>
              <a:rPr lang="en-US" i="1" dirty="0" smtClean="0">
                <a:latin typeface="Arial" pitchFamily="34" charset="0"/>
                <a:cs typeface="Arial" pitchFamily="34" charset="0"/>
              </a:rPr>
              <a:t>Plan </a:t>
            </a:r>
          </a:p>
          <a:p>
            <a:pPr marL="2952750" indent="-358775">
              <a:buFont typeface="Arial" pitchFamily="34" charset="0"/>
              <a:buChar char="•"/>
            </a:pPr>
            <a:r>
              <a:rPr lang="en-US" i="1" dirty="0" smtClean="0">
                <a:latin typeface="Arial" pitchFamily="34" charset="0"/>
                <a:cs typeface="Arial" pitchFamily="34" charset="0"/>
              </a:rPr>
              <a:t>Tools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order to:</a:t>
            </a:r>
          </a:p>
          <a:p>
            <a:pPr marL="185738" indent="-185738">
              <a:buFont typeface="Arial" pitchFamily="34" charset="0"/>
              <a:buChar char="•"/>
            </a:pPr>
            <a:r>
              <a:rPr lang="en-US" dirty="0" smtClean="0">
                <a:latin typeface="Arial" pitchFamily="34" charset="0"/>
                <a:cs typeface="Arial" pitchFamily="34" charset="0"/>
              </a:rPr>
              <a:t>have a first feedback about the approach </a:t>
            </a:r>
          </a:p>
          <a:p>
            <a:pPr marL="185738" indent="-185738">
              <a:buFont typeface="Arial" pitchFamily="34" charset="0"/>
              <a:buChar char="•"/>
            </a:pPr>
            <a:r>
              <a:rPr lang="en-US" dirty="0" smtClean="0">
                <a:latin typeface="Arial" pitchFamily="34" charset="0"/>
                <a:cs typeface="Arial" pitchFamily="34" charset="0"/>
              </a:rPr>
              <a:t>discuss ways to improve it</a:t>
            </a:r>
          </a:p>
          <a:p>
            <a:pPr marL="185738" indent="-185738">
              <a:buFont typeface="Arial" pitchFamily="34" charset="0"/>
              <a:buChar char="•"/>
            </a:pPr>
            <a:r>
              <a:rPr lang="en-US" dirty="0" smtClean="0">
                <a:latin typeface="Arial" pitchFamily="34" charset="0"/>
                <a:cs typeface="Arial" pitchFamily="34" charset="0"/>
              </a:rPr>
              <a:t>foresee possible difficulties and pitfalls in its implementation.</a:t>
            </a:r>
          </a:p>
        </p:txBody>
      </p:sp>
      <p:pic>
        <p:nvPicPr>
          <p:cNvPr id="5" name="Immagine 4" descr="LogoTexMedClusters.jpg"/>
          <p:cNvPicPr>
            <a:picLocks noChangeAspect="1"/>
          </p:cNvPicPr>
          <p:nvPr/>
        </p:nvPicPr>
        <p:blipFill>
          <a:blip r:embed="rId3" cstate="print"/>
          <a:stretch>
            <a:fillRect/>
          </a:stretch>
        </p:blipFill>
        <p:spPr>
          <a:xfrm>
            <a:off x="7740352" y="188640"/>
            <a:ext cx="1223259" cy="552124"/>
          </a:xfrm>
          <a:prstGeom prst="rect">
            <a:avLst/>
          </a:prstGeom>
        </p:spPr>
      </p:pic>
      <p:sp>
        <p:nvSpPr>
          <p:cNvPr id="6" name="CasellaDiTesto 5"/>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7" name="Immagine 6" descr="Logo ENPI.jpg"/>
          <p:cNvPicPr>
            <a:picLocks noChangeAspect="1"/>
          </p:cNvPicPr>
          <p:nvPr/>
        </p:nvPicPr>
        <p:blipFill>
          <a:blip r:embed="rId4" cstate="print"/>
          <a:stretch>
            <a:fillRect/>
          </a:stretch>
        </p:blipFill>
        <p:spPr>
          <a:xfrm>
            <a:off x="7261276" y="6134647"/>
            <a:ext cx="1030060" cy="575064"/>
          </a:xfrm>
          <a:prstGeom prst="rect">
            <a:avLst/>
          </a:prstGeom>
        </p:spPr>
      </p:pic>
      <p:sp>
        <p:nvSpPr>
          <p:cNvPr id="8" name="Rettangolo 7"/>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descr="Logo Unione europea scritta lato.jpg"/>
          <p:cNvPicPr>
            <a:picLocks noChangeAspect="1"/>
          </p:cNvPicPr>
          <p:nvPr/>
        </p:nvPicPr>
        <p:blipFill>
          <a:blip r:embed="rId5" cstate="print"/>
          <a:stretch>
            <a:fillRect/>
          </a:stretch>
        </p:blipFill>
        <p:spPr>
          <a:xfrm>
            <a:off x="5148064" y="6165304"/>
            <a:ext cx="1857388" cy="54440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764704"/>
            <a:ext cx="2890664" cy="666328"/>
          </a:xfrm>
        </p:spPr>
        <p:txBody>
          <a:bodyPr>
            <a:normAutofit/>
          </a:bodyPr>
          <a:lstStyle/>
          <a:p>
            <a:pPr algn="l"/>
            <a:r>
              <a:rPr lang="en-GB" sz="3200" dirty="0" smtClean="0">
                <a:solidFill>
                  <a:schemeClr val="accent1">
                    <a:lumMod val="75000"/>
                  </a:schemeClr>
                </a:solidFill>
                <a:latin typeface="Arial" pitchFamily="34" charset="0"/>
                <a:cs typeface="Arial" pitchFamily="34" charset="0"/>
              </a:rPr>
              <a:t>Concepts</a:t>
            </a:r>
            <a:endParaRPr lang="en-GB" sz="3200" dirty="0">
              <a:solidFill>
                <a:schemeClr val="accent1">
                  <a:lumMod val="75000"/>
                </a:schemeClr>
              </a:solidFill>
              <a:latin typeface="Arial" pitchFamily="34" charset="0"/>
              <a:cs typeface="Arial" pitchFamily="34" charset="0"/>
            </a:endParaRPr>
          </a:p>
        </p:txBody>
      </p:sp>
      <p:sp>
        <p:nvSpPr>
          <p:cNvPr id="4" name="CasellaDiTesto 3"/>
          <p:cNvSpPr txBox="1"/>
          <p:nvPr/>
        </p:nvSpPr>
        <p:spPr>
          <a:xfrm>
            <a:off x="1331640" y="2420888"/>
            <a:ext cx="4267194" cy="1754326"/>
          </a:xfrm>
          <a:prstGeom prst="rect">
            <a:avLst/>
          </a:prstGeom>
          <a:noFill/>
        </p:spPr>
        <p:txBody>
          <a:bodyPr wrap="none" rtlCol="0">
            <a:spAutoFit/>
          </a:bodyPr>
          <a:lstStyle/>
          <a:p>
            <a:pPr marL="342900" indent="-342900"/>
            <a:endParaRPr lang="en-GB" dirty="0" smtClean="0"/>
          </a:p>
          <a:p>
            <a:pPr marL="342900" indent="-342900">
              <a:buFont typeface="Arial" pitchFamily="34" charset="0"/>
              <a:buChar char="•"/>
            </a:pPr>
            <a:r>
              <a:rPr lang="en-GB" dirty="0" smtClean="0"/>
              <a:t>VALUE CHAIN OF A  T/C CLUSTER</a:t>
            </a:r>
          </a:p>
          <a:p>
            <a:pPr marL="342900" indent="-342900">
              <a:buFont typeface="Arial" pitchFamily="34" charset="0"/>
              <a:buChar char="•"/>
            </a:pPr>
            <a:endParaRPr lang="en-GB" dirty="0" smtClean="0"/>
          </a:p>
          <a:p>
            <a:pPr marL="342900" indent="-342900">
              <a:buFont typeface="Arial" pitchFamily="34" charset="0"/>
              <a:buChar char="•"/>
            </a:pPr>
            <a:r>
              <a:rPr lang="en-GB" dirty="0" smtClean="0"/>
              <a:t>BUSINESS MODEL</a:t>
            </a:r>
          </a:p>
          <a:p>
            <a:pPr marL="342900" indent="-342900">
              <a:buFont typeface="Arial" pitchFamily="34" charset="0"/>
              <a:buChar char="•"/>
            </a:pPr>
            <a:endParaRPr lang="en-GB" dirty="0" smtClean="0"/>
          </a:p>
          <a:p>
            <a:pPr marL="342900" indent="-342900"/>
            <a:endParaRPr lang="en-GB" dirty="0" smtClean="0"/>
          </a:p>
        </p:txBody>
      </p:sp>
      <p:sp>
        <p:nvSpPr>
          <p:cNvPr id="6" name="CasellaDiTesto 5"/>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7" name="Immagine 6"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8" name="Immagine 7"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9" name="Rettangolo 8"/>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
        <p:nvSpPr>
          <p:cNvPr id="11" name="Segnaposto numero diapositiva 10"/>
          <p:cNvSpPr>
            <a:spLocks noGrp="1"/>
          </p:cNvSpPr>
          <p:nvPr>
            <p:ph type="sldNum" sz="quarter" idx="12"/>
          </p:nvPr>
        </p:nvSpPr>
        <p:spPr/>
        <p:txBody>
          <a:bodyPr/>
          <a:lstStyle/>
          <a:p>
            <a:fld id="{54BB953B-712A-4FA2-8A1D-40FE0CD053C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olo 7"/>
          <p:cNvSpPr>
            <a:spLocks noGrp="1"/>
          </p:cNvSpPr>
          <p:nvPr>
            <p:ph type="title"/>
          </p:nvPr>
        </p:nvSpPr>
        <p:spPr>
          <a:xfrm>
            <a:off x="467544" y="404664"/>
            <a:ext cx="6995120" cy="680120"/>
          </a:xfrm>
        </p:spPr>
        <p:txBody>
          <a:bodyPr anchor="t" anchorCtr="0">
            <a:normAutofit/>
          </a:bodyPr>
          <a:lstStyle/>
          <a:p>
            <a:pPr algn="l"/>
            <a:r>
              <a:rPr lang="en-GB" sz="3200" dirty="0" smtClean="0">
                <a:solidFill>
                  <a:schemeClr val="accent1">
                    <a:lumMod val="75000"/>
                  </a:schemeClr>
                </a:solidFill>
                <a:latin typeface="Arial" pitchFamily="34" charset="0"/>
                <a:cs typeface="Arial" pitchFamily="34" charset="0"/>
              </a:rPr>
              <a:t>Cluster Value Chain in T/C (Apparel)</a:t>
            </a:r>
            <a:endParaRPr lang="en-GB" sz="3200" dirty="0">
              <a:solidFill>
                <a:schemeClr val="accent1">
                  <a:lumMod val="75000"/>
                </a:schemeClr>
              </a:solidFill>
              <a:latin typeface="Arial" pitchFamily="34" charset="0"/>
              <a:cs typeface="Arial" pitchFamily="34" charset="0"/>
            </a:endParaRPr>
          </a:p>
        </p:txBody>
      </p:sp>
      <p:sp>
        <p:nvSpPr>
          <p:cNvPr id="11" name="AutoShape 2"/>
          <p:cNvSpPr>
            <a:spLocks noChangeArrowheads="1"/>
          </p:cNvSpPr>
          <p:nvPr/>
        </p:nvSpPr>
        <p:spPr bwMode="auto">
          <a:xfrm>
            <a:off x="1835696" y="3284984"/>
            <a:ext cx="6553201" cy="1600200"/>
          </a:xfrm>
          <a:prstGeom prst="homePlate">
            <a:avLst>
              <a:gd name="adj" fmla="val 102381"/>
            </a:avLst>
          </a:prstGeom>
          <a:noFill/>
          <a:ln w="28575">
            <a:solidFill>
              <a:schemeClr val="tx1"/>
            </a:solidFill>
            <a:miter lim="800000"/>
            <a:headEnd/>
            <a:tailEnd/>
          </a:ln>
        </p:spPr>
        <p:txBody>
          <a:bodyPr wrap="none" anchor="ctr"/>
          <a:lstStyle/>
          <a:p>
            <a:pPr algn="ctr"/>
            <a:endParaRPr lang="en-GB"/>
          </a:p>
        </p:txBody>
      </p:sp>
      <p:sp>
        <p:nvSpPr>
          <p:cNvPr id="12" name="Line 3"/>
          <p:cNvSpPr>
            <a:spLocks noChangeShapeType="1"/>
          </p:cNvSpPr>
          <p:nvPr/>
        </p:nvSpPr>
        <p:spPr bwMode="auto">
          <a:xfrm>
            <a:off x="2597696" y="3284984"/>
            <a:ext cx="0" cy="1600200"/>
          </a:xfrm>
          <a:prstGeom prst="line">
            <a:avLst/>
          </a:prstGeom>
          <a:noFill/>
          <a:ln w="28575">
            <a:solidFill>
              <a:schemeClr val="tx1"/>
            </a:solidFill>
            <a:round/>
            <a:headEnd/>
            <a:tailEnd/>
          </a:ln>
        </p:spPr>
        <p:txBody>
          <a:bodyPr/>
          <a:lstStyle/>
          <a:p>
            <a:endParaRPr lang="en-GB"/>
          </a:p>
        </p:txBody>
      </p:sp>
      <p:sp>
        <p:nvSpPr>
          <p:cNvPr id="13" name="Line 4"/>
          <p:cNvSpPr>
            <a:spLocks noChangeShapeType="1"/>
          </p:cNvSpPr>
          <p:nvPr/>
        </p:nvSpPr>
        <p:spPr bwMode="auto">
          <a:xfrm>
            <a:off x="3635896" y="3284984"/>
            <a:ext cx="0" cy="1600200"/>
          </a:xfrm>
          <a:prstGeom prst="line">
            <a:avLst/>
          </a:prstGeom>
          <a:noFill/>
          <a:ln w="28575">
            <a:solidFill>
              <a:schemeClr val="tx1"/>
            </a:solidFill>
            <a:round/>
            <a:headEnd/>
            <a:tailEnd/>
          </a:ln>
        </p:spPr>
        <p:txBody>
          <a:bodyPr/>
          <a:lstStyle/>
          <a:p>
            <a:endParaRPr lang="en-GB"/>
          </a:p>
        </p:txBody>
      </p:sp>
      <p:sp>
        <p:nvSpPr>
          <p:cNvPr id="14" name="Line 5"/>
          <p:cNvSpPr>
            <a:spLocks noChangeShapeType="1"/>
          </p:cNvSpPr>
          <p:nvPr/>
        </p:nvSpPr>
        <p:spPr bwMode="auto">
          <a:xfrm>
            <a:off x="4731296" y="3284984"/>
            <a:ext cx="0" cy="1600200"/>
          </a:xfrm>
          <a:prstGeom prst="line">
            <a:avLst/>
          </a:prstGeom>
          <a:noFill/>
          <a:ln w="28575">
            <a:solidFill>
              <a:schemeClr val="tx1"/>
            </a:solidFill>
            <a:round/>
            <a:headEnd/>
            <a:tailEnd/>
          </a:ln>
        </p:spPr>
        <p:txBody>
          <a:bodyPr/>
          <a:lstStyle/>
          <a:p>
            <a:endParaRPr lang="en-GB"/>
          </a:p>
        </p:txBody>
      </p:sp>
      <p:sp>
        <p:nvSpPr>
          <p:cNvPr id="15" name="Line 6"/>
          <p:cNvSpPr>
            <a:spLocks noChangeShapeType="1"/>
          </p:cNvSpPr>
          <p:nvPr/>
        </p:nvSpPr>
        <p:spPr bwMode="auto">
          <a:xfrm>
            <a:off x="5721897" y="3284984"/>
            <a:ext cx="0" cy="1600200"/>
          </a:xfrm>
          <a:prstGeom prst="line">
            <a:avLst/>
          </a:prstGeom>
          <a:noFill/>
          <a:ln w="28575">
            <a:solidFill>
              <a:schemeClr val="tx1"/>
            </a:solidFill>
            <a:round/>
            <a:headEnd/>
            <a:tailEnd/>
          </a:ln>
        </p:spPr>
        <p:txBody>
          <a:bodyPr/>
          <a:lstStyle/>
          <a:p>
            <a:endParaRPr lang="en-GB"/>
          </a:p>
        </p:txBody>
      </p:sp>
      <p:sp>
        <p:nvSpPr>
          <p:cNvPr id="16" name="Line 8"/>
          <p:cNvSpPr>
            <a:spLocks noChangeShapeType="1"/>
          </p:cNvSpPr>
          <p:nvPr/>
        </p:nvSpPr>
        <p:spPr bwMode="auto">
          <a:xfrm>
            <a:off x="6712497" y="3284984"/>
            <a:ext cx="0" cy="1600200"/>
          </a:xfrm>
          <a:prstGeom prst="line">
            <a:avLst/>
          </a:prstGeom>
          <a:noFill/>
          <a:ln w="28575">
            <a:solidFill>
              <a:schemeClr val="tx1"/>
            </a:solidFill>
            <a:round/>
            <a:headEnd/>
            <a:tailEnd/>
          </a:ln>
        </p:spPr>
        <p:txBody>
          <a:bodyPr/>
          <a:lstStyle/>
          <a:p>
            <a:endParaRPr lang="en-GB"/>
          </a:p>
        </p:txBody>
      </p:sp>
      <p:sp>
        <p:nvSpPr>
          <p:cNvPr id="17" name="Text Box 10"/>
          <p:cNvSpPr txBox="1">
            <a:spLocks noChangeArrowheads="1"/>
          </p:cNvSpPr>
          <p:nvPr/>
        </p:nvSpPr>
        <p:spPr bwMode="auto">
          <a:xfrm>
            <a:off x="1786269" y="3332278"/>
            <a:ext cx="881973" cy="307777"/>
          </a:xfrm>
          <a:prstGeom prst="rect">
            <a:avLst/>
          </a:prstGeom>
          <a:noFill/>
          <a:ln w="28575">
            <a:noFill/>
            <a:miter lim="800000"/>
            <a:headEnd/>
            <a:tailEnd/>
          </a:ln>
        </p:spPr>
        <p:txBody>
          <a:bodyPr wrap="none">
            <a:spAutoFit/>
          </a:bodyPr>
          <a:lstStyle/>
          <a:p>
            <a:r>
              <a:rPr lang="en-GB" sz="1400" smtClean="0"/>
              <a:t>Spinning</a:t>
            </a:r>
            <a:endParaRPr lang="en-GB" sz="1400"/>
          </a:p>
        </p:txBody>
      </p:sp>
      <p:sp>
        <p:nvSpPr>
          <p:cNvPr id="18" name="Text Box 11"/>
          <p:cNvSpPr txBox="1">
            <a:spLocks noChangeArrowheads="1"/>
          </p:cNvSpPr>
          <p:nvPr/>
        </p:nvSpPr>
        <p:spPr bwMode="auto">
          <a:xfrm>
            <a:off x="2675955" y="3338530"/>
            <a:ext cx="878702" cy="307777"/>
          </a:xfrm>
          <a:prstGeom prst="rect">
            <a:avLst/>
          </a:prstGeom>
          <a:noFill/>
          <a:ln w="28575">
            <a:noFill/>
            <a:miter lim="800000"/>
            <a:headEnd/>
            <a:tailEnd/>
          </a:ln>
        </p:spPr>
        <p:txBody>
          <a:bodyPr wrap="none">
            <a:spAutoFit/>
          </a:bodyPr>
          <a:lstStyle/>
          <a:p>
            <a:r>
              <a:rPr lang="en-GB" sz="1400" smtClean="0"/>
              <a:t>Weaving</a:t>
            </a:r>
            <a:endParaRPr lang="en-GB" sz="1400"/>
          </a:p>
        </p:txBody>
      </p:sp>
      <p:sp>
        <p:nvSpPr>
          <p:cNvPr id="19" name="Text Box 12"/>
          <p:cNvSpPr txBox="1">
            <a:spLocks noChangeArrowheads="1"/>
          </p:cNvSpPr>
          <p:nvPr/>
        </p:nvSpPr>
        <p:spPr bwMode="auto">
          <a:xfrm>
            <a:off x="3703626" y="3338530"/>
            <a:ext cx="901209" cy="307777"/>
          </a:xfrm>
          <a:prstGeom prst="rect">
            <a:avLst/>
          </a:prstGeom>
          <a:noFill/>
          <a:ln w="28575">
            <a:noFill/>
            <a:miter lim="800000"/>
            <a:headEnd/>
            <a:tailEnd/>
          </a:ln>
        </p:spPr>
        <p:txBody>
          <a:bodyPr wrap="none">
            <a:spAutoFit/>
          </a:bodyPr>
          <a:lstStyle/>
          <a:p>
            <a:r>
              <a:rPr lang="en-GB" sz="1400" smtClean="0"/>
              <a:t>Finishing</a:t>
            </a:r>
            <a:endParaRPr lang="en-GB" sz="1400"/>
          </a:p>
        </p:txBody>
      </p:sp>
      <p:sp>
        <p:nvSpPr>
          <p:cNvPr id="20" name="Text Box 13"/>
          <p:cNvSpPr txBox="1">
            <a:spLocks noChangeArrowheads="1"/>
          </p:cNvSpPr>
          <p:nvPr/>
        </p:nvSpPr>
        <p:spPr bwMode="auto">
          <a:xfrm>
            <a:off x="4807496" y="3284984"/>
            <a:ext cx="930063" cy="523220"/>
          </a:xfrm>
          <a:prstGeom prst="rect">
            <a:avLst/>
          </a:prstGeom>
          <a:noFill/>
          <a:ln w="28575">
            <a:noFill/>
            <a:miter lim="800000"/>
            <a:headEnd/>
            <a:tailEnd/>
          </a:ln>
        </p:spPr>
        <p:txBody>
          <a:bodyPr wrap="none">
            <a:spAutoFit/>
          </a:bodyPr>
          <a:lstStyle/>
          <a:p>
            <a:r>
              <a:rPr lang="en-GB" sz="1400" smtClean="0"/>
              <a:t>Garment </a:t>
            </a:r>
          </a:p>
          <a:p>
            <a:r>
              <a:rPr lang="en-GB" sz="1400" smtClean="0"/>
              <a:t>making</a:t>
            </a:r>
            <a:endParaRPr lang="en-GB" sz="1400"/>
          </a:p>
        </p:txBody>
      </p:sp>
      <p:sp>
        <p:nvSpPr>
          <p:cNvPr id="21" name="Text Box 14"/>
          <p:cNvSpPr txBox="1">
            <a:spLocks noChangeArrowheads="1"/>
          </p:cNvSpPr>
          <p:nvPr/>
        </p:nvSpPr>
        <p:spPr bwMode="auto">
          <a:xfrm>
            <a:off x="5721897" y="3361184"/>
            <a:ext cx="1099981" cy="307777"/>
          </a:xfrm>
          <a:prstGeom prst="rect">
            <a:avLst/>
          </a:prstGeom>
          <a:noFill/>
          <a:ln w="28575">
            <a:noFill/>
            <a:miter lim="800000"/>
            <a:headEnd/>
            <a:tailEnd/>
          </a:ln>
        </p:spPr>
        <p:txBody>
          <a:bodyPr wrap="none">
            <a:spAutoFit/>
          </a:bodyPr>
          <a:lstStyle/>
          <a:p>
            <a:r>
              <a:rPr lang="en-GB" sz="1400" smtClean="0"/>
              <a:t>Brand/mktg</a:t>
            </a:r>
            <a:endParaRPr lang="en-GB" sz="1400"/>
          </a:p>
        </p:txBody>
      </p:sp>
      <p:sp>
        <p:nvSpPr>
          <p:cNvPr id="22" name="Text Box 15"/>
          <p:cNvSpPr txBox="1">
            <a:spLocks noChangeArrowheads="1"/>
          </p:cNvSpPr>
          <p:nvPr/>
        </p:nvSpPr>
        <p:spPr bwMode="auto">
          <a:xfrm>
            <a:off x="6788697" y="3894584"/>
            <a:ext cx="1369286" cy="307777"/>
          </a:xfrm>
          <a:prstGeom prst="rect">
            <a:avLst/>
          </a:prstGeom>
          <a:noFill/>
          <a:ln w="28575">
            <a:noFill/>
            <a:miter lim="800000"/>
            <a:headEnd/>
            <a:tailEnd/>
          </a:ln>
        </p:spPr>
        <p:txBody>
          <a:bodyPr wrap="none">
            <a:spAutoFit/>
          </a:bodyPr>
          <a:lstStyle/>
          <a:p>
            <a:r>
              <a:rPr lang="en-GB" sz="1400" smtClean="0"/>
              <a:t>Distrib/retailing</a:t>
            </a:r>
            <a:endParaRPr lang="en-GB" sz="1400"/>
          </a:p>
        </p:txBody>
      </p:sp>
      <p:sp>
        <p:nvSpPr>
          <p:cNvPr id="23" name="Text Box 17"/>
          <p:cNvSpPr txBox="1">
            <a:spLocks noChangeArrowheads="1"/>
          </p:cNvSpPr>
          <p:nvPr/>
        </p:nvSpPr>
        <p:spPr bwMode="auto">
          <a:xfrm>
            <a:off x="1403648" y="5373216"/>
            <a:ext cx="1008112" cy="523875"/>
          </a:xfrm>
          <a:prstGeom prst="rect">
            <a:avLst/>
          </a:prstGeom>
          <a:noFill/>
          <a:ln w="28575">
            <a:solidFill>
              <a:schemeClr val="tx1"/>
            </a:solidFill>
            <a:miter lim="800000"/>
            <a:headEnd/>
            <a:tailEnd/>
          </a:ln>
        </p:spPr>
        <p:txBody>
          <a:bodyPr wrap="square">
            <a:spAutoFit/>
          </a:bodyPr>
          <a:lstStyle/>
          <a:p>
            <a:pPr algn="ctr"/>
            <a:r>
              <a:rPr lang="en-GB" sz="1400" smtClean="0"/>
              <a:t>Raw materials</a:t>
            </a:r>
            <a:endParaRPr lang="en-GB" sz="1400"/>
          </a:p>
        </p:txBody>
      </p:sp>
      <p:sp>
        <p:nvSpPr>
          <p:cNvPr id="24" name="Text Box 18"/>
          <p:cNvSpPr txBox="1">
            <a:spLocks noChangeArrowheads="1"/>
          </p:cNvSpPr>
          <p:nvPr/>
        </p:nvSpPr>
        <p:spPr bwMode="auto">
          <a:xfrm>
            <a:off x="2627784" y="5373216"/>
            <a:ext cx="2085827" cy="307777"/>
          </a:xfrm>
          <a:prstGeom prst="rect">
            <a:avLst/>
          </a:prstGeom>
          <a:noFill/>
          <a:ln w="28575">
            <a:solidFill>
              <a:schemeClr val="tx1"/>
            </a:solidFill>
            <a:miter lim="800000"/>
            <a:headEnd/>
            <a:tailEnd/>
          </a:ln>
        </p:spPr>
        <p:txBody>
          <a:bodyPr wrap="none">
            <a:spAutoFit/>
          </a:bodyPr>
          <a:lstStyle/>
          <a:p>
            <a:r>
              <a:rPr lang="en-GB" sz="1400" dirty="0" smtClean="0"/>
              <a:t>Equipment &amp; machinery</a:t>
            </a:r>
            <a:endParaRPr lang="en-GB" sz="1400" dirty="0"/>
          </a:p>
        </p:txBody>
      </p:sp>
      <p:sp>
        <p:nvSpPr>
          <p:cNvPr id="25" name="Text Box 21"/>
          <p:cNvSpPr txBox="1">
            <a:spLocks noChangeArrowheads="1"/>
          </p:cNvSpPr>
          <p:nvPr/>
        </p:nvSpPr>
        <p:spPr bwMode="auto">
          <a:xfrm>
            <a:off x="4932040" y="5373216"/>
            <a:ext cx="1021433" cy="307777"/>
          </a:xfrm>
          <a:prstGeom prst="rect">
            <a:avLst/>
          </a:prstGeom>
          <a:noFill/>
          <a:ln w="28575">
            <a:solidFill>
              <a:schemeClr val="tx1"/>
            </a:solidFill>
            <a:miter lim="800000"/>
            <a:headEnd/>
            <a:tailEnd/>
          </a:ln>
        </p:spPr>
        <p:txBody>
          <a:bodyPr wrap="none">
            <a:spAutoFit/>
          </a:bodyPr>
          <a:lstStyle/>
          <a:p>
            <a:r>
              <a:rPr lang="en-GB" sz="1400" smtClean="0"/>
              <a:t>Chemicals</a:t>
            </a:r>
            <a:endParaRPr lang="en-GB" sz="1400"/>
          </a:p>
        </p:txBody>
      </p:sp>
      <p:sp>
        <p:nvSpPr>
          <p:cNvPr id="26" name="Text Box 22"/>
          <p:cNvSpPr txBox="1">
            <a:spLocks noChangeArrowheads="1"/>
          </p:cNvSpPr>
          <p:nvPr/>
        </p:nvSpPr>
        <p:spPr bwMode="auto">
          <a:xfrm>
            <a:off x="6156176" y="5373216"/>
            <a:ext cx="1143000" cy="304800"/>
          </a:xfrm>
          <a:prstGeom prst="rect">
            <a:avLst/>
          </a:prstGeom>
          <a:noFill/>
          <a:ln w="28575">
            <a:solidFill>
              <a:schemeClr val="tx1"/>
            </a:solidFill>
            <a:miter lim="800000"/>
            <a:headEnd/>
            <a:tailEnd/>
          </a:ln>
        </p:spPr>
        <p:txBody>
          <a:bodyPr>
            <a:spAutoFit/>
          </a:bodyPr>
          <a:lstStyle/>
          <a:p>
            <a:r>
              <a:rPr lang="en-GB" sz="1400" smtClean="0"/>
              <a:t>Accessories</a:t>
            </a:r>
            <a:endParaRPr lang="en-GB" sz="1400"/>
          </a:p>
        </p:txBody>
      </p:sp>
      <p:sp>
        <p:nvSpPr>
          <p:cNvPr id="27" name="Text Box 23"/>
          <p:cNvSpPr txBox="1">
            <a:spLocks noChangeArrowheads="1"/>
          </p:cNvSpPr>
          <p:nvPr/>
        </p:nvSpPr>
        <p:spPr bwMode="auto">
          <a:xfrm>
            <a:off x="2580159" y="2476177"/>
            <a:ext cx="1774825" cy="307975"/>
          </a:xfrm>
          <a:prstGeom prst="rect">
            <a:avLst/>
          </a:prstGeom>
          <a:noFill/>
          <a:ln w="28575">
            <a:solidFill>
              <a:schemeClr val="tx1"/>
            </a:solidFill>
            <a:miter lim="800000"/>
            <a:headEnd/>
            <a:tailEnd/>
          </a:ln>
        </p:spPr>
        <p:txBody>
          <a:bodyPr wrap="square">
            <a:spAutoFit/>
          </a:bodyPr>
          <a:lstStyle/>
          <a:p>
            <a:r>
              <a:rPr lang="en-GB" sz="1400" smtClean="0"/>
              <a:t>Designers &amp; Stylists</a:t>
            </a:r>
            <a:endParaRPr lang="en-GB" sz="1400"/>
          </a:p>
        </p:txBody>
      </p:sp>
      <p:sp>
        <p:nvSpPr>
          <p:cNvPr id="28" name="Text Box 24"/>
          <p:cNvSpPr txBox="1">
            <a:spLocks noChangeArrowheads="1"/>
          </p:cNvSpPr>
          <p:nvPr/>
        </p:nvSpPr>
        <p:spPr bwMode="auto">
          <a:xfrm>
            <a:off x="4668391" y="2476177"/>
            <a:ext cx="1584176" cy="307777"/>
          </a:xfrm>
          <a:prstGeom prst="rect">
            <a:avLst/>
          </a:prstGeom>
          <a:noFill/>
          <a:ln w="28575">
            <a:solidFill>
              <a:schemeClr val="tx1"/>
            </a:solidFill>
            <a:miter lim="800000"/>
            <a:headEnd/>
            <a:tailEnd/>
          </a:ln>
        </p:spPr>
        <p:txBody>
          <a:bodyPr wrap="square">
            <a:spAutoFit/>
          </a:bodyPr>
          <a:lstStyle/>
          <a:p>
            <a:r>
              <a:rPr lang="en-GB" sz="1400" smtClean="0"/>
              <a:t>Exhibitions/ Fairs</a:t>
            </a:r>
            <a:endParaRPr lang="en-GB" sz="1400"/>
          </a:p>
        </p:txBody>
      </p:sp>
      <p:sp>
        <p:nvSpPr>
          <p:cNvPr id="29" name="Text Box 25"/>
          <p:cNvSpPr txBox="1">
            <a:spLocks noChangeArrowheads="1"/>
          </p:cNvSpPr>
          <p:nvPr/>
        </p:nvSpPr>
        <p:spPr bwMode="auto">
          <a:xfrm>
            <a:off x="6468591" y="2476177"/>
            <a:ext cx="2161380" cy="307777"/>
          </a:xfrm>
          <a:prstGeom prst="rect">
            <a:avLst/>
          </a:prstGeom>
          <a:noFill/>
          <a:ln w="28575">
            <a:solidFill>
              <a:schemeClr val="tx1"/>
            </a:solidFill>
            <a:miter lim="800000"/>
            <a:headEnd/>
            <a:tailEnd/>
          </a:ln>
        </p:spPr>
        <p:txBody>
          <a:bodyPr wrap="square">
            <a:spAutoFit/>
          </a:bodyPr>
          <a:lstStyle/>
          <a:p>
            <a:r>
              <a:rPr lang="en-GB" sz="1400" smtClean="0"/>
              <a:t>P.R. and Communication</a:t>
            </a:r>
            <a:endParaRPr lang="en-GB" sz="1400"/>
          </a:p>
        </p:txBody>
      </p:sp>
      <p:sp>
        <p:nvSpPr>
          <p:cNvPr id="30" name="Text Box 28"/>
          <p:cNvSpPr txBox="1">
            <a:spLocks noChangeArrowheads="1"/>
          </p:cNvSpPr>
          <p:nvPr/>
        </p:nvSpPr>
        <p:spPr bwMode="auto">
          <a:xfrm>
            <a:off x="7764735" y="3124249"/>
            <a:ext cx="1143000" cy="304800"/>
          </a:xfrm>
          <a:prstGeom prst="rect">
            <a:avLst/>
          </a:prstGeom>
          <a:noFill/>
          <a:ln w="28575">
            <a:solidFill>
              <a:schemeClr val="tx1"/>
            </a:solidFill>
            <a:miter lim="800000"/>
            <a:headEnd/>
            <a:tailEnd/>
          </a:ln>
        </p:spPr>
        <p:txBody>
          <a:bodyPr>
            <a:spAutoFit/>
          </a:bodyPr>
          <a:lstStyle/>
          <a:p>
            <a:r>
              <a:rPr lang="it-IT" sz="1400" dirty="0" err="1"/>
              <a:t>Logistics</a:t>
            </a:r>
            <a:endParaRPr lang="it-IT" sz="1400" dirty="0"/>
          </a:p>
        </p:txBody>
      </p:sp>
      <p:sp>
        <p:nvSpPr>
          <p:cNvPr id="31" name="Line 29"/>
          <p:cNvSpPr>
            <a:spLocks noChangeShapeType="1"/>
          </p:cNvSpPr>
          <p:nvPr/>
        </p:nvSpPr>
        <p:spPr bwMode="auto">
          <a:xfrm flipH="1" flipV="1">
            <a:off x="1547664" y="4869159"/>
            <a:ext cx="366713" cy="462781"/>
          </a:xfrm>
          <a:prstGeom prst="line">
            <a:avLst/>
          </a:prstGeom>
          <a:noFill/>
          <a:ln w="28575">
            <a:solidFill>
              <a:schemeClr val="tx1"/>
            </a:solidFill>
            <a:round/>
            <a:headEnd/>
            <a:tailEnd type="triangle" w="med" len="med"/>
          </a:ln>
        </p:spPr>
        <p:txBody>
          <a:bodyPr/>
          <a:lstStyle/>
          <a:p>
            <a:endParaRPr lang="en-GB"/>
          </a:p>
        </p:txBody>
      </p:sp>
      <p:sp>
        <p:nvSpPr>
          <p:cNvPr id="32" name="Line 30"/>
          <p:cNvSpPr>
            <a:spLocks noChangeShapeType="1"/>
          </p:cNvSpPr>
          <p:nvPr/>
        </p:nvSpPr>
        <p:spPr bwMode="auto">
          <a:xfrm flipH="1" flipV="1">
            <a:off x="2411760" y="4941168"/>
            <a:ext cx="504056" cy="360040"/>
          </a:xfrm>
          <a:prstGeom prst="line">
            <a:avLst/>
          </a:prstGeom>
          <a:noFill/>
          <a:ln w="28575">
            <a:solidFill>
              <a:schemeClr val="tx1"/>
            </a:solidFill>
            <a:round/>
            <a:headEnd/>
            <a:tailEnd type="triangle" w="med" len="med"/>
          </a:ln>
        </p:spPr>
        <p:txBody>
          <a:bodyPr/>
          <a:lstStyle/>
          <a:p>
            <a:endParaRPr lang="en-GB"/>
          </a:p>
        </p:txBody>
      </p:sp>
      <p:sp>
        <p:nvSpPr>
          <p:cNvPr id="33" name="Line 32"/>
          <p:cNvSpPr>
            <a:spLocks noChangeShapeType="1"/>
          </p:cNvSpPr>
          <p:nvPr/>
        </p:nvSpPr>
        <p:spPr bwMode="auto">
          <a:xfrm flipH="1" flipV="1">
            <a:off x="3203848" y="4941168"/>
            <a:ext cx="0" cy="360040"/>
          </a:xfrm>
          <a:prstGeom prst="line">
            <a:avLst/>
          </a:prstGeom>
          <a:noFill/>
          <a:ln w="28575">
            <a:solidFill>
              <a:schemeClr val="tx1"/>
            </a:solidFill>
            <a:round/>
            <a:headEnd/>
            <a:tailEnd type="triangle" w="med" len="med"/>
          </a:ln>
        </p:spPr>
        <p:txBody>
          <a:bodyPr/>
          <a:lstStyle/>
          <a:p>
            <a:endParaRPr lang="en-GB"/>
          </a:p>
        </p:txBody>
      </p:sp>
      <p:sp>
        <p:nvSpPr>
          <p:cNvPr id="34" name="Line 33"/>
          <p:cNvSpPr>
            <a:spLocks noChangeShapeType="1"/>
          </p:cNvSpPr>
          <p:nvPr/>
        </p:nvSpPr>
        <p:spPr bwMode="auto">
          <a:xfrm flipV="1">
            <a:off x="3779912" y="4941168"/>
            <a:ext cx="249808" cy="360040"/>
          </a:xfrm>
          <a:prstGeom prst="line">
            <a:avLst/>
          </a:prstGeom>
          <a:noFill/>
          <a:ln w="28575">
            <a:solidFill>
              <a:schemeClr val="tx1"/>
            </a:solidFill>
            <a:round/>
            <a:headEnd/>
            <a:tailEnd type="triangle" w="med" len="med"/>
          </a:ln>
        </p:spPr>
        <p:txBody>
          <a:bodyPr/>
          <a:lstStyle/>
          <a:p>
            <a:endParaRPr lang="en-GB"/>
          </a:p>
        </p:txBody>
      </p:sp>
      <p:sp>
        <p:nvSpPr>
          <p:cNvPr id="35" name="Line 34"/>
          <p:cNvSpPr>
            <a:spLocks noChangeShapeType="1"/>
          </p:cNvSpPr>
          <p:nvPr/>
        </p:nvSpPr>
        <p:spPr bwMode="auto">
          <a:xfrm flipV="1">
            <a:off x="4139952" y="4941168"/>
            <a:ext cx="1048545" cy="288032"/>
          </a:xfrm>
          <a:prstGeom prst="line">
            <a:avLst/>
          </a:prstGeom>
          <a:noFill/>
          <a:ln w="28575">
            <a:solidFill>
              <a:schemeClr val="tx1"/>
            </a:solidFill>
            <a:round/>
            <a:headEnd/>
            <a:tailEnd type="triangle" w="med" len="med"/>
          </a:ln>
        </p:spPr>
        <p:txBody>
          <a:bodyPr/>
          <a:lstStyle/>
          <a:p>
            <a:endParaRPr lang="en-GB"/>
          </a:p>
        </p:txBody>
      </p:sp>
      <p:sp>
        <p:nvSpPr>
          <p:cNvPr id="36" name="Line 35"/>
          <p:cNvSpPr>
            <a:spLocks noChangeShapeType="1"/>
          </p:cNvSpPr>
          <p:nvPr/>
        </p:nvSpPr>
        <p:spPr bwMode="auto">
          <a:xfrm flipH="1" flipV="1">
            <a:off x="4355975" y="4941168"/>
            <a:ext cx="864096" cy="360040"/>
          </a:xfrm>
          <a:prstGeom prst="line">
            <a:avLst/>
          </a:prstGeom>
          <a:noFill/>
          <a:ln w="28575">
            <a:solidFill>
              <a:schemeClr val="tx1"/>
            </a:solidFill>
            <a:round/>
            <a:headEnd/>
            <a:tailEnd type="triangle" w="med" len="med"/>
          </a:ln>
        </p:spPr>
        <p:txBody>
          <a:bodyPr/>
          <a:lstStyle/>
          <a:p>
            <a:endParaRPr lang="en-GB"/>
          </a:p>
        </p:txBody>
      </p:sp>
      <p:sp>
        <p:nvSpPr>
          <p:cNvPr id="37" name="Line 36"/>
          <p:cNvSpPr>
            <a:spLocks noChangeShapeType="1"/>
          </p:cNvSpPr>
          <p:nvPr/>
        </p:nvSpPr>
        <p:spPr bwMode="auto">
          <a:xfrm flipH="1" flipV="1">
            <a:off x="5508104" y="4941167"/>
            <a:ext cx="1080120" cy="360039"/>
          </a:xfrm>
          <a:prstGeom prst="line">
            <a:avLst/>
          </a:prstGeom>
          <a:noFill/>
          <a:ln w="28575">
            <a:solidFill>
              <a:schemeClr val="tx1"/>
            </a:solidFill>
            <a:round/>
            <a:headEnd/>
            <a:tailEnd type="triangle" w="med" len="med"/>
          </a:ln>
        </p:spPr>
        <p:txBody>
          <a:bodyPr/>
          <a:lstStyle/>
          <a:p>
            <a:endParaRPr lang="en-GB"/>
          </a:p>
        </p:txBody>
      </p:sp>
      <p:sp>
        <p:nvSpPr>
          <p:cNvPr id="38" name="Line 38"/>
          <p:cNvSpPr>
            <a:spLocks noChangeShapeType="1"/>
          </p:cNvSpPr>
          <p:nvPr/>
        </p:nvSpPr>
        <p:spPr bwMode="auto">
          <a:xfrm flipH="1">
            <a:off x="3084215" y="2908225"/>
            <a:ext cx="241151" cy="296367"/>
          </a:xfrm>
          <a:prstGeom prst="line">
            <a:avLst/>
          </a:prstGeom>
          <a:noFill/>
          <a:ln w="28575">
            <a:solidFill>
              <a:schemeClr val="tx1"/>
            </a:solidFill>
            <a:round/>
            <a:headEnd/>
            <a:tailEnd type="triangle" w="med" len="med"/>
          </a:ln>
        </p:spPr>
        <p:txBody>
          <a:bodyPr/>
          <a:lstStyle/>
          <a:p>
            <a:endParaRPr lang="en-GB"/>
          </a:p>
        </p:txBody>
      </p:sp>
      <p:sp>
        <p:nvSpPr>
          <p:cNvPr id="39" name="Line 39"/>
          <p:cNvSpPr>
            <a:spLocks noChangeShapeType="1"/>
          </p:cNvSpPr>
          <p:nvPr/>
        </p:nvSpPr>
        <p:spPr bwMode="auto">
          <a:xfrm>
            <a:off x="3876303" y="2908225"/>
            <a:ext cx="304800" cy="304800"/>
          </a:xfrm>
          <a:prstGeom prst="line">
            <a:avLst/>
          </a:prstGeom>
          <a:noFill/>
          <a:ln w="28575">
            <a:solidFill>
              <a:schemeClr val="tx1"/>
            </a:solidFill>
            <a:round/>
            <a:headEnd/>
            <a:tailEnd type="triangle" w="med" len="med"/>
          </a:ln>
        </p:spPr>
        <p:txBody>
          <a:bodyPr/>
          <a:lstStyle/>
          <a:p>
            <a:endParaRPr lang="en-GB"/>
          </a:p>
        </p:txBody>
      </p:sp>
      <p:sp>
        <p:nvSpPr>
          <p:cNvPr id="40" name="Line 40"/>
          <p:cNvSpPr>
            <a:spLocks noChangeShapeType="1"/>
          </p:cNvSpPr>
          <p:nvPr/>
        </p:nvSpPr>
        <p:spPr bwMode="auto">
          <a:xfrm>
            <a:off x="4307434" y="2907159"/>
            <a:ext cx="804863" cy="301625"/>
          </a:xfrm>
          <a:prstGeom prst="line">
            <a:avLst/>
          </a:prstGeom>
          <a:noFill/>
          <a:ln w="28575">
            <a:solidFill>
              <a:schemeClr val="tx1"/>
            </a:solidFill>
            <a:round/>
            <a:headEnd/>
            <a:tailEnd type="triangle" w="med" len="med"/>
          </a:ln>
        </p:spPr>
        <p:txBody>
          <a:bodyPr/>
          <a:lstStyle/>
          <a:p>
            <a:endParaRPr lang="en-GB"/>
          </a:p>
        </p:txBody>
      </p:sp>
      <p:sp>
        <p:nvSpPr>
          <p:cNvPr id="41" name="Line 41"/>
          <p:cNvSpPr>
            <a:spLocks noChangeShapeType="1"/>
          </p:cNvSpPr>
          <p:nvPr/>
        </p:nvSpPr>
        <p:spPr bwMode="auto">
          <a:xfrm>
            <a:off x="5604495" y="2908225"/>
            <a:ext cx="342900" cy="296863"/>
          </a:xfrm>
          <a:prstGeom prst="line">
            <a:avLst/>
          </a:prstGeom>
          <a:noFill/>
          <a:ln w="28575">
            <a:solidFill>
              <a:schemeClr val="tx1"/>
            </a:solidFill>
            <a:round/>
            <a:headEnd/>
            <a:tailEnd type="triangle" w="med" len="med"/>
          </a:ln>
        </p:spPr>
        <p:txBody>
          <a:bodyPr/>
          <a:lstStyle/>
          <a:p>
            <a:endParaRPr lang="en-GB"/>
          </a:p>
        </p:txBody>
      </p:sp>
      <p:sp>
        <p:nvSpPr>
          <p:cNvPr id="42" name="Line 42"/>
          <p:cNvSpPr>
            <a:spLocks noChangeShapeType="1"/>
          </p:cNvSpPr>
          <p:nvPr/>
        </p:nvSpPr>
        <p:spPr bwMode="auto">
          <a:xfrm flipH="1">
            <a:off x="6108550" y="2908225"/>
            <a:ext cx="720080" cy="297433"/>
          </a:xfrm>
          <a:prstGeom prst="line">
            <a:avLst/>
          </a:prstGeom>
          <a:noFill/>
          <a:ln w="28575">
            <a:solidFill>
              <a:schemeClr val="tx1"/>
            </a:solidFill>
            <a:round/>
            <a:headEnd/>
            <a:tailEnd type="triangle" w="med" len="med"/>
          </a:ln>
        </p:spPr>
        <p:txBody>
          <a:bodyPr/>
          <a:lstStyle/>
          <a:p>
            <a:endParaRPr lang="en-GB"/>
          </a:p>
        </p:txBody>
      </p:sp>
      <p:sp>
        <p:nvSpPr>
          <p:cNvPr id="43" name="Line 43"/>
          <p:cNvSpPr>
            <a:spLocks noChangeShapeType="1"/>
          </p:cNvSpPr>
          <p:nvPr/>
        </p:nvSpPr>
        <p:spPr bwMode="auto">
          <a:xfrm flipH="1">
            <a:off x="7332687" y="3196257"/>
            <a:ext cx="294429" cy="241127"/>
          </a:xfrm>
          <a:prstGeom prst="line">
            <a:avLst/>
          </a:prstGeom>
          <a:noFill/>
          <a:ln w="28575">
            <a:solidFill>
              <a:schemeClr val="tx1"/>
            </a:solidFill>
            <a:round/>
            <a:headEnd/>
            <a:tailEnd type="triangle" w="med" len="med"/>
          </a:ln>
        </p:spPr>
        <p:txBody>
          <a:bodyPr/>
          <a:lstStyle/>
          <a:p>
            <a:endParaRPr lang="en-GB"/>
          </a:p>
        </p:txBody>
      </p:sp>
      <p:sp>
        <p:nvSpPr>
          <p:cNvPr id="44" name="Oval 44"/>
          <p:cNvSpPr>
            <a:spLocks noChangeArrowheads="1"/>
          </p:cNvSpPr>
          <p:nvPr/>
        </p:nvSpPr>
        <p:spPr bwMode="auto">
          <a:xfrm>
            <a:off x="1988096" y="39707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45" name="Oval 45"/>
          <p:cNvSpPr>
            <a:spLocks noChangeArrowheads="1"/>
          </p:cNvSpPr>
          <p:nvPr/>
        </p:nvSpPr>
        <p:spPr bwMode="auto">
          <a:xfrm>
            <a:off x="2369096" y="39707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46" name="Oval 46"/>
          <p:cNvSpPr>
            <a:spLocks noChangeArrowheads="1"/>
          </p:cNvSpPr>
          <p:nvPr/>
        </p:nvSpPr>
        <p:spPr bwMode="auto">
          <a:xfrm>
            <a:off x="2267744" y="436510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47" name="Oval 47"/>
          <p:cNvSpPr>
            <a:spLocks noChangeArrowheads="1"/>
          </p:cNvSpPr>
          <p:nvPr/>
        </p:nvSpPr>
        <p:spPr bwMode="auto">
          <a:xfrm>
            <a:off x="1835696" y="4581128"/>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48" name="Oval 54"/>
          <p:cNvSpPr>
            <a:spLocks noChangeArrowheads="1"/>
          </p:cNvSpPr>
          <p:nvPr/>
        </p:nvSpPr>
        <p:spPr bwMode="auto">
          <a:xfrm>
            <a:off x="2978696" y="39707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49" name="Oval 55"/>
          <p:cNvSpPr>
            <a:spLocks noChangeArrowheads="1"/>
          </p:cNvSpPr>
          <p:nvPr/>
        </p:nvSpPr>
        <p:spPr bwMode="auto">
          <a:xfrm>
            <a:off x="2750096" y="42755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50" name="Oval 56"/>
          <p:cNvSpPr>
            <a:spLocks noChangeArrowheads="1"/>
          </p:cNvSpPr>
          <p:nvPr/>
        </p:nvSpPr>
        <p:spPr bwMode="auto">
          <a:xfrm>
            <a:off x="3283496" y="41993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51" name="Oval 57"/>
          <p:cNvSpPr>
            <a:spLocks noChangeArrowheads="1"/>
          </p:cNvSpPr>
          <p:nvPr/>
        </p:nvSpPr>
        <p:spPr bwMode="auto">
          <a:xfrm>
            <a:off x="3131096" y="45041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52" name="Oval 58"/>
          <p:cNvSpPr>
            <a:spLocks noChangeArrowheads="1"/>
          </p:cNvSpPr>
          <p:nvPr/>
        </p:nvSpPr>
        <p:spPr bwMode="auto">
          <a:xfrm>
            <a:off x="3203848" y="3717032"/>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53" name="Oval 59"/>
          <p:cNvSpPr>
            <a:spLocks noChangeArrowheads="1"/>
          </p:cNvSpPr>
          <p:nvPr/>
        </p:nvSpPr>
        <p:spPr bwMode="auto">
          <a:xfrm>
            <a:off x="2978696" y="42755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54" name="Oval 60"/>
          <p:cNvSpPr>
            <a:spLocks noChangeArrowheads="1"/>
          </p:cNvSpPr>
          <p:nvPr/>
        </p:nvSpPr>
        <p:spPr bwMode="auto">
          <a:xfrm>
            <a:off x="3816896" y="40469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55" name="Oval 61"/>
          <p:cNvSpPr>
            <a:spLocks noChangeArrowheads="1"/>
          </p:cNvSpPr>
          <p:nvPr/>
        </p:nvSpPr>
        <p:spPr bwMode="auto">
          <a:xfrm>
            <a:off x="4121696" y="39707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56" name="Oval 62"/>
          <p:cNvSpPr>
            <a:spLocks noChangeArrowheads="1"/>
          </p:cNvSpPr>
          <p:nvPr/>
        </p:nvSpPr>
        <p:spPr bwMode="auto">
          <a:xfrm>
            <a:off x="4426496" y="41231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57" name="Oval 63"/>
          <p:cNvSpPr>
            <a:spLocks noChangeArrowheads="1"/>
          </p:cNvSpPr>
          <p:nvPr/>
        </p:nvSpPr>
        <p:spPr bwMode="auto">
          <a:xfrm>
            <a:off x="3969296" y="45041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58" name="Oval 64"/>
          <p:cNvSpPr>
            <a:spLocks noChangeArrowheads="1"/>
          </p:cNvSpPr>
          <p:nvPr/>
        </p:nvSpPr>
        <p:spPr bwMode="auto">
          <a:xfrm>
            <a:off x="4274096" y="44279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59" name="Oval 65"/>
          <p:cNvSpPr>
            <a:spLocks noChangeArrowheads="1"/>
          </p:cNvSpPr>
          <p:nvPr/>
        </p:nvSpPr>
        <p:spPr bwMode="auto">
          <a:xfrm>
            <a:off x="3635896" y="4509120"/>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60" name="Oval 66"/>
          <p:cNvSpPr>
            <a:spLocks noChangeArrowheads="1"/>
          </p:cNvSpPr>
          <p:nvPr/>
        </p:nvSpPr>
        <p:spPr bwMode="auto">
          <a:xfrm>
            <a:off x="4883696" y="38945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61" name="Oval 67"/>
          <p:cNvSpPr>
            <a:spLocks noChangeArrowheads="1"/>
          </p:cNvSpPr>
          <p:nvPr/>
        </p:nvSpPr>
        <p:spPr bwMode="auto">
          <a:xfrm>
            <a:off x="5264697" y="38945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62" name="Oval 68"/>
          <p:cNvSpPr>
            <a:spLocks noChangeArrowheads="1"/>
          </p:cNvSpPr>
          <p:nvPr/>
        </p:nvSpPr>
        <p:spPr bwMode="auto">
          <a:xfrm>
            <a:off x="5036096" y="41231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63" name="Oval 69"/>
          <p:cNvSpPr>
            <a:spLocks noChangeArrowheads="1"/>
          </p:cNvSpPr>
          <p:nvPr/>
        </p:nvSpPr>
        <p:spPr bwMode="auto">
          <a:xfrm>
            <a:off x="4807496" y="43517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64" name="Oval 70"/>
          <p:cNvSpPr>
            <a:spLocks noChangeArrowheads="1"/>
          </p:cNvSpPr>
          <p:nvPr/>
        </p:nvSpPr>
        <p:spPr bwMode="auto">
          <a:xfrm>
            <a:off x="5340897" y="41993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65" name="Oval 71"/>
          <p:cNvSpPr>
            <a:spLocks noChangeArrowheads="1"/>
          </p:cNvSpPr>
          <p:nvPr/>
        </p:nvSpPr>
        <p:spPr bwMode="auto">
          <a:xfrm>
            <a:off x="5188497" y="45041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66" name="Oval 72"/>
          <p:cNvSpPr>
            <a:spLocks noChangeArrowheads="1"/>
          </p:cNvSpPr>
          <p:nvPr/>
        </p:nvSpPr>
        <p:spPr bwMode="auto">
          <a:xfrm>
            <a:off x="5493297" y="45803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67" name="Oval 73"/>
          <p:cNvSpPr>
            <a:spLocks noChangeArrowheads="1"/>
          </p:cNvSpPr>
          <p:nvPr/>
        </p:nvSpPr>
        <p:spPr bwMode="auto">
          <a:xfrm>
            <a:off x="4959896" y="46565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68" name="Oval 74"/>
          <p:cNvSpPr>
            <a:spLocks noChangeArrowheads="1"/>
          </p:cNvSpPr>
          <p:nvPr/>
        </p:nvSpPr>
        <p:spPr bwMode="auto">
          <a:xfrm>
            <a:off x="5532984" y="3916809"/>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69" name="Oval 75"/>
          <p:cNvSpPr>
            <a:spLocks noChangeArrowheads="1"/>
          </p:cNvSpPr>
          <p:nvPr/>
        </p:nvSpPr>
        <p:spPr bwMode="auto">
          <a:xfrm>
            <a:off x="6026697" y="40469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70" name="Oval 76"/>
          <p:cNvSpPr>
            <a:spLocks noChangeArrowheads="1"/>
          </p:cNvSpPr>
          <p:nvPr/>
        </p:nvSpPr>
        <p:spPr bwMode="auto">
          <a:xfrm>
            <a:off x="6331497" y="39707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71" name="Oval 77"/>
          <p:cNvSpPr>
            <a:spLocks noChangeArrowheads="1"/>
          </p:cNvSpPr>
          <p:nvPr/>
        </p:nvSpPr>
        <p:spPr bwMode="auto">
          <a:xfrm>
            <a:off x="6948264" y="4437112"/>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72" name="Oval 78"/>
          <p:cNvSpPr>
            <a:spLocks noChangeArrowheads="1"/>
          </p:cNvSpPr>
          <p:nvPr/>
        </p:nvSpPr>
        <p:spPr bwMode="auto">
          <a:xfrm>
            <a:off x="6026697" y="44279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73" name="Oval 79"/>
          <p:cNvSpPr>
            <a:spLocks noChangeArrowheads="1"/>
          </p:cNvSpPr>
          <p:nvPr/>
        </p:nvSpPr>
        <p:spPr bwMode="auto">
          <a:xfrm>
            <a:off x="6788697" y="42755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74" name="Oval 80"/>
          <p:cNvSpPr>
            <a:spLocks noChangeArrowheads="1"/>
          </p:cNvSpPr>
          <p:nvPr/>
        </p:nvSpPr>
        <p:spPr bwMode="auto">
          <a:xfrm>
            <a:off x="7398297" y="42755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75" name="Oval 81"/>
          <p:cNvSpPr>
            <a:spLocks noChangeArrowheads="1"/>
          </p:cNvSpPr>
          <p:nvPr/>
        </p:nvSpPr>
        <p:spPr bwMode="auto">
          <a:xfrm>
            <a:off x="7017297" y="3742184"/>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cxnSp>
        <p:nvCxnSpPr>
          <p:cNvPr id="76" name="AutoShape 82"/>
          <p:cNvCxnSpPr>
            <a:cxnSpLocks noChangeShapeType="1"/>
            <a:stCxn id="44" idx="1"/>
            <a:endCxn id="48" idx="0"/>
          </p:cNvCxnSpPr>
          <p:nvPr/>
        </p:nvCxnSpPr>
        <p:spPr bwMode="auto">
          <a:xfrm rot="16200000">
            <a:off x="2521496" y="3459609"/>
            <a:ext cx="22225" cy="1044575"/>
          </a:xfrm>
          <a:prstGeom prst="curvedConnector3">
            <a:avLst>
              <a:gd name="adj1" fmla="val 1128569"/>
            </a:avLst>
          </a:prstGeom>
          <a:noFill/>
          <a:ln w="28575">
            <a:solidFill>
              <a:srgbClr val="00B050"/>
            </a:solidFill>
            <a:round/>
            <a:headEnd/>
            <a:tailEnd type="triangle" w="med" len="med"/>
          </a:ln>
        </p:spPr>
      </p:cxnSp>
      <p:cxnSp>
        <p:nvCxnSpPr>
          <p:cNvPr id="77" name="AutoShape 83"/>
          <p:cNvCxnSpPr>
            <a:cxnSpLocks noChangeShapeType="1"/>
            <a:stCxn id="48" idx="6"/>
            <a:endCxn id="55" idx="1"/>
          </p:cNvCxnSpPr>
          <p:nvPr/>
        </p:nvCxnSpPr>
        <p:spPr bwMode="auto">
          <a:xfrm flipV="1">
            <a:off x="3131096" y="3993009"/>
            <a:ext cx="1012825" cy="53975"/>
          </a:xfrm>
          <a:prstGeom prst="curvedConnector4">
            <a:avLst>
              <a:gd name="adj1" fmla="val 48903"/>
              <a:gd name="adj2" fmla="val 564704"/>
            </a:avLst>
          </a:prstGeom>
          <a:noFill/>
          <a:ln w="28575">
            <a:solidFill>
              <a:srgbClr val="00B050"/>
            </a:solidFill>
            <a:round/>
            <a:headEnd/>
            <a:tailEnd type="triangle" w="med" len="med"/>
          </a:ln>
        </p:spPr>
      </p:cxnSp>
      <p:cxnSp>
        <p:nvCxnSpPr>
          <p:cNvPr id="78" name="AutoShape 84"/>
          <p:cNvCxnSpPr>
            <a:cxnSpLocks noChangeShapeType="1"/>
            <a:endCxn id="61" idx="0"/>
          </p:cNvCxnSpPr>
          <p:nvPr/>
        </p:nvCxnSpPr>
        <p:spPr bwMode="auto">
          <a:xfrm flipV="1">
            <a:off x="4197896" y="3894584"/>
            <a:ext cx="1143000" cy="130175"/>
          </a:xfrm>
          <a:prstGeom prst="curvedConnector4">
            <a:avLst>
              <a:gd name="adj1" fmla="val 46667"/>
              <a:gd name="adj2" fmla="val 181704"/>
            </a:avLst>
          </a:prstGeom>
          <a:noFill/>
          <a:ln w="28575">
            <a:solidFill>
              <a:srgbClr val="00B050"/>
            </a:solidFill>
            <a:round/>
            <a:headEnd/>
            <a:tailEnd type="triangle" w="med" len="med"/>
          </a:ln>
        </p:spPr>
      </p:cxnSp>
      <p:cxnSp>
        <p:nvCxnSpPr>
          <p:cNvPr id="79" name="AutoShape 86"/>
          <p:cNvCxnSpPr>
            <a:cxnSpLocks noChangeShapeType="1"/>
            <a:stCxn id="47" idx="6"/>
            <a:endCxn id="53" idx="3"/>
          </p:cNvCxnSpPr>
          <p:nvPr/>
        </p:nvCxnSpPr>
        <p:spPr bwMode="auto">
          <a:xfrm flipV="1">
            <a:off x="1988096" y="4405666"/>
            <a:ext cx="1012918" cy="251662"/>
          </a:xfrm>
          <a:prstGeom prst="curvedConnector2">
            <a:avLst/>
          </a:prstGeom>
          <a:noFill/>
          <a:ln w="28575">
            <a:solidFill>
              <a:srgbClr val="00B050"/>
            </a:solidFill>
            <a:round/>
            <a:headEnd/>
            <a:tailEnd type="triangle" w="med" len="med"/>
          </a:ln>
        </p:spPr>
      </p:cxnSp>
      <p:cxnSp>
        <p:nvCxnSpPr>
          <p:cNvPr id="80" name="AutoShape 87"/>
          <p:cNvCxnSpPr>
            <a:cxnSpLocks noChangeShapeType="1"/>
            <a:stCxn id="53" idx="6"/>
            <a:endCxn id="57" idx="0"/>
          </p:cNvCxnSpPr>
          <p:nvPr/>
        </p:nvCxnSpPr>
        <p:spPr bwMode="auto">
          <a:xfrm>
            <a:off x="3131096" y="4351784"/>
            <a:ext cx="914400" cy="152400"/>
          </a:xfrm>
          <a:prstGeom prst="curvedConnector2">
            <a:avLst/>
          </a:prstGeom>
          <a:noFill/>
          <a:ln w="28575">
            <a:solidFill>
              <a:srgbClr val="00B050"/>
            </a:solidFill>
            <a:round/>
            <a:headEnd/>
            <a:tailEnd type="triangle" w="med" len="med"/>
          </a:ln>
        </p:spPr>
      </p:cxnSp>
      <p:cxnSp>
        <p:nvCxnSpPr>
          <p:cNvPr id="81" name="AutoShape 88"/>
          <p:cNvCxnSpPr>
            <a:cxnSpLocks noChangeShapeType="1"/>
            <a:stCxn id="57" idx="5"/>
            <a:endCxn id="67" idx="3"/>
          </p:cNvCxnSpPr>
          <p:nvPr/>
        </p:nvCxnSpPr>
        <p:spPr bwMode="auto">
          <a:xfrm rot="16200000" flipH="1">
            <a:off x="4464596" y="4269234"/>
            <a:ext cx="152400" cy="882650"/>
          </a:xfrm>
          <a:prstGeom prst="curvedConnector3">
            <a:avLst>
              <a:gd name="adj1" fmla="val -172921"/>
            </a:avLst>
          </a:prstGeom>
          <a:noFill/>
          <a:ln w="28575">
            <a:solidFill>
              <a:srgbClr val="00B050"/>
            </a:solidFill>
            <a:round/>
            <a:headEnd/>
            <a:tailEnd type="triangle" w="med" len="med"/>
          </a:ln>
        </p:spPr>
      </p:cxnSp>
      <p:cxnSp>
        <p:nvCxnSpPr>
          <p:cNvPr id="82" name="AutoShape 89"/>
          <p:cNvCxnSpPr>
            <a:cxnSpLocks noChangeShapeType="1"/>
            <a:stCxn id="61" idx="7"/>
            <a:endCxn id="69" idx="1"/>
          </p:cNvCxnSpPr>
          <p:nvPr/>
        </p:nvCxnSpPr>
        <p:spPr bwMode="auto">
          <a:xfrm rot="5400000" flipV="1">
            <a:off x="5645697" y="3665984"/>
            <a:ext cx="152400" cy="654050"/>
          </a:xfrm>
          <a:prstGeom prst="curvedConnector3">
            <a:avLst>
              <a:gd name="adj1" fmla="val -164583"/>
            </a:avLst>
          </a:prstGeom>
          <a:noFill/>
          <a:ln w="28575">
            <a:solidFill>
              <a:srgbClr val="00B050"/>
            </a:solidFill>
            <a:round/>
            <a:headEnd/>
            <a:tailEnd type="triangle" w="med" len="med"/>
          </a:ln>
        </p:spPr>
      </p:cxnSp>
      <p:cxnSp>
        <p:nvCxnSpPr>
          <p:cNvPr id="83" name="AutoShape 90"/>
          <p:cNvCxnSpPr>
            <a:cxnSpLocks noChangeShapeType="1"/>
            <a:stCxn id="72" idx="3"/>
            <a:endCxn id="67" idx="4"/>
          </p:cNvCxnSpPr>
          <p:nvPr/>
        </p:nvCxnSpPr>
        <p:spPr bwMode="auto">
          <a:xfrm rot="5400000">
            <a:off x="5417097" y="4177159"/>
            <a:ext cx="250825" cy="1012825"/>
          </a:xfrm>
          <a:prstGeom prst="curvedConnector3">
            <a:avLst>
              <a:gd name="adj1" fmla="val -63926"/>
            </a:avLst>
          </a:prstGeom>
          <a:noFill/>
          <a:ln w="28575">
            <a:solidFill>
              <a:srgbClr val="00B050"/>
            </a:solidFill>
            <a:round/>
            <a:headEnd/>
            <a:tailEnd type="triangle" w="med" len="med"/>
          </a:ln>
        </p:spPr>
      </p:cxnSp>
      <p:cxnSp>
        <p:nvCxnSpPr>
          <p:cNvPr id="84" name="AutoShape 91"/>
          <p:cNvCxnSpPr>
            <a:cxnSpLocks noChangeShapeType="1"/>
            <a:stCxn id="72" idx="6"/>
            <a:endCxn id="73" idx="2"/>
          </p:cNvCxnSpPr>
          <p:nvPr/>
        </p:nvCxnSpPr>
        <p:spPr bwMode="auto">
          <a:xfrm flipV="1">
            <a:off x="6179097" y="4351784"/>
            <a:ext cx="609600" cy="152400"/>
          </a:xfrm>
          <a:prstGeom prst="curvedConnector3">
            <a:avLst>
              <a:gd name="adj1" fmla="val 50000"/>
            </a:avLst>
          </a:prstGeom>
          <a:noFill/>
          <a:ln w="28575">
            <a:solidFill>
              <a:srgbClr val="00B050"/>
            </a:solidFill>
            <a:round/>
            <a:headEnd/>
            <a:tailEnd type="triangle" w="med" len="med"/>
          </a:ln>
        </p:spPr>
      </p:cxnSp>
      <p:cxnSp>
        <p:nvCxnSpPr>
          <p:cNvPr id="85" name="AutoShape 92"/>
          <p:cNvCxnSpPr>
            <a:cxnSpLocks noChangeShapeType="1"/>
            <a:stCxn id="69" idx="0"/>
            <a:endCxn id="75" idx="2"/>
          </p:cNvCxnSpPr>
          <p:nvPr/>
        </p:nvCxnSpPr>
        <p:spPr bwMode="auto">
          <a:xfrm rot="16200000">
            <a:off x="6445797" y="3475484"/>
            <a:ext cx="228600" cy="914400"/>
          </a:xfrm>
          <a:prstGeom prst="curvedConnector2">
            <a:avLst/>
          </a:prstGeom>
          <a:noFill/>
          <a:ln w="28575">
            <a:solidFill>
              <a:srgbClr val="00B050"/>
            </a:solidFill>
            <a:round/>
            <a:headEnd/>
            <a:tailEnd type="triangle" w="med" len="med"/>
          </a:ln>
        </p:spPr>
      </p:cxnSp>
      <p:cxnSp>
        <p:nvCxnSpPr>
          <p:cNvPr id="86" name="Connettore 1 85"/>
          <p:cNvCxnSpPr/>
          <p:nvPr/>
        </p:nvCxnSpPr>
        <p:spPr>
          <a:xfrm flipH="1">
            <a:off x="1907704" y="4077072"/>
            <a:ext cx="206282" cy="480262"/>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Connettore 1 86"/>
          <p:cNvCxnSpPr>
            <a:stCxn id="48" idx="4"/>
            <a:endCxn id="53" idx="0"/>
          </p:cNvCxnSpPr>
          <p:nvPr/>
        </p:nvCxnSpPr>
        <p:spPr>
          <a:xfrm rot="5400000">
            <a:off x="2978696" y="4199384"/>
            <a:ext cx="152400" cy="0"/>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Connettore 1 87"/>
          <p:cNvCxnSpPr>
            <a:endCxn id="57" idx="0"/>
          </p:cNvCxnSpPr>
          <p:nvPr/>
        </p:nvCxnSpPr>
        <p:spPr>
          <a:xfrm rot="5400000">
            <a:off x="3919005" y="4258853"/>
            <a:ext cx="371823" cy="118839"/>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Connettore 1 88"/>
          <p:cNvCxnSpPr>
            <a:endCxn id="67" idx="0"/>
          </p:cNvCxnSpPr>
          <p:nvPr/>
        </p:nvCxnSpPr>
        <p:spPr>
          <a:xfrm rot="5400000">
            <a:off x="4865577" y="4230873"/>
            <a:ext cx="596231" cy="255191"/>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Connettore 1 89"/>
          <p:cNvCxnSpPr>
            <a:endCxn id="72" idx="0"/>
          </p:cNvCxnSpPr>
          <p:nvPr/>
        </p:nvCxnSpPr>
        <p:spPr>
          <a:xfrm rot="16200000" flipH="1">
            <a:off x="5977497" y="4302583"/>
            <a:ext cx="223615" cy="27186"/>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CasellaDiTesto 90"/>
          <p:cNvSpPr txBox="1"/>
          <p:nvPr/>
        </p:nvSpPr>
        <p:spPr>
          <a:xfrm rot="16200000">
            <a:off x="-256341" y="3780889"/>
            <a:ext cx="1950086" cy="646331"/>
          </a:xfrm>
          <a:prstGeom prst="rect">
            <a:avLst/>
          </a:prstGeom>
          <a:noFill/>
        </p:spPr>
        <p:txBody>
          <a:bodyPr wrap="none" rtlCol="0">
            <a:spAutoFit/>
          </a:bodyPr>
          <a:lstStyle/>
          <a:p>
            <a:pPr algn="ctr"/>
            <a:r>
              <a:rPr lang="en-GB" b="1" dirty="0" smtClean="0">
                <a:solidFill>
                  <a:srgbClr val="FF0000"/>
                </a:solidFill>
              </a:rPr>
              <a:t>COMPETITION</a:t>
            </a:r>
          </a:p>
          <a:p>
            <a:pPr algn="ctr"/>
            <a:r>
              <a:rPr lang="en-GB" b="1" dirty="0" smtClean="0">
                <a:solidFill>
                  <a:srgbClr val="FF0000"/>
                </a:solidFill>
              </a:rPr>
              <a:t> </a:t>
            </a:r>
            <a:r>
              <a:rPr lang="en-GB" b="1" dirty="0" smtClean="0">
                <a:solidFill>
                  <a:srgbClr val="00B050"/>
                </a:solidFill>
              </a:rPr>
              <a:t>COOPERATION</a:t>
            </a:r>
            <a:endParaRPr lang="en-GB" b="1" dirty="0">
              <a:solidFill>
                <a:srgbClr val="00B050"/>
              </a:solidFill>
            </a:endParaRPr>
          </a:p>
        </p:txBody>
      </p:sp>
      <p:sp>
        <p:nvSpPr>
          <p:cNvPr id="92" name="Text Box 23"/>
          <p:cNvSpPr txBox="1">
            <a:spLocks noChangeArrowheads="1"/>
          </p:cNvSpPr>
          <p:nvPr/>
        </p:nvSpPr>
        <p:spPr bwMode="auto">
          <a:xfrm>
            <a:off x="1547664" y="1972122"/>
            <a:ext cx="1752576" cy="307777"/>
          </a:xfrm>
          <a:prstGeom prst="rect">
            <a:avLst/>
          </a:prstGeom>
          <a:noFill/>
          <a:ln w="28575">
            <a:solidFill>
              <a:schemeClr val="tx1"/>
            </a:solidFill>
            <a:miter lim="800000"/>
            <a:headEnd/>
            <a:tailEnd/>
          </a:ln>
        </p:spPr>
        <p:txBody>
          <a:bodyPr wrap="square">
            <a:spAutoFit/>
          </a:bodyPr>
          <a:lstStyle/>
          <a:p>
            <a:r>
              <a:rPr lang="en-GB" sz="1400" smtClean="0"/>
              <a:t>Vocational Training</a:t>
            </a:r>
            <a:endParaRPr lang="en-GB" sz="1400"/>
          </a:p>
        </p:txBody>
      </p:sp>
      <p:sp>
        <p:nvSpPr>
          <p:cNvPr id="93" name="Text Box 23"/>
          <p:cNvSpPr txBox="1">
            <a:spLocks noChangeArrowheads="1"/>
          </p:cNvSpPr>
          <p:nvPr/>
        </p:nvSpPr>
        <p:spPr bwMode="auto">
          <a:xfrm>
            <a:off x="3804295" y="1972121"/>
            <a:ext cx="1584176" cy="307777"/>
          </a:xfrm>
          <a:prstGeom prst="rect">
            <a:avLst/>
          </a:prstGeom>
          <a:noFill/>
          <a:ln w="28575">
            <a:solidFill>
              <a:schemeClr val="tx1"/>
            </a:solidFill>
            <a:miter lim="800000"/>
            <a:headEnd/>
            <a:tailEnd/>
          </a:ln>
        </p:spPr>
        <p:txBody>
          <a:bodyPr wrap="square">
            <a:spAutoFit/>
          </a:bodyPr>
          <a:lstStyle/>
          <a:p>
            <a:r>
              <a:rPr lang="en-GB" sz="1400" smtClean="0"/>
              <a:t>Service centers</a:t>
            </a:r>
            <a:endParaRPr lang="en-GB" sz="1400"/>
          </a:p>
        </p:txBody>
      </p:sp>
      <p:sp>
        <p:nvSpPr>
          <p:cNvPr id="94" name="Text Box 23"/>
          <p:cNvSpPr txBox="1">
            <a:spLocks noChangeArrowheads="1"/>
          </p:cNvSpPr>
          <p:nvPr/>
        </p:nvSpPr>
        <p:spPr bwMode="auto">
          <a:xfrm>
            <a:off x="4308352" y="1468066"/>
            <a:ext cx="1343768" cy="307777"/>
          </a:xfrm>
          <a:prstGeom prst="rect">
            <a:avLst/>
          </a:prstGeom>
          <a:noFill/>
          <a:ln w="28575">
            <a:solidFill>
              <a:schemeClr val="tx1"/>
            </a:solidFill>
            <a:miter lim="800000"/>
            <a:headEnd/>
            <a:tailEnd/>
          </a:ln>
        </p:spPr>
        <p:txBody>
          <a:bodyPr wrap="square">
            <a:spAutoFit/>
          </a:bodyPr>
          <a:lstStyle/>
          <a:p>
            <a:r>
              <a:rPr lang="en-GB" sz="1400" smtClean="0"/>
              <a:t>Associations</a:t>
            </a:r>
            <a:endParaRPr lang="en-GB" sz="1400"/>
          </a:p>
        </p:txBody>
      </p:sp>
      <p:sp>
        <p:nvSpPr>
          <p:cNvPr id="95" name="Text Box 23"/>
          <p:cNvSpPr txBox="1">
            <a:spLocks noChangeArrowheads="1"/>
          </p:cNvSpPr>
          <p:nvPr/>
        </p:nvSpPr>
        <p:spPr bwMode="auto">
          <a:xfrm>
            <a:off x="5676503" y="1828105"/>
            <a:ext cx="1584176" cy="523220"/>
          </a:xfrm>
          <a:prstGeom prst="rect">
            <a:avLst/>
          </a:prstGeom>
          <a:noFill/>
          <a:ln w="28575">
            <a:solidFill>
              <a:schemeClr val="tx1"/>
            </a:solidFill>
            <a:miter lim="800000"/>
            <a:headEnd/>
            <a:tailEnd/>
          </a:ln>
        </p:spPr>
        <p:txBody>
          <a:bodyPr wrap="square">
            <a:spAutoFit/>
          </a:bodyPr>
          <a:lstStyle/>
          <a:p>
            <a:r>
              <a:rPr lang="en-GB" sz="1400" smtClean="0"/>
              <a:t>Local Banks/ Financial facilities</a:t>
            </a:r>
            <a:endParaRPr lang="en-GB" sz="1400"/>
          </a:p>
        </p:txBody>
      </p:sp>
      <p:sp>
        <p:nvSpPr>
          <p:cNvPr id="97" name="Rettangolo 96"/>
          <p:cNvSpPr/>
          <p:nvPr/>
        </p:nvSpPr>
        <p:spPr>
          <a:xfrm>
            <a:off x="1259633" y="3284984"/>
            <a:ext cx="576180" cy="15959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xt Box 10"/>
          <p:cNvSpPr txBox="1">
            <a:spLocks noChangeArrowheads="1"/>
          </p:cNvSpPr>
          <p:nvPr/>
        </p:nvSpPr>
        <p:spPr bwMode="auto">
          <a:xfrm>
            <a:off x="1259632" y="3284984"/>
            <a:ext cx="591829" cy="523220"/>
          </a:xfrm>
          <a:prstGeom prst="rect">
            <a:avLst/>
          </a:prstGeom>
          <a:noFill/>
          <a:ln w="28575">
            <a:noFill/>
            <a:miter lim="800000"/>
            <a:headEnd/>
            <a:tailEnd/>
          </a:ln>
        </p:spPr>
        <p:txBody>
          <a:bodyPr wrap="none">
            <a:spAutoFit/>
          </a:bodyPr>
          <a:lstStyle/>
          <a:p>
            <a:r>
              <a:rPr lang="en-GB" sz="1400" dirty="0" smtClean="0"/>
              <a:t>Fibre</a:t>
            </a:r>
          </a:p>
          <a:p>
            <a:r>
              <a:rPr lang="en-GB" sz="1400" dirty="0" smtClean="0"/>
              <a:t>Prep</a:t>
            </a:r>
          </a:p>
        </p:txBody>
      </p:sp>
      <p:sp>
        <p:nvSpPr>
          <p:cNvPr id="99" name="Oval 46"/>
          <p:cNvSpPr>
            <a:spLocks noChangeArrowheads="1"/>
          </p:cNvSpPr>
          <p:nvPr/>
        </p:nvSpPr>
        <p:spPr bwMode="auto">
          <a:xfrm>
            <a:off x="1331640" y="4509120"/>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100" name="Oval 46"/>
          <p:cNvSpPr>
            <a:spLocks noChangeArrowheads="1"/>
          </p:cNvSpPr>
          <p:nvPr/>
        </p:nvSpPr>
        <p:spPr bwMode="auto">
          <a:xfrm>
            <a:off x="1619672" y="4149080"/>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sp>
        <p:nvSpPr>
          <p:cNvPr id="101" name="Oval 46"/>
          <p:cNvSpPr>
            <a:spLocks noChangeArrowheads="1"/>
          </p:cNvSpPr>
          <p:nvPr/>
        </p:nvSpPr>
        <p:spPr bwMode="auto">
          <a:xfrm>
            <a:off x="1403648" y="3861048"/>
            <a:ext cx="152400" cy="152400"/>
          </a:xfrm>
          <a:prstGeom prst="ellipse">
            <a:avLst/>
          </a:prstGeom>
          <a:solidFill>
            <a:schemeClr val="accent1"/>
          </a:solidFill>
          <a:ln w="28575">
            <a:solidFill>
              <a:schemeClr val="tx1"/>
            </a:solidFill>
            <a:round/>
            <a:headEnd/>
            <a:tailEnd/>
          </a:ln>
        </p:spPr>
        <p:txBody>
          <a:bodyPr wrap="none" anchor="ctr"/>
          <a:lstStyle/>
          <a:p>
            <a:endParaRPr lang="en-GB"/>
          </a:p>
        </p:txBody>
      </p:sp>
      <p:cxnSp>
        <p:nvCxnSpPr>
          <p:cNvPr id="104" name="Connettore 1 103"/>
          <p:cNvCxnSpPr>
            <a:stCxn id="45" idx="4"/>
            <a:endCxn id="44" idx="5"/>
          </p:cNvCxnSpPr>
          <p:nvPr/>
        </p:nvCxnSpPr>
        <p:spPr>
          <a:xfrm flipH="1" flipV="1">
            <a:off x="2118178" y="4100866"/>
            <a:ext cx="327118" cy="22318"/>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Connettore 1 106"/>
          <p:cNvCxnSpPr>
            <a:stCxn id="50" idx="4"/>
          </p:cNvCxnSpPr>
          <p:nvPr/>
        </p:nvCxnSpPr>
        <p:spPr>
          <a:xfrm flipH="1">
            <a:off x="3131840" y="4351784"/>
            <a:ext cx="227856" cy="229344"/>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Connettore 1 108"/>
          <p:cNvCxnSpPr>
            <a:stCxn id="44" idx="5"/>
            <a:endCxn id="46" idx="1"/>
          </p:cNvCxnSpPr>
          <p:nvPr/>
        </p:nvCxnSpPr>
        <p:spPr>
          <a:xfrm>
            <a:off x="2118178" y="4100866"/>
            <a:ext cx="171884" cy="286556"/>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2" name="Connettore 1 111"/>
          <p:cNvCxnSpPr>
            <a:endCxn id="53" idx="7"/>
          </p:cNvCxnSpPr>
          <p:nvPr/>
        </p:nvCxnSpPr>
        <p:spPr>
          <a:xfrm flipH="1">
            <a:off x="3108778" y="3861048"/>
            <a:ext cx="167078" cy="436854"/>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Connettore 1 113"/>
          <p:cNvCxnSpPr>
            <a:stCxn id="56" idx="3"/>
            <a:endCxn id="57" idx="6"/>
          </p:cNvCxnSpPr>
          <p:nvPr/>
        </p:nvCxnSpPr>
        <p:spPr>
          <a:xfrm flipH="1">
            <a:off x="4121696" y="4253266"/>
            <a:ext cx="327118" cy="327118"/>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Connettore 1 116"/>
          <p:cNvCxnSpPr/>
          <p:nvPr/>
        </p:nvCxnSpPr>
        <p:spPr>
          <a:xfrm rot="5400000">
            <a:off x="3653420" y="4275572"/>
            <a:ext cx="371823" cy="118839"/>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8" name="Connettore 1 117"/>
          <p:cNvCxnSpPr>
            <a:stCxn id="60" idx="4"/>
            <a:endCxn id="63" idx="7"/>
          </p:cNvCxnSpPr>
          <p:nvPr/>
        </p:nvCxnSpPr>
        <p:spPr>
          <a:xfrm flipH="1">
            <a:off x="4937578" y="4046984"/>
            <a:ext cx="22318" cy="327118"/>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1" name="Connettore 1 120"/>
          <p:cNvCxnSpPr>
            <a:endCxn id="72" idx="7"/>
          </p:cNvCxnSpPr>
          <p:nvPr/>
        </p:nvCxnSpPr>
        <p:spPr>
          <a:xfrm flipH="1">
            <a:off x="6156779" y="4077072"/>
            <a:ext cx="190245" cy="373230"/>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3" name="Connettore 1 122"/>
          <p:cNvCxnSpPr>
            <a:endCxn id="66" idx="0"/>
          </p:cNvCxnSpPr>
          <p:nvPr/>
        </p:nvCxnSpPr>
        <p:spPr>
          <a:xfrm flipH="1">
            <a:off x="5569497" y="4005064"/>
            <a:ext cx="49783" cy="575320"/>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Connettore 1 124"/>
          <p:cNvCxnSpPr>
            <a:endCxn id="74" idx="1"/>
          </p:cNvCxnSpPr>
          <p:nvPr/>
        </p:nvCxnSpPr>
        <p:spPr>
          <a:xfrm>
            <a:off x="7131448" y="3861048"/>
            <a:ext cx="289167" cy="436854"/>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7" name="Connettore 1 126"/>
          <p:cNvCxnSpPr>
            <a:stCxn id="73" idx="6"/>
            <a:endCxn id="74" idx="2"/>
          </p:cNvCxnSpPr>
          <p:nvPr/>
        </p:nvCxnSpPr>
        <p:spPr>
          <a:xfrm>
            <a:off x="6941097" y="4351784"/>
            <a:ext cx="457200" cy="0"/>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0" name="CasellaDiTesto 129"/>
          <p:cNvSpPr txBox="1"/>
          <p:nvPr/>
        </p:nvSpPr>
        <p:spPr>
          <a:xfrm>
            <a:off x="1475656" y="1484784"/>
            <a:ext cx="2160240" cy="307777"/>
          </a:xfrm>
          <a:prstGeom prst="rect">
            <a:avLst/>
          </a:prstGeom>
          <a:noFill/>
        </p:spPr>
        <p:txBody>
          <a:bodyPr wrap="square" rtlCol="0">
            <a:spAutoFit/>
          </a:bodyPr>
          <a:lstStyle/>
          <a:p>
            <a:r>
              <a:rPr lang="en-GB" sz="1400" b="1" i="1" dirty="0" smtClean="0">
                <a:solidFill>
                  <a:srgbClr val="CC0000"/>
                </a:solidFill>
              </a:rPr>
              <a:t>INPUTS OF SERVICES</a:t>
            </a:r>
            <a:endParaRPr lang="en-GB" sz="1400" b="1" i="1" dirty="0">
              <a:solidFill>
                <a:srgbClr val="CC0000"/>
              </a:solidFill>
            </a:endParaRPr>
          </a:p>
        </p:txBody>
      </p:sp>
      <p:cxnSp>
        <p:nvCxnSpPr>
          <p:cNvPr id="131" name="Connettore 1 130"/>
          <p:cNvCxnSpPr>
            <a:stCxn id="101" idx="4"/>
            <a:endCxn id="99" idx="7"/>
          </p:cNvCxnSpPr>
          <p:nvPr/>
        </p:nvCxnSpPr>
        <p:spPr>
          <a:xfrm flipH="1">
            <a:off x="1461722" y="4013448"/>
            <a:ext cx="18126" cy="517990"/>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4" name="AutoShape 82"/>
          <p:cNvCxnSpPr>
            <a:cxnSpLocks noChangeShapeType="1"/>
            <a:endCxn id="44" idx="1"/>
          </p:cNvCxnSpPr>
          <p:nvPr/>
        </p:nvCxnSpPr>
        <p:spPr bwMode="auto">
          <a:xfrm>
            <a:off x="1547664" y="3955282"/>
            <a:ext cx="462750" cy="37820"/>
          </a:xfrm>
          <a:prstGeom prst="curvedConnector2">
            <a:avLst/>
          </a:prstGeom>
          <a:noFill/>
          <a:ln w="28575">
            <a:solidFill>
              <a:srgbClr val="00B050"/>
            </a:solidFill>
            <a:round/>
            <a:headEnd/>
            <a:tailEnd type="triangle" w="med" len="med"/>
          </a:ln>
        </p:spPr>
      </p:cxnSp>
      <p:cxnSp>
        <p:nvCxnSpPr>
          <p:cNvPr id="136" name="AutoShape 86"/>
          <p:cNvCxnSpPr>
            <a:cxnSpLocks noChangeShapeType="1"/>
          </p:cNvCxnSpPr>
          <p:nvPr/>
        </p:nvCxnSpPr>
        <p:spPr bwMode="auto">
          <a:xfrm>
            <a:off x="1475656" y="4616766"/>
            <a:ext cx="360040" cy="36370"/>
          </a:xfrm>
          <a:prstGeom prst="curvedConnector3">
            <a:avLst>
              <a:gd name="adj1" fmla="val 50000"/>
            </a:avLst>
          </a:prstGeom>
          <a:noFill/>
          <a:ln w="28575">
            <a:solidFill>
              <a:srgbClr val="00B050"/>
            </a:solidFill>
            <a:round/>
            <a:headEnd/>
            <a:tailEnd type="triangle" w="med" len="med"/>
          </a:ln>
        </p:spPr>
      </p:cxnSp>
      <p:sp>
        <p:nvSpPr>
          <p:cNvPr id="145" name="CasellaDiTesto 144"/>
          <p:cNvSpPr txBox="1"/>
          <p:nvPr/>
        </p:nvSpPr>
        <p:spPr>
          <a:xfrm>
            <a:off x="3563888" y="5805264"/>
            <a:ext cx="2781280" cy="307777"/>
          </a:xfrm>
          <a:prstGeom prst="rect">
            <a:avLst/>
          </a:prstGeom>
          <a:noFill/>
        </p:spPr>
        <p:txBody>
          <a:bodyPr wrap="square" rtlCol="0">
            <a:spAutoFit/>
          </a:bodyPr>
          <a:lstStyle/>
          <a:p>
            <a:r>
              <a:rPr lang="en-GB" sz="1400" b="1" i="1" dirty="0" smtClean="0">
                <a:solidFill>
                  <a:srgbClr val="CC0000"/>
                </a:solidFill>
              </a:rPr>
              <a:t>INPUTS OF MATERIALS</a:t>
            </a:r>
            <a:endParaRPr lang="en-GB" sz="1400" b="1" i="1" dirty="0">
              <a:solidFill>
                <a:srgbClr val="CC0000"/>
              </a:solidFill>
            </a:endParaRPr>
          </a:p>
        </p:txBody>
      </p:sp>
      <p:sp>
        <p:nvSpPr>
          <p:cNvPr id="146" name="CasellaDiTesto 145"/>
          <p:cNvSpPr txBox="1"/>
          <p:nvPr/>
        </p:nvSpPr>
        <p:spPr>
          <a:xfrm>
            <a:off x="683568" y="6237312"/>
            <a:ext cx="7323351" cy="369332"/>
          </a:xfrm>
          <a:prstGeom prst="rect">
            <a:avLst/>
          </a:prstGeom>
          <a:noFill/>
        </p:spPr>
        <p:txBody>
          <a:bodyPr wrap="none" rtlCol="0">
            <a:spAutoFit/>
          </a:bodyPr>
          <a:lstStyle/>
          <a:p>
            <a:r>
              <a:rPr lang="en-GB" dirty="0" smtClean="0"/>
              <a:t>Understanding the cluster Value Chain  allows identification of needs.</a:t>
            </a:r>
            <a:endParaRPr lang="en-GB" dirty="0"/>
          </a:p>
        </p:txBody>
      </p:sp>
      <p:pic>
        <p:nvPicPr>
          <p:cNvPr id="113" name="Immagine 112" descr="LogoTexMedClusters.jpg"/>
          <p:cNvPicPr>
            <a:picLocks noChangeAspect="1"/>
          </p:cNvPicPr>
          <p:nvPr/>
        </p:nvPicPr>
        <p:blipFill>
          <a:blip r:embed="rId2" cstate="print"/>
          <a:stretch>
            <a:fillRect/>
          </a:stretch>
        </p:blipFill>
        <p:spPr>
          <a:xfrm>
            <a:off x="7668344" y="188640"/>
            <a:ext cx="1284283" cy="579667"/>
          </a:xfrm>
          <a:prstGeom prst="rect">
            <a:avLst/>
          </a:prstGeom>
        </p:spPr>
      </p:pic>
      <p:sp>
        <p:nvSpPr>
          <p:cNvPr id="120" name="Segnaposto numero diapositiva 119"/>
          <p:cNvSpPr>
            <a:spLocks noGrp="1"/>
          </p:cNvSpPr>
          <p:nvPr>
            <p:ph type="sldNum" sz="quarter" idx="12"/>
          </p:nvPr>
        </p:nvSpPr>
        <p:spPr/>
        <p:txBody>
          <a:bodyPr/>
          <a:lstStyle/>
          <a:p>
            <a:fld id="{54BB953B-712A-4FA2-8A1D-40FE0CD053C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nettore 1 11"/>
          <p:cNvCxnSpPr/>
          <p:nvPr/>
        </p:nvCxnSpPr>
        <p:spPr>
          <a:xfrm>
            <a:off x="4644008" y="2708920"/>
            <a:ext cx="1512168" cy="151216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2483768" y="2636912"/>
            <a:ext cx="1512168" cy="165618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8" name="Connettore 1 17"/>
          <p:cNvCxnSpPr/>
          <p:nvPr/>
        </p:nvCxnSpPr>
        <p:spPr>
          <a:xfrm>
            <a:off x="2987824" y="4797152"/>
            <a:ext cx="29523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683568" y="332656"/>
            <a:ext cx="3754760" cy="850106"/>
          </a:xfrm>
        </p:spPr>
        <p:txBody>
          <a:bodyPr>
            <a:normAutofit/>
          </a:bodyPr>
          <a:lstStyle/>
          <a:p>
            <a:pPr algn="l"/>
            <a:r>
              <a:rPr lang="en-GB" sz="3200" dirty="0" smtClean="0">
                <a:solidFill>
                  <a:schemeClr val="accent1">
                    <a:lumMod val="75000"/>
                  </a:schemeClr>
                </a:solidFill>
                <a:latin typeface="Arial" pitchFamily="34" charset="0"/>
                <a:cs typeface="Arial" pitchFamily="34" charset="0"/>
              </a:rPr>
              <a:t>Business Model</a:t>
            </a:r>
            <a:endParaRPr lang="en-GB" sz="3200" dirty="0">
              <a:solidFill>
                <a:schemeClr val="accent1">
                  <a:lumMod val="75000"/>
                </a:schemeClr>
              </a:solidFill>
              <a:latin typeface="Arial" pitchFamily="34" charset="0"/>
              <a:cs typeface="Arial" pitchFamily="34" charset="0"/>
            </a:endParaRPr>
          </a:p>
        </p:txBody>
      </p:sp>
      <p:sp>
        <p:nvSpPr>
          <p:cNvPr id="5" name="Ovale 4"/>
          <p:cNvSpPr/>
          <p:nvPr/>
        </p:nvSpPr>
        <p:spPr>
          <a:xfrm>
            <a:off x="1187624" y="3789040"/>
            <a:ext cx="2160240" cy="1872208"/>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Type of products / services</a:t>
            </a:r>
          </a:p>
          <a:p>
            <a:pPr algn="ctr"/>
            <a:r>
              <a:rPr lang="en-GB" sz="2000" b="1" dirty="0" smtClean="0"/>
              <a:t>offered</a:t>
            </a:r>
            <a:endParaRPr lang="en-GB" sz="2000" b="1" dirty="0"/>
          </a:p>
        </p:txBody>
      </p:sp>
      <p:sp>
        <p:nvSpPr>
          <p:cNvPr id="7" name="Ovale 6"/>
          <p:cNvSpPr/>
          <p:nvPr/>
        </p:nvSpPr>
        <p:spPr>
          <a:xfrm>
            <a:off x="5436096" y="3789040"/>
            <a:ext cx="2160240" cy="1872208"/>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tx1"/>
                </a:solidFill>
              </a:rPr>
              <a:t>Type of functions</a:t>
            </a:r>
          </a:p>
          <a:p>
            <a:pPr algn="ctr"/>
            <a:r>
              <a:rPr lang="en-GB" sz="2000" b="1" dirty="0" smtClean="0">
                <a:solidFill>
                  <a:schemeClr val="tx1"/>
                </a:solidFill>
              </a:rPr>
              <a:t>of the </a:t>
            </a:r>
            <a:r>
              <a:rPr lang="en-GB" sz="2000" b="1" dirty="0" err="1" smtClean="0">
                <a:solidFill>
                  <a:schemeClr val="tx1"/>
                </a:solidFill>
              </a:rPr>
              <a:t>organiz</a:t>
            </a:r>
            <a:r>
              <a:rPr lang="en-GB" sz="2000" b="1" dirty="0" smtClean="0">
                <a:solidFill>
                  <a:schemeClr val="tx1"/>
                </a:solidFill>
              </a:rPr>
              <a:t>. </a:t>
            </a:r>
          </a:p>
        </p:txBody>
      </p:sp>
      <p:sp>
        <p:nvSpPr>
          <p:cNvPr id="8" name="Ovale 7"/>
          <p:cNvSpPr/>
          <p:nvPr/>
        </p:nvSpPr>
        <p:spPr>
          <a:xfrm>
            <a:off x="3275856" y="1340768"/>
            <a:ext cx="2160240" cy="1872208"/>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FFFF00"/>
                </a:solidFill>
              </a:rPr>
              <a:t>Type of clients</a:t>
            </a:r>
          </a:p>
        </p:txBody>
      </p:sp>
      <p:sp>
        <p:nvSpPr>
          <p:cNvPr id="10" name="CasellaDiTesto 9"/>
          <p:cNvSpPr txBox="1"/>
          <p:nvPr/>
        </p:nvSpPr>
        <p:spPr>
          <a:xfrm>
            <a:off x="428596" y="6274378"/>
            <a:ext cx="2703244"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11" name="Immagine 10" descr="LogoTexMedClusters.jpg"/>
          <p:cNvPicPr>
            <a:picLocks noChangeAspect="1"/>
          </p:cNvPicPr>
          <p:nvPr/>
        </p:nvPicPr>
        <p:blipFill>
          <a:blip r:embed="rId2" cstate="print"/>
          <a:stretch>
            <a:fillRect/>
          </a:stretch>
        </p:blipFill>
        <p:spPr>
          <a:xfrm>
            <a:off x="7668344" y="188640"/>
            <a:ext cx="1284283" cy="579667"/>
          </a:xfrm>
          <a:prstGeom prst="rect">
            <a:avLst/>
          </a:prstGeom>
        </p:spPr>
      </p:pic>
      <p:pic>
        <p:nvPicPr>
          <p:cNvPr id="13" name="Immagine 12" descr="Logo ENPI.jpg"/>
          <p:cNvPicPr>
            <a:picLocks noChangeAspect="1"/>
          </p:cNvPicPr>
          <p:nvPr/>
        </p:nvPicPr>
        <p:blipFill>
          <a:blip r:embed="rId3" cstate="print"/>
          <a:stretch>
            <a:fillRect/>
          </a:stretch>
        </p:blipFill>
        <p:spPr>
          <a:xfrm>
            <a:off x="7261276" y="6134647"/>
            <a:ext cx="1030060" cy="575064"/>
          </a:xfrm>
          <a:prstGeom prst="rect">
            <a:avLst/>
          </a:prstGeom>
        </p:spPr>
      </p:pic>
      <p:sp>
        <p:nvSpPr>
          <p:cNvPr id="14" name="Rettangolo 13"/>
          <p:cNvSpPr/>
          <p:nvPr/>
        </p:nvSpPr>
        <p:spPr>
          <a:xfrm>
            <a:off x="500034" y="6026487"/>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6" name="Immagine 15" descr="Logo Unione europea scritta lato.jpg"/>
          <p:cNvPicPr>
            <a:picLocks noChangeAspect="1"/>
          </p:cNvPicPr>
          <p:nvPr/>
        </p:nvPicPr>
        <p:blipFill>
          <a:blip r:embed="rId4" cstate="print"/>
          <a:stretch>
            <a:fillRect/>
          </a:stretch>
        </p:blipFill>
        <p:spPr>
          <a:xfrm>
            <a:off x="5148064" y="6165304"/>
            <a:ext cx="1857388" cy="544407"/>
          </a:xfrm>
          <a:prstGeom prst="rect">
            <a:avLst/>
          </a:prstGeom>
        </p:spPr>
      </p:pic>
      <p:sp>
        <p:nvSpPr>
          <p:cNvPr id="17" name="Segnaposto numero diapositiva 16"/>
          <p:cNvSpPr>
            <a:spLocks noGrp="1"/>
          </p:cNvSpPr>
          <p:nvPr>
            <p:ph type="sldNum" sz="quarter" idx="12"/>
          </p:nvPr>
        </p:nvSpPr>
        <p:spPr/>
        <p:txBody>
          <a:bodyPr/>
          <a:lstStyle/>
          <a:p>
            <a:fld id="{54BB953B-712A-4FA2-8A1D-40FE0CD053C8}" type="slidenum">
              <a:rPr lang="en-US" smtClean="0"/>
              <a:pPr/>
              <a:t>9</a:t>
            </a:fld>
            <a:endParaRPr lang="en-US"/>
          </a:p>
        </p:txBody>
      </p:sp>
    </p:spTree>
  </p:cSld>
  <p:clrMapOvr>
    <a:masterClrMapping/>
  </p:clrMapOvr>
</p:sld>
</file>

<file path=ppt/theme/theme1.xml><?xml version="1.0" encoding="utf-8"?>
<a:theme xmlns:a="http://schemas.openxmlformats.org/drawingml/2006/main" name="1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5827</TotalTime>
  <Words>1492</Words>
  <Application>Microsoft Office PowerPoint</Application>
  <PresentationFormat>Presentazione su schermo (4:3)</PresentationFormat>
  <Paragraphs>553</Paragraphs>
  <Slides>29</Slides>
  <Notes>5</Notes>
  <HiddenSlides>0</HiddenSlides>
  <MMClips>0</MMClips>
  <ScaleCrop>false</ScaleCrop>
  <HeadingPairs>
    <vt:vector size="4" baseType="variant">
      <vt:variant>
        <vt:lpstr>Tema</vt:lpstr>
      </vt:variant>
      <vt:variant>
        <vt:i4>4</vt:i4>
      </vt:variant>
      <vt:variant>
        <vt:lpstr>Titoli diapositive</vt:lpstr>
      </vt:variant>
      <vt:variant>
        <vt:i4>29</vt:i4>
      </vt:variant>
    </vt:vector>
  </HeadingPairs>
  <TitlesOfParts>
    <vt:vector size="33" baseType="lpstr">
      <vt:lpstr>1_Personalizza struttura</vt:lpstr>
      <vt:lpstr>Personalizza struttura</vt:lpstr>
      <vt:lpstr>2_Personalizza struttura</vt:lpstr>
      <vt:lpstr>Tema di Office</vt:lpstr>
      <vt:lpstr>   Technical Assistance Management:  “Vision-Concepts-Methods”   </vt:lpstr>
      <vt:lpstr>Purpose of this Meeting </vt:lpstr>
      <vt:lpstr>Basic assumption</vt:lpstr>
      <vt:lpstr>Ultimate goal of the T. A.</vt:lpstr>
      <vt:lpstr>Vision</vt:lpstr>
      <vt:lpstr>WP4  – The core WP for the T. A.</vt:lpstr>
      <vt:lpstr>Concepts</vt:lpstr>
      <vt:lpstr>Cluster Value Chain in T/C (Apparel)</vt:lpstr>
      <vt:lpstr>Business Model</vt:lpstr>
      <vt:lpstr>A Med T/C “hyper-cluster”</vt:lpstr>
      <vt:lpstr>Methods of analysis to detect needs</vt:lpstr>
      <vt:lpstr>SMEs</vt:lpstr>
      <vt:lpstr>SMEs: Business Models</vt:lpstr>
      <vt:lpstr>Functions performed</vt:lpstr>
      <vt:lpstr>Decision Making/Innovation</vt:lpstr>
      <vt:lpstr>Measuring Entrepreneurship</vt:lpstr>
      <vt:lpstr>Clusters</vt:lpstr>
      <vt:lpstr>Linkages</vt:lpstr>
      <vt:lpstr>Cluster independence</vt:lpstr>
      <vt:lpstr>Cluster  consolidation</vt:lpstr>
      <vt:lpstr>WP4 Plan (detailed in tomorrow </vt:lpstr>
      <vt:lpstr>Tools (detailed in a following session) </vt:lpstr>
      <vt:lpstr>WP5  – WP6: technical features</vt:lpstr>
      <vt:lpstr>WP4-WP5-WP6 in the general T/C industry scenario</vt:lpstr>
      <vt:lpstr>Contribution to WP3: Capitalization</vt:lpstr>
      <vt:lpstr>Contribution to WP2: Communication</vt:lpstr>
      <vt:lpstr>Contribution to WP1:  Coordination and Management</vt:lpstr>
      <vt:lpstr>Good Luck  and  Keep Going.</vt:lpstr>
      <vt:lpstr>Disclaimer</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assessment on the  T/C industry in: Albania, Croatia,  Macedonia and Serbia</dc:title>
  <dc:creator>Francesco</dc:creator>
  <cp:lastModifiedBy>Francesco</cp:lastModifiedBy>
  <cp:revision>374</cp:revision>
  <dcterms:created xsi:type="dcterms:W3CDTF">2012-04-09T14:39:04Z</dcterms:created>
  <dcterms:modified xsi:type="dcterms:W3CDTF">2014-05-19T16:22:43Z</dcterms:modified>
</cp:coreProperties>
</file>