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4"/>
  </p:notesMasterIdLst>
  <p:sldIdLst>
    <p:sldId id="275" r:id="rId2"/>
    <p:sldId id="279" r:id="rId3"/>
    <p:sldId id="268" r:id="rId4"/>
    <p:sldId id="264" r:id="rId5"/>
    <p:sldId id="276" r:id="rId6"/>
    <p:sldId id="292" r:id="rId7"/>
    <p:sldId id="280" r:id="rId8"/>
    <p:sldId id="289" r:id="rId9"/>
    <p:sldId id="278" r:id="rId10"/>
    <p:sldId id="257" r:id="rId11"/>
    <p:sldId id="277" r:id="rId12"/>
    <p:sldId id="283" r:id="rId13"/>
    <p:sldId id="281" r:id="rId14"/>
    <p:sldId id="282" r:id="rId15"/>
    <p:sldId id="285" r:id="rId16"/>
    <p:sldId id="284" r:id="rId17"/>
    <p:sldId id="290" r:id="rId18"/>
    <p:sldId id="286" r:id="rId19"/>
    <p:sldId id="287" r:id="rId20"/>
    <p:sldId id="288" r:id="rId21"/>
    <p:sldId id="291" r:id="rId22"/>
    <p:sldId id="266" r:id="rId23"/>
  </p:sldIdLst>
  <p:sldSz cx="9144000" cy="6858000" type="screen4x3"/>
  <p:notesSz cx="6858000" cy="9144000"/>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60093"/>
    <a:srgbClr val="FF00FF"/>
    <a:srgbClr val="FFC000"/>
    <a:srgbClr val="604A7B"/>
    <a:srgbClr val="4F81BD"/>
    <a:srgbClr val="92D050"/>
    <a:srgbClr val="00FF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ile medio 2 - Color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1471" autoAdjust="0"/>
    <p:restoredTop sz="94660"/>
  </p:normalViewPr>
  <p:slideViewPr>
    <p:cSldViewPr>
      <p:cViewPr varScale="1">
        <p:scale>
          <a:sx n="52" d="100"/>
          <a:sy n="52" d="100"/>
        </p:scale>
        <p:origin x="1277" y="4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Segnaposto data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026DB42-463F-43CA-B3FB-DE8FD77B52E2}" type="datetimeFigureOut">
              <a:rPr lang="en-US" smtClean="0"/>
              <a:pPr/>
              <a:t>11/27/2015</a:t>
            </a:fld>
            <a:endParaRPr lang="en-US"/>
          </a:p>
        </p:txBody>
      </p:sp>
      <p:sp>
        <p:nvSpPr>
          <p:cNvPr id="4" name="Segnaposto immagine diapositiva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Segnaposto note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6" name="Segnaposto piè di pagina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egnaposto numero diapositiva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5E2C498-D9FE-4D5F-BFCD-46ABB38DAC46}" type="slidenum">
              <a:rPr lang="en-US" smtClean="0"/>
              <a:pPr/>
              <a:t>‹N›</a:t>
            </a:fld>
            <a:endParaRPr lang="en-US"/>
          </a:p>
        </p:txBody>
      </p:sp>
    </p:spTree>
    <p:extLst>
      <p:ext uri="{BB962C8B-B14F-4D97-AF65-F5344CB8AC3E}">
        <p14:creationId xmlns:p14="http://schemas.microsoft.com/office/powerpoint/2010/main" val="320991044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en-GB" dirty="0"/>
          </a:p>
        </p:txBody>
      </p:sp>
      <p:sp>
        <p:nvSpPr>
          <p:cNvPr id="4" name="Segnaposto numero diapositiva 3"/>
          <p:cNvSpPr>
            <a:spLocks noGrp="1"/>
          </p:cNvSpPr>
          <p:nvPr>
            <p:ph type="sldNum" sz="quarter" idx="10"/>
          </p:nvPr>
        </p:nvSpPr>
        <p:spPr/>
        <p:txBody>
          <a:bodyPr/>
          <a:lstStyle/>
          <a:p>
            <a:fld id="{75E2C498-D9FE-4D5F-BFCD-46ABB38DAC46}" type="slidenum">
              <a:rPr lang="en-US" smtClean="0"/>
              <a:pPr/>
              <a:t>3</a:t>
            </a:fld>
            <a:endParaRPr lang="en-US"/>
          </a:p>
        </p:txBody>
      </p:sp>
    </p:spTree>
    <p:extLst>
      <p:ext uri="{BB962C8B-B14F-4D97-AF65-F5344CB8AC3E}">
        <p14:creationId xmlns:p14="http://schemas.microsoft.com/office/powerpoint/2010/main" val="220683208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685800" y="2130425"/>
            <a:ext cx="7772400" cy="1470025"/>
          </a:xfrm>
        </p:spPr>
        <p:txBody>
          <a:bodyPr/>
          <a:lstStyle/>
          <a:p>
            <a:r>
              <a:rPr lang="it-IT" smtClean="0"/>
              <a:t>Fare clic per modificare lo stile del titolo</a:t>
            </a:r>
            <a:endParaRPr lang="fr-FR"/>
          </a:p>
        </p:txBody>
      </p:sp>
      <p:sp>
        <p:nvSpPr>
          <p:cNvPr id="3" name="Sottotitolo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it-IT" smtClean="0"/>
              <a:t>Fare clic per modificare lo stile del sottotitolo dello schema</a:t>
            </a:r>
            <a:endParaRPr lang="fr-FR"/>
          </a:p>
        </p:txBody>
      </p:sp>
      <p:sp>
        <p:nvSpPr>
          <p:cNvPr id="4" name="Segnaposto data 3"/>
          <p:cNvSpPr>
            <a:spLocks noGrp="1"/>
          </p:cNvSpPr>
          <p:nvPr>
            <p:ph type="dt" sz="half" idx="10"/>
          </p:nvPr>
        </p:nvSpPr>
        <p:spPr/>
        <p:txBody>
          <a:bodyPr/>
          <a:lstStyle/>
          <a:p>
            <a:endParaRPr lang="fr-FR"/>
          </a:p>
        </p:txBody>
      </p:sp>
      <p:sp>
        <p:nvSpPr>
          <p:cNvPr id="5" name="Segnaposto piè di pagina 4"/>
          <p:cNvSpPr>
            <a:spLocks noGrp="1"/>
          </p:cNvSpPr>
          <p:nvPr>
            <p:ph type="ftr" sz="quarter" idx="11"/>
          </p:nvPr>
        </p:nvSpPr>
        <p:spPr/>
        <p:txBody>
          <a:bodyPr/>
          <a:lstStyle/>
          <a:p>
            <a:endParaRPr lang="fr-FR"/>
          </a:p>
        </p:txBody>
      </p:sp>
      <p:sp>
        <p:nvSpPr>
          <p:cNvPr id="6" name="Segnaposto numero diapositiva 5"/>
          <p:cNvSpPr>
            <a:spLocks noGrp="1"/>
          </p:cNvSpPr>
          <p:nvPr>
            <p:ph type="sldNum" sz="quarter" idx="12"/>
          </p:nvPr>
        </p:nvSpPr>
        <p:spPr/>
        <p:txBody>
          <a:bodyPr/>
          <a:lstStyle/>
          <a:p>
            <a:fld id="{01E9E200-B787-4253-9A13-61AE61D0C841}" type="slidenum">
              <a:rPr lang="fr-FR" smtClean="0"/>
              <a:pPr/>
              <a:t>‹N›</a:t>
            </a:fld>
            <a:endParaRPr lang="fr-F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457200" y="273050"/>
            <a:ext cx="3008313" cy="1162050"/>
          </a:xfrm>
        </p:spPr>
        <p:txBody>
          <a:bodyPr anchor="b"/>
          <a:lstStyle>
            <a:lvl1pPr algn="l">
              <a:defRPr sz="2000" b="1"/>
            </a:lvl1pPr>
          </a:lstStyle>
          <a:p>
            <a:r>
              <a:rPr lang="it-IT" smtClean="0"/>
              <a:t>Fare clic per modificare lo stile del titolo</a:t>
            </a:r>
            <a:endParaRPr lang="fr-FR"/>
          </a:p>
        </p:txBody>
      </p:sp>
      <p:sp>
        <p:nvSpPr>
          <p:cNvPr id="3" name="Segnaposto contenuto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fr-FR"/>
          </a:p>
        </p:txBody>
      </p:sp>
      <p:sp>
        <p:nvSpPr>
          <p:cNvPr id="4" name="Segnaposto testo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Segnaposto data 4"/>
          <p:cNvSpPr>
            <a:spLocks noGrp="1"/>
          </p:cNvSpPr>
          <p:nvPr>
            <p:ph type="dt" sz="half" idx="10"/>
          </p:nvPr>
        </p:nvSpPr>
        <p:spPr/>
        <p:txBody>
          <a:bodyPr/>
          <a:lstStyle/>
          <a:p>
            <a:endParaRPr lang="fr-FR"/>
          </a:p>
        </p:txBody>
      </p:sp>
      <p:sp>
        <p:nvSpPr>
          <p:cNvPr id="6" name="Segnaposto piè di pagina 5"/>
          <p:cNvSpPr>
            <a:spLocks noGrp="1"/>
          </p:cNvSpPr>
          <p:nvPr>
            <p:ph type="ftr" sz="quarter" idx="11"/>
          </p:nvPr>
        </p:nvSpPr>
        <p:spPr/>
        <p:txBody>
          <a:bodyPr/>
          <a:lstStyle/>
          <a:p>
            <a:endParaRPr lang="fr-FR"/>
          </a:p>
        </p:txBody>
      </p:sp>
      <p:sp>
        <p:nvSpPr>
          <p:cNvPr id="7" name="Segnaposto numero diapositiva 6"/>
          <p:cNvSpPr>
            <a:spLocks noGrp="1"/>
          </p:cNvSpPr>
          <p:nvPr>
            <p:ph type="sldNum" sz="quarter" idx="12"/>
          </p:nvPr>
        </p:nvSpPr>
        <p:spPr/>
        <p:txBody>
          <a:bodyPr/>
          <a:lstStyle/>
          <a:p>
            <a:fld id="{01E9E200-B787-4253-9A13-61AE61D0C841}" type="slidenum">
              <a:rPr lang="fr-FR" smtClean="0"/>
              <a:pPr/>
              <a:t>‹N›</a:t>
            </a:fld>
            <a:endParaRPr lang="fr-F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1792288" y="4800600"/>
            <a:ext cx="5486400" cy="566738"/>
          </a:xfrm>
        </p:spPr>
        <p:txBody>
          <a:bodyPr anchor="b"/>
          <a:lstStyle>
            <a:lvl1pPr algn="l">
              <a:defRPr sz="2000" b="1"/>
            </a:lvl1pPr>
          </a:lstStyle>
          <a:p>
            <a:r>
              <a:rPr lang="it-IT" smtClean="0"/>
              <a:t>Fare clic per modificare lo stile del titolo</a:t>
            </a:r>
            <a:endParaRPr lang="fr-FR"/>
          </a:p>
        </p:txBody>
      </p:sp>
      <p:sp>
        <p:nvSpPr>
          <p:cNvPr id="3" name="Segnaposto immagin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Segnaposto tes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Segnaposto data 4"/>
          <p:cNvSpPr>
            <a:spLocks noGrp="1"/>
          </p:cNvSpPr>
          <p:nvPr>
            <p:ph type="dt" sz="half" idx="10"/>
          </p:nvPr>
        </p:nvSpPr>
        <p:spPr/>
        <p:txBody>
          <a:bodyPr/>
          <a:lstStyle/>
          <a:p>
            <a:endParaRPr lang="fr-FR"/>
          </a:p>
        </p:txBody>
      </p:sp>
      <p:sp>
        <p:nvSpPr>
          <p:cNvPr id="6" name="Segnaposto piè di pagina 5"/>
          <p:cNvSpPr>
            <a:spLocks noGrp="1"/>
          </p:cNvSpPr>
          <p:nvPr>
            <p:ph type="ftr" sz="quarter" idx="11"/>
          </p:nvPr>
        </p:nvSpPr>
        <p:spPr/>
        <p:txBody>
          <a:bodyPr/>
          <a:lstStyle/>
          <a:p>
            <a:endParaRPr lang="fr-FR"/>
          </a:p>
        </p:txBody>
      </p:sp>
      <p:sp>
        <p:nvSpPr>
          <p:cNvPr id="7" name="Segnaposto numero diapositiva 6"/>
          <p:cNvSpPr>
            <a:spLocks noGrp="1"/>
          </p:cNvSpPr>
          <p:nvPr>
            <p:ph type="sldNum" sz="quarter" idx="12"/>
          </p:nvPr>
        </p:nvSpPr>
        <p:spPr/>
        <p:txBody>
          <a:bodyPr/>
          <a:lstStyle/>
          <a:p>
            <a:fld id="{01E9E200-B787-4253-9A13-61AE61D0C841}" type="slidenum">
              <a:rPr lang="fr-FR" smtClean="0"/>
              <a:pPr/>
              <a:t>‹N›</a:t>
            </a:fld>
            <a:endParaRPr lang="fr-F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fr-FR"/>
          </a:p>
        </p:txBody>
      </p:sp>
      <p:sp>
        <p:nvSpPr>
          <p:cNvPr id="3" name="Segnaposto testo verticale 2"/>
          <p:cNvSpPr>
            <a:spLocks noGrp="1"/>
          </p:cNvSpPr>
          <p:nvPr>
            <p:ph type="body" orient="vert" idx="1"/>
          </p:nvPr>
        </p:nvSpPr>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fr-FR"/>
          </a:p>
        </p:txBody>
      </p:sp>
      <p:sp>
        <p:nvSpPr>
          <p:cNvPr id="4" name="Segnaposto data 3"/>
          <p:cNvSpPr>
            <a:spLocks noGrp="1"/>
          </p:cNvSpPr>
          <p:nvPr>
            <p:ph type="dt" sz="half" idx="10"/>
          </p:nvPr>
        </p:nvSpPr>
        <p:spPr/>
        <p:txBody>
          <a:bodyPr/>
          <a:lstStyle/>
          <a:p>
            <a:endParaRPr lang="fr-FR"/>
          </a:p>
        </p:txBody>
      </p:sp>
      <p:sp>
        <p:nvSpPr>
          <p:cNvPr id="5" name="Segnaposto piè di pagina 4"/>
          <p:cNvSpPr>
            <a:spLocks noGrp="1"/>
          </p:cNvSpPr>
          <p:nvPr>
            <p:ph type="ftr" sz="quarter" idx="11"/>
          </p:nvPr>
        </p:nvSpPr>
        <p:spPr/>
        <p:txBody>
          <a:bodyPr/>
          <a:lstStyle/>
          <a:p>
            <a:endParaRPr lang="fr-FR"/>
          </a:p>
        </p:txBody>
      </p:sp>
      <p:sp>
        <p:nvSpPr>
          <p:cNvPr id="6" name="Segnaposto numero diapositiva 5"/>
          <p:cNvSpPr>
            <a:spLocks noGrp="1"/>
          </p:cNvSpPr>
          <p:nvPr>
            <p:ph type="sldNum" sz="quarter" idx="12"/>
          </p:nvPr>
        </p:nvSpPr>
        <p:spPr/>
        <p:txBody>
          <a:bodyPr/>
          <a:lstStyle/>
          <a:p>
            <a:fld id="{01E9E200-B787-4253-9A13-61AE61D0C841}" type="slidenum">
              <a:rPr lang="fr-FR" smtClean="0"/>
              <a:pPr/>
              <a:t>‹N›</a:t>
            </a:fld>
            <a:endParaRPr lang="fr-F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629400" y="274638"/>
            <a:ext cx="2057400" cy="5851525"/>
          </a:xfrm>
        </p:spPr>
        <p:txBody>
          <a:bodyPr vert="eaVert"/>
          <a:lstStyle/>
          <a:p>
            <a:r>
              <a:rPr lang="it-IT" smtClean="0"/>
              <a:t>Fare clic per modificare lo stile del titolo</a:t>
            </a:r>
            <a:endParaRPr lang="fr-FR"/>
          </a:p>
        </p:txBody>
      </p:sp>
      <p:sp>
        <p:nvSpPr>
          <p:cNvPr id="3" name="Segnaposto testo verticale 2"/>
          <p:cNvSpPr>
            <a:spLocks noGrp="1"/>
          </p:cNvSpPr>
          <p:nvPr>
            <p:ph type="body" orient="vert" idx="1"/>
          </p:nvPr>
        </p:nvSpPr>
        <p:spPr>
          <a:xfrm>
            <a:off x="457200" y="274638"/>
            <a:ext cx="6019800" cy="5851525"/>
          </a:xfrm>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fr-FR"/>
          </a:p>
        </p:txBody>
      </p:sp>
      <p:sp>
        <p:nvSpPr>
          <p:cNvPr id="4" name="Segnaposto data 3"/>
          <p:cNvSpPr>
            <a:spLocks noGrp="1"/>
          </p:cNvSpPr>
          <p:nvPr>
            <p:ph type="dt" sz="half" idx="10"/>
          </p:nvPr>
        </p:nvSpPr>
        <p:spPr/>
        <p:txBody>
          <a:bodyPr/>
          <a:lstStyle/>
          <a:p>
            <a:endParaRPr lang="fr-FR"/>
          </a:p>
        </p:txBody>
      </p:sp>
      <p:sp>
        <p:nvSpPr>
          <p:cNvPr id="5" name="Segnaposto piè di pagina 4"/>
          <p:cNvSpPr>
            <a:spLocks noGrp="1"/>
          </p:cNvSpPr>
          <p:nvPr>
            <p:ph type="ftr" sz="quarter" idx="11"/>
          </p:nvPr>
        </p:nvSpPr>
        <p:spPr/>
        <p:txBody>
          <a:bodyPr/>
          <a:lstStyle/>
          <a:p>
            <a:endParaRPr lang="fr-FR"/>
          </a:p>
        </p:txBody>
      </p:sp>
      <p:sp>
        <p:nvSpPr>
          <p:cNvPr id="6" name="Segnaposto numero diapositiva 5"/>
          <p:cNvSpPr>
            <a:spLocks noGrp="1"/>
          </p:cNvSpPr>
          <p:nvPr>
            <p:ph type="sldNum" sz="quarter" idx="12"/>
          </p:nvPr>
        </p:nvSpPr>
        <p:spPr/>
        <p:txBody>
          <a:bodyPr/>
          <a:lstStyle/>
          <a:p>
            <a:fld id="{01E9E200-B787-4253-9A13-61AE61D0C841}" type="slidenum">
              <a:rPr lang="fr-FR" smtClean="0"/>
              <a:pPr/>
              <a:t>‹N›</a:t>
            </a:fld>
            <a:endParaRPr lang="fr-F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fr-FR"/>
          </a:p>
        </p:txBody>
      </p:sp>
      <p:sp>
        <p:nvSpPr>
          <p:cNvPr id="3" name="Segnaposto contenuto 2"/>
          <p:cNvSpPr>
            <a:spLocks noGrp="1"/>
          </p:cNvSpPr>
          <p:nvPr>
            <p:ph idx="1"/>
          </p:nvPr>
        </p:nvSpPr>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fr-FR"/>
          </a:p>
        </p:txBody>
      </p:sp>
      <p:sp>
        <p:nvSpPr>
          <p:cNvPr id="4" name="Segnaposto data 3"/>
          <p:cNvSpPr>
            <a:spLocks noGrp="1"/>
          </p:cNvSpPr>
          <p:nvPr>
            <p:ph type="dt" sz="half" idx="10"/>
          </p:nvPr>
        </p:nvSpPr>
        <p:spPr/>
        <p:txBody>
          <a:bodyPr/>
          <a:lstStyle/>
          <a:p>
            <a:endParaRPr lang="fr-FR"/>
          </a:p>
        </p:txBody>
      </p:sp>
      <p:sp>
        <p:nvSpPr>
          <p:cNvPr id="5" name="Segnaposto piè di pagina 4"/>
          <p:cNvSpPr>
            <a:spLocks noGrp="1"/>
          </p:cNvSpPr>
          <p:nvPr>
            <p:ph type="ftr" sz="quarter" idx="11"/>
          </p:nvPr>
        </p:nvSpPr>
        <p:spPr/>
        <p:txBody>
          <a:bodyPr/>
          <a:lstStyle/>
          <a:p>
            <a:endParaRPr lang="fr-FR"/>
          </a:p>
        </p:txBody>
      </p:sp>
      <p:sp>
        <p:nvSpPr>
          <p:cNvPr id="6" name="Segnaposto numero diapositiva 5"/>
          <p:cNvSpPr>
            <a:spLocks noGrp="1"/>
          </p:cNvSpPr>
          <p:nvPr>
            <p:ph type="sldNum" sz="quarter" idx="12"/>
          </p:nvPr>
        </p:nvSpPr>
        <p:spPr/>
        <p:txBody>
          <a:bodyPr/>
          <a:lstStyle/>
          <a:p>
            <a:fld id="{01E9E200-B787-4253-9A13-61AE61D0C841}" type="slidenum">
              <a:rPr lang="fr-FR" smtClean="0"/>
              <a:pPr/>
              <a:t>‹N›</a:t>
            </a:fld>
            <a:endParaRPr lang="fr-F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722313" y="4406900"/>
            <a:ext cx="7772400" cy="1362075"/>
          </a:xfrm>
        </p:spPr>
        <p:txBody>
          <a:bodyPr anchor="t"/>
          <a:lstStyle>
            <a:lvl1pPr algn="l">
              <a:defRPr sz="4000" b="1" cap="all"/>
            </a:lvl1pPr>
          </a:lstStyle>
          <a:p>
            <a:r>
              <a:rPr lang="it-IT" smtClean="0"/>
              <a:t>Fare clic per modificare lo stile del titolo</a:t>
            </a:r>
            <a:endParaRPr lang="fr-FR"/>
          </a:p>
        </p:txBody>
      </p:sp>
      <p:sp>
        <p:nvSpPr>
          <p:cNvPr id="3" name="Segnaposto testo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smtClean="0"/>
              <a:t>Fare clic per modificare stili del testo dello schema</a:t>
            </a:r>
          </a:p>
        </p:txBody>
      </p:sp>
      <p:sp>
        <p:nvSpPr>
          <p:cNvPr id="4" name="Segnaposto data 3"/>
          <p:cNvSpPr>
            <a:spLocks noGrp="1"/>
          </p:cNvSpPr>
          <p:nvPr>
            <p:ph type="dt" sz="half" idx="10"/>
          </p:nvPr>
        </p:nvSpPr>
        <p:spPr/>
        <p:txBody>
          <a:bodyPr/>
          <a:lstStyle/>
          <a:p>
            <a:endParaRPr lang="fr-FR"/>
          </a:p>
        </p:txBody>
      </p:sp>
      <p:sp>
        <p:nvSpPr>
          <p:cNvPr id="5" name="Segnaposto piè di pagina 4"/>
          <p:cNvSpPr>
            <a:spLocks noGrp="1"/>
          </p:cNvSpPr>
          <p:nvPr>
            <p:ph type="ftr" sz="quarter" idx="11"/>
          </p:nvPr>
        </p:nvSpPr>
        <p:spPr/>
        <p:txBody>
          <a:bodyPr/>
          <a:lstStyle/>
          <a:p>
            <a:endParaRPr lang="fr-FR"/>
          </a:p>
        </p:txBody>
      </p:sp>
      <p:sp>
        <p:nvSpPr>
          <p:cNvPr id="6" name="Segnaposto numero diapositiva 5"/>
          <p:cNvSpPr>
            <a:spLocks noGrp="1"/>
          </p:cNvSpPr>
          <p:nvPr>
            <p:ph type="sldNum" sz="quarter" idx="12"/>
          </p:nvPr>
        </p:nvSpPr>
        <p:spPr/>
        <p:txBody>
          <a:bodyPr/>
          <a:lstStyle/>
          <a:p>
            <a:fld id="{01E9E200-B787-4253-9A13-61AE61D0C841}" type="slidenum">
              <a:rPr lang="fr-FR" smtClean="0"/>
              <a:pPr/>
              <a:t>‹N›</a:t>
            </a:fld>
            <a:endParaRPr lang="fr-F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fr-FR"/>
          </a:p>
        </p:txBody>
      </p:sp>
      <p:sp>
        <p:nvSpPr>
          <p:cNvPr id="3" name="Segnaposto contenuto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fr-FR"/>
          </a:p>
        </p:txBody>
      </p:sp>
      <p:sp>
        <p:nvSpPr>
          <p:cNvPr id="4" name="Segnaposto contenuto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fr-FR"/>
          </a:p>
        </p:txBody>
      </p:sp>
      <p:sp>
        <p:nvSpPr>
          <p:cNvPr id="5" name="Segnaposto data 4"/>
          <p:cNvSpPr>
            <a:spLocks noGrp="1"/>
          </p:cNvSpPr>
          <p:nvPr>
            <p:ph type="dt" sz="half" idx="10"/>
          </p:nvPr>
        </p:nvSpPr>
        <p:spPr/>
        <p:txBody>
          <a:bodyPr/>
          <a:lstStyle/>
          <a:p>
            <a:endParaRPr lang="fr-FR"/>
          </a:p>
        </p:txBody>
      </p:sp>
      <p:sp>
        <p:nvSpPr>
          <p:cNvPr id="6" name="Segnaposto piè di pagina 5"/>
          <p:cNvSpPr>
            <a:spLocks noGrp="1"/>
          </p:cNvSpPr>
          <p:nvPr>
            <p:ph type="ftr" sz="quarter" idx="11"/>
          </p:nvPr>
        </p:nvSpPr>
        <p:spPr/>
        <p:txBody>
          <a:bodyPr/>
          <a:lstStyle/>
          <a:p>
            <a:endParaRPr lang="fr-FR"/>
          </a:p>
        </p:txBody>
      </p:sp>
      <p:sp>
        <p:nvSpPr>
          <p:cNvPr id="7" name="Segnaposto numero diapositiva 6"/>
          <p:cNvSpPr>
            <a:spLocks noGrp="1"/>
          </p:cNvSpPr>
          <p:nvPr>
            <p:ph type="sldNum" sz="quarter" idx="12"/>
          </p:nvPr>
        </p:nvSpPr>
        <p:spPr/>
        <p:txBody>
          <a:bodyPr/>
          <a:lstStyle/>
          <a:p>
            <a:fld id="{01E9E200-B787-4253-9A13-61AE61D0C841}" type="slidenum">
              <a:rPr lang="fr-FR" smtClean="0"/>
              <a:pPr/>
              <a:t>‹N›</a:t>
            </a:fld>
            <a:endParaRPr lang="fr-F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lvl1pPr>
              <a:defRPr/>
            </a:lvl1pPr>
          </a:lstStyle>
          <a:p>
            <a:r>
              <a:rPr lang="it-IT" smtClean="0"/>
              <a:t>Fare clic per modificare lo stile del titolo</a:t>
            </a:r>
            <a:endParaRPr lang="fr-FR"/>
          </a:p>
        </p:txBody>
      </p:sp>
      <p:sp>
        <p:nvSpPr>
          <p:cNvPr id="3" name="Segnaposto tes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4" name="Segnaposto contenut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fr-FR"/>
          </a:p>
        </p:txBody>
      </p:sp>
      <p:sp>
        <p:nvSpPr>
          <p:cNvPr id="5" name="Segnaposto testo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6" name="Segnaposto contenuto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fr-FR"/>
          </a:p>
        </p:txBody>
      </p:sp>
      <p:sp>
        <p:nvSpPr>
          <p:cNvPr id="7" name="Segnaposto data 6"/>
          <p:cNvSpPr>
            <a:spLocks noGrp="1"/>
          </p:cNvSpPr>
          <p:nvPr>
            <p:ph type="dt" sz="half" idx="10"/>
          </p:nvPr>
        </p:nvSpPr>
        <p:spPr/>
        <p:txBody>
          <a:bodyPr/>
          <a:lstStyle/>
          <a:p>
            <a:endParaRPr lang="fr-FR"/>
          </a:p>
        </p:txBody>
      </p:sp>
      <p:sp>
        <p:nvSpPr>
          <p:cNvPr id="8" name="Segnaposto piè di pagina 7"/>
          <p:cNvSpPr>
            <a:spLocks noGrp="1"/>
          </p:cNvSpPr>
          <p:nvPr>
            <p:ph type="ftr" sz="quarter" idx="11"/>
          </p:nvPr>
        </p:nvSpPr>
        <p:spPr/>
        <p:txBody>
          <a:bodyPr/>
          <a:lstStyle/>
          <a:p>
            <a:endParaRPr lang="fr-FR"/>
          </a:p>
        </p:txBody>
      </p:sp>
      <p:sp>
        <p:nvSpPr>
          <p:cNvPr id="9" name="Segnaposto numero diapositiva 8"/>
          <p:cNvSpPr>
            <a:spLocks noGrp="1"/>
          </p:cNvSpPr>
          <p:nvPr>
            <p:ph type="sldNum" sz="quarter" idx="12"/>
          </p:nvPr>
        </p:nvSpPr>
        <p:spPr/>
        <p:txBody>
          <a:bodyPr/>
          <a:lstStyle/>
          <a:p>
            <a:fld id="{01E9E200-B787-4253-9A13-61AE61D0C841}" type="slidenum">
              <a:rPr lang="fr-FR" smtClean="0"/>
              <a:pPr/>
              <a:t>‹N›</a:t>
            </a:fld>
            <a:endParaRPr lang="fr-F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Solo titolo">
    <p:spTree>
      <p:nvGrpSpPr>
        <p:cNvPr id="1" name=""/>
        <p:cNvGrpSpPr/>
        <p:nvPr/>
      </p:nvGrpSpPr>
      <p:grpSpPr>
        <a:xfrm>
          <a:off x="0" y="0"/>
          <a:ext cx="0" cy="0"/>
          <a:chOff x="0" y="0"/>
          <a:chExt cx="0" cy="0"/>
        </a:xfrm>
      </p:grpSpPr>
      <p:sp>
        <p:nvSpPr>
          <p:cNvPr id="5" name="Segnaposto numero diapositiva 4"/>
          <p:cNvSpPr>
            <a:spLocks noGrp="1"/>
          </p:cNvSpPr>
          <p:nvPr>
            <p:ph type="sldNum" sz="quarter" idx="12"/>
          </p:nvPr>
        </p:nvSpPr>
        <p:spPr/>
        <p:txBody>
          <a:bodyPr/>
          <a:lstStyle/>
          <a:p>
            <a:fld id="{01E9E200-B787-4253-9A13-61AE61D0C841}" type="slidenum">
              <a:rPr lang="fr-FR" smtClean="0"/>
              <a:pPr/>
              <a:t>‹N›</a:t>
            </a:fld>
            <a:endParaRPr lang="fr-FR"/>
          </a:p>
        </p:txBody>
      </p:sp>
      <p:sp>
        <p:nvSpPr>
          <p:cNvPr id="6" name="Titolo 5"/>
          <p:cNvSpPr>
            <a:spLocks noGrp="1"/>
          </p:cNvSpPr>
          <p:nvPr>
            <p:ph type="title"/>
          </p:nvPr>
        </p:nvSpPr>
        <p:spPr/>
        <p:txBody>
          <a:bodyPr/>
          <a:lstStyle/>
          <a:p>
            <a:r>
              <a:rPr lang="it-IT" dirty="0" smtClean="0"/>
              <a:t>Fare clic per modificare lo stile del titolo</a:t>
            </a:r>
            <a:endParaRPr lang="fr-FR"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Layout personalizza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fr-FR"/>
          </a:p>
        </p:txBody>
      </p:sp>
      <p:sp>
        <p:nvSpPr>
          <p:cNvPr id="3" name="Segnaposto data 2"/>
          <p:cNvSpPr>
            <a:spLocks noGrp="1"/>
          </p:cNvSpPr>
          <p:nvPr>
            <p:ph type="dt" sz="half" idx="10"/>
          </p:nvPr>
        </p:nvSpPr>
        <p:spPr/>
        <p:txBody>
          <a:bodyPr/>
          <a:lstStyle/>
          <a:p>
            <a:endParaRPr lang="fr-FR"/>
          </a:p>
        </p:txBody>
      </p:sp>
      <p:sp>
        <p:nvSpPr>
          <p:cNvPr id="4" name="Segnaposto piè di pagina 3"/>
          <p:cNvSpPr>
            <a:spLocks noGrp="1"/>
          </p:cNvSpPr>
          <p:nvPr>
            <p:ph type="ftr" sz="quarter" idx="11"/>
          </p:nvPr>
        </p:nvSpPr>
        <p:spPr/>
        <p:txBody>
          <a:bodyPr/>
          <a:lstStyle/>
          <a:p>
            <a:endParaRPr lang="fr-FR"/>
          </a:p>
        </p:txBody>
      </p:sp>
      <p:sp>
        <p:nvSpPr>
          <p:cNvPr id="5" name="Segnaposto numero diapositiva 4"/>
          <p:cNvSpPr>
            <a:spLocks noGrp="1"/>
          </p:cNvSpPr>
          <p:nvPr>
            <p:ph type="sldNum" sz="quarter" idx="12"/>
          </p:nvPr>
        </p:nvSpPr>
        <p:spPr/>
        <p:txBody>
          <a:bodyPr/>
          <a:lstStyle/>
          <a:p>
            <a:fld id="{01E9E200-B787-4253-9A13-61AE61D0C841}" type="slidenum">
              <a:rPr lang="fr-FR" smtClean="0"/>
              <a:pPr/>
              <a:t>‹N›</a:t>
            </a:fld>
            <a:endParaRPr lang="fr-F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_Layout personalizza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Fare clic per modificare lo stile del titolo</a:t>
            </a:r>
            <a:endParaRPr lang="fr-FR" dirty="0"/>
          </a:p>
        </p:txBody>
      </p:sp>
      <p:sp>
        <p:nvSpPr>
          <p:cNvPr id="5" name="Segnaposto numero diapositiva 4"/>
          <p:cNvSpPr>
            <a:spLocks noGrp="1"/>
          </p:cNvSpPr>
          <p:nvPr>
            <p:ph type="sldNum" sz="quarter" idx="12"/>
          </p:nvPr>
        </p:nvSpPr>
        <p:spPr/>
        <p:txBody>
          <a:bodyPr/>
          <a:lstStyle/>
          <a:p>
            <a:fld id="{01E9E200-B787-4253-9A13-61AE61D0C841}" type="slidenum">
              <a:rPr lang="fr-FR" smtClean="0"/>
              <a:pPr/>
              <a:t>‹N›</a:t>
            </a:fld>
            <a:endParaRPr lang="fr-F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p:cNvSpPr>
            <a:spLocks noGrp="1"/>
          </p:cNvSpPr>
          <p:nvPr>
            <p:ph type="dt" sz="half" idx="10"/>
          </p:nvPr>
        </p:nvSpPr>
        <p:spPr/>
        <p:txBody>
          <a:bodyPr/>
          <a:lstStyle/>
          <a:p>
            <a:endParaRPr lang="fr-FR"/>
          </a:p>
        </p:txBody>
      </p:sp>
      <p:sp>
        <p:nvSpPr>
          <p:cNvPr id="3" name="Segnaposto piè di pagina 2"/>
          <p:cNvSpPr>
            <a:spLocks noGrp="1"/>
          </p:cNvSpPr>
          <p:nvPr>
            <p:ph type="ftr" sz="quarter" idx="11"/>
          </p:nvPr>
        </p:nvSpPr>
        <p:spPr/>
        <p:txBody>
          <a:bodyPr/>
          <a:lstStyle/>
          <a:p>
            <a:endParaRPr lang="fr-FR"/>
          </a:p>
        </p:txBody>
      </p:sp>
      <p:sp>
        <p:nvSpPr>
          <p:cNvPr id="4" name="Segnaposto numero diapositiva 3"/>
          <p:cNvSpPr>
            <a:spLocks noGrp="1"/>
          </p:cNvSpPr>
          <p:nvPr>
            <p:ph type="sldNum" sz="quarter" idx="12"/>
          </p:nvPr>
        </p:nvSpPr>
        <p:spPr/>
        <p:txBody>
          <a:bodyPr/>
          <a:lstStyle/>
          <a:p>
            <a:fld id="{01E9E200-B787-4253-9A13-61AE61D0C841}" type="slidenum">
              <a:rPr lang="fr-FR" smtClean="0"/>
              <a:pPr/>
              <a:t>‹N›</a:t>
            </a:fld>
            <a:endParaRPr lang="fr-F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titolo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it-IT" smtClean="0"/>
              <a:t>Fare clic per modificare lo stile del titolo</a:t>
            </a:r>
            <a:endParaRPr lang="fr-FR"/>
          </a:p>
        </p:txBody>
      </p:sp>
      <p:sp>
        <p:nvSpPr>
          <p:cNvPr id="3" name="Segnaposto testo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fr-FR"/>
          </a:p>
        </p:txBody>
      </p:sp>
      <p:sp>
        <p:nvSpPr>
          <p:cNvPr id="4" name="Segnaposto data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fr-FR"/>
          </a:p>
        </p:txBody>
      </p:sp>
      <p:sp>
        <p:nvSpPr>
          <p:cNvPr id="5" name="Segnaposto piè di pagina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Segnaposto numero diapositiva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1E9E200-B787-4253-9A13-61AE61D0C841}" type="slidenum">
              <a:rPr lang="fr-FR" smtClean="0"/>
              <a:pPr/>
              <a:t>‹N›</a:t>
            </a:fld>
            <a:endParaRPr lang="fr-F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60" r:id="rId7"/>
    <p:sldLayoutId id="2147483661" r:id="rId8"/>
    <p:sldLayoutId id="2147483655" r:id="rId9"/>
    <p:sldLayoutId id="2147483656" r:id="rId10"/>
    <p:sldLayoutId id="2147483657" r:id="rId11"/>
    <p:sldLayoutId id="2147483658" r:id="rId12"/>
    <p:sldLayoutId id="2147483659" r:id="rId13"/>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6.xml"/><Relationship Id="rId5" Type="http://schemas.openxmlformats.org/officeDocument/2006/relationships/image" Target="../media/image4.jpeg"/><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6.xml"/><Relationship Id="rId4" Type="http://schemas.openxmlformats.org/officeDocument/2006/relationships/image" Target="../media/image7.jpeg"/></Relationships>
</file>

<file path=ppt/slides/_rels/slide11.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6.xml"/><Relationship Id="rId4" Type="http://schemas.openxmlformats.org/officeDocument/2006/relationships/image" Target="../media/image7.jpeg"/></Relationships>
</file>

<file path=ppt/slides/_rels/slide12.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6.xml"/><Relationship Id="rId4" Type="http://schemas.openxmlformats.org/officeDocument/2006/relationships/image" Target="../media/image7.jpeg"/></Relationships>
</file>

<file path=ppt/slides/_rels/slide1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6.xml"/><Relationship Id="rId4" Type="http://schemas.openxmlformats.org/officeDocument/2006/relationships/image" Target="../media/image7.jpeg"/></Relationships>
</file>

<file path=ppt/slides/_rels/slide1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6.xml"/><Relationship Id="rId4" Type="http://schemas.openxmlformats.org/officeDocument/2006/relationships/image" Target="../media/image7.jpeg"/></Relationships>
</file>

<file path=ppt/slides/_rels/slide1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6.xml"/><Relationship Id="rId4" Type="http://schemas.openxmlformats.org/officeDocument/2006/relationships/image" Target="../media/image7.jpeg"/></Relationships>
</file>

<file path=ppt/slides/_rels/slide1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6.xml"/><Relationship Id="rId4" Type="http://schemas.openxmlformats.org/officeDocument/2006/relationships/image" Target="../media/image7.jpeg"/></Relationships>
</file>

<file path=ppt/slides/_rels/slide17.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6.xml"/><Relationship Id="rId4" Type="http://schemas.openxmlformats.org/officeDocument/2006/relationships/image" Target="../media/image7.jpeg"/></Relationships>
</file>

<file path=ppt/slides/_rels/slide18.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6.xml"/><Relationship Id="rId4" Type="http://schemas.openxmlformats.org/officeDocument/2006/relationships/image" Target="../media/image7.jpeg"/></Relationships>
</file>

<file path=ppt/slides/_rels/slide19.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6.xml"/><Relationship Id="rId4" Type="http://schemas.openxmlformats.org/officeDocument/2006/relationships/image" Target="../media/image7.jpeg"/></Relationships>
</file>

<file path=ppt/slides/_rels/slide2.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6.xml"/><Relationship Id="rId4" Type="http://schemas.openxmlformats.org/officeDocument/2006/relationships/image" Target="../media/image7.jpeg"/></Relationships>
</file>

<file path=ppt/slides/_rels/slide20.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6.xml"/><Relationship Id="rId4" Type="http://schemas.openxmlformats.org/officeDocument/2006/relationships/image" Target="../media/image7.jpeg"/></Relationships>
</file>

<file path=ppt/slides/_rels/slide21.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5.jpeg"/><Relationship Id="rId1" Type="http://schemas.openxmlformats.org/officeDocument/2006/relationships/slideLayout" Target="../slideLayouts/slideLayout6.xml"/><Relationship Id="rId4" Type="http://schemas.openxmlformats.org/officeDocument/2006/relationships/hyperlink" Target="mailto:fpellizzari@pensieroinnovatico.it" TargetMode="External"/></Relationships>
</file>

<file path=ppt/slides/_rels/slide22.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6.xml"/><Relationship Id="rId4" Type="http://schemas.openxmlformats.org/officeDocument/2006/relationships/image" Target="../media/image5.jpeg"/></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xml"/><Relationship Id="rId1" Type="http://schemas.openxmlformats.org/officeDocument/2006/relationships/slideLayout" Target="../slideLayouts/slideLayout6.xml"/><Relationship Id="rId6" Type="http://schemas.openxmlformats.org/officeDocument/2006/relationships/image" Target="../media/image8.png"/><Relationship Id="rId5" Type="http://schemas.openxmlformats.org/officeDocument/2006/relationships/image" Target="../media/image7.jpeg"/><Relationship Id="rId4" Type="http://schemas.openxmlformats.org/officeDocument/2006/relationships/image" Target="../media/image6.jpeg"/></Relationships>
</file>

<file path=ppt/slides/_rels/slide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6.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jpeg"/></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6.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jpeg"/></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6.xml"/><Relationship Id="rId6" Type="http://schemas.openxmlformats.org/officeDocument/2006/relationships/image" Target="../media/image7.jpeg"/><Relationship Id="rId5" Type="http://schemas.openxmlformats.org/officeDocument/2006/relationships/image" Target="../media/image6.jpeg"/><Relationship Id="rId4" Type="http://schemas.openxmlformats.org/officeDocument/2006/relationships/image" Target="../media/image5.jpeg"/></Relationships>
</file>

<file path=ppt/slides/_rels/slide7.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6.xml"/><Relationship Id="rId4" Type="http://schemas.openxmlformats.org/officeDocument/2006/relationships/image" Target="../media/image7.jpeg"/></Relationships>
</file>

<file path=ppt/slides/_rels/slide8.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10.wmf"/><Relationship Id="rId1" Type="http://schemas.openxmlformats.org/officeDocument/2006/relationships/slideLayout" Target="../slideLayouts/slideLayout6.xml"/><Relationship Id="rId5" Type="http://schemas.openxmlformats.org/officeDocument/2006/relationships/image" Target="../media/image7.jpeg"/><Relationship Id="rId4" Type="http://schemas.openxmlformats.org/officeDocument/2006/relationships/image" Target="../media/image6.jpeg"/></Relationships>
</file>

<file path=ppt/slides/_rels/slide9.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6.xml"/><Relationship Id="rId4" Type="http://schemas.openxmlformats.org/officeDocument/2006/relationships/image" Target="../media/image7.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numero diapositiva 1"/>
          <p:cNvSpPr>
            <a:spLocks noGrp="1"/>
          </p:cNvSpPr>
          <p:nvPr>
            <p:ph type="sldNum" sz="quarter" idx="12"/>
          </p:nvPr>
        </p:nvSpPr>
        <p:spPr/>
        <p:txBody>
          <a:bodyPr/>
          <a:lstStyle/>
          <a:p>
            <a:fld id="{01E9E200-B787-4253-9A13-61AE61D0C841}" type="slidenum">
              <a:rPr lang="fr-FR" smtClean="0"/>
              <a:pPr/>
              <a:t>1</a:t>
            </a:fld>
            <a:endParaRPr lang="fr-FR"/>
          </a:p>
        </p:txBody>
      </p:sp>
      <p:sp>
        <p:nvSpPr>
          <p:cNvPr id="3" name="Titolo 2"/>
          <p:cNvSpPr>
            <a:spLocks noGrp="1"/>
          </p:cNvSpPr>
          <p:nvPr>
            <p:ph type="title"/>
          </p:nvPr>
        </p:nvSpPr>
        <p:spPr>
          <a:xfrm>
            <a:off x="538162" y="1763196"/>
            <a:ext cx="8276444" cy="2559025"/>
          </a:xfrm>
        </p:spPr>
        <p:txBody>
          <a:bodyPr>
            <a:normAutofit/>
          </a:bodyPr>
          <a:lstStyle/>
          <a:p>
            <a:r>
              <a:rPr lang="fr-FR" sz="3200" b="1" dirty="0" err="1" smtClean="0">
                <a:solidFill>
                  <a:schemeClr val="accent1">
                    <a:lumMod val="75000"/>
                  </a:schemeClr>
                </a:solidFill>
              </a:rPr>
              <a:t>Tex-Med</a:t>
            </a:r>
            <a:r>
              <a:rPr lang="fr-FR" sz="3200" b="1" dirty="0" smtClean="0">
                <a:solidFill>
                  <a:schemeClr val="accent1">
                    <a:lumMod val="75000"/>
                  </a:schemeClr>
                </a:solidFill>
              </a:rPr>
              <a:t> Clusters </a:t>
            </a:r>
            <a:r>
              <a:rPr lang="fr-FR" sz="3200" b="1" dirty="0" err="1" smtClean="0">
                <a:solidFill>
                  <a:schemeClr val="accent1">
                    <a:lumMod val="75000"/>
                  </a:schemeClr>
                </a:solidFill>
              </a:rPr>
              <a:t>project</a:t>
            </a:r>
            <a:r>
              <a:rPr lang="fr-FR" sz="3200" b="1" dirty="0" smtClean="0">
                <a:solidFill>
                  <a:schemeClr val="accent1">
                    <a:lumMod val="75000"/>
                  </a:schemeClr>
                </a:solidFill>
              </a:rPr>
              <a:t>:</a:t>
            </a:r>
            <a:br>
              <a:rPr lang="fr-FR" sz="3200" b="1" dirty="0" smtClean="0">
                <a:solidFill>
                  <a:schemeClr val="accent1">
                    <a:lumMod val="75000"/>
                  </a:schemeClr>
                </a:solidFill>
              </a:rPr>
            </a:br>
            <a:r>
              <a:rPr lang="fr-FR" sz="3200" b="1" dirty="0" smtClean="0">
                <a:solidFill>
                  <a:schemeClr val="accent1">
                    <a:lumMod val="75000"/>
                  </a:schemeClr>
                </a:solidFill>
              </a:rPr>
              <a:t>A </a:t>
            </a:r>
            <a:r>
              <a:rPr lang="fr-FR" sz="3200" b="1" dirty="0" err="1" smtClean="0">
                <a:solidFill>
                  <a:schemeClr val="accent1">
                    <a:lumMod val="75000"/>
                  </a:schemeClr>
                </a:solidFill>
              </a:rPr>
              <a:t>pathway</a:t>
            </a:r>
            <a:r>
              <a:rPr lang="fr-FR" sz="3200" b="1" dirty="0" smtClean="0">
                <a:solidFill>
                  <a:schemeClr val="accent1">
                    <a:lumMod val="75000"/>
                  </a:schemeClr>
                </a:solidFill>
              </a:rPr>
              <a:t> to</a:t>
            </a:r>
            <a:br>
              <a:rPr lang="fr-FR" sz="3200" b="1" dirty="0" smtClean="0">
                <a:solidFill>
                  <a:schemeClr val="accent1">
                    <a:lumMod val="75000"/>
                  </a:schemeClr>
                </a:solidFill>
              </a:rPr>
            </a:br>
            <a:r>
              <a:rPr lang="fr-FR" sz="3200" b="1" dirty="0" smtClean="0">
                <a:solidFill>
                  <a:schemeClr val="accent1">
                    <a:lumMod val="75000"/>
                  </a:schemeClr>
                </a:solidFill>
              </a:rPr>
              <a:t>the </a:t>
            </a:r>
            <a:r>
              <a:rPr lang="fr-FR" sz="3200" b="1" dirty="0" err="1" smtClean="0">
                <a:solidFill>
                  <a:schemeClr val="accent1">
                    <a:lumMod val="75000"/>
                  </a:schemeClr>
                </a:solidFill>
              </a:rPr>
              <a:t>Mediterranean</a:t>
            </a:r>
            <a:r>
              <a:rPr lang="fr-FR" sz="3200" b="1" dirty="0" smtClean="0">
                <a:solidFill>
                  <a:schemeClr val="accent1">
                    <a:lumMod val="75000"/>
                  </a:schemeClr>
                </a:solidFill>
              </a:rPr>
              <a:t> T/C Hyper-Cluster </a:t>
            </a:r>
            <a:endParaRPr lang="en-GB" sz="3200" dirty="0">
              <a:solidFill>
                <a:schemeClr val="accent1">
                  <a:lumMod val="75000"/>
                </a:schemeClr>
              </a:solidFill>
            </a:endParaRPr>
          </a:p>
        </p:txBody>
      </p:sp>
      <p:sp>
        <p:nvSpPr>
          <p:cNvPr id="4" name="Titolo 2"/>
          <p:cNvSpPr txBox="1">
            <a:spLocks/>
          </p:cNvSpPr>
          <p:nvPr/>
        </p:nvSpPr>
        <p:spPr>
          <a:xfrm>
            <a:off x="691952" y="2357264"/>
            <a:ext cx="8229600" cy="150304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fr-FR" sz="3200" b="1" dirty="0" smtClean="0"/>
              <a:t/>
            </a:r>
            <a:br>
              <a:rPr lang="fr-FR" sz="3200" b="1" dirty="0" smtClean="0"/>
            </a:br>
            <a:r>
              <a:rPr lang="fr-FR" sz="3200" b="1" dirty="0" smtClean="0"/>
              <a:t/>
            </a:r>
            <a:br>
              <a:rPr lang="fr-FR" sz="3200" b="1" dirty="0" smtClean="0"/>
            </a:br>
            <a:endParaRPr lang="fr-FR" sz="3200" b="1" dirty="0"/>
          </a:p>
        </p:txBody>
      </p:sp>
      <p:sp>
        <p:nvSpPr>
          <p:cNvPr id="5" name="CasellaDiTesto 4"/>
          <p:cNvSpPr txBox="1"/>
          <p:nvPr/>
        </p:nvSpPr>
        <p:spPr>
          <a:xfrm>
            <a:off x="835968" y="6389712"/>
            <a:ext cx="5137497" cy="369332"/>
          </a:xfrm>
          <a:prstGeom prst="rect">
            <a:avLst/>
          </a:prstGeom>
          <a:noFill/>
        </p:spPr>
        <p:txBody>
          <a:bodyPr wrap="none" rtlCol="0">
            <a:spAutoFit/>
          </a:bodyPr>
          <a:lstStyle/>
          <a:p>
            <a:r>
              <a:rPr lang="fr-FR" b="1" dirty="0" err="1" smtClean="0">
                <a:solidFill>
                  <a:schemeClr val="accent1">
                    <a:lumMod val="75000"/>
                  </a:schemeClr>
                </a:solidFill>
              </a:rPr>
              <a:t>Capitalization</a:t>
            </a:r>
            <a:r>
              <a:rPr lang="fr-FR" b="1" dirty="0" smtClean="0">
                <a:solidFill>
                  <a:schemeClr val="accent1">
                    <a:lumMod val="75000"/>
                  </a:schemeClr>
                </a:solidFill>
              </a:rPr>
              <a:t> Forum, Alexandria 1st </a:t>
            </a:r>
            <a:r>
              <a:rPr lang="fr-FR" b="1" dirty="0" err="1" smtClean="0">
                <a:solidFill>
                  <a:schemeClr val="accent1">
                    <a:lumMod val="75000"/>
                  </a:schemeClr>
                </a:solidFill>
              </a:rPr>
              <a:t>December</a:t>
            </a:r>
            <a:r>
              <a:rPr lang="fr-FR" b="1" dirty="0" smtClean="0">
                <a:solidFill>
                  <a:schemeClr val="accent1">
                    <a:lumMod val="75000"/>
                  </a:schemeClr>
                </a:solidFill>
              </a:rPr>
              <a:t> 2015</a:t>
            </a:r>
            <a:endParaRPr lang="fr-FR" dirty="0">
              <a:solidFill>
                <a:schemeClr val="accent1">
                  <a:lumMod val="75000"/>
                </a:schemeClr>
              </a:solidFill>
            </a:endParaRPr>
          </a:p>
        </p:txBody>
      </p:sp>
      <p:sp>
        <p:nvSpPr>
          <p:cNvPr id="6" name="CasellaDiTesto 5"/>
          <p:cNvSpPr txBox="1"/>
          <p:nvPr/>
        </p:nvSpPr>
        <p:spPr>
          <a:xfrm>
            <a:off x="835968" y="5517232"/>
            <a:ext cx="5256584" cy="369332"/>
          </a:xfrm>
          <a:prstGeom prst="rect">
            <a:avLst/>
          </a:prstGeom>
          <a:noFill/>
        </p:spPr>
        <p:txBody>
          <a:bodyPr wrap="square" rtlCol="0">
            <a:spAutoFit/>
          </a:bodyPr>
          <a:lstStyle/>
          <a:p>
            <a:r>
              <a:rPr lang="fr-FR" i="1" dirty="0" smtClean="0"/>
              <a:t>Francesco Pellizzari –</a:t>
            </a:r>
            <a:r>
              <a:rPr lang="fr-FR" i="1" dirty="0" err="1" smtClean="0"/>
              <a:t>Technical</a:t>
            </a:r>
            <a:r>
              <a:rPr lang="fr-FR" i="1" dirty="0" smtClean="0"/>
              <a:t> Assistance Manager</a:t>
            </a:r>
            <a:endParaRPr lang="fr-FR" i="1" dirty="0"/>
          </a:p>
        </p:txBody>
      </p:sp>
      <p:pic>
        <p:nvPicPr>
          <p:cNvPr id="7" name="Immagine 6" descr="LogoTexMedClusters.jpg"/>
          <p:cNvPicPr>
            <a:picLocks noChangeAspect="1"/>
          </p:cNvPicPr>
          <p:nvPr/>
        </p:nvPicPr>
        <p:blipFill>
          <a:blip r:embed="rId2" cstate="print"/>
          <a:stretch>
            <a:fillRect/>
          </a:stretch>
        </p:blipFill>
        <p:spPr>
          <a:xfrm>
            <a:off x="4004320" y="413048"/>
            <a:ext cx="1689541" cy="762583"/>
          </a:xfrm>
          <a:prstGeom prst="rect">
            <a:avLst/>
          </a:prstGeom>
        </p:spPr>
      </p:pic>
      <p:pic>
        <p:nvPicPr>
          <p:cNvPr id="8" name="Immagine 7" descr="Logo Unione europea.jpg"/>
          <p:cNvPicPr>
            <a:picLocks noChangeAspect="1"/>
          </p:cNvPicPr>
          <p:nvPr/>
        </p:nvPicPr>
        <p:blipFill>
          <a:blip r:embed="rId3" cstate="print"/>
          <a:stretch>
            <a:fillRect/>
          </a:stretch>
        </p:blipFill>
        <p:spPr>
          <a:xfrm>
            <a:off x="5873768" y="366690"/>
            <a:ext cx="1082880" cy="868071"/>
          </a:xfrm>
          <a:prstGeom prst="rect">
            <a:avLst/>
          </a:prstGeom>
        </p:spPr>
      </p:pic>
      <p:pic>
        <p:nvPicPr>
          <p:cNvPr id="9" name="Immagine 8" descr="Logo ENPI.jpg"/>
          <p:cNvPicPr>
            <a:picLocks noChangeAspect="1"/>
          </p:cNvPicPr>
          <p:nvPr/>
        </p:nvPicPr>
        <p:blipFill>
          <a:blip r:embed="rId4" cstate="print"/>
          <a:stretch>
            <a:fillRect/>
          </a:stretch>
        </p:blipFill>
        <p:spPr>
          <a:xfrm>
            <a:off x="7153292" y="366690"/>
            <a:ext cx="1535524" cy="857255"/>
          </a:xfrm>
          <a:prstGeom prst="rect">
            <a:avLst/>
          </a:prstGeom>
        </p:spPr>
      </p:pic>
      <p:sp>
        <p:nvSpPr>
          <p:cNvPr id="10" name="Rettangolo 9"/>
          <p:cNvSpPr/>
          <p:nvPr/>
        </p:nvSpPr>
        <p:spPr>
          <a:xfrm>
            <a:off x="652434" y="6250325"/>
            <a:ext cx="8001056" cy="45719"/>
          </a:xfrm>
          <a:prstGeom prst="rect">
            <a:avLst/>
          </a:prstGeom>
          <a:solidFill>
            <a:srgbClr val="0033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pic>
        <p:nvPicPr>
          <p:cNvPr id="11" name="Immagine 10" descr="Logo Regione Sardegna1.jpg"/>
          <p:cNvPicPr>
            <a:picLocks noChangeAspect="1"/>
          </p:cNvPicPr>
          <p:nvPr/>
        </p:nvPicPr>
        <p:blipFill>
          <a:blip r:embed="rId5" cstate="print"/>
          <a:stretch>
            <a:fillRect/>
          </a:stretch>
        </p:blipFill>
        <p:spPr>
          <a:xfrm>
            <a:off x="7028656" y="6388587"/>
            <a:ext cx="1785950" cy="530373"/>
          </a:xfrm>
          <a:prstGeom prst="rect">
            <a:avLst/>
          </a:prstGeom>
        </p:spPr>
      </p:pic>
      <p:sp>
        <p:nvSpPr>
          <p:cNvPr id="13" name="Segnaposto numero diapositiva 12"/>
          <p:cNvSpPr txBox="1">
            <a:spLocks/>
          </p:cNvSpPr>
          <p:nvPr/>
        </p:nvSpPr>
        <p:spPr>
          <a:xfrm>
            <a:off x="6705600" y="6508750"/>
            <a:ext cx="2133600" cy="365125"/>
          </a:xfrm>
          <a:prstGeom prst="rect">
            <a:avLst/>
          </a:prstGeom>
        </p:spPr>
        <p:txBody>
          <a:bodyPr vert="horz" lIns="91440" tIns="45720" rIns="91440" bIns="45720" rtlCol="0" anchor="ctr"/>
          <a:lstStyle>
            <a:defPPr>
              <a:defRPr lang="it-IT"/>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01E9E200-B787-4253-9A13-61AE61D0C841}" type="slidenum">
              <a:rPr lang="fr-FR" smtClean="0"/>
              <a:pPr/>
              <a:t>1</a:t>
            </a:fld>
            <a:endParaRPr lang="fr-FR"/>
          </a:p>
        </p:txBody>
      </p:sp>
    </p:spTree>
    <p:extLst>
      <p:ext uri="{BB962C8B-B14F-4D97-AF65-F5344CB8AC3E}">
        <p14:creationId xmlns:p14="http://schemas.microsoft.com/office/powerpoint/2010/main" val="390140857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383730" y="91175"/>
            <a:ext cx="8229600" cy="1143000"/>
          </a:xfrm>
        </p:spPr>
        <p:txBody>
          <a:bodyPr>
            <a:normAutofit/>
          </a:bodyPr>
          <a:lstStyle/>
          <a:p>
            <a:pPr algn="l"/>
            <a:r>
              <a:rPr lang="en-US" sz="3200" b="1" dirty="0" smtClean="0">
                <a:solidFill>
                  <a:schemeClr val="accent1">
                    <a:lumMod val="75000"/>
                  </a:schemeClr>
                </a:solidFill>
              </a:rPr>
              <a:t>Clusters </a:t>
            </a:r>
            <a:r>
              <a:rPr lang="en-GB" sz="3200" b="1" dirty="0" smtClean="0">
                <a:solidFill>
                  <a:schemeClr val="accent1">
                    <a:lumMod val="75000"/>
                  </a:schemeClr>
                </a:solidFill>
              </a:rPr>
              <a:t>Specializations.</a:t>
            </a:r>
            <a:endParaRPr lang="en-US" sz="3200" b="1" dirty="0">
              <a:solidFill>
                <a:schemeClr val="accent1">
                  <a:lumMod val="75000"/>
                </a:schemeClr>
              </a:solidFill>
            </a:endParaRPr>
          </a:p>
        </p:txBody>
      </p:sp>
      <p:pic>
        <p:nvPicPr>
          <p:cNvPr id="76" name="Immagine 75" descr="LogoTexMedClusters.jpg"/>
          <p:cNvPicPr>
            <a:picLocks noChangeAspect="1"/>
          </p:cNvPicPr>
          <p:nvPr/>
        </p:nvPicPr>
        <p:blipFill>
          <a:blip r:embed="rId2" cstate="print"/>
          <a:stretch>
            <a:fillRect/>
          </a:stretch>
        </p:blipFill>
        <p:spPr>
          <a:xfrm>
            <a:off x="7596336" y="260648"/>
            <a:ext cx="1223259" cy="552124"/>
          </a:xfrm>
          <a:prstGeom prst="rect">
            <a:avLst/>
          </a:prstGeom>
        </p:spPr>
      </p:pic>
      <p:pic>
        <p:nvPicPr>
          <p:cNvPr id="77" name="Immagine 76" descr="Logo ENPI.jpg"/>
          <p:cNvPicPr>
            <a:picLocks noChangeAspect="1"/>
          </p:cNvPicPr>
          <p:nvPr/>
        </p:nvPicPr>
        <p:blipFill>
          <a:blip r:embed="rId3" cstate="print"/>
          <a:stretch>
            <a:fillRect/>
          </a:stretch>
        </p:blipFill>
        <p:spPr>
          <a:xfrm>
            <a:off x="7549852" y="6413206"/>
            <a:ext cx="637480" cy="355894"/>
          </a:xfrm>
          <a:prstGeom prst="rect">
            <a:avLst/>
          </a:prstGeom>
        </p:spPr>
      </p:pic>
      <p:pic>
        <p:nvPicPr>
          <p:cNvPr id="79" name="Immagine 78" descr="Logo Unione europea scritta lato.jpg"/>
          <p:cNvPicPr>
            <a:picLocks noChangeAspect="1"/>
          </p:cNvPicPr>
          <p:nvPr/>
        </p:nvPicPr>
        <p:blipFill>
          <a:blip r:embed="rId4" cstate="print"/>
          <a:stretch>
            <a:fillRect/>
          </a:stretch>
        </p:blipFill>
        <p:spPr>
          <a:xfrm>
            <a:off x="6467005" y="6496225"/>
            <a:ext cx="958676" cy="280991"/>
          </a:xfrm>
          <a:prstGeom prst="rect">
            <a:avLst/>
          </a:prstGeom>
        </p:spPr>
      </p:pic>
      <p:sp>
        <p:nvSpPr>
          <p:cNvPr id="82" name="Segnaposto numero diapositiva 81"/>
          <p:cNvSpPr>
            <a:spLocks noGrp="1"/>
          </p:cNvSpPr>
          <p:nvPr>
            <p:ph type="sldNum" sz="quarter" idx="12"/>
          </p:nvPr>
        </p:nvSpPr>
        <p:spPr>
          <a:xfrm>
            <a:off x="4838815" y="4041888"/>
            <a:ext cx="2133600" cy="365125"/>
          </a:xfrm>
        </p:spPr>
        <p:txBody>
          <a:bodyPr/>
          <a:lstStyle/>
          <a:p>
            <a:fld id="{01E9E200-B787-4253-9A13-61AE61D0C841}" type="slidenum">
              <a:rPr lang="fr-FR" smtClean="0"/>
              <a:pPr/>
              <a:t>10</a:t>
            </a:fld>
            <a:endParaRPr lang="fr-FR"/>
          </a:p>
        </p:txBody>
      </p:sp>
      <p:graphicFrame>
        <p:nvGraphicFramePr>
          <p:cNvPr id="78" name="Tabella 77"/>
          <p:cNvGraphicFramePr>
            <a:graphicFrameLocks noGrp="1"/>
          </p:cNvGraphicFramePr>
          <p:nvPr>
            <p:extLst>
              <p:ext uri="{D42A27DB-BD31-4B8C-83A1-F6EECF244321}">
                <p14:modId xmlns:p14="http://schemas.microsoft.com/office/powerpoint/2010/main" val="3534725281"/>
              </p:ext>
            </p:extLst>
          </p:nvPr>
        </p:nvGraphicFramePr>
        <p:xfrm>
          <a:off x="1045939" y="1583161"/>
          <a:ext cx="6794500" cy="3863340"/>
        </p:xfrm>
        <a:graphic>
          <a:graphicData uri="http://schemas.openxmlformats.org/drawingml/2006/table">
            <a:tbl>
              <a:tblPr/>
              <a:tblGrid>
                <a:gridCol w="1155700"/>
                <a:gridCol w="558800"/>
                <a:gridCol w="558800"/>
                <a:gridCol w="558800"/>
                <a:gridCol w="558800"/>
                <a:gridCol w="558800"/>
                <a:gridCol w="558800"/>
                <a:gridCol w="558800"/>
                <a:gridCol w="558800"/>
                <a:gridCol w="558800"/>
                <a:gridCol w="609600"/>
              </a:tblGrid>
              <a:tr h="982980">
                <a:tc>
                  <a:txBody>
                    <a:bodyPr/>
                    <a:lstStyle/>
                    <a:p>
                      <a:pPr algn="l" fontAlgn="b"/>
                      <a:r>
                        <a:rPr lang="en-GB" sz="1800" b="0" i="0" u="none" strike="noStrike" dirty="0">
                          <a:solidFill>
                            <a:srgbClr val="000000"/>
                          </a:solidFill>
                          <a:effectLst/>
                          <a:latin typeface="Calibri" panose="020F0502020204030204" pitchFamily="34" charset="0"/>
                        </a:rPr>
                        <a:t> </a:t>
                      </a:r>
                    </a:p>
                  </a:txBody>
                  <a:tcPr marL="7620" marR="7620" marT="762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GB" sz="1800" b="1" i="0" u="none" strike="noStrike">
                          <a:solidFill>
                            <a:srgbClr val="4472C4"/>
                          </a:solidFill>
                          <a:effectLst/>
                          <a:latin typeface="Calibri" panose="020F0502020204030204" pitchFamily="34" charset="0"/>
                        </a:rPr>
                        <a:t>Mach. Tech.</a:t>
                      </a:r>
                    </a:p>
                  </a:txBody>
                  <a:tcPr marL="7620" marR="7620" marT="7620" marB="0" vert="vert27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GB" sz="1800" b="1" i="0" u="none" strike="noStrike">
                          <a:solidFill>
                            <a:srgbClr val="4472C4"/>
                          </a:solidFill>
                          <a:effectLst/>
                          <a:latin typeface="Calibri" panose="020F0502020204030204" pitchFamily="34" charset="0"/>
                        </a:rPr>
                        <a:t>Software NewTec</a:t>
                      </a:r>
                    </a:p>
                  </a:txBody>
                  <a:tcPr marL="7620" marR="7620" marT="7620" marB="0" vert="vert27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GB" sz="1800" b="1" i="0" u="none" strike="noStrike">
                          <a:solidFill>
                            <a:srgbClr val="4472C4"/>
                          </a:solidFill>
                          <a:effectLst/>
                          <a:latin typeface="Calibri" panose="020F0502020204030204" pitchFamily="34" charset="0"/>
                        </a:rPr>
                        <a:t>Raw Mat Fibre</a:t>
                      </a:r>
                    </a:p>
                  </a:txBody>
                  <a:tcPr marL="7620" marR="7620" marT="7620" marB="0" vert="vert27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GB" sz="1800" b="1" i="0" u="none" strike="noStrike">
                          <a:solidFill>
                            <a:srgbClr val="4472C4"/>
                          </a:solidFill>
                          <a:effectLst/>
                          <a:latin typeface="Calibri" panose="020F0502020204030204" pitchFamily="34" charset="0"/>
                        </a:rPr>
                        <a:t>Yarns</a:t>
                      </a:r>
                    </a:p>
                  </a:txBody>
                  <a:tcPr marL="7620" marR="7620" marT="7620" marB="0" vert="vert27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GB" sz="1800" b="1" i="0" u="none" strike="noStrike">
                          <a:solidFill>
                            <a:srgbClr val="4472C4"/>
                          </a:solidFill>
                          <a:effectLst/>
                          <a:latin typeface="Calibri" panose="020F0502020204030204" pitchFamily="34" charset="0"/>
                        </a:rPr>
                        <a:t>Weaving Knitting</a:t>
                      </a:r>
                    </a:p>
                  </a:txBody>
                  <a:tcPr marL="7620" marR="7620" marT="7620" marB="0" vert="vert27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GB" sz="1800" b="1" i="0" u="none" strike="noStrike">
                          <a:solidFill>
                            <a:srgbClr val="4472C4"/>
                          </a:solidFill>
                          <a:effectLst/>
                          <a:latin typeface="Calibri" panose="020F0502020204030204" pitchFamily="34" charset="0"/>
                        </a:rPr>
                        <a:t>Dying Finishing</a:t>
                      </a:r>
                    </a:p>
                  </a:txBody>
                  <a:tcPr marL="7620" marR="7620" marT="7620" marB="0" vert="vert27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GB" sz="1800" b="1" i="0" u="none" strike="noStrike">
                          <a:solidFill>
                            <a:srgbClr val="4472C4"/>
                          </a:solidFill>
                          <a:effectLst/>
                          <a:latin typeface="Calibri" panose="020F0502020204030204" pitchFamily="34" charset="0"/>
                        </a:rPr>
                        <a:t>Techn Textiles</a:t>
                      </a:r>
                    </a:p>
                  </a:txBody>
                  <a:tcPr marL="7620" marR="7620" marT="7620" marB="0" vert="vert27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GB" sz="1800" b="1" i="0" u="none" strike="noStrike">
                          <a:solidFill>
                            <a:srgbClr val="4472C4"/>
                          </a:solidFill>
                          <a:effectLst/>
                          <a:latin typeface="Calibri" panose="020F0502020204030204" pitchFamily="34" charset="0"/>
                        </a:rPr>
                        <a:t>Confec.</a:t>
                      </a:r>
                    </a:p>
                  </a:txBody>
                  <a:tcPr marL="7620" marR="7620" marT="7620" marB="0" vert="vert27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GB" sz="1800" b="1" i="0" u="none" strike="noStrike">
                          <a:solidFill>
                            <a:srgbClr val="4472C4"/>
                          </a:solidFill>
                          <a:effectLst/>
                          <a:latin typeface="Calibri" panose="020F0502020204030204" pitchFamily="34" charset="0"/>
                        </a:rPr>
                        <a:t>Brands Retail</a:t>
                      </a:r>
                    </a:p>
                  </a:txBody>
                  <a:tcPr marL="7620" marR="7620" marT="7620" marB="0" vert="vert27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GB" sz="1800" b="1" i="0" u="none" strike="noStrike">
                          <a:solidFill>
                            <a:srgbClr val="4472C4"/>
                          </a:solidFill>
                          <a:effectLst/>
                          <a:latin typeface="Calibri" panose="020F0502020204030204" pitchFamily="34" charset="0"/>
                        </a:rPr>
                        <a:t>Export</a:t>
                      </a:r>
                    </a:p>
                  </a:txBody>
                  <a:tcPr marL="7620" marR="7620" marT="7620" marB="0" vert="vert27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97180">
                <a:tc>
                  <a:txBody>
                    <a:bodyPr/>
                    <a:lstStyle/>
                    <a:p>
                      <a:pPr algn="l" fontAlgn="b"/>
                      <a:r>
                        <a:rPr lang="en-GB" sz="1800" b="1" i="0" u="none" strike="noStrike">
                          <a:solidFill>
                            <a:srgbClr val="000000"/>
                          </a:solidFill>
                          <a:effectLst/>
                          <a:latin typeface="Calibri" panose="020F0502020204030204" pitchFamily="34" charset="0"/>
                        </a:rPr>
                        <a:t>Prato IT</a:t>
                      </a:r>
                    </a:p>
                  </a:txBody>
                  <a:tcPr marL="7620" marR="7620" marT="762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800" b="0" i="0" u="none" strike="noStrike">
                          <a:solidFill>
                            <a:srgbClr val="000000"/>
                          </a:solidFill>
                          <a:effectLst/>
                          <a:latin typeface="Calibri" panose="020F0502020204030204" pitchFamily="34" charset="0"/>
                        </a:rPr>
                        <a:t>**</a:t>
                      </a:r>
                    </a:p>
                  </a:txBody>
                  <a:tcPr marL="7620" marR="7620" marT="762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r>
                        <a:rPr lang="en-GB" sz="1800" b="0" i="0" u="none" strike="noStrike">
                          <a:solidFill>
                            <a:srgbClr val="000000"/>
                          </a:solidFill>
                          <a:effectLst/>
                          <a:latin typeface="Calibri" panose="020F0502020204030204" pitchFamily="34" charset="0"/>
                        </a:rPr>
                        <a:t>*</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r>
                        <a:rPr lang="en-GB" sz="1800" b="0" i="0" u="none" strike="noStrike">
                          <a:solidFill>
                            <a:srgbClr val="000000"/>
                          </a:solidFill>
                          <a:effectLst/>
                          <a:latin typeface="Calibri" panose="020F0502020204030204" pitchFamily="34" charset="0"/>
                        </a:rPr>
                        <a:t> </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800" b="0" i="0" u="none" strike="noStrike">
                          <a:solidFill>
                            <a:srgbClr val="000000"/>
                          </a:solidFill>
                          <a:effectLst/>
                          <a:latin typeface="Calibri" panose="020F0502020204030204" pitchFamily="34" charset="0"/>
                        </a:rPr>
                        <a:t>***</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tc>
                  <a:txBody>
                    <a:bodyPr/>
                    <a:lstStyle/>
                    <a:p>
                      <a:pPr algn="ctr" fontAlgn="b"/>
                      <a:r>
                        <a:rPr lang="en-GB" sz="1800" b="0" i="0" u="none" strike="noStrike">
                          <a:solidFill>
                            <a:srgbClr val="000000"/>
                          </a:solidFill>
                          <a:effectLst/>
                          <a:latin typeface="Calibri" panose="020F0502020204030204" pitchFamily="34" charset="0"/>
                        </a:rPr>
                        <a:t>***</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tc>
                  <a:txBody>
                    <a:bodyPr/>
                    <a:lstStyle/>
                    <a:p>
                      <a:pPr algn="ctr" fontAlgn="b"/>
                      <a:r>
                        <a:rPr lang="en-GB" sz="1800" b="0" i="0" u="none" strike="noStrike">
                          <a:solidFill>
                            <a:srgbClr val="000000"/>
                          </a:solidFill>
                          <a:effectLst/>
                          <a:latin typeface="Calibri" panose="020F0502020204030204" pitchFamily="34" charset="0"/>
                        </a:rPr>
                        <a:t>****</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tc>
                  <a:txBody>
                    <a:bodyPr/>
                    <a:lstStyle/>
                    <a:p>
                      <a:pPr algn="ctr" fontAlgn="b"/>
                      <a:r>
                        <a:rPr lang="en-GB" sz="1800" b="0" i="0" u="none" strike="noStrike">
                          <a:solidFill>
                            <a:srgbClr val="000000"/>
                          </a:solidFill>
                          <a:effectLst/>
                          <a:latin typeface="Calibri" panose="020F0502020204030204" pitchFamily="34" charset="0"/>
                        </a:rPr>
                        <a:t>**</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800" b="0" i="0" u="none" strike="noStrike">
                          <a:solidFill>
                            <a:srgbClr val="000000"/>
                          </a:solidFill>
                          <a:effectLst/>
                          <a:latin typeface="Calibri" panose="020F0502020204030204" pitchFamily="34" charset="0"/>
                        </a:rPr>
                        <a:t>*</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800" b="0" i="0" u="none" strike="noStrike">
                          <a:solidFill>
                            <a:srgbClr val="000000"/>
                          </a:solidFill>
                          <a:effectLst/>
                          <a:latin typeface="Calibri" panose="020F0502020204030204" pitchFamily="34" charset="0"/>
                        </a:rPr>
                        <a:t>**</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800" b="0" i="0" u="none" strike="noStrike">
                          <a:solidFill>
                            <a:srgbClr val="000000"/>
                          </a:solidFill>
                          <a:effectLst/>
                          <a:latin typeface="Calibri" panose="020F0502020204030204" pitchFamily="34" charset="0"/>
                        </a:rPr>
                        <a:t>***</a:t>
                      </a:r>
                    </a:p>
                  </a:txBody>
                  <a:tcPr marL="7620" marR="7620" marT="762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r>
              <a:tr h="297180">
                <a:tc>
                  <a:txBody>
                    <a:bodyPr/>
                    <a:lstStyle/>
                    <a:p>
                      <a:pPr algn="l" fontAlgn="b"/>
                      <a:r>
                        <a:rPr lang="en-GB" sz="1800" b="1" i="0" u="none" strike="noStrike">
                          <a:solidFill>
                            <a:srgbClr val="000000"/>
                          </a:solidFill>
                          <a:effectLst/>
                          <a:latin typeface="Calibri" panose="020F0502020204030204" pitchFamily="34" charset="0"/>
                        </a:rPr>
                        <a:t>Sabad. SP</a:t>
                      </a:r>
                    </a:p>
                  </a:txBody>
                  <a:tcPr marL="7620" marR="7620" marT="762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800" b="0" i="0" u="none" strike="noStrike">
                          <a:solidFill>
                            <a:srgbClr val="000000"/>
                          </a:solidFill>
                          <a:effectLst/>
                          <a:latin typeface="Calibri" panose="020F0502020204030204" pitchFamily="34" charset="0"/>
                        </a:rPr>
                        <a:t>**</a:t>
                      </a:r>
                    </a:p>
                  </a:txBody>
                  <a:tcPr marL="7620" marR="7620" marT="762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r>
                        <a:rPr lang="en-GB" sz="1800" b="0" i="0" u="none" strike="noStrike">
                          <a:solidFill>
                            <a:srgbClr val="000000"/>
                          </a:solidFill>
                          <a:effectLst/>
                          <a:latin typeface="Calibri" panose="020F0502020204030204" pitchFamily="34" charset="0"/>
                        </a:rPr>
                        <a:t>**</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r>
                        <a:rPr lang="en-GB" sz="1800" b="0" i="0" u="none" strike="noStrike">
                          <a:solidFill>
                            <a:srgbClr val="000000"/>
                          </a:solidFill>
                          <a:effectLst/>
                          <a:latin typeface="Calibri" panose="020F0502020204030204" pitchFamily="34" charset="0"/>
                        </a:rPr>
                        <a:t> </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800" b="0" i="0" u="none" strike="noStrike">
                          <a:solidFill>
                            <a:srgbClr val="000000"/>
                          </a:solidFill>
                          <a:effectLst/>
                          <a:latin typeface="Calibri" panose="020F0502020204030204" pitchFamily="34" charset="0"/>
                        </a:rPr>
                        <a:t>*</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800" b="0" i="0" u="none" strike="noStrike">
                          <a:solidFill>
                            <a:srgbClr val="000000"/>
                          </a:solidFill>
                          <a:effectLst/>
                          <a:latin typeface="Calibri" panose="020F0502020204030204" pitchFamily="34" charset="0"/>
                        </a:rPr>
                        <a:t>**</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800" b="0" i="0" u="none" strike="noStrike">
                          <a:solidFill>
                            <a:srgbClr val="000000"/>
                          </a:solidFill>
                          <a:effectLst/>
                          <a:latin typeface="Calibri" panose="020F0502020204030204" pitchFamily="34" charset="0"/>
                        </a:rPr>
                        <a:t>**</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800" b="0" i="0" u="none" strike="noStrike">
                          <a:solidFill>
                            <a:srgbClr val="000000"/>
                          </a:solidFill>
                          <a:effectLst/>
                          <a:latin typeface="Calibri" panose="020F0502020204030204" pitchFamily="34" charset="0"/>
                        </a:rPr>
                        <a:t>***</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tc>
                  <a:txBody>
                    <a:bodyPr/>
                    <a:lstStyle/>
                    <a:p>
                      <a:pPr algn="ctr" fontAlgn="b"/>
                      <a:r>
                        <a:rPr lang="en-GB" sz="1800" b="0" i="0" u="none" strike="noStrike">
                          <a:solidFill>
                            <a:srgbClr val="000000"/>
                          </a:solidFill>
                          <a:effectLst/>
                          <a:latin typeface="Calibri" panose="020F0502020204030204" pitchFamily="34" charset="0"/>
                        </a:rPr>
                        <a:t>***</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tc>
                  <a:txBody>
                    <a:bodyPr/>
                    <a:lstStyle/>
                    <a:p>
                      <a:pPr algn="ctr" fontAlgn="b"/>
                      <a:r>
                        <a:rPr lang="en-GB" sz="1800" b="0" i="0" u="none" strike="noStrike">
                          <a:solidFill>
                            <a:srgbClr val="000000"/>
                          </a:solidFill>
                          <a:effectLst/>
                          <a:latin typeface="Calibri" panose="020F0502020204030204" pitchFamily="34" charset="0"/>
                        </a:rPr>
                        <a:t>**</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800" b="0" i="0" u="none" strike="noStrike">
                          <a:solidFill>
                            <a:srgbClr val="000000"/>
                          </a:solidFill>
                          <a:effectLst/>
                          <a:latin typeface="Calibri" panose="020F0502020204030204" pitchFamily="34" charset="0"/>
                        </a:rPr>
                        <a:t>***</a:t>
                      </a:r>
                    </a:p>
                  </a:txBody>
                  <a:tcPr marL="7620" marR="7620" marT="762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r>
              <a:tr h="297180">
                <a:tc>
                  <a:txBody>
                    <a:bodyPr/>
                    <a:lstStyle/>
                    <a:p>
                      <a:pPr algn="l" fontAlgn="b"/>
                      <a:r>
                        <a:rPr lang="en-GB" sz="1800" b="1" i="0" u="none" strike="noStrike">
                          <a:solidFill>
                            <a:srgbClr val="000000"/>
                          </a:solidFill>
                          <a:effectLst/>
                          <a:latin typeface="Calibri" panose="020F0502020204030204" pitchFamily="34" charset="0"/>
                        </a:rPr>
                        <a:t>Thess. GR</a:t>
                      </a:r>
                    </a:p>
                  </a:txBody>
                  <a:tcPr marL="7620" marR="7620" marT="762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800" b="0" i="0" u="none" strike="noStrike">
                          <a:solidFill>
                            <a:srgbClr val="000000"/>
                          </a:solidFill>
                          <a:effectLst/>
                          <a:latin typeface="Calibri" panose="020F0502020204030204" pitchFamily="34" charset="0"/>
                        </a:rPr>
                        <a:t> </a:t>
                      </a:r>
                    </a:p>
                  </a:txBody>
                  <a:tcPr marL="7620" marR="7620" marT="762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800" b="0" i="0" u="none" strike="noStrike">
                          <a:solidFill>
                            <a:srgbClr val="000000"/>
                          </a:solidFill>
                          <a:effectLst/>
                          <a:latin typeface="Calibri" panose="020F0502020204030204" pitchFamily="34" charset="0"/>
                        </a:rPr>
                        <a:t>**</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r>
                        <a:rPr lang="en-GB" sz="1800" b="0" i="0" u="none" strike="noStrike">
                          <a:solidFill>
                            <a:srgbClr val="000000"/>
                          </a:solidFill>
                          <a:effectLst/>
                          <a:latin typeface="Calibri" panose="020F0502020204030204" pitchFamily="34" charset="0"/>
                        </a:rPr>
                        <a:t>**</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r>
                        <a:rPr lang="en-GB" sz="1800" b="0" i="0" u="none" strike="noStrike">
                          <a:solidFill>
                            <a:srgbClr val="000000"/>
                          </a:solidFill>
                          <a:effectLst/>
                          <a:latin typeface="Calibri" panose="020F0502020204030204" pitchFamily="34" charset="0"/>
                        </a:rPr>
                        <a:t>*</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800" b="0" i="0" u="none" strike="noStrike">
                          <a:solidFill>
                            <a:srgbClr val="000000"/>
                          </a:solidFill>
                          <a:effectLst/>
                          <a:latin typeface="Calibri" panose="020F0502020204030204" pitchFamily="34" charset="0"/>
                        </a:rPr>
                        <a:t>***</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tc>
                  <a:txBody>
                    <a:bodyPr/>
                    <a:lstStyle/>
                    <a:p>
                      <a:pPr algn="ctr" fontAlgn="b"/>
                      <a:r>
                        <a:rPr lang="en-GB" sz="1800" b="0" i="0" u="none" strike="noStrike">
                          <a:solidFill>
                            <a:srgbClr val="000000"/>
                          </a:solidFill>
                          <a:effectLst/>
                          <a:latin typeface="Calibri" panose="020F0502020204030204" pitchFamily="34" charset="0"/>
                        </a:rPr>
                        <a:t>**</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800" b="0" i="0" u="none" strike="noStrike">
                          <a:solidFill>
                            <a:srgbClr val="000000"/>
                          </a:solidFill>
                          <a:effectLst/>
                          <a:latin typeface="Calibri" panose="020F0502020204030204" pitchFamily="34" charset="0"/>
                        </a:rPr>
                        <a:t>*</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800" b="0" i="0" u="none" strike="noStrike">
                          <a:solidFill>
                            <a:srgbClr val="000000"/>
                          </a:solidFill>
                          <a:effectLst/>
                          <a:latin typeface="Calibri" panose="020F0502020204030204" pitchFamily="34" charset="0"/>
                        </a:rPr>
                        <a:t>***</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tc>
                  <a:txBody>
                    <a:bodyPr/>
                    <a:lstStyle/>
                    <a:p>
                      <a:pPr algn="ctr" fontAlgn="b"/>
                      <a:r>
                        <a:rPr lang="en-GB" sz="1800" b="0" i="0" u="none" strike="noStrike">
                          <a:solidFill>
                            <a:srgbClr val="000000"/>
                          </a:solidFill>
                          <a:effectLst/>
                          <a:latin typeface="Calibri" panose="020F0502020204030204" pitchFamily="34" charset="0"/>
                        </a:rPr>
                        <a:t>**</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800" b="0" i="0" u="none" strike="noStrike">
                          <a:solidFill>
                            <a:srgbClr val="000000"/>
                          </a:solidFill>
                          <a:effectLst/>
                          <a:latin typeface="Calibri" panose="020F0502020204030204" pitchFamily="34" charset="0"/>
                        </a:rPr>
                        <a:t>***</a:t>
                      </a:r>
                    </a:p>
                  </a:txBody>
                  <a:tcPr marL="7620" marR="7620" marT="762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r>
              <a:tr h="297180">
                <a:tc>
                  <a:txBody>
                    <a:bodyPr/>
                    <a:lstStyle/>
                    <a:p>
                      <a:pPr algn="l" fontAlgn="b"/>
                      <a:r>
                        <a:rPr lang="en-GB" sz="1800" b="1" i="0" u="none" strike="noStrike">
                          <a:solidFill>
                            <a:srgbClr val="000000"/>
                          </a:solidFill>
                          <a:effectLst/>
                          <a:latin typeface="Calibri" panose="020F0502020204030204" pitchFamily="34" charset="0"/>
                        </a:rPr>
                        <a:t>Tun. Conf.</a:t>
                      </a:r>
                    </a:p>
                  </a:txBody>
                  <a:tcPr marL="7620" marR="7620" marT="762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800" b="0" i="0" u="none" strike="noStrike">
                          <a:solidFill>
                            <a:srgbClr val="000000"/>
                          </a:solidFill>
                          <a:effectLst/>
                          <a:latin typeface="Calibri" panose="020F0502020204030204" pitchFamily="34" charset="0"/>
                        </a:rPr>
                        <a:t> </a:t>
                      </a:r>
                    </a:p>
                  </a:txBody>
                  <a:tcPr marL="7620" marR="7620" marT="762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800" b="0" i="0" u="none" strike="noStrike">
                          <a:solidFill>
                            <a:srgbClr val="000000"/>
                          </a:solidFill>
                          <a:effectLst/>
                          <a:latin typeface="Calibri" panose="020F0502020204030204" pitchFamily="34" charset="0"/>
                        </a:rPr>
                        <a:t> </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800" b="0" i="0" u="none" strike="noStrike">
                          <a:solidFill>
                            <a:srgbClr val="000000"/>
                          </a:solidFill>
                          <a:effectLst/>
                          <a:latin typeface="Calibri" panose="020F0502020204030204" pitchFamily="34" charset="0"/>
                        </a:rPr>
                        <a:t> </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800" b="0" i="0" u="none" strike="noStrike">
                          <a:solidFill>
                            <a:srgbClr val="000000"/>
                          </a:solidFill>
                          <a:effectLst/>
                          <a:latin typeface="Calibri" panose="020F0502020204030204" pitchFamily="34" charset="0"/>
                        </a:rPr>
                        <a:t> </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800" b="0" i="0" u="none" strike="noStrike">
                          <a:solidFill>
                            <a:srgbClr val="000000"/>
                          </a:solidFill>
                          <a:effectLst/>
                          <a:latin typeface="Calibri" panose="020F0502020204030204" pitchFamily="34" charset="0"/>
                        </a:rPr>
                        <a:t>**</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800" b="0" i="0" u="none" strike="noStrike">
                          <a:solidFill>
                            <a:srgbClr val="000000"/>
                          </a:solidFill>
                          <a:effectLst/>
                          <a:latin typeface="Calibri" panose="020F0502020204030204" pitchFamily="34" charset="0"/>
                        </a:rPr>
                        <a:t>*</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800" b="0" i="0" u="none" strike="noStrike">
                          <a:solidFill>
                            <a:srgbClr val="000000"/>
                          </a:solidFill>
                          <a:effectLst/>
                          <a:latin typeface="Calibri" panose="020F0502020204030204" pitchFamily="34" charset="0"/>
                        </a:rPr>
                        <a:t> </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800" b="0" i="0" u="none" strike="noStrike">
                          <a:solidFill>
                            <a:srgbClr val="000000"/>
                          </a:solidFill>
                          <a:effectLst/>
                          <a:latin typeface="Calibri" panose="020F0502020204030204" pitchFamily="34" charset="0"/>
                        </a:rPr>
                        <a:t>****</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tc>
                  <a:txBody>
                    <a:bodyPr/>
                    <a:lstStyle/>
                    <a:p>
                      <a:pPr algn="ctr" fontAlgn="b"/>
                      <a:r>
                        <a:rPr lang="en-GB" sz="1800" b="0" i="0" u="none" strike="noStrike">
                          <a:solidFill>
                            <a:srgbClr val="000000"/>
                          </a:solidFill>
                          <a:effectLst/>
                          <a:latin typeface="Calibri" panose="020F0502020204030204" pitchFamily="34" charset="0"/>
                        </a:rPr>
                        <a:t>**</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800" b="0" i="0" u="none" strike="noStrike">
                          <a:solidFill>
                            <a:srgbClr val="000000"/>
                          </a:solidFill>
                          <a:effectLst/>
                          <a:latin typeface="Calibri" panose="020F0502020204030204" pitchFamily="34" charset="0"/>
                        </a:rPr>
                        <a:t>**</a:t>
                      </a:r>
                    </a:p>
                  </a:txBody>
                  <a:tcPr marL="7620" marR="7620" marT="762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r>
              <a:tr h="297180">
                <a:tc>
                  <a:txBody>
                    <a:bodyPr/>
                    <a:lstStyle/>
                    <a:p>
                      <a:pPr algn="l" fontAlgn="b"/>
                      <a:r>
                        <a:rPr lang="en-GB" sz="1800" b="1" i="0" u="none" strike="noStrike">
                          <a:solidFill>
                            <a:srgbClr val="000000"/>
                          </a:solidFill>
                          <a:effectLst/>
                          <a:latin typeface="Calibri" panose="020F0502020204030204" pitchFamily="34" charset="0"/>
                        </a:rPr>
                        <a:t>Tun. TT</a:t>
                      </a:r>
                    </a:p>
                  </a:txBody>
                  <a:tcPr marL="7620" marR="7620" marT="762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800" b="0" i="0" u="none" strike="noStrike">
                          <a:solidFill>
                            <a:srgbClr val="000000"/>
                          </a:solidFill>
                          <a:effectLst/>
                          <a:latin typeface="Calibri" panose="020F0502020204030204" pitchFamily="34" charset="0"/>
                        </a:rPr>
                        <a:t> </a:t>
                      </a:r>
                    </a:p>
                  </a:txBody>
                  <a:tcPr marL="7620" marR="7620" marT="762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800" b="0" i="0" u="none" strike="noStrike">
                          <a:solidFill>
                            <a:srgbClr val="000000"/>
                          </a:solidFill>
                          <a:effectLst/>
                          <a:latin typeface="Calibri" panose="020F0502020204030204" pitchFamily="34" charset="0"/>
                        </a:rPr>
                        <a:t> </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800" b="0" i="0" u="none" strike="noStrike">
                          <a:solidFill>
                            <a:srgbClr val="000000"/>
                          </a:solidFill>
                          <a:effectLst/>
                          <a:latin typeface="Calibri" panose="020F0502020204030204" pitchFamily="34" charset="0"/>
                        </a:rPr>
                        <a:t> </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800" b="0" i="0" u="none" strike="noStrike">
                          <a:solidFill>
                            <a:srgbClr val="000000"/>
                          </a:solidFill>
                          <a:effectLst/>
                          <a:latin typeface="Calibri" panose="020F0502020204030204" pitchFamily="34" charset="0"/>
                        </a:rPr>
                        <a:t> </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800" b="0" i="0" u="none" strike="noStrike">
                          <a:solidFill>
                            <a:srgbClr val="000000"/>
                          </a:solidFill>
                          <a:effectLst/>
                          <a:latin typeface="Calibri" panose="020F0502020204030204" pitchFamily="34" charset="0"/>
                        </a:rPr>
                        <a:t>*</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800" b="0" i="0" u="none" strike="noStrike">
                          <a:solidFill>
                            <a:srgbClr val="000000"/>
                          </a:solidFill>
                          <a:effectLst/>
                          <a:latin typeface="Calibri" panose="020F0502020204030204" pitchFamily="34" charset="0"/>
                        </a:rPr>
                        <a:t>**</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800" b="0" i="0" u="none" strike="noStrike">
                          <a:solidFill>
                            <a:srgbClr val="000000"/>
                          </a:solidFill>
                          <a:effectLst/>
                          <a:latin typeface="Calibri" panose="020F0502020204030204" pitchFamily="34" charset="0"/>
                        </a:rPr>
                        <a:t>***</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tc>
                  <a:txBody>
                    <a:bodyPr/>
                    <a:lstStyle/>
                    <a:p>
                      <a:pPr algn="ctr" fontAlgn="b"/>
                      <a:r>
                        <a:rPr lang="en-GB" sz="1800" b="0" i="0" u="none" strike="noStrike">
                          <a:solidFill>
                            <a:srgbClr val="000000"/>
                          </a:solidFill>
                          <a:effectLst/>
                          <a:latin typeface="Calibri" panose="020F0502020204030204" pitchFamily="34" charset="0"/>
                        </a:rPr>
                        <a:t>****</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tc>
                  <a:txBody>
                    <a:bodyPr/>
                    <a:lstStyle/>
                    <a:p>
                      <a:pPr algn="ctr" fontAlgn="b"/>
                      <a:r>
                        <a:rPr lang="en-GB" sz="1800" b="0" i="0" u="none" strike="noStrike">
                          <a:solidFill>
                            <a:srgbClr val="000000"/>
                          </a:solidFill>
                          <a:effectLst/>
                          <a:latin typeface="Calibri" panose="020F0502020204030204" pitchFamily="34" charset="0"/>
                        </a:rPr>
                        <a:t>**</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800" b="0" i="0" u="none" strike="noStrike">
                          <a:solidFill>
                            <a:srgbClr val="000000"/>
                          </a:solidFill>
                          <a:effectLst/>
                          <a:latin typeface="Calibri" panose="020F0502020204030204" pitchFamily="34" charset="0"/>
                        </a:rPr>
                        <a:t>*</a:t>
                      </a:r>
                    </a:p>
                  </a:txBody>
                  <a:tcPr marL="7620" marR="7620" marT="762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97180">
                <a:tc>
                  <a:txBody>
                    <a:bodyPr/>
                    <a:lstStyle/>
                    <a:p>
                      <a:pPr algn="l" fontAlgn="b"/>
                      <a:r>
                        <a:rPr lang="en-GB" sz="1800" b="1" i="0" u="none" strike="noStrike">
                          <a:solidFill>
                            <a:srgbClr val="000000"/>
                          </a:solidFill>
                          <a:effectLst/>
                          <a:latin typeface="Calibri" panose="020F0502020204030204" pitchFamily="34" charset="0"/>
                        </a:rPr>
                        <a:t>Alex EG</a:t>
                      </a:r>
                    </a:p>
                  </a:txBody>
                  <a:tcPr marL="7620" marR="7620" marT="762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800" b="0" i="0" u="none" strike="noStrike">
                          <a:solidFill>
                            <a:srgbClr val="000000"/>
                          </a:solidFill>
                          <a:effectLst/>
                          <a:latin typeface="Calibri" panose="020F0502020204030204" pitchFamily="34" charset="0"/>
                        </a:rPr>
                        <a:t> </a:t>
                      </a:r>
                    </a:p>
                  </a:txBody>
                  <a:tcPr marL="7620" marR="7620" marT="762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800" b="0" i="0" u="none" strike="noStrike">
                          <a:solidFill>
                            <a:srgbClr val="000000"/>
                          </a:solidFill>
                          <a:effectLst/>
                          <a:latin typeface="Calibri" panose="020F0502020204030204" pitchFamily="34" charset="0"/>
                        </a:rPr>
                        <a:t> </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800" b="0" i="0" u="none" strike="noStrike">
                          <a:solidFill>
                            <a:srgbClr val="000000"/>
                          </a:solidFill>
                          <a:effectLst/>
                          <a:latin typeface="Calibri" panose="020F0502020204030204" pitchFamily="34" charset="0"/>
                        </a:rPr>
                        <a:t>**</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800" b="0" i="0" u="none" strike="noStrike">
                          <a:solidFill>
                            <a:srgbClr val="000000"/>
                          </a:solidFill>
                          <a:effectLst/>
                          <a:latin typeface="Calibri" panose="020F0502020204030204" pitchFamily="34" charset="0"/>
                        </a:rPr>
                        <a:t>*</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800" b="0" i="0" u="none" strike="noStrike">
                          <a:solidFill>
                            <a:srgbClr val="000000"/>
                          </a:solidFill>
                          <a:effectLst/>
                          <a:latin typeface="Calibri" panose="020F0502020204030204" pitchFamily="34" charset="0"/>
                        </a:rPr>
                        <a:t>**</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800" b="0" i="0" u="none" strike="noStrike">
                          <a:solidFill>
                            <a:srgbClr val="000000"/>
                          </a:solidFill>
                          <a:effectLst/>
                          <a:latin typeface="Calibri" panose="020F0502020204030204" pitchFamily="34" charset="0"/>
                        </a:rPr>
                        <a:t>*</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800" b="0" i="0" u="none" strike="noStrike" dirty="0">
                          <a:solidFill>
                            <a:srgbClr val="000000"/>
                          </a:solidFill>
                          <a:effectLst/>
                          <a:latin typeface="Calibri" panose="020F0502020204030204" pitchFamily="34" charset="0"/>
                        </a:rPr>
                        <a:t> </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800" b="0" i="0" u="none" strike="noStrike">
                          <a:solidFill>
                            <a:srgbClr val="000000"/>
                          </a:solidFill>
                          <a:effectLst/>
                          <a:latin typeface="Calibri" panose="020F0502020204030204" pitchFamily="34" charset="0"/>
                        </a:rPr>
                        <a:t>****</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tc>
                  <a:txBody>
                    <a:bodyPr/>
                    <a:lstStyle/>
                    <a:p>
                      <a:pPr algn="ctr" fontAlgn="b"/>
                      <a:r>
                        <a:rPr lang="en-GB" sz="1800" b="0" i="0" u="none" strike="noStrike">
                          <a:solidFill>
                            <a:srgbClr val="000000"/>
                          </a:solidFill>
                          <a:effectLst/>
                          <a:latin typeface="Calibri" panose="020F0502020204030204" pitchFamily="34" charset="0"/>
                        </a:rPr>
                        <a:t>*</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800" b="0" i="0" u="none" strike="noStrike">
                          <a:solidFill>
                            <a:srgbClr val="000000"/>
                          </a:solidFill>
                          <a:effectLst/>
                          <a:latin typeface="Calibri" panose="020F0502020204030204" pitchFamily="34" charset="0"/>
                        </a:rPr>
                        <a:t>*</a:t>
                      </a:r>
                    </a:p>
                  </a:txBody>
                  <a:tcPr marL="7620" marR="7620" marT="762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97180">
                <a:tc>
                  <a:txBody>
                    <a:bodyPr/>
                    <a:lstStyle/>
                    <a:p>
                      <a:pPr algn="l" fontAlgn="b"/>
                      <a:r>
                        <a:rPr lang="en-GB" sz="1800" b="1" i="0" u="none" strike="noStrike">
                          <a:solidFill>
                            <a:srgbClr val="000000"/>
                          </a:solidFill>
                          <a:effectLst/>
                          <a:latin typeface="Calibri" panose="020F0502020204030204" pitchFamily="34" charset="0"/>
                        </a:rPr>
                        <a:t>Palestine</a:t>
                      </a:r>
                    </a:p>
                  </a:txBody>
                  <a:tcPr marL="7620" marR="7620" marT="762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800" b="0" i="0" u="none" strike="noStrike">
                          <a:solidFill>
                            <a:srgbClr val="000000"/>
                          </a:solidFill>
                          <a:effectLst/>
                          <a:latin typeface="Calibri" panose="020F0502020204030204" pitchFamily="34" charset="0"/>
                        </a:rPr>
                        <a:t> </a:t>
                      </a:r>
                    </a:p>
                  </a:txBody>
                  <a:tcPr marL="7620" marR="7620" marT="762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800" b="0" i="0" u="none" strike="noStrike">
                          <a:solidFill>
                            <a:srgbClr val="000000"/>
                          </a:solidFill>
                          <a:effectLst/>
                          <a:latin typeface="Calibri" panose="020F0502020204030204" pitchFamily="34" charset="0"/>
                        </a:rPr>
                        <a:t> </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800" b="0" i="0" u="none" strike="noStrike">
                          <a:solidFill>
                            <a:srgbClr val="000000"/>
                          </a:solidFill>
                          <a:effectLst/>
                          <a:latin typeface="Calibri" panose="020F0502020204030204" pitchFamily="34" charset="0"/>
                        </a:rPr>
                        <a:t> </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800" b="0" i="0" u="none" strike="noStrike">
                          <a:solidFill>
                            <a:srgbClr val="000000"/>
                          </a:solidFill>
                          <a:effectLst/>
                          <a:latin typeface="Calibri" panose="020F0502020204030204" pitchFamily="34" charset="0"/>
                        </a:rPr>
                        <a:t> </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800" b="0" i="0" u="none" strike="noStrike">
                          <a:solidFill>
                            <a:srgbClr val="000000"/>
                          </a:solidFill>
                          <a:effectLst/>
                          <a:latin typeface="Calibri" panose="020F0502020204030204" pitchFamily="34" charset="0"/>
                        </a:rPr>
                        <a:t> </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800" b="0" i="0" u="none" strike="noStrike">
                          <a:solidFill>
                            <a:srgbClr val="000000"/>
                          </a:solidFill>
                          <a:effectLst/>
                          <a:latin typeface="Calibri" panose="020F0502020204030204" pitchFamily="34" charset="0"/>
                        </a:rPr>
                        <a:t> </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800" b="0" i="0" u="none" strike="noStrike" dirty="0">
                          <a:solidFill>
                            <a:srgbClr val="000000"/>
                          </a:solidFill>
                          <a:effectLst/>
                          <a:latin typeface="Calibri" panose="020F0502020204030204" pitchFamily="34" charset="0"/>
                        </a:rPr>
                        <a:t> </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800" b="0" i="0" u="none" strike="noStrike">
                          <a:solidFill>
                            <a:srgbClr val="000000"/>
                          </a:solidFill>
                          <a:effectLst/>
                          <a:latin typeface="Calibri" panose="020F0502020204030204" pitchFamily="34" charset="0"/>
                        </a:rPr>
                        <a:t>***</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tc>
                  <a:txBody>
                    <a:bodyPr/>
                    <a:lstStyle/>
                    <a:p>
                      <a:pPr algn="ctr" fontAlgn="b"/>
                      <a:r>
                        <a:rPr lang="en-GB" sz="1800" b="0" i="0" u="none" strike="noStrike" dirty="0">
                          <a:solidFill>
                            <a:srgbClr val="000000"/>
                          </a:solidFill>
                          <a:effectLst/>
                          <a:latin typeface="Calibri" panose="020F0502020204030204" pitchFamily="34" charset="0"/>
                        </a:rPr>
                        <a:t> </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800" b="0" i="0" u="none" strike="noStrike">
                          <a:solidFill>
                            <a:srgbClr val="000000"/>
                          </a:solidFill>
                          <a:effectLst/>
                          <a:latin typeface="Calibri" panose="020F0502020204030204" pitchFamily="34" charset="0"/>
                        </a:rPr>
                        <a:t>**</a:t>
                      </a:r>
                    </a:p>
                  </a:txBody>
                  <a:tcPr marL="7620" marR="7620" marT="762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04800">
                <a:tc>
                  <a:txBody>
                    <a:bodyPr/>
                    <a:lstStyle/>
                    <a:p>
                      <a:pPr algn="l" fontAlgn="b"/>
                      <a:r>
                        <a:rPr lang="en-GB" sz="1800" b="1" i="0" u="none" strike="noStrike">
                          <a:solidFill>
                            <a:srgbClr val="000000"/>
                          </a:solidFill>
                          <a:effectLst/>
                          <a:latin typeface="Calibri" panose="020F0502020204030204" pitchFamily="34" charset="0"/>
                        </a:rPr>
                        <a:t>Jordan</a:t>
                      </a:r>
                    </a:p>
                  </a:txBody>
                  <a:tcPr marL="7620" marR="7620" marT="762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GB" sz="1800" b="0" i="0" u="none" strike="noStrike">
                          <a:solidFill>
                            <a:srgbClr val="000000"/>
                          </a:solidFill>
                          <a:effectLst/>
                          <a:latin typeface="Calibri" panose="020F0502020204030204" pitchFamily="34" charset="0"/>
                        </a:rPr>
                        <a:t> </a:t>
                      </a:r>
                    </a:p>
                  </a:txBody>
                  <a:tcPr marL="7620" marR="7620" marT="762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GB" sz="1800" b="0" i="0" u="none" strike="noStrike">
                          <a:solidFill>
                            <a:srgbClr val="000000"/>
                          </a:solidFill>
                          <a:effectLst/>
                          <a:latin typeface="Calibri" panose="020F0502020204030204" pitchFamily="34" charset="0"/>
                        </a:rPr>
                        <a:t> </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GB" sz="1800" b="0" i="0" u="none" strike="noStrike">
                          <a:solidFill>
                            <a:srgbClr val="000000"/>
                          </a:solidFill>
                          <a:effectLst/>
                          <a:latin typeface="Calibri" panose="020F0502020204030204" pitchFamily="34" charset="0"/>
                        </a:rPr>
                        <a:t> </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GB" sz="1800" b="0" i="0" u="none" strike="noStrike">
                          <a:solidFill>
                            <a:srgbClr val="000000"/>
                          </a:solidFill>
                          <a:effectLst/>
                          <a:latin typeface="Calibri" panose="020F0502020204030204" pitchFamily="34" charset="0"/>
                        </a:rPr>
                        <a:t> </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GB" sz="1800" b="0" i="0" u="none" strike="noStrike">
                          <a:solidFill>
                            <a:srgbClr val="000000"/>
                          </a:solidFill>
                          <a:effectLst/>
                          <a:latin typeface="Calibri" panose="020F0502020204030204" pitchFamily="34" charset="0"/>
                        </a:rPr>
                        <a:t> </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GB" sz="1800" b="0" i="0" u="none" strike="noStrike">
                          <a:solidFill>
                            <a:srgbClr val="000000"/>
                          </a:solidFill>
                          <a:effectLst/>
                          <a:latin typeface="Calibri" panose="020F0502020204030204" pitchFamily="34" charset="0"/>
                        </a:rPr>
                        <a:t>*</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GB" sz="1800" b="0" i="0" u="none" strike="noStrike" dirty="0">
                          <a:solidFill>
                            <a:srgbClr val="000000"/>
                          </a:solidFill>
                          <a:effectLst/>
                          <a:latin typeface="Calibri" panose="020F0502020204030204" pitchFamily="34" charset="0"/>
                        </a:rPr>
                        <a:t> </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GB" sz="1800" b="0" i="0" u="none" strike="noStrike">
                          <a:solidFill>
                            <a:srgbClr val="000000"/>
                          </a:solidFill>
                          <a:effectLst/>
                          <a:latin typeface="Calibri" panose="020F0502020204030204" pitchFamily="34" charset="0"/>
                        </a:rPr>
                        <a:t>****</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tc>
                  <a:txBody>
                    <a:bodyPr/>
                    <a:lstStyle/>
                    <a:p>
                      <a:pPr algn="ctr" fontAlgn="b"/>
                      <a:r>
                        <a:rPr lang="en-GB" sz="1800" b="0" i="0" u="none" strike="noStrike">
                          <a:solidFill>
                            <a:srgbClr val="000000"/>
                          </a:solidFill>
                          <a:effectLst/>
                          <a:latin typeface="Calibri" panose="020F0502020204030204" pitchFamily="34" charset="0"/>
                        </a:rPr>
                        <a:t> </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GB" sz="1800" b="0" i="0" u="none" strike="noStrike">
                          <a:solidFill>
                            <a:srgbClr val="000000"/>
                          </a:solidFill>
                          <a:effectLst/>
                          <a:latin typeface="Calibri" panose="020F0502020204030204" pitchFamily="34" charset="0"/>
                        </a:rPr>
                        <a:t>****</a:t>
                      </a:r>
                    </a:p>
                  </a:txBody>
                  <a:tcPr marL="7620" marR="7620" marT="762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tr>
              <a:tr h="190500">
                <a:tc>
                  <a:txBody>
                    <a:bodyPr/>
                    <a:lstStyle/>
                    <a:p>
                      <a:pPr algn="l" fontAlgn="b"/>
                      <a:endParaRPr lang="en-GB" sz="1100" b="0" i="0" u="none" strike="noStrike">
                        <a:solidFill>
                          <a:srgbClr val="000000"/>
                        </a:solidFill>
                        <a:effectLst/>
                        <a:latin typeface="Calibri" panose="020F0502020204030204" pitchFamily="34" charset="0"/>
                      </a:endParaRPr>
                    </a:p>
                  </a:txBody>
                  <a:tcPr marL="7620" marR="7620" marT="762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l" fontAlgn="b"/>
                      <a:endParaRPr lang="en-GB" sz="1100" b="0" i="0" u="none" strike="noStrike">
                        <a:solidFill>
                          <a:srgbClr val="000000"/>
                        </a:solidFill>
                        <a:effectLst/>
                        <a:latin typeface="Calibri" panose="020F0502020204030204" pitchFamily="34" charset="0"/>
                      </a:endParaRPr>
                    </a:p>
                  </a:txBody>
                  <a:tcPr marL="7620" marR="7620" marT="762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endParaRPr lang="en-GB" sz="1100" b="0" i="0" u="none" strike="noStrike">
                        <a:solidFill>
                          <a:srgbClr val="000000"/>
                        </a:solidFill>
                        <a:effectLst/>
                        <a:latin typeface="Calibri" panose="020F0502020204030204" pitchFamily="34" charset="0"/>
                      </a:endParaRPr>
                    </a:p>
                  </a:txBody>
                  <a:tcPr marL="7620" marR="7620" marT="762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l" fontAlgn="b"/>
                      <a:endParaRPr lang="en-GB" sz="1100" b="0" i="0" u="none" strike="noStrike">
                        <a:solidFill>
                          <a:srgbClr val="000000"/>
                        </a:solidFill>
                        <a:effectLst/>
                        <a:latin typeface="Calibri" panose="020F0502020204030204" pitchFamily="34" charset="0"/>
                      </a:endParaRPr>
                    </a:p>
                  </a:txBody>
                  <a:tcPr marL="7620" marR="7620" marT="762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l" fontAlgn="b"/>
                      <a:endParaRPr lang="en-GB" sz="1100" b="0" i="0" u="none" strike="noStrike">
                        <a:solidFill>
                          <a:srgbClr val="000000"/>
                        </a:solidFill>
                        <a:effectLst/>
                        <a:latin typeface="Calibri" panose="020F0502020204030204" pitchFamily="34" charset="0"/>
                      </a:endParaRPr>
                    </a:p>
                  </a:txBody>
                  <a:tcPr marL="7620" marR="7620" marT="762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l" fontAlgn="b"/>
                      <a:endParaRPr lang="en-GB" sz="1100" b="0" i="0" u="none" strike="noStrike">
                        <a:solidFill>
                          <a:srgbClr val="000000"/>
                        </a:solidFill>
                        <a:effectLst/>
                        <a:latin typeface="Calibri" panose="020F0502020204030204" pitchFamily="34" charset="0"/>
                      </a:endParaRPr>
                    </a:p>
                  </a:txBody>
                  <a:tcPr marL="7620" marR="7620" marT="762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l" fontAlgn="b"/>
                      <a:endParaRPr lang="en-GB" sz="1100" b="0" i="0" u="none" strike="noStrike">
                        <a:solidFill>
                          <a:srgbClr val="000000"/>
                        </a:solidFill>
                        <a:effectLst/>
                        <a:latin typeface="Calibri" panose="020F0502020204030204" pitchFamily="34" charset="0"/>
                      </a:endParaRPr>
                    </a:p>
                  </a:txBody>
                  <a:tcPr marL="7620" marR="7620" marT="762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endParaRPr lang="en-GB" sz="1100" b="0" i="0" u="none" strike="noStrike">
                        <a:solidFill>
                          <a:srgbClr val="000000"/>
                        </a:solidFill>
                        <a:effectLst/>
                        <a:latin typeface="Calibri" panose="020F0502020204030204" pitchFamily="34" charset="0"/>
                      </a:endParaRPr>
                    </a:p>
                  </a:txBody>
                  <a:tcPr marL="7620" marR="7620" marT="762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l" fontAlgn="b"/>
                      <a:endParaRPr lang="en-GB" sz="1100" b="0" i="0" u="none" strike="noStrike">
                        <a:solidFill>
                          <a:srgbClr val="000000"/>
                        </a:solidFill>
                        <a:effectLst/>
                        <a:latin typeface="Calibri" panose="020F0502020204030204" pitchFamily="34" charset="0"/>
                      </a:endParaRPr>
                    </a:p>
                  </a:txBody>
                  <a:tcPr marL="7620" marR="7620" marT="762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l" fontAlgn="b"/>
                      <a:endParaRPr lang="en-GB" sz="1100" b="0" i="0" u="none" strike="noStrike">
                        <a:solidFill>
                          <a:srgbClr val="000000"/>
                        </a:solidFill>
                        <a:effectLst/>
                        <a:latin typeface="Calibri" panose="020F0502020204030204" pitchFamily="34" charset="0"/>
                      </a:endParaRPr>
                    </a:p>
                  </a:txBody>
                  <a:tcPr marL="7620" marR="7620" marT="762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l" fontAlgn="b"/>
                      <a:endParaRPr lang="en-GB" sz="1100" b="0" i="0" u="none" strike="noStrike">
                        <a:solidFill>
                          <a:srgbClr val="000000"/>
                        </a:solidFill>
                        <a:effectLst/>
                        <a:latin typeface="Calibri" panose="020F0502020204030204" pitchFamily="34" charset="0"/>
                      </a:endParaRPr>
                    </a:p>
                  </a:txBody>
                  <a:tcPr marL="7620" marR="7620" marT="7620" marB="0" anchor="b">
                    <a:lnL>
                      <a:noFill/>
                    </a:lnL>
                    <a:lnR>
                      <a:noFill/>
                    </a:lnR>
                    <a:lnT w="12700" cap="flat" cmpd="sng" algn="ctr">
                      <a:solidFill>
                        <a:srgbClr val="000000"/>
                      </a:solidFill>
                      <a:prstDash val="solid"/>
                      <a:round/>
                      <a:headEnd type="none" w="med" len="med"/>
                      <a:tailEnd type="none" w="med" len="med"/>
                    </a:lnT>
                    <a:lnB>
                      <a:noFill/>
                    </a:lnB>
                  </a:tcPr>
                </a:tc>
              </a:tr>
              <a:tr h="304800">
                <a:tc>
                  <a:txBody>
                    <a:bodyPr/>
                    <a:lstStyle/>
                    <a:p>
                      <a:pPr algn="l" fontAlgn="b"/>
                      <a:endParaRPr lang="en-GB" sz="1100" b="0" i="0" u="none" strike="noStrike">
                        <a:solidFill>
                          <a:srgbClr val="000000"/>
                        </a:solidFill>
                        <a:effectLst/>
                        <a:latin typeface="Calibri" panose="020F0502020204030204" pitchFamily="34" charset="0"/>
                      </a:endParaRPr>
                    </a:p>
                  </a:txBody>
                  <a:tcPr marL="7620" marR="7620" marT="7620"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l" fontAlgn="b"/>
                      <a:r>
                        <a:rPr lang="en-GB" sz="1100" b="0" i="0" u="none" strike="noStrike">
                          <a:solidFill>
                            <a:srgbClr val="000000"/>
                          </a:solidFill>
                          <a:effectLst/>
                          <a:latin typeface="Calibri" panose="020F0502020204030204" pitchFamily="34" charset="0"/>
                        </a:rPr>
                        <a:t> </a:t>
                      </a:r>
                    </a:p>
                  </a:txBody>
                  <a:tcPr marL="7620" marR="7620" marT="762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tc gridSpan="4">
                  <a:txBody>
                    <a:bodyPr/>
                    <a:lstStyle/>
                    <a:p>
                      <a:pPr algn="l" fontAlgn="b"/>
                      <a:r>
                        <a:rPr lang="en-GB" sz="1800" b="0" i="0" u="none" strike="noStrike">
                          <a:solidFill>
                            <a:srgbClr val="000000"/>
                          </a:solidFill>
                          <a:effectLst/>
                          <a:latin typeface="Calibri" panose="020F0502020204030204" pitchFamily="34" charset="0"/>
                        </a:rPr>
                        <a:t> strong specialization</a:t>
                      </a:r>
                    </a:p>
                  </a:txBody>
                  <a:tcPr marL="7620" marR="7620" marT="762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hMerge="1">
                  <a:txBody>
                    <a:bodyPr/>
                    <a:lstStyle/>
                    <a:p>
                      <a:endParaRPr lang="en-GB"/>
                    </a:p>
                  </a:txBody>
                  <a:tcPr/>
                </a:tc>
                <a:tc hMerge="1">
                  <a:txBody>
                    <a:bodyPr/>
                    <a:lstStyle/>
                    <a:p>
                      <a:endParaRPr lang="en-GB"/>
                    </a:p>
                  </a:txBody>
                  <a:tcPr/>
                </a:tc>
                <a:tc hMerge="1">
                  <a:txBody>
                    <a:bodyPr/>
                    <a:lstStyle/>
                    <a:p>
                      <a:endParaRPr lang="en-GB"/>
                    </a:p>
                  </a:txBody>
                  <a:tcPr/>
                </a:tc>
                <a:tc>
                  <a:txBody>
                    <a:bodyPr/>
                    <a:lstStyle/>
                    <a:p>
                      <a:pPr algn="l" fontAlgn="b"/>
                      <a:r>
                        <a:rPr lang="en-GB" sz="1100" b="0" i="0" u="none" strike="noStrike" dirty="0">
                          <a:solidFill>
                            <a:srgbClr val="000000"/>
                          </a:solidFill>
                          <a:effectLst/>
                          <a:latin typeface="Calibri" panose="020F0502020204030204" pitchFamily="34" charset="0"/>
                        </a:rPr>
                        <a:t> </a:t>
                      </a:r>
                    </a:p>
                  </a:txBody>
                  <a:tcPr marL="7620" marR="7620" marT="762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gridSpan="4">
                  <a:txBody>
                    <a:bodyPr/>
                    <a:lstStyle/>
                    <a:p>
                      <a:pPr algn="l" fontAlgn="b"/>
                      <a:r>
                        <a:rPr lang="en-GB" sz="1800" b="0" i="0" u="none" strike="noStrike" dirty="0" smtClean="0">
                          <a:solidFill>
                            <a:srgbClr val="000000"/>
                          </a:solidFill>
                          <a:effectLst/>
                          <a:latin typeface="Calibri" panose="020F0502020204030204" pitchFamily="34" charset="0"/>
                        </a:rPr>
                        <a:t> good </a:t>
                      </a:r>
                      <a:r>
                        <a:rPr lang="en-GB" sz="1800" b="0" i="0" u="none" strike="noStrike" dirty="0">
                          <a:solidFill>
                            <a:srgbClr val="000000"/>
                          </a:solidFill>
                          <a:effectLst/>
                          <a:latin typeface="Calibri" panose="020F0502020204030204" pitchFamily="34" charset="0"/>
                        </a:rPr>
                        <a:t>specialization</a:t>
                      </a:r>
                    </a:p>
                  </a:txBody>
                  <a:tcPr marL="7620" marR="7620" marT="7620" marB="0" anchor="b">
                    <a:lnL w="12700" cap="flat" cmpd="sng" algn="ctr">
                      <a:solidFill>
                        <a:srgbClr val="000000"/>
                      </a:solidFill>
                      <a:prstDash val="solid"/>
                      <a:round/>
                      <a:headEnd type="none" w="med" len="med"/>
                      <a:tailEnd type="none" w="med" len="med"/>
                    </a:lnL>
                    <a:lnR>
                      <a:noFill/>
                    </a:lnR>
                    <a:lnT>
                      <a:noFill/>
                    </a:lnT>
                    <a:lnB>
                      <a:noFill/>
                    </a:lnB>
                  </a:tcPr>
                </a:tc>
                <a:tc hMerge="1">
                  <a:txBody>
                    <a:bodyPr/>
                    <a:lstStyle/>
                    <a:p>
                      <a:endParaRPr lang="en-GB"/>
                    </a:p>
                  </a:txBody>
                  <a:tcPr/>
                </a:tc>
                <a:tc hMerge="1">
                  <a:txBody>
                    <a:bodyPr/>
                    <a:lstStyle/>
                    <a:p>
                      <a:endParaRPr lang="en-GB"/>
                    </a:p>
                  </a:txBody>
                  <a:tcPr/>
                </a:tc>
                <a:tc hMerge="1">
                  <a:txBody>
                    <a:bodyPr/>
                    <a:lstStyle/>
                    <a:p>
                      <a:endParaRPr lang="en-GB"/>
                    </a:p>
                  </a:txBody>
                  <a:tcPr/>
                </a:tc>
              </a:tr>
            </a:tbl>
          </a:graphicData>
        </a:graphic>
      </p:graphicFrame>
      <p:sp>
        <p:nvSpPr>
          <p:cNvPr id="83" name="CasellaDiTesto 82"/>
          <p:cNvSpPr txBox="1"/>
          <p:nvPr/>
        </p:nvSpPr>
        <p:spPr>
          <a:xfrm>
            <a:off x="2208001" y="1170476"/>
            <a:ext cx="277640" cy="584775"/>
          </a:xfrm>
          <a:prstGeom prst="rect">
            <a:avLst/>
          </a:prstGeom>
          <a:noFill/>
        </p:spPr>
        <p:txBody>
          <a:bodyPr wrap="none" rtlCol="0">
            <a:spAutoFit/>
          </a:bodyPr>
          <a:lstStyle/>
          <a:p>
            <a:r>
              <a:rPr lang="en-GB" sz="3200" dirty="0" smtClean="0">
                <a:solidFill>
                  <a:srgbClr val="FF0000"/>
                </a:solidFill>
              </a:rPr>
              <a:t> </a:t>
            </a:r>
            <a:endParaRPr lang="en-GB" sz="3200" dirty="0">
              <a:solidFill>
                <a:srgbClr val="FF0000"/>
              </a:solidFill>
            </a:endParaRPr>
          </a:p>
        </p:txBody>
      </p:sp>
      <p:sp>
        <p:nvSpPr>
          <p:cNvPr id="10" name="CasellaDiTesto 9"/>
          <p:cNvSpPr txBox="1"/>
          <p:nvPr/>
        </p:nvSpPr>
        <p:spPr>
          <a:xfrm>
            <a:off x="467544" y="6429487"/>
            <a:ext cx="5186997" cy="369332"/>
          </a:xfrm>
          <a:prstGeom prst="rect">
            <a:avLst/>
          </a:prstGeom>
          <a:noFill/>
        </p:spPr>
        <p:txBody>
          <a:bodyPr wrap="none" rtlCol="0">
            <a:spAutoFit/>
          </a:bodyPr>
          <a:lstStyle/>
          <a:p>
            <a:r>
              <a:rPr lang="fr-FR" b="1" dirty="0" err="1">
                <a:solidFill>
                  <a:schemeClr val="accent1">
                    <a:lumMod val="75000"/>
                  </a:schemeClr>
                </a:solidFill>
              </a:rPr>
              <a:t>Capitalization</a:t>
            </a:r>
            <a:r>
              <a:rPr lang="fr-FR" b="1" dirty="0">
                <a:solidFill>
                  <a:schemeClr val="accent1">
                    <a:lumMod val="75000"/>
                  </a:schemeClr>
                </a:solidFill>
              </a:rPr>
              <a:t> Forum, Alexandria 1st </a:t>
            </a:r>
            <a:r>
              <a:rPr lang="fr-FR" b="1" dirty="0" err="1">
                <a:solidFill>
                  <a:schemeClr val="accent1">
                    <a:lumMod val="75000"/>
                  </a:schemeClr>
                </a:solidFill>
              </a:rPr>
              <a:t>December</a:t>
            </a:r>
            <a:r>
              <a:rPr lang="fr-FR" b="1" dirty="0">
                <a:solidFill>
                  <a:schemeClr val="accent1">
                    <a:lumMod val="75000"/>
                  </a:schemeClr>
                </a:solidFill>
              </a:rPr>
              <a:t> 2015</a:t>
            </a:r>
            <a:endParaRPr lang="fr-FR" dirty="0">
              <a:solidFill>
                <a:schemeClr val="accent1">
                  <a:lumMod val="75000"/>
                </a:schemeClr>
              </a:solidFill>
            </a:endParaRPr>
          </a:p>
        </p:txBody>
      </p:sp>
      <p:sp>
        <p:nvSpPr>
          <p:cNvPr id="11" name="Rettangolo 10"/>
          <p:cNvSpPr/>
          <p:nvPr/>
        </p:nvSpPr>
        <p:spPr>
          <a:xfrm>
            <a:off x="467544" y="6339095"/>
            <a:ext cx="8001056" cy="45719"/>
          </a:xfrm>
          <a:prstGeom prst="rect">
            <a:avLst/>
          </a:prstGeom>
          <a:solidFill>
            <a:srgbClr val="0033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numero diapositiva 1"/>
          <p:cNvSpPr>
            <a:spLocks noGrp="1"/>
          </p:cNvSpPr>
          <p:nvPr>
            <p:ph type="sldNum" sz="quarter" idx="12"/>
          </p:nvPr>
        </p:nvSpPr>
        <p:spPr/>
        <p:txBody>
          <a:bodyPr/>
          <a:lstStyle/>
          <a:p>
            <a:fld id="{01E9E200-B787-4253-9A13-61AE61D0C841}" type="slidenum">
              <a:rPr lang="fr-FR" smtClean="0"/>
              <a:pPr/>
              <a:t>11</a:t>
            </a:fld>
            <a:endParaRPr lang="fr-FR"/>
          </a:p>
        </p:txBody>
      </p:sp>
      <p:sp>
        <p:nvSpPr>
          <p:cNvPr id="3" name="Titolo 2"/>
          <p:cNvSpPr>
            <a:spLocks noGrp="1"/>
          </p:cNvSpPr>
          <p:nvPr>
            <p:ph type="title"/>
          </p:nvPr>
        </p:nvSpPr>
        <p:spPr>
          <a:xfrm>
            <a:off x="457200" y="274638"/>
            <a:ext cx="8229600" cy="941976"/>
          </a:xfrm>
        </p:spPr>
        <p:txBody>
          <a:bodyPr>
            <a:normAutofit/>
          </a:bodyPr>
          <a:lstStyle/>
          <a:p>
            <a:pPr algn="l"/>
            <a:r>
              <a:rPr lang="en-US" sz="3200" b="1" dirty="0">
                <a:solidFill>
                  <a:schemeClr val="accent1">
                    <a:lumMod val="75000"/>
                  </a:schemeClr>
                </a:solidFill>
              </a:rPr>
              <a:t>Integration of the value </a:t>
            </a:r>
            <a:r>
              <a:rPr lang="en-US" sz="3200" b="1" dirty="0" smtClean="0">
                <a:solidFill>
                  <a:schemeClr val="accent1">
                    <a:lumMod val="75000"/>
                  </a:schemeClr>
                </a:solidFill>
              </a:rPr>
              <a:t>chains.</a:t>
            </a:r>
            <a:endParaRPr lang="en-GB" sz="3200" dirty="0"/>
          </a:p>
        </p:txBody>
      </p:sp>
      <p:grpSp>
        <p:nvGrpSpPr>
          <p:cNvPr id="4" name="Gruppo 3"/>
          <p:cNvGrpSpPr/>
          <p:nvPr/>
        </p:nvGrpSpPr>
        <p:grpSpPr>
          <a:xfrm>
            <a:off x="1194078" y="1537668"/>
            <a:ext cx="7200800" cy="3480843"/>
            <a:chOff x="1259632" y="1556792"/>
            <a:chExt cx="7200800" cy="3816424"/>
          </a:xfrm>
        </p:grpSpPr>
        <p:sp>
          <p:nvSpPr>
            <p:cNvPr id="5" name="Pentagono 4"/>
            <p:cNvSpPr/>
            <p:nvPr/>
          </p:nvSpPr>
          <p:spPr>
            <a:xfrm>
              <a:off x="1331640" y="2132856"/>
              <a:ext cx="3600400" cy="360040"/>
            </a:xfrm>
            <a:prstGeom prst="homePlate">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solidFill>
                    <a:schemeClr val="tx1"/>
                  </a:solidFill>
                </a:rPr>
                <a:t>2</a:t>
              </a:r>
              <a:endParaRPr lang="en-GB" dirty="0">
                <a:solidFill>
                  <a:schemeClr val="tx1"/>
                </a:solidFill>
              </a:endParaRPr>
            </a:p>
          </p:txBody>
        </p:sp>
        <p:sp>
          <p:nvSpPr>
            <p:cNvPr id="6" name="Pentagono 5"/>
            <p:cNvSpPr/>
            <p:nvPr/>
          </p:nvSpPr>
          <p:spPr>
            <a:xfrm>
              <a:off x="1331640" y="3501008"/>
              <a:ext cx="2304256" cy="360040"/>
            </a:xfrm>
            <a:prstGeom prst="homePlate">
              <a:avLst/>
            </a:prstGeom>
            <a:gradFill flip="none" rotWithShape="1">
              <a:gsLst>
                <a:gs pos="0">
                  <a:schemeClr val="accent4">
                    <a:lumMod val="60000"/>
                    <a:lumOff val="40000"/>
                    <a:shade val="30000"/>
                    <a:satMod val="115000"/>
                  </a:schemeClr>
                </a:gs>
                <a:gs pos="50000">
                  <a:schemeClr val="accent4">
                    <a:lumMod val="60000"/>
                    <a:lumOff val="40000"/>
                    <a:shade val="67500"/>
                    <a:satMod val="115000"/>
                  </a:schemeClr>
                </a:gs>
                <a:gs pos="100000">
                  <a:schemeClr val="accent4">
                    <a:lumMod val="60000"/>
                    <a:lumOff val="40000"/>
                    <a:shade val="100000"/>
                    <a:satMod val="115000"/>
                  </a:schemeClr>
                </a:gs>
              </a:gsLst>
              <a:lin ang="81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solidFill>
                    <a:schemeClr val="tx1"/>
                  </a:solidFill>
                </a:rPr>
                <a:t>5</a:t>
              </a:r>
              <a:endParaRPr lang="en-GB" dirty="0">
                <a:solidFill>
                  <a:schemeClr val="tx1"/>
                </a:solidFill>
              </a:endParaRPr>
            </a:p>
          </p:txBody>
        </p:sp>
        <p:sp>
          <p:nvSpPr>
            <p:cNvPr id="7" name="Pentagono 6"/>
            <p:cNvSpPr/>
            <p:nvPr/>
          </p:nvSpPr>
          <p:spPr>
            <a:xfrm>
              <a:off x="2483768" y="4005064"/>
              <a:ext cx="2664296" cy="360040"/>
            </a:xfrm>
            <a:prstGeom prst="homePlat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solidFill>
                    <a:schemeClr val="tx1"/>
                  </a:solidFill>
                </a:rPr>
                <a:t>6</a:t>
              </a:r>
              <a:endParaRPr lang="en-GB" dirty="0">
                <a:solidFill>
                  <a:schemeClr val="tx1"/>
                </a:solidFill>
              </a:endParaRPr>
            </a:p>
          </p:txBody>
        </p:sp>
        <p:sp>
          <p:nvSpPr>
            <p:cNvPr id="8" name="Pentagono 7"/>
            <p:cNvSpPr/>
            <p:nvPr/>
          </p:nvSpPr>
          <p:spPr>
            <a:xfrm>
              <a:off x="2267744" y="1700808"/>
              <a:ext cx="3456384" cy="360040"/>
            </a:xfrm>
            <a:prstGeom prst="homePlate">
              <a:avLst/>
            </a:prstGeom>
            <a:gradFill flip="none" rotWithShape="1">
              <a:gsLst>
                <a:gs pos="0">
                  <a:schemeClr val="accent2">
                    <a:lumMod val="60000"/>
                    <a:lumOff val="40000"/>
                    <a:tint val="66000"/>
                    <a:satMod val="160000"/>
                  </a:schemeClr>
                </a:gs>
                <a:gs pos="50000">
                  <a:schemeClr val="accent2">
                    <a:lumMod val="60000"/>
                    <a:lumOff val="40000"/>
                    <a:tint val="44500"/>
                    <a:satMod val="160000"/>
                  </a:schemeClr>
                </a:gs>
                <a:gs pos="100000">
                  <a:schemeClr val="accent2">
                    <a:lumMod val="60000"/>
                    <a:lumOff val="40000"/>
                    <a:tint val="23500"/>
                    <a:satMod val="160000"/>
                  </a:scheme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solidFill>
                    <a:schemeClr val="tx1"/>
                  </a:solidFill>
                </a:rPr>
                <a:t>1</a:t>
              </a:r>
              <a:endParaRPr lang="en-GB" dirty="0">
                <a:solidFill>
                  <a:schemeClr val="tx1"/>
                </a:solidFill>
              </a:endParaRPr>
            </a:p>
          </p:txBody>
        </p:sp>
        <p:sp>
          <p:nvSpPr>
            <p:cNvPr id="9" name="Pentagono 8"/>
            <p:cNvSpPr/>
            <p:nvPr/>
          </p:nvSpPr>
          <p:spPr>
            <a:xfrm>
              <a:off x="1403648" y="4869160"/>
              <a:ext cx="3384376" cy="360040"/>
            </a:xfrm>
            <a:prstGeom prst="homePlate">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solidFill>
                    <a:schemeClr val="tx1"/>
                  </a:solidFill>
                </a:rPr>
                <a:t>8</a:t>
              </a:r>
              <a:endParaRPr lang="en-GB" dirty="0">
                <a:solidFill>
                  <a:schemeClr val="tx1"/>
                </a:solidFill>
              </a:endParaRPr>
            </a:p>
          </p:txBody>
        </p:sp>
        <p:sp>
          <p:nvSpPr>
            <p:cNvPr id="10" name="Pentagono 9"/>
            <p:cNvSpPr/>
            <p:nvPr/>
          </p:nvSpPr>
          <p:spPr>
            <a:xfrm>
              <a:off x="3491880" y="4437112"/>
              <a:ext cx="3024336" cy="360040"/>
            </a:xfrm>
            <a:prstGeom prst="homePlate">
              <a:avLst/>
            </a:prstGeom>
            <a:gradFill flip="none" rotWithShape="1">
              <a:gsLst>
                <a:gs pos="0">
                  <a:schemeClr val="accent3">
                    <a:lumMod val="60000"/>
                    <a:lumOff val="40000"/>
                    <a:shade val="30000"/>
                    <a:satMod val="115000"/>
                  </a:schemeClr>
                </a:gs>
                <a:gs pos="50000">
                  <a:schemeClr val="accent3">
                    <a:lumMod val="60000"/>
                    <a:lumOff val="40000"/>
                    <a:shade val="67500"/>
                    <a:satMod val="115000"/>
                  </a:schemeClr>
                </a:gs>
                <a:gs pos="100000">
                  <a:schemeClr val="accent3">
                    <a:lumMod val="60000"/>
                    <a:lumOff val="40000"/>
                    <a:shade val="100000"/>
                    <a:satMod val="115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solidFill>
                    <a:schemeClr val="tx1"/>
                  </a:solidFill>
                </a:rPr>
                <a:t>7</a:t>
              </a:r>
              <a:endParaRPr lang="en-GB" dirty="0">
                <a:solidFill>
                  <a:schemeClr val="tx1"/>
                </a:solidFill>
              </a:endParaRPr>
            </a:p>
          </p:txBody>
        </p:sp>
        <p:sp>
          <p:nvSpPr>
            <p:cNvPr id="11" name="Pentagono 10"/>
            <p:cNvSpPr/>
            <p:nvPr/>
          </p:nvSpPr>
          <p:spPr>
            <a:xfrm>
              <a:off x="2915816" y="3068960"/>
              <a:ext cx="4752528" cy="360040"/>
            </a:xfrm>
            <a:prstGeom prst="homePlat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solidFill>
                    <a:schemeClr val="tx1"/>
                  </a:solidFill>
                </a:rPr>
                <a:t>4</a:t>
              </a:r>
              <a:endParaRPr lang="en-GB" dirty="0">
                <a:solidFill>
                  <a:schemeClr val="tx1"/>
                </a:solidFill>
              </a:endParaRPr>
            </a:p>
          </p:txBody>
        </p:sp>
        <p:sp>
          <p:nvSpPr>
            <p:cNvPr id="12" name="Pentagono 11"/>
            <p:cNvSpPr/>
            <p:nvPr/>
          </p:nvSpPr>
          <p:spPr>
            <a:xfrm>
              <a:off x="2555776" y="2564904"/>
              <a:ext cx="3600400" cy="360040"/>
            </a:xfrm>
            <a:prstGeom prst="homePlat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solidFill>
                    <a:schemeClr val="tx1"/>
                  </a:solidFill>
                </a:rPr>
                <a:t>3</a:t>
              </a:r>
              <a:endParaRPr lang="en-GB" dirty="0">
                <a:solidFill>
                  <a:schemeClr val="tx1"/>
                </a:solidFill>
              </a:endParaRPr>
            </a:p>
          </p:txBody>
        </p:sp>
        <p:sp>
          <p:nvSpPr>
            <p:cNvPr id="13" name="Pentagono 12"/>
            <p:cNvSpPr/>
            <p:nvPr/>
          </p:nvSpPr>
          <p:spPr>
            <a:xfrm>
              <a:off x="1259632" y="1556792"/>
              <a:ext cx="7200800" cy="3816424"/>
            </a:xfrm>
            <a:prstGeom prst="homePlate">
              <a:avLst/>
            </a:prstGeom>
            <a:noFill/>
            <a:ln w="57150"/>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4" name="Connettore 7 13"/>
            <p:cNvCxnSpPr/>
            <p:nvPr/>
          </p:nvCxnSpPr>
          <p:spPr>
            <a:xfrm rot="16200000" flipH="1">
              <a:off x="3923928" y="2780928"/>
              <a:ext cx="1728192" cy="1728192"/>
            </a:xfrm>
            <a:prstGeom prst="curvedConnector3">
              <a:avLst>
                <a:gd name="adj1" fmla="val 50000"/>
              </a:avLst>
            </a:prstGeom>
            <a:ln w="28575">
              <a:solidFill>
                <a:srgbClr val="33CC33"/>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15" name="Connettore 1 14"/>
            <p:cNvCxnSpPr/>
            <p:nvPr/>
          </p:nvCxnSpPr>
          <p:spPr>
            <a:xfrm>
              <a:off x="6516216" y="1556792"/>
              <a:ext cx="0" cy="3816424"/>
            </a:xfrm>
            <a:prstGeom prst="line">
              <a:avLst/>
            </a:prstGeom>
          </p:spPr>
          <p:style>
            <a:lnRef idx="1">
              <a:schemeClr val="accent1"/>
            </a:lnRef>
            <a:fillRef idx="0">
              <a:schemeClr val="accent1"/>
            </a:fillRef>
            <a:effectRef idx="0">
              <a:schemeClr val="accent1"/>
            </a:effectRef>
            <a:fontRef idx="minor">
              <a:schemeClr val="tx1"/>
            </a:fontRef>
          </p:style>
        </p:cxnSp>
        <p:cxnSp>
          <p:nvCxnSpPr>
            <p:cNvPr id="16" name="Connettore 1 15"/>
            <p:cNvCxnSpPr/>
            <p:nvPr/>
          </p:nvCxnSpPr>
          <p:spPr>
            <a:xfrm>
              <a:off x="2411760" y="1556792"/>
              <a:ext cx="0" cy="3816424"/>
            </a:xfrm>
            <a:prstGeom prst="line">
              <a:avLst/>
            </a:prstGeom>
          </p:spPr>
          <p:style>
            <a:lnRef idx="1">
              <a:schemeClr val="accent1"/>
            </a:lnRef>
            <a:fillRef idx="0">
              <a:schemeClr val="accent1"/>
            </a:fillRef>
            <a:effectRef idx="0">
              <a:schemeClr val="accent1"/>
            </a:effectRef>
            <a:fontRef idx="minor">
              <a:schemeClr val="tx1"/>
            </a:fontRef>
          </p:style>
        </p:cxnSp>
        <p:cxnSp>
          <p:nvCxnSpPr>
            <p:cNvPr id="17" name="Connettore 1 16"/>
            <p:cNvCxnSpPr/>
            <p:nvPr/>
          </p:nvCxnSpPr>
          <p:spPr>
            <a:xfrm>
              <a:off x="3851920" y="1556792"/>
              <a:ext cx="0" cy="3816424"/>
            </a:xfrm>
            <a:prstGeom prst="line">
              <a:avLst/>
            </a:prstGeom>
          </p:spPr>
          <p:style>
            <a:lnRef idx="1">
              <a:schemeClr val="accent1"/>
            </a:lnRef>
            <a:fillRef idx="0">
              <a:schemeClr val="accent1"/>
            </a:fillRef>
            <a:effectRef idx="0">
              <a:schemeClr val="accent1"/>
            </a:effectRef>
            <a:fontRef idx="minor">
              <a:schemeClr val="tx1"/>
            </a:fontRef>
          </p:style>
        </p:cxnSp>
        <p:cxnSp>
          <p:nvCxnSpPr>
            <p:cNvPr id="18" name="Connettore 1 17"/>
            <p:cNvCxnSpPr/>
            <p:nvPr/>
          </p:nvCxnSpPr>
          <p:spPr>
            <a:xfrm>
              <a:off x="5364088" y="1556792"/>
              <a:ext cx="0" cy="3816424"/>
            </a:xfrm>
            <a:prstGeom prst="line">
              <a:avLst/>
            </a:prstGeom>
          </p:spPr>
          <p:style>
            <a:lnRef idx="1">
              <a:schemeClr val="accent1"/>
            </a:lnRef>
            <a:fillRef idx="0">
              <a:schemeClr val="accent1"/>
            </a:fillRef>
            <a:effectRef idx="0">
              <a:schemeClr val="accent1"/>
            </a:effectRef>
            <a:fontRef idx="minor">
              <a:schemeClr val="tx1"/>
            </a:fontRef>
          </p:style>
        </p:cxnSp>
        <p:cxnSp>
          <p:nvCxnSpPr>
            <p:cNvPr id="19" name="Connettore 7 18"/>
            <p:cNvCxnSpPr/>
            <p:nvPr/>
          </p:nvCxnSpPr>
          <p:spPr>
            <a:xfrm rot="16200000" flipH="1">
              <a:off x="1115616" y="2708920"/>
              <a:ext cx="1440160" cy="576064"/>
            </a:xfrm>
            <a:prstGeom prst="curvedConnector3">
              <a:avLst>
                <a:gd name="adj1" fmla="val 50000"/>
              </a:avLst>
            </a:prstGeom>
            <a:ln w="28575">
              <a:solidFill>
                <a:srgbClr val="33CC33"/>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20" name="Connettore 7 19"/>
            <p:cNvCxnSpPr/>
            <p:nvPr/>
          </p:nvCxnSpPr>
          <p:spPr>
            <a:xfrm rot="16200000" flipH="1">
              <a:off x="4716016" y="2060848"/>
              <a:ext cx="1296144" cy="1008112"/>
            </a:xfrm>
            <a:prstGeom prst="curvedConnector3">
              <a:avLst>
                <a:gd name="adj1" fmla="val 50000"/>
              </a:avLst>
            </a:prstGeom>
            <a:ln w="28575">
              <a:solidFill>
                <a:srgbClr val="33CC33"/>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21" name="Connettore 7 20"/>
            <p:cNvCxnSpPr/>
            <p:nvPr/>
          </p:nvCxnSpPr>
          <p:spPr>
            <a:xfrm rot="5400000">
              <a:off x="5760132" y="3465004"/>
              <a:ext cx="1440160" cy="936104"/>
            </a:xfrm>
            <a:prstGeom prst="curvedConnector3">
              <a:avLst>
                <a:gd name="adj1" fmla="val 50000"/>
              </a:avLst>
            </a:prstGeom>
            <a:ln w="28575">
              <a:solidFill>
                <a:srgbClr val="33CC33"/>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22" name="Connettore 7 21"/>
            <p:cNvCxnSpPr/>
            <p:nvPr/>
          </p:nvCxnSpPr>
          <p:spPr>
            <a:xfrm rot="16200000" flipH="1">
              <a:off x="2591780" y="4257092"/>
              <a:ext cx="1008112" cy="792088"/>
            </a:xfrm>
            <a:prstGeom prst="curvedConnector3">
              <a:avLst>
                <a:gd name="adj1" fmla="val 50000"/>
              </a:avLst>
            </a:prstGeom>
            <a:ln w="28575">
              <a:solidFill>
                <a:srgbClr val="33CC33"/>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23" name="Connettore 7 22"/>
            <p:cNvCxnSpPr/>
            <p:nvPr/>
          </p:nvCxnSpPr>
          <p:spPr>
            <a:xfrm>
              <a:off x="3563888" y="3284984"/>
              <a:ext cx="1008112" cy="864096"/>
            </a:xfrm>
            <a:prstGeom prst="curvedConnector3">
              <a:avLst>
                <a:gd name="adj1" fmla="val 50000"/>
              </a:avLst>
            </a:prstGeom>
            <a:ln w="28575">
              <a:solidFill>
                <a:srgbClr val="33CC33"/>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24" name="Connettore 7 23"/>
            <p:cNvCxnSpPr/>
            <p:nvPr/>
          </p:nvCxnSpPr>
          <p:spPr>
            <a:xfrm rot="16200000" flipH="1">
              <a:off x="1187624" y="4077072"/>
              <a:ext cx="1440160" cy="576064"/>
            </a:xfrm>
            <a:prstGeom prst="curvedConnector3">
              <a:avLst>
                <a:gd name="adj1" fmla="val 50000"/>
              </a:avLst>
            </a:prstGeom>
            <a:ln w="28575">
              <a:solidFill>
                <a:srgbClr val="33CC33"/>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25" name="Connettore 7 24"/>
            <p:cNvCxnSpPr/>
            <p:nvPr/>
          </p:nvCxnSpPr>
          <p:spPr>
            <a:xfrm>
              <a:off x="2987824" y="1844824"/>
              <a:ext cx="936104" cy="504056"/>
            </a:xfrm>
            <a:prstGeom prst="curvedConnector3">
              <a:avLst>
                <a:gd name="adj1" fmla="val 50000"/>
              </a:avLst>
            </a:prstGeom>
            <a:ln w="28575">
              <a:solidFill>
                <a:srgbClr val="33CC33"/>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26" name="Connettore 7 25"/>
            <p:cNvCxnSpPr/>
            <p:nvPr/>
          </p:nvCxnSpPr>
          <p:spPr>
            <a:xfrm rot="5400000">
              <a:off x="2303748" y="3104964"/>
              <a:ext cx="936104" cy="144016"/>
            </a:xfrm>
            <a:prstGeom prst="curvedConnector3">
              <a:avLst>
                <a:gd name="adj1" fmla="val 48680"/>
              </a:avLst>
            </a:prstGeom>
            <a:ln w="28575">
              <a:solidFill>
                <a:srgbClr val="33CC33"/>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27" name="Ovale 26"/>
            <p:cNvSpPr/>
            <p:nvPr/>
          </p:nvSpPr>
          <p:spPr>
            <a:xfrm>
              <a:off x="4788024" y="1772816"/>
              <a:ext cx="144016" cy="144016"/>
            </a:xfrm>
            <a:prstGeom prst="ellipse">
              <a:avLst/>
            </a:prstGeom>
            <a:solidFill>
              <a:srgbClr val="CC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8" name="Ovale 27"/>
            <p:cNvSpPr/>
            <p:nvPr/>
          </p:nvSpPr>
          <p:spPr>
            <a:xfrm>
              <a:off x="2843808" y="1772816"/>
              <a:ext cx="144016" cy="144016"/>
            </a:xfrm>
            <a:prstGeom prst="ellipse">
              <a:avLst/>
            </a:prstGeom>
            <a:solidFill>
              <a:srgbClr val="CC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9" name="Ovale 28"/>
            <p:cNvSpPr/>
            <p:nvPr/>
          </p:nvSpPr>
          <p:spPr>
            <a:xfrm>
              <a:off x="5796136" y="3212976"/>
              <a:ext cx="144016" cy="144016"/>
            </a:xfrm>
            <a:prstGeom prst="ellipse">
              <a:avLst/>
            </a:prstGeom>
            <a:solidFill>
              <a:srgbClr val="CC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0" name="Ovale 29"/>
            <p:cNvSpPr/>
            <p:nvPr/>
          </p:nvSpPr>
          <p:spPr>
            <a:xfrm>
              <a:off x="3923928" y="2348880"/>
              <a:ext cx="144016" cy="144016"/>
            </a:xfrm>
            <a:prstGeom prst="ellipse">
              <a:avLst/>
            </a:prstGeom>
            <a:solidFill>
              <a:srgbClr val="CC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1" name="Ovale 30"/>
            <p:cNvSpPr/>
            <p:nvPr/>
          </p:nvSpPr>
          <p:spPr>
            <a:xfrm>
              <a:off x="2843808" y="2636912"/>
              <a:ext cx="144016" cy="144016"/>
            </a:xfrm>
            <a:prstGeom prst="ellipse">
              <a:avLst/>
            </a:prstGeom>
            <a:solidFill>
              <a:srgbClr val="CC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2" name="Ovale 31"/>
            <p:cNvSpPr/>
            <p:nvPr/>
          </p:nvSpPr>
          <p:spPr>
            <a:xfrm>
              <a:off x="1475656" y="2132856"/>
              <a:ext cx="144016" cy="144016"/>
            </a:xfrm>
            <a:prstGeom prst="ellipse">
              <a:avLst/>
            </a:prstGeom>
            <a:solidFill>
              <a:srgbClr val="CC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3" name="Ovale 32"/>
            <p:cNvSpPr/>
            <p:nvPr/>
          </p:nvSpPr>
          <p:spPr>
            <a:xfrm>
              <a:off x="5940152" y="4653136"/>
              <a:ext cx="144016" cy="144016"/>
            </a:xfrm>
            <a:prstGeom prst="ellipse">
              <a:avLst/>
            </a:prstGeom>
            <a:solidFill>
              <a:srgbClr val="CC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4" name="Ovale 33"/>
            <p:cNvSpPr/>
            <p:nvPr/>
          </p:nvSpPr>
          <p:spPr>
            <a:xfrm>
              <a:off x="5580112" y="4509120"/>
              <a:ext cx="144016" cy="144016"/>
            </a:xfrm>
            <a:prstGeom prst="ellipse">
              <a:avLst/>
            </a:prstGeom>
            <a:solidFill>
              <a:srgbClr val="CC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5" name="Ovale 34"/>
            <p:cNvSpPr/>
            <p:nvPr/>
          </p:nvSpPr>
          <p:spPr>
            <a:xfrm>
              <a:off x="4572000" y="4149080"/>
              <a:ext cx="144016" cy="144016"/>
            </a:xfrm>
            <a:prstGeom prst="ellipse">
              <a:avLst/>
            </a:prstGeom>
            <a:solidFill>
              <a:srgbClr val="CC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6" name="Ovale 35"/>
            <p:cNvSpPr/>
            <p:nvPr/>
          </p:nvSpPr>
          <p:spPr>
            <a:xfrm>
              <a:off x="3851920" y="2636912"/>
              <a:ext cx="144016" cy="144016"/>
            </a:xfrm>
            <a:prstGeom prst="ellipse">
              <a:avLst/>
            </a:prstGeom>
            <a:solidFill>
              <a:srgbClr val="CC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7" name="Ovale 36"/>
            <p:cNvSpPr/>
            <p:nvPr/>
          </p:nvSpPr>
          <p:spPr>
            <a:xfrm>
              <a:off x="3419872" y="3140968"/>
              <a:ext cx="144016" cy="144016"/>
            </a:xfrm>
            <a:prstGeom prst="ellipse">
              <a:avLst/>
            </a:prstGeom>
            <a:solidFill>
              <a:srgbClr val="CC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8" name="Ovale 37"/>
            <p:cNvSpPr/>
            <p:nvPr/>
          </p:nvSpPr>
          <p:spPr>
            <a:xfrm>
              <a:off x="2627784" y="3645024"/>
              <a:ext cx="144016" cy="144016"/>
            </a:xfrm>
            <a:prstGeom prst="ellipse">
              <a:avLst/>
            </a:prstGeom>
            <a:solidFill>
              <a:srgbClr val="CC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9" name="Ovale 38"/>
            <p:cNvSpPr/>
            <p:nvPr/>
          </p:nvSpPr>
          <p:spPr>
            <a:xfrm>
              <a:off x="1979712" y="3645024"/>
              <a:ext cx="144016" cy="144016"/>
            </a:xfrm>
            <a:prstGeom prst="ellipse">
              <a:avLst/>
            </a:prstGeom>
            <a:solidFill>
              <a:srgbClr val="CC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40" name="Ovale 39"/>
            <p:cNvSpPr/>
            <p:nvPr/>
          </p:nvSpPr>
          <p:spPr>
            <a:xfrm>
              <a:off x="1619672" y="3573016"/>
              <a:ext cx="144016" cy="144016"/>
            </a:xfrm>
            <a:prstGeom prst="ellipse">
              <a:avLst/>
            </a:prstGeom>
            <a:solidFill>
              <a:srgbClr val="CC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41" name="Ovale 40"/>
            <p:cNvSpPr/>
            <p:nvPr/>
          </p:nvSpPr>
          <p:spPr>
            <a:xfrm>
              <a:off x="2195736" y="5013176"/>
              <a:ext cx="144016" cy="144016"/>
            </a:xfrm>
            <a:prstGeom prst="ellipse">
              <a:avLst/>
            </a:prstGeom>
            <a:solidFill>
              <a:srgbClr val="CC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42" name="Ovale 41"/>
            <p:cNvSpPr/>
            <p:nvPr/>
          </p:nvSpPr>
          <p:spPr>
            <a:xfrm>
              <a:off x="3491880" y="5085184"/>
              <a:ext cx="144016" cy="144016"/>
            </a:xfrm>
            <a:prstGeom prst="ellipse">
              <a:avLst/>
            </a:prstGeom>
            <a:solidFill>
              <a:srgbClr val="CC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43" name="Ovale 42"/>
            <p:cNvSpPr/>
            <p:nvPr/>
          </p:nvSpPr>
          <p:spPr>
            <a:xfrm>
              <a:off x="2627784" y="4077072"/>
              <a:ext cx="144016" cy="144016"/>
            </a:xfrm>
            <a:prstGeom prst="ellipse">
              <a:avLst/>
            </a:prstGeom>
            <a:solidFill>
              <a:srgbClr val="CC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grpSp>
      <p:pic>
        <p:nvPicPr>
          <p:cNvPr id="44" name="Immagine 43" descr="LogoTexMedClusters.jpg"/>
          <p:cNvPicPr>
            <a:picLocks noChangeAspect="1"/>
          </p:cNvPicPr>
          <p:nvPr/>
        </p:nvPicPr>
        <p:blipFill>
          <a:blip r:embed="rId2" cstate="print"/>
          <a:stretch>
            <a:fillRect/>
          </a:stretch>
        </p:blipFill>
        <p:spPr>
          <a:xfrm>
            <a:off x="7596336" y="260648"/>
            <a:ext cx="1223259" cy="552124"/>
          </a:xfrm>
          <a:prstGeom prst="rect">
            <a:avLst/>
          </a:prstGeom>
        </p:spPr>
      </p:pic>
      <p:pic>
        <p:nvPicPr>
          <p:cNvPr id="45" name="Immagine 44" descr="Logo ENPI.jpg"/>
          <p:cNvPicPr>
            <a:picLocks noChangeAspect="1"/>
          </p:cNvPicPr>
          <p:nvPr/>
        </p:nvPicPr>
        <p:blipFill>
          <a:blip r:embed="rId3" cstate="print"/>
          <a:stretch>
            <a:fillRect/>
          </a:stretch>
        </p:blipFill>
        <p:spPr>
          <a:xfrm>
            <a:off x="7549852" y="6413206"/>
            <a:ext cx="637480" cy="355894"/>
          </a:xfrm>
          <a:prstGeom prst="rect">
            <a:avLst/>
          </a:prstGeom>
        </p:spPr>
      </p:pic>
      <p:pic>
        <p:nvPicPr>
          <p:cNvPr id="46" name="Immagine 45" descr="Logo Unione europea scritta lato.jpg"/>
          <p:cNvPicPr>
            <a:picLocks noChangeAspect="1"/>
          </p:cNvPicPr>
          <p:nvPr/>
        </p:nvPicPr>
        <p:blipFill>
          <a:blip r:embed="rId4" cstate="print"/>
          <a:stretch>
            <a:fillRect/>
          </a:stretch>
        </p:blipFill>
        <p:spPr>
          <a:xfrm>
            <a:off x="6467005" y="6496225"/>
            <a:ext cx="958676" cy="280991"/>
          </a:xfrm>
          <a:prstGeom prst="rect">
            <a:avLst/>
          </a:prstGeom>
        </p:spPr>
      </p:pic>
      <p:sp>
        <p:nvSpPr>
          <p:cNvPr id="47" name="CasellaDiTesto 46"/>
          <p:cNvSpPr txBox="1"/>
          <p:nvPr/>
        </p:nvSpPr>
        <p:spPr>
          <a:xfrm>
            <a:off x="467544" y="6429487"/>
            <a:ext cx="5186997" cy="369332"/>
          </a:xfrm>
          <a:prstGeom prst="rect">
            <a:avLst/>
          </a:prstGeom>
          <a:noFill/>
        </p:spPr>
        <p:txBody>
          <a:bodyPr wrap="none" rtlCol="0">
            <a:spAutoFit/>
          </a:bodyPr>
          <a:lstStyle/>
          <a:p>
            <a:r>
              <a:rPr lang="fr-FR" b="1" dirty="0" err="1">
                <a:solidFill>
                  <a:schemeClr val="accent1">
                    <a:lumMod val="75000"/>
                  </a:schemeClr>
                </a:solidFill>
              </a:rPr>
              <a:t>Capitalization</a:t>
            </a:r>
            <a:r>
              <a:rPr lang="fr-FR" b="1" dirty="0">
                <a:solidFill>
                  <a:schemeClr val="accent1">
                    <a:lumMod val="75000"/>
                  </a:schemeClr>
                </a:solidFill>
              </a:rPr>
              <a:t> Forum, Alexandria 1st </a:t>
            </a:r>
            <a:r>
              <a:rPr lang="fr-FR" b="1" dirty="0" err="1">
                <a:solidFill>
                  <a:schemeClr val="accent1">
                    <a:lumMod val="75000"/>
                  </a:schemeClr>
                </a:solidFill>
              </a:rPr>
              <a:t>December</a:t>
            </a:r>
            <a:r>
              <a:rPr lang="fr-FR" b="1" dirty="0">
                <a:solidFill>
                  <a:schemeClr val="accent1">
                    <a:lumMod val="75000"/>
                  </a:schemeClr>
                </a:solidFill>
              </a:rPr>
              <a:t> 2015</a:t>
            </a:r>
            <a:endParaRPr lang="fr-FR" dirty="0">
              <a:solidFill>
                <a:schemeClr val="accent1">
                  <a:lumMod val="75000"/>
                </a:schemeClr>
              </a:solidFill>
            </a:endParaRPr>
          </a:p>
        </p:txBody>
      </p:sp>
      <p:sp>
        <p:nvSpPr>
          <p:cNvPr id="48" name="Rettangolo 47"/>
          <p:cNvSpPr/>
          <p:nvPr/>
        </p:nvSpPr>
        <p:spPr>
          <a:xfrm>
            <a:off x="467544" y="6339095"/>
            <a:ext cx="8001056" cy="45719"/>
          </a:xfrm>
          <a:prstGeom prst="rect">
            <a:avLst/>
          </a:prstGeom>
          <a:solidFill>
            <a:srgbClr val="0033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49" name="CasellaDiTesto 48"/>
          <p:cNvSpPr txBox="1"/>
          <p:nvPr/>
        </p:nvSpPr>
        <p:spPr>
          <a:xfrm>
            <a:off x="1328250" y="5304468"/>
            <a:ext cx="6698693" cy="584775"/>
          </a:xfrm>
          <a:prstGeom prst="rect">
            <a:avLst/>
          </a:prstGeom>
          <a:noFill/>
        </p:spPr>
        <p:txBody>
          <a:bodyPr wrap="none" rtlCol="0">
            <a:spAutoFit/>
          </a:bodyPr>
          <a:lstStyle/>
          <a:p>
            <a:r>
              <a:rPr lang="en-GB" sz="3200" dirty="0" smtClean="0">
                <a:solidFill>
                  <a:srgbClr val="FF0000"/>
                </a:solidFill>
              </a:rPr>
              <a:t>One Macro Mediterranean Value Chain</a:t>
            </a:r>
            <a:endParaRPr lang="en-GB" sz="3200" dirty="0">
              <a:solidFill>
                <a:srgbClr val="FF0000"/>
              </a:solidFill>
            </a:endParaRPr>
          </a:p>
        </p:txBody>
      </p:sp>
    </p:spTree>
    <p:extLst>
      <p:ext uri="{BB962C8B-B14F-4D97-AF65-F5344CB8AC3E}">
        <p14:creationId xmlns:p14="http://schemas.microsoft.com/office/powerpoint/2010/main" val="198537801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numero diapositiva 1"/>
          <p:cNvSpPr>
            <a:spLocks noGrp="1"/>
          </p:cNvSpPr>
          <p:nvPr>
            <p:ph type="sldNum" sz="quarter" idx="12"/>
          </p:nvPr>
        </p:nvSpPr>
        <p:spPr/>
        <p:txBody>
          <a:bodyPr/>
          <a:lstStyle/>
          <a:p>
            <a:fld id="{01E9E200-B787-4253-9A13-61AE61D0C841}" type="slidenum">
              <a:rPr lang="fr-FR" smtClean="0"/>
              <a:pPr/>
              <a:t>12</a:t>
            </a:fld>
            <a:endParaRPr lang="fr-FR"/>
          </a:p>
        </p:txBody>
      </p:sp>
      <p:sp>
        <p:nvSpPr>
          <p:cNvPr id="3" name="Titolo 2"/>
          <p:cNvSpPr>
            <a:spLocks noGrp="1"/>
          </p:cNvSpPr>
          <p:nvPr>
            <p:ph type="title"/>
          </p:nvPr>
        </p:nvSpPr>
        <p:spPr>
          <a:xfrm>
            <a:off x="353272" y="2441561"/>
            <a:ext cx="8229600" cy="1143000"/>
          </a:xfrm>
        </p:spPr>
        <p:txBody>
          <a:bodyPr>
            <a:normAutofit fontScale="90000"/>
          </a:bodyPr>
          <a:lstStyle/>
          <a:p>
            <a:r>
              <a:rPr lang="en-GB" dirty="0" smtClean="0"/>
              <a:t>3. The ENPI Programme </a:t>
            </a:r>
            <a:br>
              <a:rPr lang="en-GB" dirty="0" smtClean="0"/>
            </a:br>
            <a:r>
              <a:rPr lang="en-GB" dirty="0" smtClean="0"/>
              <a:t>Strategic Actions</a:t>
            </a:r>
            <a:endParaRPr lang="en-GB" dirty="0"/>
          </a:p>
        </p:txBody>
      </p:sp>
      <p:pic>
        <p:nvPicPr>
          <p:cNvPr id="4" name="Immagine 3" descr="LogoTexMedClusters.jpg"/>
          <p:cNvPicPr>
            <a:picLocks noChangeAspect="1"/>
          </p:cNvPicPr>
          <p:nvPr/>
        </p:nvPicPr>
        <p:blipFill>
          <a:blip r:embed="rId2" cstate="print"/>
          <a:stretch>
            <a:fillRect/>
          </a:stretch>
        </p:blipFill>
        <p:spPr>
          <a:xfrm>
            <a:off x="7596336" y="260648"/>
            <a:ext cx="1223259" cy="552124"/>
          </a:xfrm>
          <a:prstGeom prst="rect">
            <a:avLst/>
          </a:prstGeom>
        </p:spPr>
      </p:pic>
      <p:pic>
        <p:nvPicPr>
          <p:cNvPr id="5" name="Immagine 4" descr="Logo ENPI.jpg"/>
          <p:cNvPicPr>
            <a:picLocks noChangeAspect="1"/>
          </p:cNvPicPr>
          <p:nvPr/>
        </p:nvPicPr>
        <p:blipFill>
          <a:blip r:embed="rId3" cstate="print"/>
          <a:stretch>
            <a:fillRect/>
          </a:stretch>
        </p:blipFill>
        <p:spPr>
          <a:xfrm>
            <a:off x="7549852" y="6413206"/>
            <a:ext cx="637480" cy="355894"/>
          </a:xfrm>
          <a:prstGeom prst="rect">
            <a:avLst/>
          </a:prstGeom>
        </p:spPr>
      </p:pic>
      <p:sp>
        <p:nvSpPr>
          <p:cNvPr id="6" name="Rettangolo 5"/>
          <p:cNvSpPr/>
          <p:nvPr/>
        </p:nvSpPr>
        <p:spPr>
          <a:xfrm>
            <a:off x="467544" y="6339095"/>
            <a:ext cx="8001056" cy="45719"/>
          </a:xfrm>
          <a:prstGeom prst="rect">
            <a:avLst/>
          </a:prstGeom>
          <a:solidFill>
            <a:srgbClr val="0033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pic>
        <p:nvPicPr>
          <p:cNvPr id="7" name="Immagine 6" descr="Logo Unione europea scritta lato.jpg"/>
          <p:cNvPicPr>
            <a:picLocks noChangeAspect="1"/>
          </p:cNvPicPr>
          <p:nvPr/>
        </p:nvPicPr>
        <p:blipFill>
          <a:blip r:embed="rId4" cstate="print"/>
          <a:stretch>
            <a:fillRect/>
          </a:stretch>
        </p:blipFill>
        <p:spPr>
          <a:xfrm>
            <a:off x="6467005" y="6496225"/>
            <a:ext cx="958676" cy="280991"/>
          </a:xfrm>
          <a:prstGeom prst="rect">
            <a:avLst/>
          </a:prstGeom>
        </p:spPr>
      </p:pic>
      <p:sp>
        <p:nvSpPr>
          <p:cNvPr id="8" name="CasellaDiTesto 7"/>
          <p:cNvSpPr txBox="1"/>
          <p:nvPr/>
        </p:nvSpPr>
        <p:spPr>
          <a:xfrm>
            <a:off x="467544" y="6429487"/>
            <a:ext cx="5186997" cy="369332"/>
          </a:xfrm>
          <a:prstGeom prst="rect">
            <a:avLst/>
          </a:prstGeom>
          <a:noFill/>
        </p:spPr>
        <p:txBody>
          <a:bodyPr wrap="none" rtlCol="0">
            <a:spAutoFit/>
          </a:bodyPr>
          <a:lstStyle/>
          <a:p>
            <a:r>
              <a:rPr lang="fr-FR" b="1" dirty="0" err="1">
                <a:solidFill>
                  <a:schemeClr val="accent1">
                    <a:lumMod val="75000"/>
                  </a:schemeClr>
                </a:solidFill>
              </a:rPr>
              <a:t>Capitalization</a:t>
            </a:r>
            <a:r>
              <a:rPr lang="fr-FR" b="1" dirty="0">
                <a:solidFill>
                  <a:schemeClr val="accent1">
                    <a:lumMod val="75000"/>
                  </a:schemeClr>
                </a:solidFill>
              </a:rPr>
              <a:t> Forum, Alexandria 1st </a:t>
            </a:r>
            <a:r>
              <a:rPr lang="fr-FR" b="1" dirty="0" err="1">
                <a:solidFill>
                  <a:schemeClr val="accent1">
                    <a:lumMod val="75000"/>
                  </a:schemeClr>
                </a:solidFill>
              </a:rPr>
              <a:t>December</a:t>
            </a:r>
            <a:r>
              <a:rPr lang="fr-FR" b="1" dirty="0">
                <a:solidFill>
                  <a:schemeClr val="accent1">
                    <a:lumMod val="75000"/>
                  </a:schemeClr>
                </a:solidFill>
              </a:rPr>
              <a:t> 2015</a:t>
            </a:r>
            <a:endParaRPr lang="fr-FR" dirty="0">
              <a:solidFill>
                <a:schemeClr val="accent1">
                  <a:lumMod val="75000"/>
                </a:schemeClr>
              </a:solidFill>
            </a:endParaRPr>
          </a:p>
        </p:txBody>
      </p:sp>
    </p:spTree>
    <p:extLst>
      <p:ext uri="{BB962C8B-B14F-4D97-AF65-F5344CB8AC3E}">
        <p14:creationId xmlns:p14="http://schemas.microsoft.com/office/powerpoint/2010/main" val="4030968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numero diapositiva 1"/>
          <p:cNvSpPr>
            <a:spLocks noGrp="1"/>
          </p:cNvSpPr>
          <p:nvPr>
            <p:ph type="sldNum" sz="quarter" idx="12"/>
          </p:nvPr>
        </p:nvSpPr>
        <p:spPr/>
        <p:txBody>
          <a:bodyPr/>
          <a:lstStyle/>
          <a:p>
            <a:fld id="{01E9E200-B787-4253-9A13-61AE61D0C841}" type="slidenum">
              <a:rPr lang="fr-FR" smtClean="0"/>
              <a:pPr/>
              <a:t>13</a:t>
            </a:fld>
            <a:endParaRPr lang="fr-FR"/>
          </a:p>
        </p:txBody>
      </p:sp>
      <p:sp>
        <p:nvSpPr>
          <p:cNvPr id="3" name="Titolo 2"/>
          <p:cNvSpPr>
            <a:spLocks noGrp="1"/>
          </p:cNvSpPr>
          <p:nvPr>
            <p:ph type="title"/>
          </p:nvPr>
        </p:nvSpPr>
        <p:spPr/>
        <p:txBody>
          <a:bodyPr>
            <a:normAutofit/>
          </a:bodyPr>
          <a:lstStyle/>
          <a:p>
            <a:pPr algn="l"/>
            <a:r>
              <a:rPr lang="en-US" sz="3200" b="1" dirty="0" smtClean="0">
                <a:solidFill>
                  <a:schemeClr val="accent1">
                    <a:lumMod val="75000"/>
                  </a:schemeClr>
                </a:solidFill>
              </a:rPr>
              <a:t>Cross Border Cooperation Initiatives.</a:t>
            </a:r>
            <a:endParaRPr lang="en-GB" sz="3200" dirty="0"/>
          </a:p>
        </p:txBody>
      </p:sp>
      <p:sp>
        <p:nvSpPr>
          <p:cNvPr id="4" name="Titolo 2"/>
          <p:cNvSpPr txBox="1">
            <a:spLocks/>
          </p:cNvSpPr>
          <p:nvPr/>
        </p:nvSpPr>
        <p:spPr>
          <a:xfrm>
            <a:off x="198205" y="273078"/>
            <a:ext cx="82296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endParaRPr lang="en-US" sz="3200" b="1" dirty="0">
              <a:solidFill>
                <a:schemeClr val="accent1">
                  <a:lumMod val="75000"/>
                </a:schemeClr>
              </a:solidFill>
            </a:endParaRPr>
          </a:p>
        </p:txBody>
      </p:sp>
      <p:sp>
        <p:nvSpPr>
          <p:cNvPr id="5" name="Rettangolo 4"/>
          <p:cNvSpPr/>
          <p:nvPr/>
        </p:nvSpPr>
        <p:spPr>
          <a:xfrm>
            <a:off x="843038" y="1988840"/>
            <a:ext cx="3619517" cy="1684372"/>
          </a:xfrm>
          <a:prstGeom prst="rect">
            <a:avLst/>
          </a:prstGeom>
        </p:spPr>
        <p:txBody>
          <a:bodyPr wrap="square">
            <a:spAutoFit/>
          </a:bodyPr>
          <a:lstStyle/>
          <a:p>
            <a:pPr>
              <a:lnSpc>
                <a:spcPct val="107000"/>
              </a:lnSpc>
              <a:spcAft>
                <a:spcPts val="800"/>
              </a:spcAft>
            </a:pPr>
            <a:r>
              <a:rPr lang="en-US" sz="2400" b="1" dirty="0" smtClean="0">
                <a:solidFill>
                  <a:schemeClr val="tx1">
                    <a:lumMod val="65000"/>
                    <a:lumOff val="35000"/>
                  </a:schemeClr>
                </a:solidFill>
                <a:latin typeface="Calibri" panose="020F0502020204030204" pitchFamily="34" charset="0"/>
                <a:ea typeface="Times New Roman" panose="02020603050405020304" pitchFamily="18" charset="0"/>
                <a:cs typeface="Times New Roman" panose="02020603050405020304" pitchFamily="18" charset="0"/>
              </a:rPr>
              <a:t>Innovation &amp;Tech-textiles </a:t>
            </a:r>
            <a:endParaRPr lang="en-GB" sz="2400" b="1" dirty="0" smtClean="0">
              <a:solidFill>
                <a:schemeClr val="tx1">
                  <a:lumMod val="65000"/>
                  <a:lumOff val="35000"/>
                </a:schemeClr>
              </a:solidFill>
              <a:latin typeface="Calibri" panose="020F0502020204030204" pitchFamily="34" charset="0"/>
              <a:ea typeface="Times New Roman" panose="02020603050405020304" pitchFamily="18" charset="0"/>
              <a:cs typeface="Times New Roman" panose="02020603050405020304" pitchFamily="18" charset="0"/>
            </a:endParaRPr>
          </a:p>
          <a:p>
            <a:pPr marL="285750" indent="-285750">
              <a:lnSpc>
                <a:spcPct val="107000"/>
              </a:lnSpc>
              <a:spcAft>
                <a:spcPts val="800"/>
              </a:spcAft>
              <a:buFont typeface="Arial" panose="020B0604020202020204" pitchFamily="34" charset="0"/>
              <a:buChar char="•"/>
            </a:pPr>
            <a:r>
              <a:rPr lang="en-US" b="1" dirty="0" smtClean="0">
                <a:solidFill>
                  <a:schemeClr val="tx1">
                    <a:lumMod val="65000"/>
                    <a:lumOff val="35000"/>
                  </a:schemeClr>
                </a:solidFill>
                <a:latin typeface="Calibri" panose="020F0502020204030204" pitchFamily="34" charset="0"/>
                <a:ea typeface="Times New Roman" panose="02020603050405020304" pitchFamily="18" charset="0"/>
                <a:cs typeface="Times New Roman" panose="02020603050405020304" pitchFamily="18" charset="0"/>
              </a:rPr>
              <a:t>EU programs for Innovation</a:t>
            </a:r>
            <a:endParaRPr lang="en-GB" sz="1600" b="1" dirty="0" smtClean="0">
              <a:solidFill>
                <a:schemeClr val="tx1">
                  <a:lumMod val="65000"/>
                  <a:lumOff val="35000"/>
                </a:schemeClr>
              </a:solidFill>
              <a:latin typeface="Calibri" panose="020F0502020204030204" pitchFamily="34" charset="0"/>
              <a:ea typeface="Times New Roman" panose="02020603050405020304" pitchFamily="18" charset="0"/>
              <a:cs typeface="Times New Roman" panose="02020603050405020304" pitchFamily="18" charset="0"/>
            </a:endParaRPr>
          </a:p>
          <a:p>
            <a:pPr marL="285750" indent="-285750">
              <a:lnSpc>
                <a:spcPct val="107000"/>
              </a:lnSpc>
              <a:spcAft>
                <a:spcPts val="800"/>
              </a:spcAft>
              <a:buFont typeface="Arial" panose="020B0604020202020204" pitchFamily="34" charset="0"/>
              <a:buChar char="•"/>
            </a:pPr>
            <a:r>
              <a:rPr lang="en-US" b="1" dirty="0" smtClean="0">
                <a:solidFill>
                  <a:schemeClr val="tx1">
                    <a:lumMod val="65000"/>
                    <a:lumOff val="35000"/>
                  </a:schemeClr>
                </a:solidFill>
                <a:latin typeface="Calibri" panose="020F0502020204030204" pitchFamily="34" charset="0"/>
                <a:ea typeface="Times New Roman" panose="02020603050405020304" pitchFamily="18" charset="0"/>
                <a:cs typeface="Times New Roman" panose="02020603050405020304" pitchFamily="18" charset="0"/>
              </a:rPr>
              <a:t>Technical textiles</a:t>
            </a:r>
            <a:endParaRPr lang="en-GB" sz="1600" b="1" dirty="0" smtClean="0">
              <a:solidFill>
                <a:schemeClr val="tx1">
                  <a:lumMod val="65000"/>
                  <a:lumOff val="35000"/>
                </a:schemeClr>
              </a:solidFill>
              <a:latin typeface="Calibri" panose="020F0502020204030204" pitchFamily="34" charset="0"/>
              <a:ea typeface="Times New Roman" panose="02020603050405020304" pitchFamily="18" charset="0"/>
              <a:cs typeface="Times New Roman" panose="02020603050405020304" pitchFamily="18" charset="0"/>
            </a:endParaRPr>
          </a:p>
          <a:p>
            <a:pPr marL="285750" indent="-285750">
              <a:lnSpc>
                <a:spcPct val="107000"/>
              </a:lnSpc>
              <a:spcAft>
                <a:spcPts val="800"/>
              </a:spcAft>
              <a:buFont typeface="Arial" panose="020B0604020202020204" pitchFamily="34" charset="0"/>
              <a:buChar char="•"/>
            </a:pPr>
            <a:r>
              <a:rPr lang="en-US" b="1" dirty="0" smtClean="0">
                <a:solidFill>
                  <a:schemeClr val="tx1">
                    <a:lumMod val="65000"/>
                    <a:lumOff val="35000"/>
                  </a:schemeClr>
                </a:solidFill>
                <a:latin typeface="Calibri" panose="020F0502020204030204" pitchFamily="34" charset="0"/>
                <a:ea typeface="Times New Roman" panose="02020603050405020304" pitchFamily="18" charset="0"/>
                <a:cs typeface="Times New Roman" panose="02020603050405020304" pitchFamily="18" charset="0"/>
              </a:rPr>
              <a:t>Recycled Cotton</a:t>
            </a:r>
            <a:endParaRPr lang="en-GB" sz="1600" b="1" dirty="0">
              <a:solidFill>
                <a:schemeClr val="tx1">
                  <a:lumMod val="65000"/>
                  <a:lumOff val="35000"/>
                </a:schemeClr>
              </a:solidFill>
              <a:latin typeface="Calibri" panose="020F0502020204030204" pitchFamily="34" charset="0"/>
              <a:ea typeface="Times New Roman" panose="02020603050405020304" pitchFamily="18" charset="0"/>
              <a:cs typeface="Times New Roman" panose="02020603050405020304" pitchFamily="18" charset="0"/>
            </a:endParaRPr>
          </a:p>
        </p:txBody>
      </p:sp>
      <p:sp>
        <p:nvSpPr>
          <p:cNvPr id="6" name="CasellaDiTesto 5"/>
          <p:cNvSpPr txBox="1"/>
          <p:nvPr/>
        </p:nvSpPr>
        <p:spPr>
          <a:xfrm>
            <a:off x="843038" y="4125689"/>
            <a:ext cx="3038396" cy="886461"/>
          </a:xfrm>
          <a:prstGeom prst="rect">
            <a:avLst/>
          </a:prstGeom>
          <a:noFill/>
        </p:spPr>
        <p:txBody>
          <a:bodyPr wrap="none" rtlCol="0">
            <a:spAutoFit/>
          </a:bodyPr>
          <a:lstStyle/>
          <a:p>
            <a:pPr>
              <a:lnSpc>
                <a:spcPct val="107000"/>
              </a:lnSpc>
              <a:spcAft>
                <a:spcPts val="800"/>
              </a:spcAft>
            </a:pPr>
            <a:r>
              <a:rPr lang="en-US" sz="2400" b="1" dirty="0">
                <a:solidFill>
                  <a:srgbClr val="00B050"/>
                </a:solidFill>
                <a:latin typeface="Calibri" panose="020F0502020204030204" pitchFamily="34" charset="0"/>
                <a:ea typeface="Times New Roman" panose="02020603050405020304" pitchFamily="18" charset="0"/>
                <a:cs typeface="Times New Roman" panose="02020603050405020304" pitchFamily="18" charset="0"/>
              </a:rPr>
              <a:t>Market </a:t>
            </a:r>
            <a:r>
              <a:rPr lang="en-US" sz="2400" b="1" dirty="0" smtClean="0">
                <a:solidFill>
                  <a:srgbClr val="00B050"/>
                </a:solidFill>
                <a:latin typeface="Calibri" panose="020F0502020204030204" pitchFamily="34" charset="0"/>
                <a:ea typeface="Times New Roman" panose="02020603050405020304" pitchFamily="18" charset="0"/>
                <a:cs typeface="Times New Roman" panose="02020603050405020304" pitchFamily="18" charset="0"/>
              </a:rPr>
              <a:t>Development</a:t>
            </a:r>
            <a:endParaRPr lang="en-GB" sz="2400" b="1" dirty="0" smtClean="0">
              <a:solidFill>
                <a:srgbClr val="00B050"/>
              </a:solidFill>
              <a:latin typeface="Calibri" panose="020F0502020204030204" pitchFamily="34" charset="0"/>
              <a:ea typeface="Times New Roman" panose="02020603050405020304" pitchFamily="18" charset="0"/>
              <a:cs typeface="Times New Roman" panose="02020603050405020304" pitchFamily="18" charset="0"/>
            </a:endParaRPr>
          </a:p>
          <a:p>
            <a:pPr marL="285750" indent="-285750">
              <a:lnSpc>
                <a:spcPct val="107000"/>
              </a:lnSpc>
              <a:spcAft>
                <a:spcPts val="800"/>
              </a:spcAft>
              <a:buFont typeface="Arial" panose="020B0604020202020204" pitchFamily="34" charset="0"/>
              <a:buChar char="•"/>
            </a:pPr>
            <a:r>
              <a:rPr lang="en-US" b="1" dirty="0" smtClean="0">
                <a:solidFill>
                  <a:srgbClr val="00B050"/>
                </a:solidFill>
                <a:latin typeface="Calibri" panose="020F0502020204030204" pitchFamily="34" charset="0"/>
                <a:ea typeface="Times New Roman" panose="02020603050405020304" pitchFamily="18" charset="0"/>
                <a:cs typeface="Times New Roman" panose="02020603050405020304" pitchFamily="18" charset="0"/>
              </a:rPr>
              <a:t>International development</a:t>
            </a:r>
            <a:endParaRPr lang="en-GB" sz="1600" b="1" dirty="0" smtClean="0">
              <a:solidFill>
                <a:srgbClr val="00B050"/>
              </a:solidFill>
              <a:latin typeface="Calibri" panose="020F0502020204030204" pitchFamily="34" charset="0"/>
              <a:ea typeface="Times New Roman" panose="02020603050405020304" pitchFamily="18" charset="0"/>
              <a:cs typeface="Times New Roman" panose="02020603050405020304" pitchFamily="18" charset="0"/>
            </a:endParaRPr>
          </a:p>
        </p:txBody>
      </p:sp>
      <p:sp>
        <p:nvSpPr>
          <p:cNvPr id="7" name="CasellaDiTesto 6"/>
          <p:cNvSpPr txBox="1"/>
          <p:nvPr/>
        </p:nvSpPr>
        <p:spPr>
          <a:xfrm>
            <a:off x="4535599" y="1988840"/>
            <a:ext cx="4151201" cy="1220783"/>
          </a:xfrm>
          <a:prstGeom prst="rect">
            <a:avLst/>
          </a:prstGeom>
          <a:noFill/>
        </p:spPr>
        <p:txBody>
          <a:bodyPr wrap="none" rtlCol="0">
            <a:spAutoFit/>
          </a:bodyPr>
          <a:lstStyle/>
          <a:p>
            <a:pPr>
              <a:spcAft>
                <a:spcPts val="600"/>
              </a:spcAft>
            </a:pPr>
            <a:r>
              <a:rPr lang="it-IT" sz="2400" b="1" dirty="0">
                <a:solidFill>
                  <a:srgbClr val="D60093"/>
                </a:solidFill>
                <a:latin typeface="Calibri" panose="020F0502020204030204" pitchFamily="34" charset="0"/>
                <a:ea typeface="Times New Roman" panose="02020603050405020304" pitchFamily="18" charset="0"/>
                <a:cs typeface="Times New Roman" panose="02020603050405020304" pitchFamily="18" charset="0"/>
              </a:rPr>
              <a:t>Brands </a:t>
            </a:r>
            <a:r>
              <a:rPr lang="it-IT" sz="2400" b="1" dirty="0" smtClean="0">
                <a:solidFill>
                  <a:srgbClr val="D60093"/>
                </a:solidFill>
                <a:latin typeface="Calibri" panose="020F0502020204030204" pitchFamily="34" charset="0"/>
                <a:ea typeface="Times New Roman" panose="02020603050405020304" pitchFamily="18" charset="0"/>
                <a:cs typeface="Times New Roman" panose="02020603050405020304" pitchFamily="18" charset="0"/>
              </a:rPr>
              <a:t>&amp; Business </a:t>
            </a:r>
            <a:r>
              <a:rPr lang="it-IT" sz="2400" b="1" dirty="0" err="1" smtClean="0">
                <a:solidFill>
                  <a:srgbClr val="D60093"/>
                </a:solidFill>
                <a:latin typeface="Calibri" panose="020F0502020204030204" pitchFamily="34" charset="0"/>
                <a:ea typeface="Times New Roman" panose="02020603050405020304" pitchFamily="18" charset="0"/>
                <a:cs typeface="Times New Roman" panose="02020603050405020304" pitchFamily="18" charset="0"/>
              </a:rPr>
              <a:t>Models</a:t>
            </a:r>
            <a:endParaRPr lang="it-IT" sz="2400" b="1" dirty="0" smtClean="0">
              <a:solidFill>
                <a:srgbClr val="D60093"/>
              </a:solidFill>
              <a:latin typeface="Calibri" panose="020F0502020204030204" pitchFamily="34" charset="0"/>
              <a:ea typeface="Times New Roman" panose="02020603050405020304" pitchFamily="18" charset="0"/>
              <a:cs typeface="Times New Roman" panose="02020603050405020304" pitchFamily="18" charset="0"/>
            </a:endParaRPr>
          </a:p>
          <a:p>
            <a:pPr marL="285750" indent="-285750">
              <a:lnSpc>
                <a:spcPct val="107000"/>
              </a:lnSpc>
              <a:spcAft>
                <a:spcPts val="800"/>
              </a:spcAft>
              <a:buFont typeface="Arial" panose="020B0604020202020204" pitchFamily="34" charset="0"/>
              <a:buChar char="•"/>
            </a:pPr>
            <a:r>
              <a:rPr lang="en-US" b="1" dirty="0" smtClean="0">
                <a:solidFill>
                  <a:srgbClr val="D60093"/>
                </a:solidFill>
                <a:latin typeface="Calibri" panose="020F0502020204030204" pitchFamily="34" charset="0"/>
                <a:ea typeface="Times New Roman" panose="02020603050405020304" pitchFamily="18" charset="0"/>
                <a:cs typeface="Times New Roman" panose="02020603050405020304" pitchFamily="18" charset="0"/>
              </a:rPr>
              <a:t>Development of </a:t>
            </a:r>
            <a:r>
              <a:rPr lang="en-US" b="1" dirty="0">
                <a:solidFill>
                  <a:srgbClr val="D60093"/>
                </a:solidFill>
                <a:latin typeface="Calibri" panose="020F0502020204030204" pitchFamily="34" charset="0"/>
                <a:ea typeface="Times New Roman" panose="02020603050405020304" pitchFamily="18" charset="0"/>
                <a:cs typeface="Times New Roman" panose="02020603050405020304" pitchFamily="18" charset="0"/>
              </a:rPr>
              <a:t>Local </a:t>
            </a:r>
            <a:r>
              <a:rPr lang="en-US" b="1" dirty="0" smtClean="0">
                <a:solidFill>
                  <a:srgbClr val="D60093"/>
                </a:solidFill>
                <a:latin typeface="Calibri" panose="020F0502020204030204" pitchFamily="34" charset="0"/>
                <a:ea typeface="Times New Roman" panose="02020603050405020304" pitchFamily="18" charset="0"/>
                <a:cs typeface="Times New Roman" panose="02020603050405020304" pitchFamily="18" charset="0"/>
              </a:rPr>
              <a:t>Brands</a:t>
            </a:r>
          </a:p>
          <a:p>
            <a:pPr marL="285750" indent="-285750">
              <a:lnSpc>
                <a:spcPct val="107000"/>
              </a:lnSpc>
              <a:spcAft>
                <a:spcPts val="800"/>
              </a:spcAft>
              <a:buFont typeface="Arial" panose="020B0604020202020204" pitchFamily="34" charset="0"/>
              <a:buChar char="•"/>
            </a:pPr>
            <a:r>
              <a:rPr lang="en-US" b="1" dirty="0" smtClean="0">
                <a:solidFill>
                  <a:srgbClr val="D60093"/>
                </a:solidFill>
                <a:latin typeface="Calibri" panose="020F0502020204030204" pitchFamily="34" charset="0"/>
                <a:ea typeface="Times New Roman" panose="02020603050405020304" pitchFamily="18" charset="0"/>
                <a:cs typeface="Times New Roman" panose="02020603050405020304" pitchFamily="18" charset="0"/>
              </a:rPr>
              <a:t>From Subcontracting to Co-contracting</a:t>
            </a:r>
          </a:p>
        </p:txBody>
      </p:sp>
      <p:sp>
        <p:nvSpPr>
          <p:cNvPr id="8" name="Rettangolo 7"/>
          <p:cNvSpPr/>
          <p:nvPr/>
        </p:nvSpPr>
        <p:spPr>
          <a:xfrm>
            <a:off x="4535599" y="4125689"/>
            <a:ext cx="3356625" cy="815608"/>
          </a:xfrm>
          <a:prstGeom prst="rect">
            <a:avLst/>
          </a:prstGeom>
        </p:spPr>
        <p:txBody>
          <a:bodyPr wrap="none">
            <a:spAutoFit/>
          </a:bodyPr>
          <a:lstStyle/>
          <a:p>
            <a:pPr>
              <a:spcAft>
                <a:spcPts val="600"/>
              </a:spcAft>
            </a:pPr>
            <a:r>
              <a:rPr lang="en-US" sz="2400" b="1" dirty="0" smtClean="0">
                <a:solidFill>
                  <a:srgbClr val="C00000"/>
                </a:solidFill>
              </a:rPr>
              <a:t>Operations</a:t>
            </a:r>
          </a:p>
          <a:p>
            <a:pPr marL="285750" indent="-285750">
              <a:spcAft>
                <a:spcPts val="600"/>
              </a:spcAft>
              <a:buFont typeface="Arial" panose="020B0604020202020204" pitchFamily="34" charset="0"/>
              <a:buChar char="•"/>
            </a:pPr>
            <a:r>
              <a:rPr lang="en-US" b="1" dirty="0">
                <a:solidFill>
                  <a:srgbClr val="C00000"/>
                </a:solidFill>
                <a:latin typeface="Calibri" panose="020F0502020204030204" pitchFamily="34" charset="0"/>
                <a:ea typeface="Times New Roman" panose="02020603050405020304" pitchFamily="18" charset="0"/>
                <a:cs typeface="Times New Roman" panose="02020603050405020304" pitchFamily="18" charset="0"/>
              </a:rPr>
              <a:t>S</a:t>
            </a:r>
            <a:r>
              <a:rPr lang="en-US" b="1" dirty="0" smtClean="0">
                <a:solidFill>
                  <a:srgbClr val="C00000"/>
                </a:solidFill>
                <a:latin typeface="Calibri" panose="020F0502020204030204" pitchFamily="34" charset="0"/>
                <a:ea typeface="Times New Roman" panose="02020603050405020304" pitchFamily="18" charset="0"/>
                <a:cs typeface="Times New Roman" panose="02020603050405020304" pitchFamily="18" charset="0"/>
              </a:rPr>
              <a:t>tock </a:t>
            </a:r>
            <a:r>
              <a:rPr lang="en-US" b="1" dirty="0">
                <a:solidFill>
                  <a:srgbClr val="C00000"/>
                </a:solidFill>
                <a:latin typeface="Calibri" panose="020F0502020204030204" pitchFamily="34" charset="0"/>
                <a:ea typeface="Times New Roman" panose="02020603050405020304" pitchFamily="18" charset="0"/>
                <a:cs typeface="Times New Roman" panose="02020603050405020304" pitchFamily="18" charset="0"/>
              </a:rPr>
              <a:t>(leftovers) </a:t>
            </a:r>
            <a:r>
              <a:rPr lang="en-US" b="1" dirty="0" smtClean="0">
                <a:solidFill>
                  <a:srgbClr val="C00000"/>
                </a:solidFill>
                <a:latin typeface="Calibri" panose="020F0502020204030204" pitchFamily="34" charset="0"/>
                <a:ea typeface="Times New Roman" panose="02020603050405020304" pitchFamily="18" charset="0"/>
                <a:cs typeface="Times New Roman" panose="02020603050405020304" pitchFamily="18" charset="0"/>
              </a:rPr>
              <a:t>Management</a:t>
            </a:r>
            <a:endParaRPr lang="en-US" b="1" dirty="0" smtClean="0">
              <a:solidFill>
                <a:srgbClr val="C00000"/>
              </a:solidFill>
            </a:endParaRPr>
          </a:p>
        </p:txBody>
      </p:sp>
      <p:pic>
        <p:nvPicPr>
          <p:cNvPr id="9" name="Immagine 8" descr="LogoTexMedClusters.jpg"/>
          <p:cNvPicPr>
            <a:picLocks noChangeAspect="1"/>
          </p:cNvPicPr>
          <p:nvPr/>
        </p:nvPicPr>
        <p:blipFill>
          <a:blip r:embed="rId2" cstate="print"/>
          <a:stretch>
            <a:fillRect/>
          </a:stretch>
        </p:blipFill>
        <p:spPr>
          <a:xfrm>
            <a:off x="7596336" y="260648"/>
            <a:ext cx="1223259" cy="552124"/>
          </a:xfrm>
          <a:prstGeom prst="rect">
            <a:avLst/>
          </a:prstGeom>
        </p:spPr>
      </p:pic>
      <p:pic>
        <p:nvPicPr>
          <p:cNvPr id="10" name="Immagine 9" descr="Logo ENPI.jpg"/>
          <p:cNvPicPr>
            <a:picLocks noChangeAspect="1"/>
          </p:cNvPicPr>
          <p:nvPr/>
        </p:nvPicPr>
        <p:blipFill>
          <a:blip r:embed="rId3" cstate="print"/>
          <a:stretch>
            <a:fillRect/>
          </a:stretch>
        </p:blipFill>
        <p:spPr>
          <a:xfrm>
            <a:off x="7549852" y="6413206"/>
            <a:ext cx="637480" cy="355894"/>
          </a:xfrm>
          <a:prstGeom prst="rect">
            <a:avLst/>
          </a:prstGeom>
        </p:spPr>
      </p:pic>
      <p:sp>
        <p:nvSpPr>
          <p:cNvPr id="11" name="Rettangolo 10"/>
          <p:cNvSpPr/>
          <p:nvPr/>
        </p:nvSpPr>
        <p:spPr>
          <a:xfrm>
            <a:off x="467544" y="6339095"/>
            <a:ext cx="8001056" cy="45719"/>
          </a:xfrm>
          <a:prstGeom prst="rect">
            <a:avLst/>
          </a:prstGeom>
          <a:solidFill>
            <a:srgbClr val="0033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pic>
        <p:nvPicPr>
          <p:cNvPr id="12" name="Immagine 11" descr="Logo Unione europea scritta lato.jpg"/>
          <p:cNvPicPr>
            <a:picLocks noChangeAspect="1"/>
          </p:cNvPicPr>
          <p:nvPr/>
        </p:nvPicPr>
        <p:blipFill>
          <a:blip r:embed="rId4" cstate="print"/>
          <a:stretch>
            <a:fillRect/>
          </a:stretch>
        </p:blipFill>
        <p:spPr>
          <a:xfrm>
            <a:off x="6467005" y="6496225"/>
            <a:ext cx="958676" cy="280991"/>
          </a:xfrm>
          <a:prstGeom prst="rect">
            <a:avLst/>
          </a:prstGeom>
        </p:spPr>
      </p:pic>
      <p:sp>
        <p:nvSpPr>
          <p:cNvPr id="13" name="CasellaDiTesto 12"/>
          <p:cNvSpPr txBox="1"/>
          <p:nvPr/>
        </p:nvSpPr>
        <p:spPr>
          <a:xfrm>
            <a:off x="467544" y="6429487"/>
            <a:ext cx="5186997" cy="369332"/>
          </a:xfrm>
          <a:prstGeom prst="rect">
            <a:avLst/>
          </a:prstGeom>
          <a:noFill/>
        </p:spPr>
        <p:txBody>
          <a:bodyPr wrap="none" rtlCol="0">
            <a:spAutoFit/>
          </a:bodyPr>
          <a:lstStyle/>
          <a:p>
            <a:r>
              <a:rPr lang="fr-FR" b="1" dirty="0" err="1">
                <a:solidFill>
                  <a:schemeClr val="accent1">
                    <a:lumMod val="75000"/>
                  </a:schemeClr>
                </a:solidFill>
              </a:rPr>
              <a:t>Capitalization</a:t>
            </a:r>
            <a:r>
              <a:rPr lang="fr-FR" b="1" dirty="0">
                <a:solidFill>
                  <a:schemeClr val="accent1">
                    <a:lumMod val="75000"/>
                  </a:schemeClr>
                </a:solidFill>
              </a:rPr>
              <a:t> Forum, Alexandria 1st </a:t>
            </a:r>
            <a:r>
              <a:rPr lang="fr-FR" b="1" dirty="0" err="1">
                <a:solidFill>
                  <a:schemeClr val="accent1">
                    <a:lumMod val="75000"/>
                  </a:schemeClr>
                </a:solidFill>
              </a:rPr>
              <a:t>December</a:t>
            </a:r>
            <a:r>
              <a:rPr lang="fr-FR" b="1" dirty="0">
                <a:solidFill>
                  <a:schemeClr val="accent1">
                    <a:lumMod val="75000"/>
                  </a:schemeClr>
                </a:solidFill>
              </a:rPr>
              <a:t> 2015</a:t>
            </a:r>
            <a:endParaRPr lang="fr-FR" dirty="0">
              <a:solidFill>
                <a:schemeClr val="accent1">
                  <a:lumMod val="75000"/>
                </a:schemeClr>
              </a:solidFill>
            </a:endParaRPr>
          </a:p>
        </p:txBody>
      </p:sp>
    </p:spTree>
    <p:extLst>
      <p:ext uri="{BB962C8B-B14F-4D97-AF65-F5344CB8AC3E}">
        <p14:creationId xmlns:p14="http://schemas.microsoft.com/office/powerpoint/2010/main" val="145590427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numero diapositiva 1"/>
          <p:cNvSpPr>
            <a:spLocks noGrp="1"/>
          </p:cNvSpPr>
          <p:nvPr>
            <p:ph type="sldNum" sz="quarter" idx="12"/>
          </p:nvPr>
        </p:nvSpPr>
        <p:spPr/>
        <p:txBody>
          <a:bodyPr/>
          <a:lstStyle/>
          <a:p>
            <a:fld id="{01E9E200-B787-4253-9A13-61AE61D0C841}" type="slidenum">
              <a:rPr lang="fr-FR" smtClean="0"/>
              <a:pPr/>
              <a:t>14</a:t>
            </a:fld>
            <a:endParaRPr lang="fr-FR"/>
          </a:p>
        </p:txBody>
      </p:sp>
      <p:sp>
        <p:nvSpPr>
          <p:cNvPr id="3" name="Titolo 2"/>
          <p:cNvSpPr>
            <a:spLocks noGrp="1"/>
          </p:cNvSpPr>
          <p:nvPr>
            <p:ph type="title"/>
          </p:nvPr>
        </p:nvSpPr>
        <p:spPr>
          <a:xfrm>
            <a:off x="353272" y="2441561"/>
            <a:ext cx="8229600" cy="1143000"/>
          </a:xfrm>
        </p:spPr>
        <p:txBody>
          <a:bodyPr>
            <a:normAutofit fontScale="90000"/>
          </a:bodyPr>
          <a:lstStyle/>
          <a:p>
            <a:r>
              <a:rPr lang="en-GB" dirty="0"/>
              <a:t>4</a:t>
            </a:r>
            <a:r>
              <a:rPr lang="en-GB" dirty="0" smtClean="0"/>
              <a:t>. Project tools for </a:t>
            </a:r>
            <a:br>
              <a:rPr lang="en-GB" dirty="0" smtClean="0"/>
            </a:br>
            <a:r>
              <a:rPr lang="en-GB" dirty="0" smtClean="0"/>
              <a:t>CBC Initiatives</a:t>
            </a:r>
            <a:endParaRPr lang="en-GB" dirty="0"/>
          </a:p>
        </p:txBody>
      </p:sp>
      <p:pic>
        <p:nvPicPr>
          <p:cNvPr id="4" name="Immagine 3" descr="LogoTexMedClusters.jpg"/>
          <p:cNvPicPr>
            <a:picLocks noChangeAspect="1"/>
          </p:cNvPicPr>
          <p:nvPr/>
        </p:nvPicPr>
        <p:blipFill>
          <a:blip r:embed="rId2" cstate="print"/>
          <a:stretch>
            <a:fillRect/>
          </a:stretch>
        </p:blipFill>
        <p:spPr>
          <a:xfrm>
            <a:off x="7596336" y="260648"/>
            <a:ext cx="1223259" cy="552124"/>
          </a:xfrm>
          <a:prstGeom prst="rect">
            <a:avLst/>
          </a:prstGeom>
        </p:spPr>
      </p:pic>
      <p:pic>
        <p:nvPicPr>
          <p:cNvPr id="5" name="Immagine 4" descr="Logo ENPI.jpg"/>
          <p:cNvPicPr>
            <a:picLocks noChangeAspect="1"/>
          </p:cNvPicPr>
          <p:nvPr/>
        </p:nvPicPr>
        <p:blipFill>
          <a:blip r:embed="rId3" cstate="print"/>
          <a:stretch>
            <a:fillRect/>
          </a:stretch>
        </p:blipFill>
        <p:spPr>
          <a:xfrm>
            <a:off x="7549852" y="6413206"/>
            <a:ext cx="637480" cy="355894"/>
          </a:xfrm>
          <a:prstGeom prst="rect">
            <a:avLst/>
          </a:prstGeom>
        </p:spPr>
      </p:pic>
      <p:sp>
        <p:nvSpPr>
          <p:cNvPr id="6" name="Rettangolo 5"/>
          <p:cNvSpPr/>
          <p:nvPr/>
        </p:nvSpPr>
        <p:spPr>
          <a:xfrm>
            <a:off x="467544" y="6339095"/>
            <a:ext cx="8001056" cy="45719"/>
          </a:xfrm>
          <a:prstGeom prst="rect">
            <a:avLst/>
          </a:prstGeom>
          <a:solidFill>
            <a:srgbClr val="0033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pic>
        <p:nvPicPr>
          <p:cNvPr id="7" name="Immagine 6" descr="Logo Unione europea scritta lato.jpg"/>
          <p:cNvPicPr>
            <a:picLocks noChangeAspect="1"/>
          </p:cNvPicPr>
          <p:nvPr/>
        </p:nvPicPr>
        <p:blipFill>
          <a:blip r:embed="rId4" cstate="print"/>
          <a:stretch>
            <a:fillRect/>
          </a:stretch>
        </p:blipFill>
        <p:spPr>
          <a:xfrm>
            <a:off x="6467005" y="6496225"/>
            <a:ext cx="958676" cy="280991"/>
          </a:xfrm>
          <a:prstGeom prst="rect">
            <a:avLst/>
          </a:prstGeom>
        </p:spPr>
      </p:pic>
      <p:sp>
        <p:nvSpPr>
          <p:cNvPr id="8" name="CasellaDiTesto 7"/>
          <p:cNvSpPr txBox="1"/>
          <p:nvPr/>
        </p:nvSpPr>
        <p:spPr>
          <a:xfrm>
            <a:off x="467544" y="6429487"/>
            <a:ext cx="5186997" cy="369332"/>
          </a:xfrm>
          <a:prstGeom prst="rect">
            <a:avLst/>
          </a:prstGeom>
          <a:noFill/>
        </p:spPr>
        <p:txBody>
          <a:bodyPr wrap="none" rtlCol="0">
            <a:spAutoFit/>
          </a:bodyPr>
          <a:lstStyle/>
          <a:p>
            <a:r>
              <a:rPr lang="fr-FR" b="1" dirty="0" err="1">
                <a:solidFill>
                  <a:schemeClr val="accent1">
                    <a:lumMod val="75000"/>
                  </a:schemeClr>
                </a:solidFill>
              </a:rPr>
              <a:t>Capitalization</a:t>
            </a:r>
            <a:r>
              <a:rPr lang="fr-FR" b="1" dirty="0">
                <a:solidFill>
                  <a:schemeClr val="accent1">
                    <a:lumMod val="75000"/>
                  </a:schemeClr>
                </a:solidFill>
              </a:rPr>
              <a:t> Forum, Alexandria 1st </a:t>
            </a:r>
            <a:r>
              <a:rPr lang="fr-FR" b="1" dirty="0" err="1">
                <a:solidFill>
                  <a:schemeClr val="accent1">
                    <a:lumMod val="75000"/>
                  </a:schemeClr>
                </a:solidFill>
              </a:rPr>
              <a:t>December</a:t>
            </a:r>
            <a:r>
              <a:rPr lang="fr-FR" b="1" dirty="0">
                <a:solidFill>
                  <a:schemeClr val="accent1">
                    <a:lumMod val="75000"/>
                  </a:schemeClr>
                </a:solidFill>
              </a:rPr>
              <a:t> 2015</a:t>
            </a:r>
            <a:endParaRPr lang="fr-FR" dirty="0">
              <a:solidFill>
                <a:schemeClr val="accent1">
                  <a:lumMod val="75000"/>
                </a:schemeClr>
              </a:solidFill>
            </a:endParaRPr>
          </a:p>
        </p:txBody>
      </p:sp>
    </p:spTree>
    <p:extLst>
      <p:ext uri="{BB962C8B-B14F-4D97-AF65-F5344CB8AC3E}">
        <p14:creationId xmlns:p14="http://schemas.microsoft.com/office/powerpoint/2010/main" val="280123295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Pentagono 11"/>
          <p:cNvSpPr/>
          <p:nvPr/>
        </p:nvSpPr>
        <p:spPr>
          <a:xfrm>
            <a:off x="857597" y="2601591"/>
            <a:ext cx="7417907" cy="989291"/>
          </a:xfrm>
          <a:prstGeom prst="homePlate">
            <a:avLst>
              <a:gd name="adj" fmla="val 105160"/>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Segnaposto numero diapositiva 1"/>
          <p:cNvSpPr>
            <a:spLocks noGrp="1"/>
          </p:cNvSpPr>
          <p:nvPr>
            <p:ph type="sldNum" sz="quarter" idx="12"/>
          </p:nvPr>
        </p:nvSpPr>
        <p:spPr>
          <a:xfrm>
            <a:off x="6268869" y="5872532"/>
            <a:ext cx="2133600" cy="365125"/>
          </a:xfrm>
        </p:spPr>
        <p:txBody>
          <a:bodyPr/>
          <a:lstStyle/>
          <a:p>
            <a:fld id="{01E9E200-B787-4253-9A13-61AE61D0C841}" type="slidenum">
              <a:rPr lang="fr-FR" smtClean="0"/>
              <a:pPr/>
              <a:t>15</a:t>
            </a:fld>
            <a:endParaRPr lang="fr-FR"/>
          </a:p>
        </p:txBody>
      </p:sp>
      <p:sp>
        <p:nvSpPr>
          <p:cNvPr id="3" name="Titolo 2"/>
          <p:cNvSpPr>
            <a:spLocks noGrp="1"/>
          </p:cNvSpPr>
          <p:nvPr>
            <p:ph type="title"/>
          </p:nvPr>
        </p:nvSpPr>
        <p:spPr/>
        <p:txBody>
          <a:bodyPr>
            <a:normAutofit/>
          </a:bodyPr>
          <a:lstStyle/>
          <a:p>
            <a:pPr algn="l"/>
            <a:r>
              <a:rPr lang="en-GB" sz="3200" b="1" dirty="0" err="1" smtClean="0">
                <a:solidFill>
                  <a:schemeClr val="accent1">
                    <a:lumMod val="75000"/>
                  </a:schemeClr>
                </a:solidFill>
              </a:rPr>
              <a:t>Tex</a:t>
            </a:r>
            <a:r>
              <a:rPr lang="en-GB" sz="3200" b="1" dirty="0" smtClean="0">
                <a:solidFill>
                  <a:schemeClr val="accent1">
                    <a:lumMod val="75000"/>
                  </a:schemeClr>
                </a:solidFill>
              </a:rPr>
              <a:t>-Med Clusters development.</a:t>
            </a:r>
            <a:endParaRPr lang="en-GB" sz="3200" b="1" dirty="0">
              <a:solidFill>
                <a:schemeClr val="accent1">
                  <a:lumMod val="75000"/>
                </a:schemeClr>
              </a:solidFill>
            </a:endParaRPr>
          </a:p>
        </p:txBody>
      </p:sp>
      <p:sp>
        <p:nvSpPr>
          <p:cNvPr id="5" name="Ovale 4"/>
          <p:cNvSpPr/>
          <p:nvPr/>
        </p:nvSpPr>
        <p:spPr>
          <a:xfrm>
            <a:off x="460944" y="2699655"/>
            <a:ext cx="936104" cy="792088"/>
          </a:xfrm>
          <a:prstGeom prst="ellips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smtClean="0">
                <a:solidFill>
                  <a:schemeClr val="accent1">
                    <a:lumMod val="75000"/>
                  </a:schemeClr>
                </a:solidFill>
              </a:rPr>
              <a:t>KICK OFF</a:t>
            </a:r>
            <a:endParaRPr lang="en-GB" b="1" dirty="0">
              <a:solidFill>
                <a:schemeClr val="accent1">
                  <a:lumMod val="75000"/>
                </a:schemeClr>
              </a:solidFill>
            </a:endParaRPr>
          </a:p>
        </p:txBody>
      </p:sp>
      <p:sp>
        <p:nvSpPr>
          <p:cNvPr id="6" name="Ovale 5"/>
          <p:cNvSpPr/>
          <p:nvPr/>
        </p:nvSpPr>
        <p:spPr>
          <a:xfrm>
            <a:off x="1450809" y="2715755"/>
            <a:ext cx="936104" cy="792088"/>
          </a:xfrm>
          <a:prstGeom prst="ellips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wrap="none" lIns="0" rIns="0" rtlCol="0" anchor="ctr"/>
          <a:lstStyle/>
          <a:p>
            <a:pPr algn="ctr"/>
            <a:r>
              <a:rPr lang="en-GB" b="1" dirty="0" smtClean="0">
                <a:solidFill>
                  <a:schemeClr val="accent1">
                    <a:lumMod val="75000"/>
                  </a:schemeClr>
                </a:solidFill>
              </a:rPr>
              <a:t>WRAP</a:t>
            </a:r>
          </a:p>
          <a:p>
            <a:pPr algn="ctr"/>
            <a:r>
              <a:rPr lang="en-GB" b="1" dirty="0" smtClean="0">
                <a:solidFill>
                  <a:schemeClr val="accent1">
                    <a:lumMod val="75000"/>
                  </a:schemeClr>
                </a:solidFill>
              </a:rPr>
              <a:t> UP</a:t>
            </a:r>
            <a:endParaRPr lang="en-GB" b="1" dirty="0">
              <a:solidFill>
                <a:schemeClr val="accent1">
                  <a:lumMod val="75000"/>
                </a:schemeClr>
              </a:solidFill>
            </a:endParaRPr>
          </a:p>
        </p:txBody>
      </p:sp>
      <p:sp>
        <p:nvSpPr>
          <p:cNvPr id="7" name="Ovale 6"/>
          <p:cNvSpPr/>
          <p:nvPr/>
        </p:nvSpPr>
        <p:spPr>
          <a:xfrm>
            <a:off x="2523481" y="2699655"/>
            <a:ext cx="936104" cy="792088"/>
          </a:xfrm>
          <a:prstGeom prst="ellips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GB" b="1" dirty="0" smtClean="0">
                <a:solidFill>
                  <a:schemeClr val="accent1">
                    <a:lumMod val="75000"/>
                  </a:schemeClr>
                </a:solidFill>
              </a:rPr>
              <a:t>CLUS</a:t>
            </a:r>
          </a:p>
          <a:p>
            <a:pPr algn="ctr"/>
            <a:r>
              <a:rPr lang="en-GB" b="1" dirty="0" smtClean="0">
                <a:solidFill>
                  <a:schemeClr val="accent1">
                    <a:lumMod val="75000"/>
                  </a:schemeClr>
                </a:solidFill>
              </a:rPr>
              <a:t>CONF</a:t>
            </a:r>
            <a:endParaRPr lang="en-GB" b="1" dirty="0">
              <a:solidFill>
                <a:schemeClr val="accent1">
                  <a:lumMod val="75000"/>
                </a:schemeClr>
              </a:solidFill>
            </a:endParaRPr>
          </a:p>
        </p:txBody>
      </p:sp>
      <p:sp>
        <p:nvSpPr>
          <p:cNvPr id="10" name="Ovale 9"/>
          <p:cNvSpPr/>
          <p:nvPr/>
        </p:nvSpPr>
        <p:spPr>
          <a:xfrm>
            <a:off x="5125468" y="2698912"/>
            <a:ext cx="936104" cy="792088"/>
          </a:xfrm>
          <a:prstGeom prst="ellips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GB" b="1" dirty="0" smtClean="0">
                <a:solidFill>
                  <a:schemeClr val="accent1">
                    <a:lumMod val="75000"/>
                  </a:schemeClr>
                </a:solidFill>
              </a:rPr>
              <a:t>SMEs</a:t>
            </a:r>
          </a:p>
          <a:p>
            <a:pPr algn="ctr"/>
            <a:r>
              <a:rPr lang="en-GB" b="1" dirty="0" smtClean="0">
                <a:solidFill>
                  <a:schemeClr val="accent1">
                    <a:lumMod val="75000"/>
                  </a:schemeClr>
                </a:solidFill>
              </a:rPr>
              <a:t>CONF</a:t>
            </a:r>
            <a:endParaRPr lang="en-GB" b="1" dirty="0">
              <a:solidFill>
                <a:schemeClr val="accent1">
                  <a:lumMod val="75000"/>
                </a:schemeClr>
              </a:solidFill>
            </a:endParaRPr>
          </a:p>
        </p:txBody>
      </p:sp>
      <p:sp>
        <p:nvSpPr>
          <p:cNvPr id="11" name="Ovale 10"/>
          <p:cNvSpPr/>
          <p:nvPr/>
        </p:nvSpPr>
        <p:spPr>
          <a:xfrm>
            <a:off x="7339401" y="2699655"/>
            <a:ext cx="936104" cy="792088"/>
          </a:xfrm>
          <a:prstGeom prst="ellips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GB" b="1" dirty="0" smtClean="0">
                <a:solidFill>
                  <a:schemeClr val="accent1">
                    <a:lumMod val="75000"/>
                  </a:schemeClr>
                </a:solidFill>
              </a:rPr>
              <a:t>CAP </a:t>
            </a:r>
            <a:r>
              <a:rPr lang="en-GB" sz="1600" b="1" dirty="0" smtClean="0">
                <a:solidFill>
                  <a:schemeClr val="accent1">
                    <a:lumMod val="75000"/>
                  </a:schemeClr>
                </a:solidFill>
              </a:rPr>
              <a:t>FORUM</a:t>
            </a:r>
          </a:p>
        </p:txBody>
      </p:sp>
      <p:sp>
        <p:nvSpPr>
          <p:cNvPr id="16" name="CasellaDiTesto 15"/>
          <p:cNvSpPr txBox="1"/>
          <p:nvPr/>
        </p:nvSpPr>
        <p:spPr>
          <a:xfrm>
            <a:off x="704771" y="1821877"/>
            <a:ext cx="1562607" cy="369332"/>
          </a:xfrm>
          <a:prstGeom prst="rect">
            <a:avLst/>
          </a:prstGeom>
          <a:noFill/>
        </p:spPr>
        <p:txBody>
          <a:bodyPr wrap="none" rtlCol="0">
            <a:spAutoFit/>
          </a:bodyPr>
          <a:lstStyle/>
          <a:p>
            <a:r>
              <a:rPr lang="en-GB" b="1" dirty="0" smtClean="0">
                <a:solidFill>
                  <a:schemeClr val="bg1">
                    <a:lumMod val="65000"/>
                  </a:schemeClr>
                </a:solidFill>
              </a:rPr>
              <a:t>ASSESSEMENT</a:t>
            </a:r>
            <a:endParaRPr lang="en-GB" b="1" dirty="0">
              <a:solidFill>
                <a:schemeClr val="bg1">
                  <a:lumMod val="65000"/>
                </a:schemeClr>
              </a:solidFill>
            </a:endParaRPr>
          </a:p>
        </p:txBody>
      </p:sp>
      <p:sp>
        <p:nvSpPr>
          <p:cNvPr id="17" name="CasellaDiTesto 16"/>
          <p:cNvSpPr txBox="1"/>
          <p:nvPr/>
        </p:nvSpPr>
        <p:spPr>
          <a:xfrm>
            <a:off x="1926007" y="2128639"/>
            <a:ext cx="1531188" cy="369332"/>
          </a:xfrm>
          <a:prstGeom prst="rect">
            <a:avLst/>
          </a:prstGeom>
          <a:noFill/>
        </p:spPr>
        <p:txBody>
          <a:bodyPr wrap="none" rtlCol="0">
            <a:spAutoFit/>
          </a:bodyPr>
          <a:lstStyle/>
          <a:p>
            <a:r>
              <a:rPr lang="en-GB" b="1" dirty="0" smtClean="0">
                <a:solidFill>
                  <a:srgbClr val="00B050"/>
                </a:solidFill>
              </a:rPr>
              <a:t>PREPARATION</a:t>
            </a:r>
            <a:endParaRPr lang="en-GB" b="1" dirty="0">
              <a:solidFill>
                <a:srgbClr val="00B050"/>
              </a:solidFill>
            </a:endParaRPr>
          </a:p>
        </p:txBody>
      </p:sp>
      <p:sp>
        <p:nvSpPr>
          <p:cNvPr id="18" name="CasellaDiTesto 17"/>
          <p:cNvSpPr txBox="1"/>
          <p:nvPr/>
        </p:nvSpPr>
        <p:spPr>
          <a:xfrm>
            <a:off x="3061042" y="1839855"/>
            <a:ext cx="4681090" cy="369332"/>
          </a:xfrm>
          <a:prstGeom prst="rect">
            <a:avLst/>
          </a:prstGeom>
          <a:noFill/>
        </p:spPr>
        <p:txBody>
          <a:bodyPr wrap="none" rtlCol="0">
            <a:spAutoFit/>
          </a:bodyPr>
          <a:lstStyle/>
          <a:p>
            <a:r>
              <a:rPr lang="en-GB" b="1" dirty="0" smtClean="0">
                <a:solidFill>
                  <a:srgbClr val="FF0000"/>
                </a:solidFill>
              </a:rPr>
              <a:t>I    M    P    L    E    M    E    N    T    A    T    I   O    N</a:t>
            </a:r>
            <a:endParaRPr lang="en-GB" b="1" dirty="0">
              <a:solidFill>
                <a:srgbClr val="FF0000"/>
              </a:solidFill>
            </a:endParaRPr>
          </a:p>
        </p:txBody>
      </p:sp>
      <p:sp>
        <p:nvSpPr>
          <p:cNvPr id="19" name="CasellaDiTesto 18"/>
          <p:cNvSpPr txBox="1"/>
          <p:nvPr/>
        </p:nvSpPr>
        <p:spPr>
          <a:xfrm>
            <a:off x="7049499" y="2134275"/>
            <a:ext cx="1737079" cy="369332"/>
          </a:xfrm>
          <a:prstGeom prst="rect">
            <a:avLst/>
          </a:prstGeom>
          <a:noFill/>
        </p:spPr>
        <p:txBody>
          <a:bodyPr wrap="none" rtlCol="0">
            <a:spAutoFit/>
          </a:bodyPr>
          <a:lstStyle/>
          <a:p>
            <a:r>
              <a:rPr lang="en-GB" b="1" dirty="0" smtClean="0">
                <a:solidFill>
                  <a:schemeClr val="accent1">
                    <a:lumMod val="75000"/>
                  </a:schemeClr>
                </a:solidFill>
              </a:rPr>
              <a:t>CAPITALIZATION</a:t>
            </a:r>
            <a:endParaRPr lang="en-GB" b="1" dirty="0">
              <a:solidFill>
                <a:schemeClr val="accent1">
                  <a:lumMod val="75000"/>
                </a:schemeClr>
              </a:solidFill>
            </a:endParaRPr>
          </a:p>
        </p:txBody>
      </p:sp>
      <p:sp>
        <p:nvSpPr>
          <p:cNvPr id="24" name="CasellaDiTesto 23"/>
          <p:cNvSpPr txBox="1"/>
          <p:nvPr/>
        </p:nvSpPr>
        <p:spPr>
          <a:xfrm rot="16200000">
            <a:off x="3121410" y="4653577"/>
            <a:ext cx="1863780" cy="369332"/>
          </a:xfrm>
          <a:prstGeom prst="rect">
            <a:avLst/>
          </a:prstGeom>
          <a:noFill/>
        </p:spPr>
        <p:txBody>
          <a:bodyPr wrap="none" rtlCol="0">
            <a:spAutoFit/>
          </a:bodyPr>
          <a:lstStyle/>
          <a:p>
            <a:r>
              <a:rPr lang="en-GB" b="1" dirty="0" smtClean="0"/>
              <a:t>INNOVATION DAY</a:t>
            </a:r>
            <a:endParaRPr lang="en-GB" b="1" dirty="0"/>
          </a:p>
        </p:txBody>
      </p:sp>
      <p:sp>
        <p:nvSpPr>
          <p:cNvPr id="26" name="CasellaDiTesto 25"/>
          <p:cNvSpPr txBox="1"/>
          <p:nvPr/>
        </p:nvSpPr>
        <p:spPr>
          <a:xfrm rot="16200000">
            <a:off x="3778251" y="4464814"/>
            <a:ext cx="1519134" cy="369332"/>
          </a:xfrm>
          <a:prstGeom prst="rect">
            <a:avLst/>
          </a:prstGeom>
          <a:noFill/>
        </p:spPr>
        <p:txBody>
          <a:bodyPr wrap="none" rtlCol="0">
            <a:spAutoFit/>
          </a:bodyPr>
          <a:lstStyle/>
          <a:p>
            <a:r>
              <a:rPr lang="en-GB" b="1" dirty="0" smtClean="0"/>
              <a:t>TECHTEXTILES</a:t>
            </a:r>
            <a:endParaRPr lang="en-GB" b="1" dirty="0"/>
          </a:p>
        </p:txBody>
      </p:sp>
      <p:sp>
        <p:nvSpPr>
          <p:cNvPr id="27" name="CasellaDiTesto 26"/>
          <p:cNvSpPr txBox="1"/>
          <p:nvPr/>
        </p:nvSpPr>
        <p:spPr>
          <a:xfrm rot="16200000">
            <a:off x="4215334" y="4513224"/>
            <a:ext cx="1615955" cy="369332"/>
          </a:xfrm>
          <a:prstGeom prst="rect">
            <a:avLst/>
          </a:prstGeom>
          <a:noFill/>
        </p:spPr>
        <p:txBody>
          <a:bodyPr wrap="none" rtlCol="0">
            <a:spAutoFit/>
          </a:bodyPr>
          <a:lstStyle/>
          <a:p>
            <a:r>
              <a:rPr lang="en-GB" b="1" dirty="0" smtClean="0"/>
              <a:t>WS MONASTIR</a:t>
            </a:r>
            <a:endParaRPr lang="en-GB" b="1" dirty="0"/>
          </a:p>
        </p:txBody>
      </p:sp>
      <p:sp>
        <p:nvSpPr>
          <p:cNvPr id="29" name="CasellaDiTesto 28"/>
          <p:cNvSpPr txBox="1"/>
          <p:nvPr/>
        </p:nvSpPr>
        <p:spPr>
          <a:xfrm rot="16200000">
            <a:off x="5525343" y="4360266"/>
            <a:ext cx="1310039" cy="369332"/>
          </a:xfrm>
          <a:prstGeom prst="rect">
            <a:avLst/>
          </a:prstGeom>
          <a:noFill/>
        </p:spPr>
        <p:txBody>
          <a:bodyPr wrap="none" rtlCol="0">
            <a:spAutoFit/>
          </a:bodyPr>
          <a:lstStyle/>
          <a:p>
            <a:r>
              <a:rPr lang="en-GB" b="1" dirty="0" smtClean="0"/>
              <a:t>WS ATHENS</a:t>
            </a:r>
            <a:endParaRPr lang="en-GB" b="1" dirty="0"/>
          </a:p>
        </p:txBody>
      </p:sp>
      <p:sp>
        <p:nvSpPr>
          <p:cNvPr id="30" name="CasellaDiTesto 29"/>
          <p:cNvSpPr txBox="1"/>
          <p:nvPr/>
        </p:nvSpPr>
        <p:spPr>
          <a:xfrm rot="16200000">
            <a:off x="5875312" y="4485076"/>
            <a:ext cx="1559658" cy="369332"/>
          </a:xfrm>
          <a:prstGeom prst="rect">
            <a:avLst/>
          </a:prstGeom>
          <a:noFill/>
        </p:spPr>
        <p:txBody>
          <a:bodyPr wrap="none" rtlCol="0">
            <a:spAutoFit/>
          </a:bodyPr>
          <a:lstStyle/>
          <a:p>
            <a:r>
              <a:rPr lang="en-GB" b="1" dirty="0" smtClean="0"/>
              <a:t>WS  DEAD SEA</a:t>
            </a:r>
            <a:endParaRPr lang="en-GB" b="1" dirty="0"/>
          </a:p>
        </p:txBody>
      </p:sp>
      <p:sp>
        <p:nvSpPr>
          <p:cNvPr id="31" name="CasellaDiTesto 30"/>
          <p:cNvSpPr txBox="1"/>
          <p:nvPr/>
        </p:nvSpPr>
        <p:spPr>
          <a:xfrm rot="16200000">
            <a:off x="6792684" y="4055663"/>
            <a:ext cx="700833" cy="369332"/>
          </a:xfrm>
          <a:prstGeom prst="rect">
            <a:avLst/>
          </a:prstGeom>
          <a:noFill/>
        </p:spPr>
        <p:txBody>
          <a:bodyPr wrap="none" rtlCol="0">
            <a:spAutoFit/>
          </a:bodyPr>
          <a:lstStyle/>
          <a:p>
            <a:r>
              <a:rPr lang="en-GB" b="1" dirty="0" smtClean="0"/>
              <a:t>ITMA</a:t>
            </a:r>
            <a:endParaRPr lang="en-GB" b="1" dirty="0"/>
          </a:p>
        </p:txBody>
      </p:sp>
      <p:sp>
        <p:nvSpPr>
          <p:cNvPr id="37" name="CasellaDiTesto 36"/>
          <p:cNvSpPr txBox="1"/>
          <p:nvPr/>
        </p:nvSpPr>
        <p:spPr>
          <a:xfrm>
            <a:off x="2796326" y="3533392"/>
            <a:ext cx="413896" cy="646331"/>
          </a:xfrm>
          <a:prstGeom prst="rect">
            <a:avLst/>
          </a:prstGeom>
          <a:noFill/>
        </p:spPr>
        <p:txBody>
          <a:bodyPr wrap="none" rtlCol="0" anchor="b">
            <a:spAutoFit/>
          </a:bodyPr>
          <a:lstStyle/>
          <a:p>
            <a:r>
              <a:rPr lang="en-GB" sz="3600" b="1" dirty="0">
                <a:solidFill>
                  <a:srgbClr val="FF0000"/>
                </a:solidFill>
              </a:rPr>
              <a:t>*</a:t>
            </a:r>
          </a:p>
        </p:txBody>
      </p:sp>
      <p:sp>
        <p:nvSpPr>
          <p:cNvPr id="20" name="Ovale 19"/>
          <p:cNvSpPr/>
          <p:nvPr/>
        </p:nvSpPr>
        <p:spPr>
          <a:xfrm>
            <a:off x="6973223" y="3250421"/>
            <a:ext cx="288032" cy="267141"/>
          </a:xfrm>
          <a:prstGeom prst="ellipse">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5" name="Ovale 44"/>
          <p:cNvSpPr/>
          <p:nvPr/>
        </p:nvSpPr>
        <p:spPr>
          <a:xfrm>
            <a:off x="6520087" y="3245617"/>
            <a:ext cx="288032" cy="267141"/>
          </a:xfrm>
          <a:prstGeom prst="ellipse">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6" name="Ovale 45"/>
          <p:cNvSpPr/>
          <p:nvPr/>
        </p:nvSpPr>
        <p:spPr>
          <a:xfrm>
            <a:off x="6020675" y="3250421"/>
            <a:ext cx="288032" cy="267141"/>
          </a:xfrm>
          <a:prstGeom prst="ellipse">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7" name="Ovale 46"/>
          <p:cNvSpPr/>
          <p:nvPr/>
        </p:nvSpPr>
        <p:spPr>
          <a:xfrm>
            <a:off x="4862626" y="3240702"/>
            <a:ext cx="288032" cy="267141"/>
          </a:xfrm>
          <a:prstGeom prst="ellipse">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8" name="Ovale 47"/>
          <p:cNvSpPr/>
          <p:nvPr/>
        </p:nvSpPr>
        <p:spPr>
          <a:xfrm>
            <a:off x="4394898" y="3250708"/>
            <a:ext cx="288032" cy="267141"/>
          </a:xfrm>
          <a:prstGeom prst="ellipse">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9" name="Ovale 48"/>
          <p:cNvSpPr/>
          <p:nvPr/>
        </p:nvSpPr>
        <p:spPr>
          <a:xfrm>
            <a:off x="3905722" y="3250421"/>
            <a:ext cx="288032" cy="267141"/>
          </a:xfrm>
          <a:prstGeom prst="ellipse">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0" name="Ovale 49"/>
          <p:cNvSpPr/>
          <p:nvPr/>
        </p:nvSpPr>
        <p:spPr>
          <a:xfrm>
            <a:off x="3462070" y="3245511"/>
            <a:ext cx="288032" cy="267141"/>
          </a:xfrm>
          <a:prstGeom prst="ellipse">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1" name="CasellaDiTesto 50"/>
          <p:cNvSpPr txBox="1"/>
          <p:nvPr/>
        </p:nvSpPr>
        <p:spPr>
          <a:xfrm rot="16200000">
            <a:off x="2679091" y="4660791"/>
            <a:ext cx="1849352" cy="369332"/>
          </a:xfrm>
          <a:prstGeom prst="rect">
            <a:avLst/>
          </a:prstGeom>
          <a:noFill/>
        </p:spPr>
        <p:txBody>
          <a:bodyPr wrap="none" rtlCol="0">
            <a:spAutoFit/>
          </a:bodyPr>
          <a:lstStyle/>
          <a:p>
            <a:r>
              <a:rPr lang="en-GB" b="1" dirty="0" smtClean="0"/>
              <a:t>STOCK INITIATIVE</a:t>
            </a:r>
            <a:endParaRPr lang="en-GB" b="1" dirty="0"/>
          </a:p>
        </p:txBody>
      </p:sp>
      <p:sp>
        <p:nvSpPr>
          <p:cNvPr id="52" name="CasellaDiTesto 51"/>
          <p:cNvSpPr txBox="1"/>
          <p:nvPr/>
        </p:nvSpPr>
        <p:spPr>
          <a:xfrm>
            <a:off x="3845702" y="3534256"/>
            <a:ext cx="413896" cy="646331"/>
          </a:xfrm>
          <a:prstGeom prst="rect">
            <a:avLst/>
          </a:prstGeom>
          <a:noFill/>
        </p:spPr>
        <p:txBody>
          <a:bodyPr wrap="none" rtlCol="0" anchor="b">
            <a:spAutoFit/>
          </a:bodyPr>
          <a:lstStyle/>
          <a:p>
            <a:r>
              <a:rPr lang="en-GB" sz="3600" b="1" dirty="0">
                <a:solidFill>
                  <a:srgbClr val="FF0000"/>
                </a:solidFill>
              </a:rPr>
              <a:t>*</a:t>
            </a:r>
          </a:p>
        </p:txBody>
      </p:sp>
      <p:sp>
        <p:nvSpPr>
          <p:cNvPr id="53" name="CasellaDiTesto 52"/>
          <p:cNvSpPr txBox="1"/>
          <p:nvPr/>
        </p:nvSpPr>
        <p:spPr>
          <a:xfrm>
            <a:off x="4369339" y="3533392"/>
            <a:ext cx="413896" cy="646331"/>
          </a:xfrm>
          <a:prstGeom prst="rect">
            <a:avLst/>
          </a:prstGeom>
          <a:noFill/>
        </p:spPr>
        <p:txBody>
          <a:bodyPr wrap="none" rtlCol="0" anchor="b">
            <a:spAutoFit/>
          </a:bodyPr>
          <a:lstStyle/>
          <a:p>
            <a:r>
              <a:rPr lang="en-GB" sz="3600" b="1" dirty="0">
                <a:solidFill>
                  <a:srgbClr val="FF0000"/>
                </a:solidFill>
              </a:rPr>
              <a:t>*</a:t>
            </a:r>
          </a:p>
        </p:txBody>
      </p:sp>
      <p:sp>
        <p:nvSpPr>
          <p:cNvPr id="54" name="CasellaDiTesto 53"/>
          <p:cNvSpPr txBox="1"/>
          <p:nvPr/>
        </p:nvSpPr>
        <p:spPr>
          <a:xfrm>
            <a:off x="4860405" y="3533392"/>
            <a:ext cx="413896" cy="646331"/>
          </a:xfrm>
          <a:prstGeom prst="rect">
            <a:avLst/>
          </a:prstGeom>
          <a:noFill/>
        </p:spPr>
        <p:txBody>
          <a:bodyPr wrap="none" rtlCol="0" anchor="b">
            <a:spAutoFit/>
          </a:bodyPr>
          <a:lstStyle/>
          <a:p>
            <a:r>
              <a:rPr lang="en-GB" sz="3600" b="1" dirty="0">
                <a:solidFill>
                  <a:srgbClr val="FF0000"/>
                </a:solidFill>
              </a:rPr>
              <a:t>*</a:t>
            </a:r>
          </a:p>
        </p:txBody>
      </p:sp>
      <p:sp>
        <p:nvSpPr>
          <p:cNvPr id="55" name="CasellaDiTesto 54"/>
          <p:cNvSpPr txBox="1"/>
          <p:nvPr/>
        </p:nvSpPr>
        <p:spPr>
          <a:xfrm>
            <a:off x="5436139" y="3533392"/>
            <a:ext cx="413896" cy="646331"/>
          </a:xfrm>
          <a:prstGeom prst="rect">
            <a:avLst/>
          </a:prstGeom>
          <a:noFill/>
        </p:spPr>
        <p:txBody>
          <a:bodyPr wrap="none" rtlCol="0" anchor="b">
            <a:spAutoFit/>
          </a:bodyPr>
          <a:lstStyle/>
          <a:p>
            <a:r>
              <a:rPr lang="en-GB" sz="3600" b="1" dirty="0">
                <a:solidFill>
                  <a:srgbClr val="FF0000"/>
                </a:solidFill>
              </a:rPr>
              <a:t>*</a:t>
            </a:r>
          </a:p>
        </p:txBody>
      </p:sp>
      <p:sp>
        <p:nvSpPr>
          <p:cNvPr id="56" name="CasellaDiTesto 55"/>
          <p:cNvSpPr txBox="1"/>
          <p:nvPr/>
        </p:nvSpPr>
        <p:spPr>
          <a:xfrm>
            <a:off x="5989898" y="3533392"/>
            <a:ext cx="413896" cy="646331"/>
          </a:xfrm>
          <a:prstGeom prst="rect">
            <a:avLst/>
          </a:prstGeom>
          <a:noFill/>
        </p:spPr>
        <p:txBody>
          <a:bodyPr wrap="none" rtlCol="0" anchor="b">
            <a:spAutoFit/>
          </a:bodyPr>
          <a:lstStyle/>
          <a:p>
            <a:r>
              <a:rPr lang="en-GB" sz="3600" b="1" dirty="0">
                <a:solidFill>
                  <a:srgbClr val="FF0000"/>
                </a:solidFill>
              </a:rPr>
              <a:t>*</a:t>
            </a:r>
          </a:p>
        </p:txBody>
      </p:sp>
      <p:sp>
        <p:nvSpPr>
          <p:cNvPr id="57" name="CasellaDiTesto 56"/>
          <p:cNvSpPr txBox="1"/>
          <p:nvPr/>
        </p:nvSpPr>
        <p:spPr>
          <a:xfrm>
            <a:off x="6483529" y="3533392"/>
            <a:ext cx="413896" cy="646331"/>
          </a:xfrm>
          <a:prstGeom prst="rect">
            <a:avLst/>
          </a:prstGeom>
          <a:noFill/>
        </p:spPr>
        <p:txBody>
          <a:bodyPr wrap="none" rtlCol="0" anchor="b">
            <a:spAutoFit/>
          </a:bodyPr>
          <a:lstStyle/>
          <a:p>
            <a:r>
              <a:rPr lang="en-GB" sz="3600" b="1" dirty="0">
                <a:solidFill>
                  <a:srgbClr val="FF0000"/>
                </a:solidFill>
              </a:rPr>
              <a:t>*</a:t>
            </a:r>
          </a:p>
        </p:txBody>
      </p:sp>
      <p:sp>
        <p:nvSpPr>
          <p:cNvPr id="58" name="CasellaDiTesto 57"/>
          <p:cNvSpPr txBox="1"/>
          <p:nvPr/>
        </p:nvSpPr>
        <p:spPr>
          <a:xfrm>
            <a:off x="6974608" y="3533392"/>
            <a:ext cx="413896" cy="646331"/>
          </a:xfrm>
          <a:prstGeom prst="rect">
            <a:avLst/>
          </a:prstGeom>
          <a:noFill/>
        </p:spPr>
        <p:txBody>
          <a:bodyPr wrap="none" rtlCol="0" anchor="b">
            <a:spAutoFit/>
          </a:bodyPr>
          <a:lstStyle/>
          <a:p>
            <a:r>
              <a:rPr lang="en-GB" sz="3600" b="1" dirty="0">
                <a:solidFill>
                  <a:srgbClr val="FF0000"/>
                </a:solidFill>
              </a:rPr>
              <a:t>*</a:t>
            </a:r>
          </a:p>
        </p:txBody>
      </p:sp>
      <p:sp>
        <p:nvSpPr>
          <p:cNvPr id="59" name="CasellaDiTesto 58"/>
          <p:cNvSpPr txBox="1"/>
          <p:nvPr/>
        </p:nvSpPr>
        <p:spPr>
          <a:xfrm>
            <a:off x="7638961" y="3533392"/>
            <a:ext cx="413896" cy="646331"/>
          </a:xfrm>
          <a:prstGeom prst="rect">
            <a:avLst/>
          </a:prstGeom>
          <a:noFill/>
        </p:spPr>
        <p:txBody>
          <a:bodyPr wrap="none" rtlCol="0" anchor="b">
            <a:spAutoFit/>
          </a:bodyPr>
          <a:lstStyle/>
          <a:p>
            <a:r>
              <a:rPr lang="en-GB" sz="3600" b="1" dirty="0">
                <a:solidFill>
                  <a:srgbClr val="FF0000"/>
                </a:solidFill>
              </a:rPr>
              <a:t>*</a:t>
            </a:r>
          </a:p>
        </p:txBody>
      </p:sp>
      <p:sp>
        <p:nvSpPr>
          <p:cNvPr id="60" name="CasellaDiTesto 59"/>
          <p:cNvSpPr txBox="1"/>
          <p:nvPr/>
        </p:nvSpPr>
        <p:spPr>
          <a:xfrm>
            <a:off x="3434986" y="3533392"/>
            <a:ext cx="413896" cy="646331"/>
          </a:xfrm>
          <a:prstGeom prst="rect">
            <a:avLst/>
          </a:prstGeom>
          <a:noFill/>
        </p:spPr>
        <p:txBody>
          <a:bodyPr wrap="none" rtlCol="0" anchor="b">
            <a:spAutoFit/>
          </a:bodyPr>
          <a:lstStyle/>
          <a:p>
            <a:r>
              <a:rPr lang="en-GB" sz="3600" b="1" dirty="0">
                <a:solidFill>
                  <a:srgbClr val="FF0000"/>
                </a:solidFill>
              </a:rPr>
              <a:t>*</a:t>
            </a:r>
          </a:p>
        </p:txBody>
      </p:sp>
      <p:grpSp>
        <p:nvGrpSpPr>
          <p:cNvPr id="62" name="Gruppo 61"/>
          <p:cNvGrpSpPr/>
          <p:nvPr/>
        </p:nvGrpSpPr>
        <p:grpSpPr>
          <a:xfrm>
            <a:off x="497823" y="5085881"/>
            <a:ext cx="2432738" cy="662355"/>
            <a:chOff x="497823" y="5085881"/>
            <a:chExt cx="2432738" cy="662355"/>
          </a:xfrm>
        </p:grpSpPr>
        <p:sp>
          <p:nvSpPr>
            <p:cNvPr id="61" name="CasellaDiTesto 60"/>
            <p:cNvSpPr txBox="1"/>
            <p:nvPr/>
          </p:nvSpPr>
          <p:spPr>
            <a:xfrm>
              <a:off x="497823" y="5101905"/>
              <a:ext cx="413896" cy="646331"/>
            </a:xfrm>
            <a:prstGeom prst="rect">
              <a:avLst/>
            </a:prstGeom>
            <a:noFill/>
          </p:spPr>
          <p:txBody>
            <a:bodyPr wrap="none" rtlCol="0" anchor="b">
              <a:spAutoFit/>
            </a:bodyPr>
            <a:lstStyle/>
            <a:p>
              <a:r>
                <a:rPr lang="en-GB" sz="3600" b="1" dirty="0">
                  <a:solidFill>
                    <a:srgbClr val="FF0000"/>
                  </a:solidFill>
                </a:rPr>
                <a:t>*</a:t>
              </a:r>
            </a:p>
          </p:txBody>
        </p:sp>
        <p:sp>
          <p:nvSpPr>
            <p:cNvPr id="25" name="CasellaDiTesto 24"/>
            <p:cNvSpPr txBox="1"/>
            <p:nvPr/>
          </p:nvSpPr>
          <p:spPr>
            <a:xfrm>
              <a:off x="1111473" y="5085881"/>
              <a:ext cx="1819088" cy="646331"/>
            </a:xfrm>
            <a:prstGeom prst="rect">
              <a:avLst/>
            </a:prstGeom>
            <a:noFill/>
          </p:spPr>
          <p:txBody>
            <a:bodyPr wrap="none" rtlCol="0">
              <a:spAutoFit/>
            </a:bodyPr>
            <a:lstStyle/>
            <a:p>
              <a:r>
                <a:rPr lang="en-GB" b="1" dirty="0" smtClean="0">
                  <a:solidFill>
                    <a:srgbClr val="FF0000"/>
                  </a:solidFill>
                </a:rPr>
                <a:t>MATCH MAKING </a:t>
              </a:r>
            </a:p>
            <a:p>
              <a:r>
                <a:rPr lang="en-GB" b="1" dirty="0" smtClean="0">
                  <a:solidFill>
                    <a:srgbClr val="FF0000"/>
                  </a:solidFill>
                </a:rPr>
                <a:t>MEETINGS </a:t>
              </a:r>
              <a:endParaRPr lang="en-GB" b="1" dirty="0">
                <a:solidFill>
                  <a:srgbClr val="FF0000"/>
                </a:solidFill>
              </a:endParaRPr>
            </a:p>
          </p:txBody>
        </p:sp>
      </p:grpSp>
      <p:pic>
        <p:nvPicPr>
          <p:cNvPr id="63" name="Immagine 62" descr="LogoTexMedClusters.jpg"/>
          <p:cNvPicPr>
            <a:picLocks noChangeAspect="1"/>
          </p:cNvPicPr>
          <p:nvPr/>
        </p:nvPicPr>
        <p:blipFill>
          <a:blip r:embed="rId2" cstate="print"/>
          <a:stretch>
            <a:fillRect/>
          </a:stretch>
        </p:blipFill>
        <p:spPr>
          <a:xfrm>
            <a:off x="7596336" y="260648"/>
            <a:ext cx="1223259" cy="552124"/>
          </a:xfrm>
          <a:prstGeom prst="rect">
            <a:avLst/>
          </a:prstGeom>
        </p:spPr>
      </p:pic>
      <p:pic>
        <p:nvPicPr>
          <p:cNvPr id="64" name="Immagine 63" descr="Logo ENPI.jpg"/>
          <p:cNvPicPr>
            <a:picLocks noChangeAspect="1"/>
          </p:cNvPicPr>
          <p:nvPr/>
        </p:nvPicPr>
        <p:blipFill>
          <a:blip r:embed="rId3" cstate="print"/>
          <a:stretch>
            <a:fillRect/>
          </a:stretch>
        </p:blipFill>
        <p:spPr>
          <a:xfrm>
            <a:off x="7549852" y="6413206"/>
            <a:ext cx="637480" cy="355894"/>
          </a:xfrm>
          <a:prstGeom prst="rect">
            <a:avLst/>
          </a:prstGeom>
        </p:spPr>
      </p:pic>
      <p:sp>
        <p:nvSpPr>
          <p:cNvPr id="65" name="Rettangolo 64"/>
          <p:cNvSpPr/>
          <p:nvPr/>
        </p:nvSpPr>
        <p:spPr>
          <a:xfrm>
            <a:off x="467544" y="6339095"/>
            <a:ext cx="8001056" cy="45719"/>
          </a:xfrm>
          <a:prstGeom prst="rect">
            <a:avLst/>
          </a:prstGeom>
          <a:solidFill>
            <a:srgbClr val="0033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pic>
        <p:nvPicPr>
          <p:cNvPr id="66" name="Immagine 65" descr="Logo Unione europea scritta lato.jpg"/>
          <p:cNvPicPr>
            <a:picLocks noChangeAspect="1"/>
          </p:cNvPicPr>
          <p:nvPr/>
        </p:nvPicPr>
        <p:blipFill>
          <a:blip r:embed="rId4" cstate="print"/>
          <a:stretch>
            <a:fillRect/>
          </a:stretch>
        </p:blipFill>
        <p:spPr>
          <a:xfrm>
            <a:off x="6467005" y="6496225"/>
            <a:ext cx="958676" cy="280991"/>
          </a:xfrm>
          <a:prstGeom prst="rect">
            <a:avLst/>
          </a:prstGeom>
        </p:spPr>
      </p:pic>
      <p:sp>
        <p:nvSpPr>
          <p:cNvPr id="67" name="CasellaDiTesto 66"/>
          <p:cNvSpPr txBox="1"/>
          <p:nvPr/>
        </p:nvSpPr>
        <p:spPr>
          <a:xfrm>
            <a:off x="467544" y="6429487"/>
            <a:ext cx="5186997" cy="369332"/>
          </a:xfrm>
          <a:prstGeom prst="rect">
            <a:avLst/>
          </a:prstGeom>
          <a:noFill/>
        </p:spPr>
        <p:txBody>
          <a:bodyPr wrap="none" rtlCol="0">
            <a:spAutoFit/>
          </a:bodyPr>
          <a:lstStyle/>
          <a:p>
            <a:r>
              <a:rPr lang="fr-FR" b="1" dirty="0" err="1">
                <a:solidFill>
                  <a:schemeClr val="accent1">
                    <a:lumMod val="75000"/>
                  </a:schemeClr>
                </a:solidFill>
              </a:rPr>
              <a:t>Capitalization</a:t>
            </a:r>
            <a:r>
              <a:rPr lang="fr-FR" b="1" dirty="0">
                <a:solidFill>
                  <a:schemeClr val="accent1">
                    <a:lumMod val="75000"/>
                  </a:schemeClr>
                </a:solidFill>
              </a:rPr>
              <a:t> Forum, Alexandria 1st </a:t>
            </a:r>
            <a:r>
              <a:rPr lang="fr-FR" b="1" dirty="0" err="1">
                <a:solidFill>
                  <a:schemeClr val="accent1">
                    <a:lumMod val="75000"/>
                  </a:schemeClr>
                </a:solidFill>
              </a:rPr>
              <a:t>December</a:t>
            </a:r>
            <a:r>
              <a:rPr lang="fr-FR" b="1" dirty="0">
                <a:solidFill>
                  <a:schemeClr val="accent1">
                    <a:lumMod val="75000"/>
                  </a:schemeClr>
                </a:solidFill>
              </a:rPr>
              <a:t> 2015</a:t>
            </a:r>
            <a:endParaRPr lang="fr-FR" dirty="0">
              <a:solidFill>
                <a:schemeClr val="accent1">
                  <a:lumMod val="75000"/>
                </a:schemeClr>
              </a:solidFill>
            </a:endParaRPr>
          </a:p>
        </p:txBody>
      </p:sp>
    </p:spTree>
    <p:extLst>
      <p:ext uri="{BB962C8B-B14F-4D97-AF65-F5344CB8AC3E}">
        <p14:creationId xmlns:p14="http://schemas.microsoft.com/office/powerpoint/2010/main" val="303139175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numero diapositiva 1"/>
          <p:cNvSpPr>
            <a:spLocks noGrp="1"/>
          </p:cNvSpPr>
          <p:nvPr>
            <p:ph type="sldNum" sz="quarter" idx="12"/>
          </p:nvPr>
        </p:nvSpPr>
        <p:spPr/>
        <p:txBody>
          <a:bodyPr/>
          <a:lstStyle/>
          <a:p>
            <a:fld id="{01E9E200-B787-4253-9A13-61AE61D0C841}" type="slidenum">
              <a:rPr lang="fr-FR" smtClean="0"/>
              <a:pPr/>
              <a:t>16</a:t>
            </a:fld>
            <a:endParaRPr lang="fr-FR"/>
          </a:p>
        </p:txBody>
      </p:sp>
      <p:sp>
        <p:nvSpPr>
          <p:cNvPr id="3" name="Titolo 2"/>
          <p:cNvSpPr>
            <a:spLocks noGrp="1"/>
          </p:cNvSpPr>
          <p:nvPr>
            <p:ph type="title"/>
          </p:nvPr>
        </p:nvSpPr>
        <p:spPr/>
        <p:txBody>
          <a:bodyPr>
            <a:normAutofit/>
          </a:bodyPr>
          <a:lstStyle/>
          <a:p>
            <a:pPr algn="l"/>
            <a:r>
              <a:rPr lang="en-GB" sz="3200" b="1" dirty="0" smtClean="0">
                <a:solidFill>
                  <a:schemeClr val="accent1">
                    <a:lumMod val="75000"/>
                  </a:schemeClr>
                </a:solidFill>
              </a:rPr>
              <a:t>Actions (Project implementation).</a:t>
            </a:r>
            <a:endParaRPr lang="en-GB" sz="3200" b="1" dirty="0">
              <a:solidFill>
                <a:schemeClr val="accent1">
                  <a:lumMod val="75000"/>
                </a:schemeClr>
              </a:solidFill>
            </a:endParaRPr>
          </a:p>
        </p:txBody>
      </p:sp>
      <p:sp>
        <p:nvSpPr>
          <p:cNvPr id="4" name="Rettangolo 3"/>
          <p:cNvSpPr/>
          <p:nvPr/>
        </p:nvSpPr>
        <p:spPr>
          <a:xfrm>
            <a:off x="606317" y="1562533"/>
            <a:ext cx="7862283" cy="4044056"/>
          </a:xfrm>
          <a:prstGeom prst="rect">
            <a:avLst/>
          </a:prstGeom>
        </p:spPr>
        <p:txBody>
          <a:bodyPr wrap="square">
            <a:spAutoFit/>
          </a:bodyPr>
          <a:lstStyle/>
          <a:p>
            <a:pPr marL="342900" lvl="0" indent="-342900" algn="just">
              <a:lnSpc>
                <a:spcPct val="107000"/>
              </a:lnSpc>
              <a:spcAft>
                <a:spcPts val="0"/>
              </a:spcAft>
              <a:buFont typeface="Symbol" panose="05050102010706020507" pitchFamily="18" charset="2"/>
              <a:buChar char=""/>
            </a:pPr>
            <a:r>
              <a:rPr lang="en-GB" sz="2400" b="1" dirty="0" smtClean="0">
                <a:solidFill>
                  <a:srgbClr val="FF0000"/>
                </a:solidFill>
                <a:latin typeface="Calibri" panose="020F0502020204030204" pitchFamily="34" charset="0"/>
                <a:ea typeface="Calibri" panose="020F0502020204030204" pitchFamily="34" charset="0"/>
                <a:cs typeface="Times New Roman" panose="02020603050405020304" pitchFamily="18" charset="0"/>
              </a:rPr>
              <a:t>3 Workshops </a:t>
            </a:r>
            <a:r>
              <a:rPr lang="en-GB" sz="2400" dirty="0" smtClean="0">
                <a:latin typeface="Calibri" panose="020F0502020204030204" pitchFamily="34" charset="0"/>
                <a:ea typeface="Calibri" panose="020F0502020204030204" pitchFamily="34" charset="0"/>
                <a:cs typeface="Times New Roman" panose="02020603050405020304" pitchFamily="18" charset="0"/>
              </a:rPr>
              <a:t>in </a:t>
            </a:r>
            <a:r>
              <a:rPr lang="en-GB" sz="2400" dirty="0">
                <a:latin typeface="Calibri" panose="020F0502020204030204" pitchFamily="34" charset="0"/>
                <a:ea typeface="Calibri" panose="020F0502020204030204" pitchFamily="34" charset="0"/>
                <a:cs typeface="Times New Roman" panose="02020603050405020304" pitchFamily="18" charset="0"/>
              </a:rPr>
              <a:t>order to raise awareness on critical issues as well as to frame the CBC partnerships into a consistent context</a:t>
            </a:r>
            <a:r>
              <a:rPr lang="en-GB" sz="2400" dirty="0" smtClean="0">
                <a:latin typeface="Calibri" panose="020F0502020204030204" pitchFamily="34" charset="0"/>
                <a:ea typeface="Calibri" panose="020F0502020204030204" pitchFamily="34" charset="0"/>
                <a:cs typeface="Times New Roman" panose="02020603050405020304" pitchFamily="18" charset="0"/>
              </a:rPr>
              <a:t>.</a:t>
            </a:r>
          </a:p>
          <a:p>
            <a:pPr marL="342900" lvl="0" indent="-342900" algn="just">
              <a:lnSpc>
                <a:spcPct val="107000"/>
              </a:lnSpc>
              <a:spcAft>
                <a:spcPts val="0"/>
              </a:spcAft>
              <a:buFont typeface="Symbol" panose="05050102010706020507" pitchFamily="18" charset="2"/>
              <a:buChar char=""/>
            </a:pPr>
            <a:endParaRPr lang="en-GB" sz="2400" dirty="0">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07000"/>
              </a:lnSpc>
              <a:spcAft>
                <a:spcPts val="0"/>
              </a:spcAft>
              <a:buFont typeface="Symbol" panose="05050102010706020507" pitchFamily="18" charset="2"/>
              <a:buChar char=""/>
            </a:pPr>
            <a:r>
              <a:rPr lang="en-GB" sz="2400" b="1" dirty="0" smtClean="0">
                <a:solidFill>
                  <a:srgbClr val="FF0000"/>
                </a:solidFill>
                <a:latin typeface="Calibri" panose="020F0502020204030204" pitchFamily="34" charset="0"/>
                <a:ea typeface="Calibri" panose="020F0502020204030204" pitchFamily="34" charset="0"/>
                <a:cs typeface="Times New Roman" panose="02020603050405020304" pitchFamily="18" charset="0"/>
              </a:rPr>
              <a:t>10 Match-Making </a:t>
            </a:r>
            <a:r>
              <a:rPr lang="en-GB" sz="2400" b="1" dirty="0">
                <a:solidFill>
                  <a:srgbClr val="FF0000"/>
                </a:solidFill>
                <a:latin typeface="Calibri" panose="020F0502020204030204" pitchFamily="34" charset="0"/>
                <a:ea typeface="Calibri" panose="020F0502020204030204" pitchFamily="34" charset="0"/>
                <a:cs typeface="Times New Roman" panose="02020603050405020304" pitchFamily="18" charset="0"/>
              </a:rPr>
              <a:t>meetings</a:t>
            </a:r>
            <a:r>
              <a:rPr lang="en-GB" sz="2400" dirty="0">
                <a:solidFill>
                  <a:srgbClr val="FF0000"/>
                </a:solidFill>
                <a:latin typeface="Calibri" panose="020F0502020204030204" pitchFamily="34" charset="0"/>
                <a:ea typeface="Calibri" panose="020F0502020204030204" pitchFamily="34" charset="0"/>
                <a:cs typeface="Times New Roman" panose="02020603050405020304" pitchFamily="18" charset="0"/>
              </a:rPr>
              <a:t> </a:t>
            </a:r>
            <a:r>
              <a:rPr lang="en-GB" sz="2400" dirty="0" smtClean="0">
                <a:latin typeface="Calibri" panose="020F0502020204030204" pitchFamily="34" charset="0"/>
                <a:ea typeface="Calibri" panose="020F0502020204030204" pitchFamily="34" charset="0"/>
                <a:cs typeface="Times New Roman" panose="02020603050405020304" pitchFamily="18" charset="0"/>
              </a:rPr>
              <a:t>in </a:t>
            </a:r>
            <a:r>
              <a:rPr lang="en-GB" sz="2400" dirty="0">
                <a:latin typeface="Calibri" panose="020F0502020204030204" pitchFamily="34" charset="0"/>
                <a:ea typeface="Calibri" panose="020F0502020204030204" pitchFamily="34" charset="0"/>
                <a:cs typeface="Times New Roman" panose="02020603050405020304" pitchFamily="18" charset="0"/>
              </a:rPr>
              <a:t>order to make easier the identification of CBC Initiatives coming up from needs and ideas of SMEs (bottom-up approach</a:t>
            </a:r>
            <a:r>
              <a:rPr lang="en-GB" sz="2400" dirty="0" smtClean="0">
                <a:latin typeface="Calibri" panose="020F0502020204030204" pitchFamily="34" charset="0"/>
                <a:ea typeface="Calibri" panose="020F0502020204030204" pitchFamily="34" charset="0"/>
                <a:cs typeface="Times New Roman" panose="02020603050405020304" pitchFamily="18" charset="0"/>
              </a:rPr>
              <a:t>).</a:t>
            </a:r>
          </a:p>
          <a:p>
            <a:pPr marL="342900" lvl="0" indent="-342900" algn="just">
              <a:lnSpc>
                <a:spcPct val="107000"/>
              </a:lnSpc>
              <a:spcAft>
                <a:spcPts val="0"/>
              </a:spcAft>
              <a:buFont typeface="Symbol" panose="05050102010706020507" pitchFamily="18" charset="2"/>
              <a:buChar char=""/>
            </a:pPr>
            <a:endParaRPr lang="en-GB" sz="2400" dirty="0">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07000"/>
              </a:lnSpc>
              <a:spcAft>
                <a:spcPts val="800"/>
              </a:spcAft>
              <a:buFont typeface="Symbol" panose="05050102010706020507" pitchFamily="18" charset="2"/>
              <a:buChar char=""/>
            </a:pPr>
            <a:r>
              <a:rPr lang="en-GB" sz="2400" b="1" dirty="0" smtClean="0">
                <a:solidFill>
                  <a:srgbClr val="FF0000"/>
                </a:solidFill>
                <a:latin typeface="Calibri" panose="020F0502020204030204" pitchFamily="34" charset="0"/>
                <a:ea typeface="Calibri" panose="020F0502020204030204" pitchFamily="34" charset="0"/>
                <a:cs typeface="Times New Roman" panose="02020603050405020304" pitchFamily="18" charset="0"/>
              </a:rPr>
              <a:t>2 Joint </a:t>
            </a:r>
            <a:r>
              <a:rPr lang="en-GB" sz="2400" b="1" dirty="0">
                <a:solidFill>
                  <a:srgbClr val="FF0000"/>
                </a:solidFill>
                <a:latin typeface="Calibri" panose="020F0502020204030204" pitchFamily="34" charset="0"/>
                <a:ea typeface="Calibri" panose="020F0502020204030204" pitchFamily="34" charset="0"/>
                <a:cs typeface="Times New Roman" panose="02020603050405020304" pitchFamily="18" charset="0"/>
              </a:rPr>
              <a:t>Practical Activities </a:t>
            </a:r>
            <a:r>
              <a:rPr lang="en-GB" sz="2400" dirty="0">
                <a:latin typeface="Calibri" panose="020F0502020204030204" pitchFamily="34" charset="0"/>
                <a:ea typeface="Calibri" panose="020F0502020204030204" pitchFamily="34" charset="0"/>
                <a:cs typeface="Times New Roman" panose="02020603050405020304" pitchFamily="18" charset="0"/>
              </a:rPr>
              <a:t>in the area of innovation (such as: preparation of proposals, visits to leading fairs</a:t>
            </a:r>
            <a:r>
              <a:rPr lang="en-GB" sz="2400" dirty="0" smtClean="0">
                <a:latin typeface="Calibri" panose="020F0502020204030204" pitchFamily="34" charset="0"/>
                <a:ea typeface="Calibri" panose="020F0502020204030204" pitchFamily="34" charset="0"/>
                <a:cs typeface="Times New Roman" panose="02020603050405020304" pitchFamily="18" charset="0"/>
              </a:rPr>
              <a:t>)</a:t>
            </a:r>
            <a:endParaRPr lang="en-GB" sz="24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5" name="Immagine 4" descr="LogoTexMedClusters.jpg"/>
          <p:cNvPicPr>
            <a:picLocks noChangeAspect="1"/>
          </p:cNvPicPr>
          <p:nvPr/>
        </p:nvPicPr>
        <p:blipFill>
          <a:blip r:embed="rId2" cstate="print"/>
          <a:stretch>
            <a:fillRect/>
          </a:stretch>
        </p:blipFill>
        <p:spPr>
          <a:xfrm>
            <a:off x="7596336" y="260648"/>
            <a:ext cx="1223259" cy="552124"/>
          </a:xfrm>
          <a:prstGeom prst="rect">
            <a:avLst/>
          </a:prstGeom>
        </p:spPr>
      </p:pic>
      <p:pic>
        <p:nvPicPr>
          <p:cNvPr id="6" name="Immagine 5" descr="Logo ENPI.jpg"/>
          <p:cNvPicPr>
            <a:picLocks noChangeAspect="1"/>
          </p:cNvPicPr>
          <p:nvPr/>
        </p:nvPicPr>
        <p:blipFill>
          <a:blip r:embed="rId3" cstate="print"/>
          <a:stretch>
            <a:fillRect/>
          </a:stretch>
        </p:blipFill>
        <p:spPr>
          <a:xfrm>
            <a:off x="7549852" y="6413206"/>
            <a:ext cx="637480" cy="355894"/>
          </a:xfrm>
          <a:prstGeom prst="rect">
            <a:avLst/>
          </a:prstGeom>
        </p:spPr>
      </p:pic>
      <p:sp>
        <p:nvSpPr>
          <p:cNvPr id="7" name="Rettangolo 6"/>
          <p:cNvSpPr/>
          <p:nvPr/>
        </p:nvSpPr>
        <p:spPr>
          <a:xfrm>
            <a:off x="467544" y="6339095"/>
            <a:ext cx="8001056" cy="45719"/>
          </a:xfrm>
          <a:prstGeom prst="rect">
            <a:avLst/>
          </a:prstGeom>
          <a:solidFill>
            <a:srgbClr val="0033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pic>
        <p:nvPicPr>
          <p:cNvPr id="8" name="Immagine 7" descr="Logo Unione europea scritta lato.jpg"/>
          <p:cNvPicPr>
            <a:picLocks noChangeAspect="1"/>
          </p:cNvPicPr>
          <p:nvPr/>
        </p:nvPicPr>
        <p:blipFill>
          <a:blip r:embed="rId4" cstate="print"/>
          <a:stretch>
            <a:fillRect/>
          </a:stretch>
        </p:blipFill>
        <p:spPr>
          <a:xfrm>
            <a:off x="6467005" y="6496225"/>
            <a:ext cx="958676" cy="280991"/>
          </a:xfrm>
          <a:prstGeom prst="rect">
            <a:avLst/>
          </a:prstGeom>
        </p:spPr>
      </p:pic>
      <p:sp>
        <p:nvSpPr>
          <p:cNvPr id="9" name="CasellaDiTesto 8"/>
          <p:cNvSpPr txBox="1"/>
          <p:nvPr/>
        </p:nvSpPr>
        <p:spPr>
          <a:xfrm>
            <a:off x="467544" y="6429487"/>
            <a:ext cx="5186997" cy="369332"/>
          </a:xfrm>
          <a:prstGeom prst="rect">
            <a:avLst/>
          </a:prstGeom>
          <a:noFill/>
        </p:spPr>
        <p:txBody>
          <a:bodyPr wrap="none" rtlCol="0">
            <a:spAutoFit/>
          </a:bodyPr>
          <a:lstStyle/>
          <a:p>
            <a:r>
              <a:rPr lang="fr-FR" b="1" dirty="0" err="1">
                <a:solidFill>
                  <a:schemeClr val="accent1">
                    <a:lumMod val="75000"/>
                  </a:schemeClr>
                </a:solidFill>
              </a:rPr>
              <a:t>Capitalization</a:t>
            </a:r>
            <a:r>
              <a:rPr lang="fr-FR" b="1" dirty="0">
                <a:solidFill>
                  <a:schemeClr val="accent1">
                    <a:lumMod val="75000"/>
                  </a:schemeClr>
                </a:solidFill>
              </a:rPr>
              <a:t> Forum, Alexandria 1st </a:t>
            </a:r>
            <a:r>
              <a:rPr lang="fr-FR" b="1" dirty="0" err="1">
                <a:solidFill>
                  <a:schemeClr val="accent1">
                    <a:lumMod val="75000"/>
                  </a:schemeClr>
                </a:solidFill>
              </a:rPr>
              <a:t>December</a:t>
            </a:r>
            <a:r>
              <a:rPr lang="fr-FR" b="1" dirty="0">
                <a:solidFill>
                  <a:schemeClr val="accent1">
                    <a:lumMod val="75000"/>
                  </a:schemeClr>
                </a:solidFill>
              </a:rPr>
              <a:t> 2015</a:t>
            </a:r>
            <a:endParaRPr lang="fr-FR" dirty="0">
              <a:solidFill>
                <a:schemeClr val="accent1">
                  <a:lumMod val="75000"/>
                </a:schemeClr>
              </a:solidFill>
            </a:endParaRPr>
          </a:p>
        </p:txBody>
      </p:sp>
    </p:spTree>
    <p:extLst>
      <p:ext uri="{BB962C8B-B14F-4D97-AF65-F5344CB8AC3E}">
        <p14:creationId xmlns:p14="http://schemas.microsoft.com/office/powerpoint/2010/main" val="46130802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numero diapositiva 1"/>
          <p:cNvSpPr>
            <a:spLocks noGrp="1"/>
          </p:cNvSpPr>
          <p:nvPr>
            <p:ph type="sldNum" sz="quarter" idx="12"/>
          </p:nvPr>
        </p:nvSpPr>
        <p:spPr/>
        <p:txBody>
          <a:bodyPr/>
          <a:lstStyle/>
          <a:p>
            <a:fld id="{01E9E200-B787-4253-9A13-61AE61D0C841}" type="slidenum">
              <a:rPr lang="fr-FR" smtClean="0"/>
              <a:pPr/>
              <a:t>17</a:t>
            </a:fld>
            <a:endParaRPr lang="fr-FR"/>
          </a:p>
        </p:txBody>
      </p:sp>
      <p:sp>
        <p:nvSpPr>
          <p:cNvPr id="3" name="Titolo 2"/>
          <p:cNvSpPr>
            <a:spLocks noGrp="1"/>
          </p:cNvSpPr>
          <p:nvPr>
            <p:ph type="title"/>
          </p:nvPr>
        </p:nvSpPr>
        <p:spPr>
          <a:xfrm>
            <a:off x="467544" y="2564904"/>
            <a:ext cx="8229600" cy="1143000"/>
          </a:xfrm>
        </p:spPr>
        <p:txBody>
          <a:bodyPr>
            <a:normAutofit fontScale="90000"/>
          </a:bodyPr>
          <a:lstStyle/>
          <a:p>
            <a:r>
              <a:rPr lang="en-GB" dirty="0" smtClean="0"/>
              <a:t>5. </a:t>
            </a:r>
            <a:r>
              <a:rPr lang="en-GB" dirty="0" err="1" smtClean="0"/>
              <a:t>Tex</a:t>
            </a:r>
            <a:r>
              <a:rPr lang="en-GB" dirty="0" smtClean="0"/>
              <a:t>-Med Clusters</a:t>
            </a:r>
            <a:br>
              <a:rPr lang="en-GB" dirty="0" smtClean="0"/>
            </a:br>
            <a:r>
              <a:rPr lang="en-GB" dirty="0" smtClean="0"/>
              <a:t>Project Legacy</a:t>
            </a:r>
            <a:endParaRPr lang="en-GB" dirty="0"/>
          </a:p>
        </p:txBody>
      </p:sp>
      <p:pic>
        <p:nvPicPr>
          <p:cNvPr id="4" name="Immagine 3" descr="LogoTexMedClusters.jpg"/>
          <p:cNvPicPr>
            <a:picLocks noChangeAspect="1"/>
          </p:cNvPicPr>
          <p:nvPr/>
        </p:nvPicPr>
        <p:blipFill>
          <a:blip r:embed="rId2" cstate="print"/>
          <a:stretch>
            <a:fillRect/>
          </a:stretch>
        </p:blipFill>
        <p:spPr>
          <a:xfrm>
            <a:off x="7596336" y="260648"/>
            <a:ext cx="1223259" cy="552124"/>
          </a:xfrm>
          <a:prstGeom prst="rect">
            <a:avLst/>
          </a:prstGeom>
        </p:spPr>
      </p:pic>
      <p:pic>
        <p:nvPicPr>
          <p:cNvPr id="5" name="Immagine 4" descr="Logo ENPI.jpg"/>
          <p:cNvPicPr>
            <a:picLocks noChangeAspect="1"/>
          </p:cNvPicPr>
          <p:nvPr/>
        </p:nvPicPr>
        <p:blipFill>
          <a:blip r:embed="rId3" cstate="print"/>
          <a:stretch>
            <a:fillRect/>
          </a:stretch>
        </p:blipFill>
        <p:spPr>
          <a:xfrm>
            <a:off x="7549852" y="6413206"/>
            <a:ext cx="637480" cy="355894"/>
          </a:xfrm>
          <a:prstGeom prst="rect">
            <a:avLst/>
          </a:prstGeom>
        </p:spPr>
      </p:pic>
      <p:sp>
        <p:nvSpPr>
          <p:cNvPr id="6" name="Rettangolo 5"/>
          <p:cNvSpPr/>
          <p:nvPr/>
        </p:nvSpPr>
        <p:spPr>
          <a:xfrm>
            <a:off x="467544" y="6339095"/>
            <a:ext cx="8001056" cy="45719"/>
          </a:xfrm>
          <a:prstGeom prst="rect">
            <a:avLst/>
          </a:prstGeom>
          <a:solidFill>
            <a:srgbClr val="0033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pic>
        <p:nvPicPr>
          <p:cNvPr id="7" name="Immagine 6" descr="Logo Unione europea scritta lato.jpg"/>
          <p:cNvPicPr>
            <a:picLocks noChangeAspect="1"/>
          </p:cNvPicPr>
          <p:nvPr/>
        </p:nvPicPr>
        <p:blipFill>
          <a:blip r:embed="rId4" cstate="print"/>
          <a:stretch>
            <a:fillRect/>
          </a:stretch>
        </p:blipFill>
        <p:spPr>
          <a:xfrm>
            <a:off x="6467005" y="6496225"/>
            <a:ext cx="958676" cy="280991"/>
          </a:xfrm>
          <a:prstGeom prst="rect">
            <a:avLst/>
          </a:prstGeom>
        </p:spPr>
      </p:pic>
      <p:sp>
        <p:nvSpPr>
          <p:cNvPr id="8" name="CasellaDiTesto 7"/>
          <p:cNvSpPr txBox="1"/>
          <p:nvPr/>
        </p:nvSpPr>
        <p:spPr>
          <a:xfrm>
            <a:off x="467544" y="6429487"/>
            <a:ext cx="5186997" cy="369332"/>
          </a:xfrm>
          <a:prstGeom prst="rect">
            <a:avLst/>
          </a:prstGeom>
          <a:noFill/>
        </p:spPr>
        <p:txBody>
          <a:bodyPr wrap="none" rtlCol="0">
            <a:spAutoFit/>
          </a:bodyPr>
          <a:lstStyle/>
          <a:p>
            <a:r>
              <a:rPr lang="fr-FR" b="1" dirty="0" err="1">
                <a:solidFill>
                  <a:schemeClr val="accent1">
                    <a:lumMod val="75000"/>
                  </a:schemeClr>
                </a:solidFill>
              </a:rPr>
              <a:t>Capitalization</a:t>
            </a:r>
            <a:r>
              <a:rPr lang="fr-FR" b="1" dirty="0">
                <a:solidFill>
                  <a:schemeClr val="accent1">
                    <a:lumMod val="75000"/>
                  </a:schemeClr>
                </a:solidFill>
              </a:rPr>
              <a:t> Forum, Alexandria 1st </a:t>
            </a:r>
            <a:r>
              <a:rPr lang="fr-FR" b="1" dirty="0" err="1">
                <a:solidFill>
                  <a:schemeClr val="accent1">
                    <a:lumMod val="75000"/>
                  </a:schemeClr>
                </a:solidFill>
              </a:rPr>
              <a:t>December</a:t>
            </a:r>
            <a:r>
              <a:rPr lang="fr-FR" b="1" dirty="0">
                <a:solidFill>
                  <a:schemeClr val="accent1">
                    <a:lumMod val="75000"/>
                  </a:schemeClr>
                </a:solidFill>
              </a:rPr>
              <a:t> 2015</a:t>
            </a:r>
            <a:endParaRPr lang="fr-FR" dirty="0">
              <a:solidFill>
                <a:schemeClr val="accent1">
                  <a:lumMod val="75000"/>
                </a:schemeClr>
              </a:solidFill>
            </a:endParaRPr>
          </a:p>
        </p:txBody>
      </p:sp>
    </p:spTree>
    <p:extLst>
      <p:ext uri="{BB962C8B-B14F-4D97-AF65-F5344CB8AC3E}">
        <p14:creationId xmlns:p14="http://schemas.microsoft.com/office/powerpoint/2010/main" val="374415116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numero diapositiva 1"/>
          <p:cNvSpPr>
            <a:spLocks noGrp="1"/>
          </p:cNvSpPr>
          <p:nvPr>
            <p:ph type="sldNum" sz="quarter" idx="12"/>
          </p:nvPr>
        </p:nvSpPr>
        <p:spPr/>
        <p:txBody>
          <a:bodyPr/>
          <a:lstStyle/>
          <a:p>
            <a:fld id="{01E9E200-B787-4253-9A13-61AE61D0C841}" type="slidenum">
              <a:rPr lang="fr-FR" smtClean="0"/>
              <a:pPr/>
              <a:t>18</a:t>
            </a:fld>
            <a:endParaRPr lang="fr-FR"/>
          </a:p>
        </p:txBody>
      </p:sp>
      <p:sp>
        <p:nvSpPr>
          <p:cNvPr id="3" name="Titolo 2"/>
          <p:cNvSpPr>
            <a:spLocks noGrp="1"/>
          </p:cNvSpPr>
          <p:nvPr>
            <p:ph type="title"/>
          </p:nvPr>
        </p:nvSpPr>
        <p:spPr/>
        <p:txBody>
          <a:bodyPr>
            <a:normAutofit/>
          </a:bodyPr>
          <a:lstStyle/>
          <a:p>
            <a:pPr algn="l"/>
            <a:r>
              <a:rPr lang="en-GB" sz="3200" b="1" dirty="0" smtClean="0">
                <a:solidFill>
                  <a:schemeClr val="accent1">
                    <a:lumMod val="75000"/>
                  </a:schemeClr>
                </a:solidFill>
              </a:rPr>
              <a:t>Lessons learned.</a:t>
            </a:r>
            <a:endParaRPr lang="en-GB" sz="3200" b="1" dirty="0">
              <a:solidFill>
                <a:schemeClr val="accent1">
                  <a:lumMod val="75000"/>
                </a:schemeClr>
              </a:solidFill>
            </a:endParaRPr>
          </a:p>
        </p:txBody>
      </p:sp>
      <p:sp>
        <p:nvSpPr>
          <p:cNvPr id="4" name="Rettangolo 3"/>
          <p:cNvSpPr/>
          <p:nvPr/>
        </p:nvSpPr>
        <p:spPr>
          <a:xfrm>
            <a:off x="632802" y="1530325"/>
            <a:ext cx="7859216" cy="3795911"/>
          </a:xfrm>
          <a:prstGeom prst="rect">
            <a:avLst/>
          </a:prstGeom>
        </p:spPr>
        <p:txBody>
          <a:bodyPr wrap="square">
            <a:spAutoFit/>
          </a:bodyPr>
          <a:lstStyle/>
          <a:p>
            <a:pPr marL="342900" indent="-342900">
              <a:lnSpc>
                <a:spcPct val="107000"/>
              </a:lnSpc>
              <a:spcAft>
                <a:spcPts val="800"/>
              </a:spcAft>
              <a:buAutoNum type="arabicPeriod"/>
            </a:pPr>
            <a:r>
              <a:rPr lang="en-GB" sz="2000" b="1" u="sng" dirty="0">
                <a:solidFill>
                  <a:srgbClr val="FF0000"/>
                </a:solidFill>
                <a:latin typeface="Calibri" panose="020F0502020204030204" pitchFamily="34" charset="0"/>
                <a:ea typeface="Calibri" panose="020F0502020204030204" pitchFamily="34" charset="0"/>
                <a:cs typeface="Times New Roman" panose="02020603050405020304" pitchFamily="18" charset="0"/>
              </a:rPr>
              <a:t>C</a:t>
            </a:r>
            <a:r>
              <a:rPr lang="en-GB" sz="2000" b="1" u="sng" dirty="0" smtClean="0">
                <a:solidFill>
                  <a:srgbClr val="FF0000"/>
                </a:solidFill>
                <a:latin typeface="Calibri" panose="020F0502020204030204" pitchFamily="34" charset="0"/>
                <a:ea typeface="Calibri" panose="020F0502020204030204" pitchFamily="34" charset="0"/>
                <a:cs typeface="Times New Roman" panose="02020603050405020304" pitchFamily="18" charset="0"/>
              </a:rPr>
              <a:t>ross </a:t>
            </a:r>
            <a:r>
              <a:rPr lang="en-GB" sz="2000" b="1" u="sng" dirty="0">
                <a:solidFill>
                  <a:srgbClr val="FF0000"/>
                </a:solidFill>
                <a:latin typeface="Calibri" panose="020F0502020204030204" pitchFamily="34" charset="0"/>
                <a:ea typeface="Calibri" panose="020F0502020204030204" pitchFamily="34" charset="0"/>
                <a:cs typeface="Times New Roman" panose="02020603050405020304" pitchFamily="18" charset="0"/>
              </a:rPr>
              <a:t>border partnerships cannot be built up </a:t>
            </a:r>
            <a:r>
              <a:rPr lang="en-GB" sz="2000" b="1" u="sng" dirty="0" smtClean="0">
                <a:solidFill>
                  <a:srgbClr val="FF0000"/>
                </a:solidFill>
                <a:latin typeface="Calibri" panose="020F0502020204030204" pitchFamily="34" charset="0"/>
                <a:ea typeface="Calibri" panose="020F0502020204030204" pitchFamily="34" charset="0"/>
                <a:cs typeface="Times New Roman" panose="02020603050405020304" pitchFamily="18" charset="0"/>
              </a:rPr>
              <a:t>without a </a:t>
            </a:r>
            <a:r>
              <a:rPr lang="en-GB" sz="2000" b="1" u="sng" dirty="0">
                <a:solidFill>
                  <a:srgbClr val="FF0000"/>
                </a:solidFill>
                <a:latin typeface="Calibri" panose="020F0502020204030204" pitchFamily="34" charset="0"/>
                <a:ea typeface="Calibri" panose="020F0502020204030204" pitchFamily="34" charset="0"/>
                <a:cs typeface="Times New Roman" panose="02020603050405020304" pitchFamily="18" charset="0"/>
              </a:rPr>
              <a:t>shared vision, </a:t>
            </a:r>
            <a:r>
              <a:rPr lang="en-GB" sz="2000" b="1" u="sng" dirty="0" smtClean="0">
                <a:solidFill>
                  <a:srgbClr val="FF0000"/>
                </a:solidFill>
                <a:latin typeface="Calibri" panose="020F0502020204030204" pitchFamily="34" charset="0"/>
                <a:ea typeface="Calibri" panose="020F0502020204030204" pitchFamily="34" charset="0"/>
                <a:cs typeface="Times New Roman" panose="02020603050405020304" pitchFamily="18" charset="0"/>
              </a:rPr>
              <a:t>an </a:t>
            </a:r>
            <a:r>
              <a:rPr lang="en-GB" sz="2000" b="1" u="sng" dirty="0">
                <a:solidFill>
                  <a:srgbClr val="FF0000"/>
                </a:solidFill>
                <a:latin typeface="Calibri" panose="020F0502020204030204" pitchFamily="34" charset="0"/>
                <a:ea typeface="Calibri" panose="020F0502020204030204" pitchFamily="34" charset="0"/>
                <a:cs typeface="Times New Roman" panose="02020603050405020304" pitchFamily="18" charset="0"/>
              </a:rPr>
              <a:t>outlined strategy and a conceptual framework to refer to</a:t>
            </a:r>
            <a:r>
              <a:rPr lang="en-GB" sz="2000" b="1" dirty="0">
                <a:solidFill>
                  <a:srgbClr val="FF0000"/>
                </a:solidFill>
                <a:latin typeface="Calibri" panose="020F0502020204030204" pitchFamily="34" charset="0"/>
                <a:ea typeface="Calibri" panose="020F0502020204030204" pitchFamily="34" charset="0"/>
                <a:cs typeface="Times New Roman" panose="02020603050405020304" pitchFamily="18" charset="0"/>
              </a:rPr>
              <a:t>. </a:t>
            </a:r>
            <a:endParaRPr lang="en-GB" sz="2000" b="1" dirty="0" smtClean="0">
              <a:solidFill>
                <a:srgbClr val="FF0000"/>
              </a:solidFill>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GB" sz="2000" dirty="0" smtClean="0">
                <a:latin typeface="Calibri" panose="020F0502020204030204" pitchFamily="34" charset="0"/>
                <a:ea typeface="Calibri" panose="020F0502020204030204" pitchFamily="34" charset="0"/>
                <a:cs typeface="Times New Roman" panose="02020603050405020304" pitchFamily="18" charset="0"/>
              </a:rPr>
              <a:t>There </a:t>
            </a:r>
            <a:r>
              <a:rPr lang="en-GB" sz="2000" dirty="0">
                <a:latin typeface="Calibri" panose="020F0502020204030204" pitchFamily="34" charset="0"/>
                <a:ea typeface="Calibri" panose="020F0502020204030204" pitchFamily="34" charset="0"/>
                <a:cs typeface="Times New Roman" panose="02020603050405020304" pitchFamily="18" charset="0"/>
              </a:rPr>
              <a:t>is not long-lasting cooperation without a </a:t>
            </a:r>
            <a:r>
              <a:rPr lang="en-GB" sz="2000" dirty="0" smtClean="0">
                <a:latin typeface="Calibri" panose="020F0502020204030204" pitchFamily="34" charset="0"/>
                <a:ea typeface="Calibri" panose="020F0502020204030204" pitchFamily="34" charset="0"/>
                <a:cs typeface="Times New Roman" panose="02020603050405020304" pitchFamily="18" charset="0"/>
              </a:rPr>
              <a:t>robust and </a:t>
            </a:r>
            <a:r>
              <a:rPr lang="en-GB" sz="2000" dirty="0">
                <a:latin typeface="Calibri" panose="020F0502020204030204" pitchFamily="34" charset="0"/>
                <a:ea typeface="Calibri" panose="020F0502020204030204" pitchFamily="34" charset="0"/>
                <a:cs typeface="Times New Roman" panose="02020603050405020304" pitchFamily="18" charset="0"/>
              </a:rPr>
              <a:t>comprehensive model. The mix of conceptual and practical activities </a:t>
            </a:r>
            <a:r>
              <a:rPr lang="en-GB" sz="2000" dirty="0" smtClean="0">
                <a:latin typeface="Calibri" panose="020F0502020204030204" pitchFamily="34" charset="0"/>
                <a:ea typeface="Calibri" panose="020F0502020204030204" pitchFamily="34" charset="0"/>
                <a:cs typeface="Times New Roman" panose="02020603050405020304" pitchFamily="18" charset="0"/>
              </a:rPr>
              <a:t>of the </a:t>
            </a:r>
            <a:r>
              <a:rPr lang="en-GB" sz="2000" dirty="0" err="1" smtClean="0">
                <a:latin typeface="Calibri" panose="020F0502020204030204" pitchFamily="34" charset="0"/>
                <a:ea typeface="Calibri" panose="020F0502020204030204" pitchFamily="34" charset="0"/>
                <a:cs typeface="Times New Roman" panose="02020603050405020304" pitchFamily="18" charset="0"/>
              </a:rPr>
              <a:t>Tex</a:t>
            </a:r>
            <a:r>
              <a:rPr lang="en-GB" sz="2000" dirty="0" smtClean="0">
                <a:latin typeface="Calibri" panose="020F0502020204030204" pitchFamily="34" charset="0"/>
                <a:ea typeface="Calibri" panose="020F0502020204030204" pitchFamily="34" charset="0"/>
                <a:cs typeface="Times New Roman" panose="02020603050405020304" pitchFamily="18" charset="0"/>
              </a:rPr>
              <a:t>-Med Clusters Project demonstrated </a:t>
            </a:r>
            <a:r>
              <a:rPr lang="en-GB" sz="2000" dirty="0">
                <a:latin typeface="Calibri" panose="020F0502020204030204" pitchFamily="34" charset="0"/>
                <a:ea typeface="Calibri" panose="020F0502020204030204" pitchFamily="34" charset="0"/>
                <a:cs typeface="Times New Roman" panose="02020603050405020304" pitchFamily="18" charset="0"/>
              </a:rPr>
              <a:t>to be </a:t>
            </a:r>
            <a:r>
              <a:rPr lang="en-GB" sz="2000" dirty="0" smtClean="0">
                <a:latin typeface="Calibri" panose="020F0502020204030204" pitchFamily="34" charset="0"/>
                <a:ea typeface="Calibri" panose="020F0502020204030204" pitchFamily="34" charset="0"/>
                <a:cs typeface="Times New Roman" panose="02020603050405020304" pitchFamily="18" charset="0"/>
              </a:rPr>
              <a:t>appropriate.</a:t>
            </a:r>
          </a:p>
          <a:p>
            <a:pPr>
              <a:lnSpc>
                <a:spcPct val="107000"/>
              </a:lnSpc>
              <a:spcAft>
                <a:spcPts val="800"/>
              </a:spcAft>
            </a:pPr>
            <a:endParaRPr lang="en-GB" sz="2000" b="1" dirty="0">
              <a:solidFill>
                <a:srgbClr val="FF0000"/>
              </a:solidFill>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GB" sz="2000" b="1" dirty="0" smtClean="0">
                <a:solidFill>
                  <a:srgbClr val="FF0000"/>
                </a:solidFill>
                <a:latin typeface="Calibri" panose="020F0502020204030204" pitchFamily="34" charset="0"/>
                <a:ea typeface="Calibri" panose="020F0502020204030204" pitchFamily="34" charset="0"/>
                <a:cs typeface="Times New Roman" panose="02020603050405020304" pitchFamily="18" charset="0"/>
              </a:rPr>
              <a:t>2. </a:t>
            </a:r>
            <a:r>
              <a:rPr lang="en-GB" sz="2000" b="1" u="sng" dirty="0">
                <a:solidFill>
                  <a:srgbClr val="FF0000"/>
                </a:solidFill>
                <a:latin typeface="Calibri" panose="020F0502020204030204" pitchFamily="34" charset="0"/>
                <a:ea typeface="Calibri" panose="020F0502020204030204" pitchFamily="34" charset="0"/>
                <a:cs typeface="Times New Roman" panose="02020603050405020304" pitchFamily="18" charset="0"/>
              </a:rPr>
              <a:t>M</a:t>
            </a:r>
            <a:r>
              <a:rPr lang="en-GB" sz="2000" b="1" u="sng" dirty="0" smtClean="0">
                <a:solidFill>
                  <a:srgbClr val="FF0000"/>
                </a:solidFill>
                <a:latin typeface="Calibri" panose="020F0502020204030204" pitchFamily="34" charset="0"/>
                <a:ea typeface="Calibri" panose="020F0502020204030204" pitchFamily="34" charset="0"/>
                <a:cs typeface="Times New Roman" panose="02020603050405020304" pitchFamily="18" charset="0"/>
              </a:rPr>
              <a:t>uch </a:t>
            </a:r>
            <a:r>
              <a:rPr lang="en-GB" sz="2000" b="1" u="sng" dirty="0">
                <a:solidFill>
                  <a:srgbClr val="FF0000"/>
                </a:solidFill>
                <a:latin typeface="Calibri" panose="020F0502020204030204" pitchFamily="34" charset="0"/>
                <a:ea typeface="Calibri" panose="020F0502020204030204" pitchFamily="34" charset="0"/>
                <a:cs typeface="Times New Roman" panose="02020603050405020304" pitchFamily="18" charset="0"/>
              </a:rPr>
              <a:t>time is needed</a:t>
            </a:r>
            <a:r>
              <a:rPr lang="en-GB" sz="2000" b="1" dirty="0">
                <a:solidFill>
                  <a:srgbClr val="FF0000"/>
                </a:solidFill>
                <a:latin typeface="Calibri" panose="020F0502020204030204" pitchFamily="34" charset="0"/>
                <a:ea typeface="Calibri" panose="020F0502020204030204" pitchFamily="34" charset="0"/>
                <a:cs typeface="Times New Roman" panose="02020603050405020304" pitchFamily="18" charset="0"/>
              </a:rPr>
              <a:t> </a:t>
            </a:r>
            <a:r>
              <a:rPr lang="en-GB" sz="2000" dirty="0" smtClean="0">
                <a:latin typeface="Calibri" panose="020F0502020204030204" pitchFamily="34" charset="0"/>
                <a:ea typeface="Calibri" panose="020F0502020204030204" pitchFamily="34" charset="0"/>
                <a:cs typeface="Times New Roman" panose="02020603050405020304" pitchFamily="18" charset="0"/>
              </a:rPr>
              <a:t>to </a:t>
            </a:r>
            <a:r>
              <a:rPr lang="en-GB" sz="2000" dirty="0">
                <a:latin typeface="Calibri" panose="020F0502020204030204" pitchFamily="34" charset="0"/>
                <a:ea typeface="Calibri" panose="020F0502020204030204" pitchFamily="34" charset="0"/>
                <a:cs typeface="Times New Roman" panose="02020603050405020304" pitchFamily="18" charset="0"/>
              </a:rPr>
              <a:t>share up a vision, identify common goals and build up an accepted approach. </a:t>
            </a:r>
            <a:endParaRPr lang="en-GB" sz="2000" dirty="0" smtClean="0">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GB" sz="2000" dirty="0" smtClean="0">
                <a:latin typeface="Calibri" panose="020F0502020204030204" pitchFamily="34" charset="0"/>
                <a:ea typeface="Calibri" panose="020F0502020204030204" pitchFamily="34" charset="0"/>
                <a:cs typeface="Times New Roman" panose="02020603050405020304" pitchFamily="18" charset="0"/>
              </a:rPr>
              <a:t>From now on the project could full express the potential so far built to achieve major operational results.</a:t>
            </a:r>
            <a:endParaRPr lang="en-GB" sz="20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5" name="Immagine 4" descr="LogoTexMedClusters.jpg"/>
          <p:cNvPicPr>
            <a:picLocks noChangeAspect="1"/>
          </p:cNvPicPr>
          <p:nvPr/>
        </p:nvPicPr>
        <p:blipFill>
          <a:blip r:embed="rId2" cstate="print"/>
          <a:stretch>
            <a:fillRect/>
          </a:stretch>
        </p:blipFill>
        <p:spPr>
          <a:xfrm>
            <a:off x="7596336" y="260648"/>
            <a:ext cx="1223259" cy="552124"/>
          </a:xfrm>
          <a:prstGeom prst="rect">
            <a:avLst/>
          </a:prstGeom>
        </p:spPr>
      </p:pic>
      <p:pic>
        <p:nvPicPr>
          <p:cNvPr id="6" name="Immagine 5" descr="Logo ENPI.jpg"/>
          <p:cNvPicPr>
            <a:picLocks noChangeAspect="1"/>
          </p:cNvPicPr>
          <p:nvPr/>
        </p:nvPicPr>
        <p:blipFill>
          <a:blip r:embed="rId3" cstate="print"/>
          <a:stretch>
            <a:fillRect/>
          </a:stretch>
        </p:blipFill>
        <p:spPr>
          <a:xfrm>
            <a:off x="7549852" y="6413206"/>
            <a:ext cx="637480" cy="355894"/>
          </a:xfrm>
          <a:prstGeom prst="rect">
            <a:avLst/>
          </a:prstGeom>
        </p:spPr>
      </p:pic>
      <p:pic>
        <p:nvPicPr>
          <p:cNvPr id="7" name="Immagine 6" descr="Logo Unione europea scritta lato.jpg"/>
          <p:cNvPicPr>
            <a:picLocks noChangeAspect="1"/>
          </p:cNvPicPr>
          <p:nvPr/>
        </p:nvPicPr>
        <p:blipFill>
          <a:blip r:embed="rId4" cstate="print"/>
          <a:stretch>
            <a:fillRect/>
          </a:stretch>
        </p:blipFill>
        <p:spPr>
          <a:xfrm>
            <a:off x="6467005" y="6496225"/>
            <a:ext cx="958676" cy="280991"/>
          </a:xfrm>
          <a:prstGeom prst="rect">
            <a:avLst/>
          </a:prstGeom>
        </p:spPr>
      </p:pic>
      <p:sp>
        <p:nvSpPr>
          <p:cNvPr id="8" name="CasellaDiTesto 7"/>
          <p:cNvSpPr txBox="1"/>
          <p:nvPr/>
        </p:nvSpPr>
        <p:spPr>
          <a:xfrm>
            <a:off x="467544" y="6429487"/>
            <a:ext cx="5186997" cy="369332"/>
          </a:xfrm>
          <a:prstGeom prst="rect">
            <a:avLst/>
          </a:prstGeom>
          <a:noFill/>
        </p:spPr>
        <p:txBody>
          <a:bodyPr wrap="none" rtlCol="0">
            <a:spAutoFit/>
          </a:bodyPr>
          <a:lstStyle/>
          <a:p>
            <a:r>
              <a:rPr lang="fr-FR" b="1" dirty="0" err="1">
                <a:solidFill>
                  <a:schemeClr val="accent1">
                    <a:lumMod val="75000"/>
                  </a:schemeClr>
                </a:solidFill>
              </a:rPr>
              <a:t>Capitalization</a:t>
            </a:r>
            <a:r>
              <a:rPr lang="fr-FR" b="1" dirty="0">
                <a:solidFill>
                  <a:schemeClr val="accent1">
                    <a:lumMod val="75000"/>
                  </a:schemeClr>
                </a:solidFill>
              </a:rPr>
              <a:t> Forum, Alexandria 1st </a:t>
            </a:r>
            <a:r>
              <a:rPr lang="fr-FR" b="1" dirty="0" err="1">
                <a:solidFill>
                  <a:schemeClr val="accent1">
                    <a:lumMod val="75000"/>
                  </a:schemeClr>
                </a:solidFill>
              </a:rPr>
              <a:t>December</a:t>
            </a:r>
            <a:r>
              <a:rPr lang="fr-FR" b="1" dirty="0">
                <a:solidFill>
                  <a:schemeClr val="accent1">
                    <a:lumMod val="75000"/>
                  </a:schemeClr>
                </a:solidFill>
              </a:rPr>
              <a:t> 2015</a:t>
            </a:r>
            <a:endParaRPr lang="fr-FR" dirty="0">
              <a:solidFill>
                <a:schemeClr val="accent1">
                  <a:lumMod val="75000"/>
                </a:schemeClr>
              </a:solidFill>
            </a:endParaRPr>
          </a:p>
        </p:txBody>
      </p:sp>
      <p:sp>
        <p:nvSpPr>
          <p:cNvPr id="9" name="Rettangolo 8"/>
          <p:cNvSpPr/>
          <p:nvPr/>
        </p:nvSpPr>
        <p:spPr>
          <a:xfrm>
            <a:off x="467544" y="6339095"/>
            <a:ext cx="8001056" cy="45719"/>
          </a:xfrm>
          <a:prstGeom prst="rect">
            <a:avLst/>
          </a:prstGeom>
          <a:solidFill>
            <a:srgbClr val="0033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Tree>
    <p:extLst>
      <p:ext uri="{BB962C8B-B14F-4D97-AF65-F5344CB8AC3E}">
        <p14:creationId xmlns:p14="http://schemas.microsoft.com/office/powerpoint/2010/main" val="109479370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numero diapositiva 1"/>
          <p:cNvSpPr>
            <a:spLocks noGrp="1"/>
          </p:cNvSpPr>
          <p:nvPr>
            <p:ph type="sldNum" sz="quarter" idx="12"/>
          </p:nvPr>
        </p:nvSpPr>
        <p:spPr/>
        <p:txBody>
          <a:bodyPr/>
          <a:lstStyle/>
          <a:p>
            <a:fld id="{01E9E200-B787-4253-9A13-61AE61D0C841}" type="slidenum">
              <a:rPr lang="fr-FR" smtClean="0"/>
              <a:pPr/>
              <a:t>19</a:t>
            </a:fld>
            <a:endParaRPr lang="fr-FR"/>
          </a:p>
        </p:txBody>
      </p:sp>
      <p:sp>
        <p:nvSpPr>
          <p:cNvPr id="3" name="Titolo 2"/>
          <p:cNvSpPr>
            <a:spLocks noGrp="1"/>
          </p:cNvSpPr>
          <p:nvPr>
            <p:ph type="title"/>
          </p:nvPr>
        </p:nvSpPr>
        <p:spPr/>
        <p:txBody>
          <a:bodyPr>
            <a:normAutofit/>
          </a:bodyPr>
          <a:lstStyle/>
          <a:p>
            <a:pPr algn="l"/>
            <a:r>
              <a:rPr lang="en-GB" sz="3200" b="1" dirty="0" smtClean="0">
                <a:solidFill>
                  <a:schemeClr val="accent1">
                    <a:lumMod val="75000"/>
                  </a:schemeClr>
                </a:solidFill>
              </a:rPr>
              <a:t>Capitalization.</a:t>
            </a:r>
            <a:endParaRPr lang="en-GB" sz="3200" dirty="0">
              <a:solidFill>
                <a:schemeClr val="accent1">
                  <a:lumMod val="75000"/>
                </a:schemeClr>
              </a:solidFill>
            </a:endParaRPr>
          </a:p>
        </p:txBody>
      </p:sp>
      <p:sp>
        <p:nvSpPr>
          <p:cNvPr id="4" name="Rettangolo 3"/>
          <p:cNvSpPr/>
          <p:nvPr/>
        </p:nvSpPr>
        <p:spPr>
          <a:xfrm>
            <a:off x="656692" y="1417638"/>
            <a:ext cx="7830616" cy="4094198"/>
          </a:xfrm>
          <a:prstGeom prst="rect">
            <a:avLst/>
          </a:prstGeom>
        </p:spPr>
        <p:txBody>
          <a:bodyPr wrap="square">
            <a:spAutoFit/>
          </a:bodyPr>
          <a:lstStyle/>
          <a:p>
            <a:pPr marL="342900" lvl="0" indent="-342900">
              <a:lnSpc>
                <a:spcPct val="107000"/>
              </a:lnSpc>
              <a:spcAft>
                <a:spcPts val="0"/>
              </a:spcAft>
              <a:buFont typeface="Wingdings" panose="05000000000000000000" pitchFamily="2" charset="2"/>
              <a:buChar char="v"/>
            </a:pPr>
            <a:r>
              <a:rPr lang="en-GB" sz="2000" b="1" dirty="0" smtClean="0">
                <a:solidFill>
                  <a:srgbClr val="FF0000"/>
                </a:solidFill>
                <a:latin typeface="Calibri" panose="020F0502020204030204" pitchFamily="34" charset="0"/>
                <a:ea typeface="Calibri" panose="020F0502020204030204" pitchFamily="34" charset="0"/>
                <a:cs typeface="Times New Roman" panose="02020603050405020304" pitchFamily="18" charset="0"/>
              </a:rPr>
              <a:t>Widespread Awareness </a:t>
            </a:r>
            <a:r>
              <a:rPr lang="en-GB" sz="2000" b="1" dirty="0">
                <a:solidFill>
                  <a:srgbClr val="FF0000"/>
                </a:solidFill>
                <a:latin typeface="Calibri" panose="020F0502020204030204" pitchFamily="34" charset="0"/>
                <a:ea typeface="Calibri" panose="020F0502020204030204" pitchFamily="34" charset="0"/>
                <a:cs typeface="Times New Roman" panose="02020603050405020304" pitchFamily="18" charset="0"/>
              </a:rPr>
              <a:t>about the </a:t>
            </a:r>
            <a:r>
              <a:rPr lang="en-GB" sz="2000" b="1" dirty="0" smtClean="0">
                <a:solidFill>
                  <a:srgbClr val="FF0000"/>
                </a:solidFill>
                <a:latin typeface="Calibri" panose="020F0502020204030204" pitchFamily="34" charset="0"/>
                <a:ea typeface="Calibri" panose="020F0502020204030204" pitchFamily="34" charset="0"/>
                <a:cs typeface="Times New Roman" panose="02020603050405020304" pitchFamily="18" charset="0"/>
              </a:rPr>
              <a:t>emerging T/C industry.</a:t>
            </a:r>
          </a:p>
          <a:p>
            <a:pPr marL="354013">
              <a:lnSpc>
                <a:spcPct val="107000"/>
              </a:lnSpc>
            </a:pPr>
            <a:r>
              <a:rPr lang="en-GB" dirty="0" smtClean="0">
                <a:latin typeface="Calibri" panose="020F0502020204030204" pitchFamily="34" charset="0"/>
                <a:ea typeface="Calibri" panose="020F0502020204030204" pitchFamily="34" charset="0"/>
                <a:cs typeface="Times New Roman" panose="02020603050405020304" pitchFamily="18" charset="0"/>
              </a:rPr>
              <a:t>The </a:t>
            </a:r>
            <a:r>
              <a:rPr lang="en-GB" dirty="0">
                <a:latin typeface="Calibri" panose="020F0502020204030204" pitchFamily="34" charset="0"/>
                <a:ea typeface="Calibri" panose="020F0502020204030204" pitchFamily="34" charset="0"/>
                <a:cs typeface="Times New Roman" panose="02020603050405020304" pitchFamily="18" charset="0"/>
              </a:rPr>
              <a:t>educational/training approach greatly upgraded the awareness of SMEs about the future development of the industry. </a:t>
            </a:r>
          </a:p>
          <a:p>
            <a:pPr marL="342900" lvl="0" indent="-342900">
              <a:lnSpc>
                <a:spcPct val="107000"/>
              </a:lnSpc>
              <a:spcAft>
                <a:spcPts val="0"/>
              </a:spcAft>
              <a:buFont typeface="Calibri" panose="020F0502020204030204" pitchFamily="34" charset="0"/>
              <a:buChar char="-"/>
            </a:pPr>
            <a:endParaRPr lang="en-GB" sz="800" dirty="0">
              <a:solidFill>
                <a:srgbClr val="FF0000"/>
              </a:solidFill>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0"/>
              </a:spcAft>
              <a:buFont typeface="Wingdings" panose="05000000000000000000" pitchFamily="2" charset="2"/>
              <a:buChar char="v"/>
            </a:pPr>
            <a:r>
              <a:rPr lang="en-GB" sz="2000" b="1" dirty="0">
                <a:solidFill>
                  <a:srgbClr val="FF0000"/>
                </a:solidFill>
                <a:latin typeface="Calibri" panose="020F0502020204030204" pitchFamily="34" charset="0"/>
                <a:ea typeface="Calibri" panose="020F0502020204030204" pitchFamily="34" charset="0"/>
                <a:cs typeface="Times New Roman" panose="02020603050405020304" pitchFamily="18" charset="0"/>
              </a:rPr>
              <a:t>Networking/Personal and Institutional </a:t>
            </a:r>
            <a:r>
              <a:rPr lang="en-GB" sz="2000" b="1" dirty="0" smtClean="0">
                <a:solidFill>
                  <a:srgbClr val="FF0000"/>
                </a:solidFill>
                <a:latin typeface="Calibri" panose="020F0502020204030204" pitchFamily="34" charset="0"/>
                <a:ea typeface="Calibri" panose="020F0502020204030204" pitchFamily="34" charset="0"/>
                <a:cs typeface="Times New Roman" panose="02020603050405020304" pitchFamily="18" charset="0"/>
              </a:rPr>
              <a:t>relationships.</a:t>
            </a:r>
          </a:p>
          <a:p>
            <a:pPr marL="354013">
              <a:lnSpc>
                <a:spcPct val="107000"/>
              </a:lnSpc>
            </a:pPr>
            <a:r>
              <a:rPr lang="en-GB" dirty="0">
                <a:latin typeface="Calibri" panose="020F0502020204030204" pitchFamily="34" charset="0"/>
                <a:ea typeface="Calibri" panose="020F0502020204030204" pitchFamily="34" charset="0"/>
                <a:cs typeface="Times New Roman" panose="02020603050405020304" pitchFamily="18" charset="0"/>
              </a:rPr>
              <a:t>A strong network of relationships ensures cooperation among clusters beyond the duration of the project.</a:t>
            </a:r>
          </a:p>
          <a:p>
            <a:pPr marL="342900" lvl="0" indent="-342900">
              <a:lnSpc>
                <a:spcPct val="107000"/>
              </a:lnSpc>
              <a:spcAft>
                <a:spcPts val="0"/>
              </a:spcAft>
              <a:buFont typeface="Calibri" panose="020F0502020204030204" pitchFamily="34" charset="0"/>
              <a:buChar char="-"/>
            </a:pPr>
            <a:endParaRPr lang="en-GB" sz="800" dirty="0">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800"/>
              </a:spcAft>
              <a:buFont typeface="Wingdings" panose="05000000000000000000" pitchFamily="2" charset="2"/>
              <a:buChar char="v"/>
            </a:pPr>
            <a:r>
              <a:rPr lang="en-GB" sz="2000" b="1" dirty="0">
                <a:solidFill>
                  <a:srgbClr val="FF0000"/>
                </a:solidFill>
                <a:latin typeface="Calibri" panose="020F0502020204030204" pitchFamily="34" charset="0"/>
                <a:ea typeface="Calibri" panose="020F0502020204030204" pitchFamily="34" charset="0"/>
                <a:cs typeface="Times New Roman" panose="02020603050405020304" pitchFamily="18" charset="0"/>
              </a:rPr>
              <a:t>New </a:t>
            </a:r>
            <a:r>
              <a:rPr lang="en-GB" sz="2000" b="1" dirty="0" smtClean="0">
                <a:solidFill>
                  <a:srgbClr val="FF0000"/>
                </a:solidFill>
                <a:latin typeface="Calibri" panose="020F0502020204030204" pitchFamily="34" charset="0"/>
                <a:ea typeface="Calibri" panose="020F0502020204030204" pitchFamily="34" charset="0"/>
                <a:cs typeface="Times New Roman" panose="02020603050405020304" pitchFamily="18" charset="0"/>
              </a:rPr>
              <a:t>Assets for Cooperation.</a:t>
            </a:r>
            <a:endParaRPr lang="en-GB" sz="2000" b="1" dirty="0">
              <a:solidFill>
                <a:srgbClr val="FF0000"/>
              </a:solidFill>
              <a:latin typeface="Calibri" panose="020F0502020204030204" pitchFamily="34" charset="0"/>
              <a:ea typeface="Calibri" panose="020F0502020204030204" pitchFamily="34" charset="0"/>
              <a:cs typeface="Times New Roman" panose="02020603050405020304" pitchFamily="18" charset="0"/>
            </a:endParaRPr>
          </a:p>
          <a:p>
            <a:pPr marL="742950" lvl="1" indent="-285750">
              <a:lnSpc>
                <a:spcPct val="107000"/>
              </a:lnSpc>
              <a:buFont typeface="Arial" panose="020B0604020202020204" pitchFamily="34" charset="0"/>
              <a:buChar char="•"/>
            </a:pPr>
            <a:r>
              <a:rPr lang="en-GB" dirty="0" smtClean="0">
                <a:latin typeface="Calibri" panose="020F0502020204030204" pitchFamily="34" charset="0"/>
                <a:ea typeface="Calibri" panose="020F0502020204030204" pitchFamily="34" charset="0"/>
                <a:cs typeface="Times New Roman" panose="02020603050405020304" pitchFamily="18" charset="0"/>
              </a:rPr>
              <a:t>A </a:t>
            </a:r>
            <a:r>
              <a:rPr lang="en-GB" dirty="0">
                <a:latin typeface="Calibri" panose="020F0502020204030204" pitchFamily="34" charset="0"/>
                <a:ea typeface="Calibri" panose="020F0502020204030204" pitchFamily="34" charset="0"/>
                <a:cs typeface="Times New Roman" panose="02020603050405020304" pitchFamily="18" charset="0"/>
              </a:rPr>
              <a:t>remarkable “project know-how reservoir” </a:t>
            </a:r>
            <a:r>
              <a:rPr lang="en-GB" dirty="0" smtClean="0">
                <a:latin typeface="Calibri" panose="020F0502020204030204" pitchFamily="34" charset="0"/>
                <a:ea typeface="Calibri" panose="020F0502020204030204" pitchFamily="34" charset="0"/>
                <a:cs typeface="Times New Roman" panose="02020603050405020304" pitchFamily="18" charset="0"/>
              </a:rPr>
              <a:t>of methods </a:t>
            </a:r>
            <a:r>
              <a:rPr lang="en-GB" dirty="0">
                <a:latin typeface="Calibri" panose="020F0502020204030204" pitchFamily="34" charset="0"/>
                <a:ea typeface="Calibri" panose="020F0502020204030204" pitchFamily="34" charset="0"/>
                <a:cs typeface="Times New Roman" panose="02020603050405020304" pitchFamily="18" charset="0"/>
              </a:rPr>
              <a:t>and </a:t>
            </a:r>
            <a:r>
              <a:rPr lang="en-GB" dirty="0" smtClean="0">
                <a:latin typeface="Calibri" panose="020F0502020204030204" pitchFamily="34" charset="0"/>
                <a:ea typeface="Calibri" panose="020F0502020204030204" pitchFamily="34" charset="0"/>
                <a:cs typeface="Times New Roman" panose="02020603050405020304" pitchFamily="18" charset="0"/>
              </a:rPr>
              <a:t>models</a:t>
            </a:r>
            <a:endParaRPr lang="en-GB" dirty="0">
              <a:latin typeface="Calibri" panose="020F0502020204030204" pitchFamily="34" charset="0"/>
              <a:ea typeface="Calibri" panose="020F0502020204030204" pitchFamily="34" charset="0"/>
              <a:cs typeface="Times New Roman" panose="02020603050405020304" pitchFamily="18" charset="0"/>
            </a:endParaRPr>
          </a:p>
          <a:p>
            <a:pPr marL="742950" lvl="1" indent="-285750">
              <a:lnSpc>
                <a:spcPct val="107000"/>
              </a:lnSpc>
              <a:buFont typeface="Arial" panose="020B0604020202020204" pitchFamily="34" charset="0"/>
              <a:buChar char="•"/>
            </a:pPr>
            <a:r>
              <a:rPr lang="en-GB" dirty="0">
                <a:latin typeface="Calibri" panose="020F0502020204030204" pitchFamily="34" charset="0"/>
                <a:ea typeface="Calibri" panose="020F0502020204030204" pitchFamily="34" charset="0"/>
                <a:cs typeface="Times New Roman" panose="02020603050405020304" pitchFamily="18" charset="0"/>
              </a:rPr>
              <a:t>Four permanent partnership agreements among PPs.</a:t>
            </a:r>
          </a:p>
          <a:p>
            <a:pPr marL="742950" lvl="1" indent="-285750">
              <a:lnSpc>
                <a:spcPct val="107000"/>
              </a:lnSpc>
              <a:buFont typeface="Arial" panose="020B0604020202020204" pitchFamily="34" charset="0"/>
              <a:buChar char="•"/>
            </a:pPr>
            <a:r>
              <a:rPr lang="en-GB" dirty="0">
                <a:latin typeface="Calibri" panose="020F0502020204030204" pitchFamily="34" charset="0"/>
                <a:ea typeface="Calibri" panose="020F0502020204030204" pitchFamily="34" charset="0"/>
                <a:cs typeface="Times New Roman" panose="02020603050405020304" pitchFamily="18" charset="0"/>
              </a:rPr>
              <a:t>Eight “Mediterranean </a:t>
            </a:r>
            <a:r>
              <a:rPr lang="en-GB" dirty="0" smtClean="0">
                <a:latin typeface="Calibri" panose="020F0502020204030204" pitchFamily="34" charset="0"/>
                <a:ea typeface="Calibri" panose="020F0502020204030204" pitchFamily="34" charset="0"/>
                <a:cs typeface="Times New Roman" panose="02020603050405020304" pitchFamily="18" charset="0"/>
              </a:rPr>
              <a:t>desks”</a:t>
            </a:r>
          </a:p>
          <a:p>
            <a:pPr marL="742950" lvl="1" indent="-285750">
              <a:lnSpc>
                <a:spcPct val="107000"/>
              </a:lnSpc>
              <a:buFont typeface="Arial" panose="020B0604020202020204" pitchFamily="34" charset="0"/>
              <a:buChar char="•"/>
            </a:pPr>
            <a:r>
              <a:rPr lang="en-GB" dirty="0" smtClean="0">
                <a:latin typeface="Calibri" panose="020F0502020204030204" pitchFamily="34" charset="0"/>
                <a:ea typeface="Calibri" panose="020F0502020204030204" pitchFamily="34" charset="0"/>
                <a:cs typeface="Times New Roman" panose="02020603050405020304" pitchFamily="18" charset="0"/>
              </a:rPr>
              <a:t>A </a:t>
            </a:r>
            <a:r>
              <a:rPr lang="en-GB" dirty="0">
                <a:latin typeface="Calibri" panose="020F0502020204030204" pitchFamily="34" charset="0"/>
                <a:ea typeface="Calibri" panose="020F0502020204030204" pitchFamily="34" charset="0"/>
                <a:cs typeface="Times New Roman" panose="02020603050405020304" pitchFamily="18" charset="0"/>
              </a:rPr>
              <a:t>working network of professional </a:t>
            </a:r>
            <a:r>
              <a:rPr lang="en-GB" dirty="0" smtClean="0">
                <a:latin typeface="Calibri" panose="020F0502020204030204" pitchFamily="34" charset="0"/>
                <a:ea typeface="Calibri" panose="020F0502020204030204" pitchFamily="34" charset="0"/>
                <a:cs typeface="Times New Roman" panose="02020603050405020304" pitchFamily="18" charset="0"/>
              </a:rPr>
              <a:t>relationships.</a:t>
            </a:r>
          </a:p>
          <a:p>
            <a:endParaRPr lang="en-GB" dirty="0" smtClean="0">
              <a:latin typeface="Calibri" panose="020F0502020204030204" pitchFamily="34" charset="0"/>
              <a:ea typeface="Calibri" panose="020F0502020204030204" pitchFamily="34" charset="0"/>
              <a:cs typeface="Times New Roman" panose="02020603050405020304" pitchFamily="18" charset="0"/>
            </a:endParaRPr>
          </a:p>
        </p:txBody>
      </p:sp>
      <p:grpSp>
        <p:nvGrpSpPr>
          <p:cNvPr id="7" name="Gruppo 6"/>
          <p:cNvGrpSpPr/>
          <p:nvPr/>
        </p:nvGrpSpPr>
        <p:grpSpPr>
          <a:xfrm>
            <a:off x="1043608" y="5013176"/>
            <a:ext cx="7273017" cy="1200329"/>
            <a:chOff x="244320" y="4911671"/>
            <a:chExt cx="7273017" cy="1200329"/>
          </a:xfrm>
        </p:grpSpPr>
        <p:sp>
          <p:nvSpPr>
            <p:cNvPr id="5" name="CasellaDiTesto 4"/>
            <p:cNvSpPr txBox="1"/>
            <p:nvPr/>
          </p:nvSpPr>
          <p:spPr>
            <a:xfrm>
              <a:off x="244320" y="4911671"/>
              <a:ext cx="7273017" cy="1200329"/>
            </a:xfrm>
            <a:prstGeom prst="rect">
              <a:avLst/>
            </a:prstGeom>
            <a:noFill/>
          </p:spPr>
          <p:txBody>
            <a:bodyPr wrap="none" rtlCol="0">
              <a:spAutoFit/>
            </a:bodyPr>
            <a:lstStyle/>
            <a:p>
              <a:endParaRPr lang="en-GB" sz="2400" dirty="0">
                <a:latin typeface="Calibri" panose="020F0502020204030204" pitchFamily="34" charset="0"/>
                <a:ea typeface="Calibri" panose="020F0502020204030204" pitchFamily="34" charset="0"/>
                <a:cs typeface="Times New Roman" panose="02020603050405020304" pitchFamily="18" charset="0"/>
              </a:endParaRPr>
            </a:p>
            <a:p>
              <a:r>
                <a:rPr lang="en-GB" sz="2400" b="1" dirty="0" smtClean="0">
                  <a:solidFill>
                    <a:schemeClr val="accent1">
                      <a:lumMod val="75000"/>
                    </a:schemeClr>
                  </a:solidFill>
                  <a:latin typeface="Calibri" panose="020F0502020204030204" pitchFamily="34" charset="0"/>
                  <a:ea typeface="Calibri" panose="020F0502020204030204" pitchFamily="34" charset="0"/>
                  <a:cs typeface="Times New Roman" panose="02020603050405020304" pitchFamily="18" charset="0"/>
                </a:rPr>
                <a:t>“Idea </a:t>
              </a:r>
              <a:r>
                <a:rPr lang="en-GB" sz="2400" b="1" dirty="0">
                  <a:solidFill>
                    <a:schemeClr val="accent1">
                      <a:lumMod val="75000"/>
                    </a:schemeClr>
                  </a:solidFill>
                  <a:latin typeface="Calibri" panose="020F0502020204030204" pitchFamily="34" charset="0"/>
                  <a:ea typeface="Calibri" panose="020F0502020204030204" pitchFamily="34" charset="0"/>
                  <a:cs typeface="Times New Roman" panose="02020603050405020304" pitchFamily="18" charset="0"/>
                </a:rPr>
                <a:t>of </a:t>
              </a:r>
              <a:r>
                <a:rPr lang="en-GB" sz="2400" b="1" dirty="0" smtClean="0">
                  <a:solidFill>
                    <a:schemeClr val="accent1">
                      <a:lumMod val="75000"/>
                    </a:schemeClr>
                  </a:solidFill>
                  <a:latin typeface="Calibri" panose="020F0502020204030204" pitchFamily="34" charset="0"/>
                  <a:ea typeface="Calibri" panose="020F0502020204030204" pitchFamily="34" charset="0"/>
                  <a:cs typeface="Times New Roman" panose="02020603050405020304" pitchFamily="18" charset="0"/>
                </a:rPr>
                <a:t>Partnerships</a:t>
              </a:r>
              <a:r>
                <a:rPr lang="en-GB" sz="2400" b="1" dirty="0">
                  <a:solidFill>
                    <a:schemeClr val="accent1">
                      <a:lumMod val="75000"/>
                    </a:schemeClr>
                  </a:solidFill>
                  <a:latin typeface="Calibri" panose="020F0502020204030204" pitchFamily="34" charset="0"/>
                  <a:ea typeface="Calibri" panose="020F0502020204030204" pitchFamily="34" charset="0"/>
                  <a:cs typeface="Times New Roman" panose="02020603050405020304" pitchFamily="18" charset="0"/>
                </a:rPr>
                <a:t>” </a:t>
              </a:r>
              <a:r>
                <a:rPr lang="en-GB" sz="2400" b="1" dirty="0" smtClean="0">
                  <a:solidFill>
                    <a:schemeClr val="accent1">
                      <a:lumMod val="75000"/>
                    </a:schemeClr>
                  </a:solidFill>
                  <a:latin typeface="Calibri" panose="020F0502020204030204" pitchFamily="34" charset="0"/>
                  <a:ea typeface="Calibri" panose="020F0502020204030204" pitchFamily="34" charset="0"/>
                  <a:cs typeface="Times New Roman" panose="02020603050405020304" pitchFamily="18" charset="0"/>
                </a:rPr>
                <a:t>                  “</a:t>
              </a:r>
              <a:r>
                <a:rPr lang="en-GB" sz="2400" b="1" dirty="0">
                  <a:solidFill>
                    <a:schemeClr val="accent1">
                      <a:lumMod val="75000"/>
                    </a:schemeClr>
                  </a:solidFill>
                  <a:latin typeface="Calibri" panose="020F0502020204030204" pitchFamily="34" charset="0"/>
                  <a:ea typeface="Calibri" panose="020F0502020204030204" pitchFamily="34" charset="0"/>
                  <a:cs typeface="Times New Roman" panose="02020603050405020304" pitchFamily="18" charset="0"/>
                </a:rPr>
                <a:t>Spirit of </a:t>
              </a:r>
              <a:r>
                <a:rPr lang="en-GB" sz="2400" b="1" dirty="0" smtClean="0">
                  <a:solidFill>
                    <a:schemeClr val="accent1">
                      <a:lumMod val="75000"/>
                    </a:schemeClr>
                  </a:solidFill>
                  <a:latin typeface="Calibri" panose="020F0502020204030204" pitchFamily="34" charset="0"/>
                  <a:ea typeface="Calibri" panose="020F0502020204030204" pitchFamily="34" charset="0"/>
                  <a:cs typeface="Times New Roman" panose="02020603050405020304" pitchFamily="18" charset="0"/>
                </a:rPr>
                <a:t>Partnerships</a:t>
              </a:r>
              <a:r>
                <a:rPr lang="en-GB" sz="2400" b="1" dirty="0">
                  <a:solidFill>
                    <a:schemeClr val="accent1">
                      <a:lumMod val="75000"/>
                    </a:schemeClr>
                  </a:solidFill>
                  <a:latin typeface="Calibri" panose="020F0502020204030204" pitchFamily="34" charset="0"/>
                  <a:ea typeface="Calibri" panose="020F0502020204030204" pitchFamily="34" charset="0"/>
                  <a:cs typeface="Times New Roman" panose="02020603050405020304" pitchFamily="18" charset="0"/>
                </a:rPr>
                <a:t>”</a:t>
              </a:r>
            </a:p>
            <a:p>
              <a:endParaRPr lang="en-GB" sz="2400" dirty="0"/>
            </a:p>
          </p:txBody>
        </p:sp>
        <p:sp>
          <p:nvSpPr>
            <p:cNvPr id="6" name="Freccia a destra 5"/>
            <p:cNvSpPr/>
            <p:nvPr/>
          </p:nvSpPr>
          <p:spPr>
            <a:xfrm>
              <a:off x="3448780" y="5236292"/>
              <a:ext cx="864096" cy="551086"/>
            </a:xfrm>
            <a:prstGeom prst="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pic>
        <p:nvPicPr>
          <p:cNvPr id="8" name="Immagine 7" descr="LogoTexMedClusters.jpg"/>
          <p:cNvPicPr>
            <a:picLocks noChangeAspect="1"/>
          </p:cNvPicPr>
          <p:nvPr/>
        </p:nvPicPr>
        <p:blipFill>
          <a:blip r:embed="rId2" cstate="print"/>
          <a:stretch>
            <a:fillRect/>
          </a:stretch>
        </p:blipFill>
        <p:spPr>
          <a:xfrm>
            <a:off x="7596336" y="260648"/>
            <a:ext cx="1223259" cy="552124"/>
          </a:xfrm>
          <a:prstGeom prst="rect">
            <a:avLst/>
          </a:prstGeom>
        </p:spPr>
      </p:pic>
      <p:pic>
        <p:nvPicPr>
          <p:cNvPr id="9" name="Immagine 8" descr="Logo ENPI.jpg"/>
          <p:cNvPicPr>
            <a:picLocks noChangeAspect="1"/>
          </p:cNvPicPr>
          <p:nvPr/>
        </p:nvPicPr>
        <p:blipFill>
          <a:blip r:embed="rId3" cstate="print"/>
          <a:stretch>
            <a:fillRect/>
          </a:stretch>
        </p:blipFill>
        <p:spPr>
          <a:xfrm>
            <a:off x="7549852" y="6413206"/>
            <a:ext cx="637480" cy="355894"/>
          </a:xfrm>
          <a:prstGeom prst="rect">
            <a:avLst/>
          </a:prstGeom>
        </p:spPr>
      </p:pic>
      <p:pic>
        <p:nvPicPr>
          <p:cNvPr id="10" name="Immagine 9" descr="Logo Unione europea scritta lato.jpg"/>
          <p:cNvPicPr>
            <a:picLocks noChangeAspect="1"/>
          </p:cNvPicPr>
          <p:nvPr/>
        </p:nvPicPr>
        <p:blipFill>
          <a:blip r:embed="rId4" cstate="print"/>
          <a:stretch>
            <a:fillRect/>
          </a:stretch>
        </p:blipFill>
        <p:spPr>
          <a:xfrm>
            <a:off x="6467005" y="6496225"/>
            <a:ext cx="958676" cy="280991"/>
          </a:xfrm>
          <a:prstGeom prst="rect">
            <a:avLst/>
          </a:prstGeom>
        </p:spPr>
      </p:pic>
      <p:sp>
        <p:nvSpPr>
          <p:cNvPr id="11" name="CasellaDiTesto 10"/>
          <p:cNvSpPr txBox="1"/>
          <p:nvPr/>
        </p:nvSpPr>
        <p:spPr>
          <a:xfrm>
            <a:off x="467544" y="6429487"/>
            <a:ext cx="5186997" cy="369332"/>
          </a:xfrm>
          <a:prstGeom prst="rect">
            <a:avLst/>
          </a:prstGeom>
          <a:noFill/>
        </p:spPr>
        <p:txBody>
          <a:bodyPr wrap="none" rtlCol="0">
            <a:spAutoFit/>
          </a:bodyPr>
          <a:lstStyle/>
          <a:p>
            <a:r>
              <a:rPr lang="fr-FR" b="1" dirty="0" err="1">
                <a:solidFill>
                  <a:schemeClr val="accent1">
                    <a:lumMod val="75000"/>
                  </a:schemeClr>
                </a:solidFill>
              </a:rPr>
              <a:t>Capitalization</a:t>
            </a:r>
            <a:r>
              <a:rPr lang="fr-FR" b="1" dirty="0">
                <a:solidFill>
                  <a:schemeClr val="accent1">
                    <a:lumMod val="75000"/>
                  </a:schemeClr>
                </a:solidFill>
              </a:rPr>
              <a:t> Forum, Alexandria 1st </a:t>
            </a:r>
            <a:r>
              <a:rPr lang="fr-FR" b="1" dirty="0" err="1">
                <a:solidFill>
                  <a:schemeClr val="accent1">
                    <a:lumMod val="75000"/>
                  </a:schemeClr>
                </a:solidFill>
              </a:rPr>
              <a:t>December</a:t>
            </a:r>
            <a:r>
              <a:rPr lang="fr-FR" b="1" dirty="0">
                <a:solidFill>
                  <a:schemeClr val="accent1">
                    <a:lumMod val="75000"/>
                  </a:schemeClr>
                </a:solidFill>
              </a:rPr>
              <a:t> 2015</a:t>
            </a:r>
            <a:endParaRPr lang="fr-FR" dirty="0">
              <a:solidFill>
                <a:schemeClr val="accent1">
                  <a:lumMod val="75000"/>
                </a:schemeClr>
              </a:solidFill>
            </a:endParaRPr>
          </a:p>
        </p:txBody>
      </p:sp>
      <p:sp>
        <p:nvSpPr>
          <p:cNvPr id="12" name="Rettangolo 11"/>
          <p:cNvSpPr/>
          <p:nvPr/>
        </p:nvSpPr>
        <p:spPr>
          <a:xfrm>
            <a:off x="467544" y="6339095"/>
            <a:ext cx="8001056" cy="45719"/>
          </a:xfrm>
          <a:prstGeom prst="rect">
            <a:avLst/>
          </a:prstGeom>
          <a:solidFill>
            <a:srgbClr val="0033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Tree>
    <p:extLst>
      <p:ext uri="{BB962C8B-B14F-4D97-AF65-F5344CB8AC3E}">
        <p14:creationId xmlns:p14="http://schemas.microsoft.com/office/powerpoint/2010/main" val="41353611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numero diapositiva 1"/>
          <p:cNvSpPr>
            <a:spLocks noGrp="1"/>
          </p:cNvSpPr>
          <p:nvPr>
            <p:ph type="sldNum" sz="quarter" idx="12"/>
          </p:nvPr>
        </p:nvSpPr>
        <p:spPr/>
        <p:txBody>
          <a:bodyPr/>
          <a:lstStyle/>
          <a:p>
            <a:fld id="{01E9E200-B787-4253-9A13-61AE61D0C841}" type="slidenum">
              <a:rPr lang="fr-FR" smtClean="0"/>
              <a:pPr/>
              <a:t>2</a:t>
            </a:fld>
            <a:endParaRPr lang="fr-FR"/>
          </a:p>
        </p:txBody>
      </p:sp>
      <p:sp>
        <p:nvSpPr>
          <p:cNvPr id="3" name="Titolo 2"/>
          <p:cNvSpPr>
            <a:spLocks noGrp="1"/>
          </p:cNvSpPr>
          <p:nvPr>
            <p:ph type="title"/>
          </p:nvPr>
        </p:nvSpPr>
        <p:spPr>
          <a:xfrm>
            <a:off x="457200" y="2636912"/>
            <a:ext cx="8229600" cy="1143000"/>
          </a:xfrm>
        </p:spPr>
        <p:txBody>
          <a:bodyPr/>
          <a:lstStyle/>
          <a:p>
            <a:r>
              <a:rPr lang="en-GB" dirty="0" smtClean="0"/>
              <a:t>1. Approach</a:t>
            </a:r>
            <a:endParaRPr lang="en-GB" dirty="0"/>
          </a:p>
        </p:txBody>
      </p:sp>
      <p:pic>
        <p:nvPicPr>
          <p:cNvPr id="4" name="Immagine 3" descr="LogoTexMedClusters.jpg"/>
          <p:cNvPicPr>
            <a:picLocks noChangeAspect="1"/>
          </p:cNvPicPr>
          <p:nvPr/>
        </p:nvPicPr>
        <p:blipFill>
          <a:blip r:embed="rId2" cstate="print"/>
          <a:stretch>
            <a:fillRect/>
          </a:stretch>
        </p:blipFill>
        <p:spPr>
          <a:xfrm>
            <a:off x="7596336" y="260648"/>
            <a:ext cx="1223259" cy="552124"/>
          </a:xfrm>
          <a:prstGeom prst="rect">
            <a:avLst/>
          </a:prstGeom>
        </p:spPr>
      </p:pic>
      <p:pic>
        <p:nvPicPr>
          <p:cNvPr id="5" name="Immagine 4" descr="Logo ENPI.jpg"/>
          <p:cNvPicPr>
            <a:picLocks noChangeAspect="1"/>
          </p:cNvPicPr>
          <p:nvPr/>
        </p:nvPicPr>
        <p:blipFill>
          <a:blip r:embed="rId3" cstate="print"/>
          <a:stretch>
            <a:fillRect/>
          </a:stretch>
        </p:blipFill>
        <p:spPr>
          <a:xfrm>
            <a:off x="7549852" y="6413206"/>
            <a:ext cx="637480" cy="355894"/>
          </a:xfrm>
          <a:prstGeom prst="rect">
            <a:avLst/>
          </a:prstGeom>
        </p:spPr>
      </p:pic>
      <p:sp>
        <p:nvSpPr>
          <p:cNvPr id="6" name="Rettangolo 5"/>
          <p:cNvSpPr/>
          <p:nvPr/>
        </p:nvSpPr>
        <p:spPr>
          <a:xfrm>
            <a:off x="467544" y="6339095"/>
            <a:ext cx="8001056" cy="45719"/>
          </a:xfrm>
          <a:prstGeom prst="rect">
            <a:avLst/>
          </a:prstGeom>
          <a:solidFill>
            <a:srgbClr val="0033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pic>
        <p:nvPicPr>
          <p:cNvPr id="7" name="Immagine 6" descr="Logo Unione europea scritta lato.jpg"/>
          <p:cNvPicPr>
            <a:picLocks noChangeAspect="1"/>
          </p:cNvPicPr>
          <p:nvPr/>
        </p:nvPicPr>
        <p:blipFill>
          <a:blip r:embed="rId4" cstate="print"/>
          <a:stretch>
            <a:fillRect/>
          </a:stretch>
        </p:blipFill>
        <p:spPr>
          <a:xfrm>
            <a:off x="6467005" y="6496225"/>
            <a:ext cx="958676" cy="280991"/>
          </a:xfrm>
          <a:prstGeom prst="rect">
            <a:avLst/>
          </a:prstGeom>
        </p:spPr>
      </p:pic>
      <p:sp>
        <p:nvSpPr>
          <p:cNvPr id="8" name="CasellaDiTesto 7"/>
          <p:cNvSpPr txBox="1"/>
          <p:nvPr/>
        </p:nvSpPr>
        <p:spPr>
          <a:xfrm>
            <a:off x="467544" y="6429487"/>
            <a:ext cx="5186997" cy="369332"/>
          </a:xfrm>
          <a:prstGeom prst="rect">
            <a:avLst/>
          </a:prstGeom>
          <a:noFill/>
        </p:spPr>
        <p:txBody>
          <a:bodyPr wrap="none" rtlCol="0">
            <a:spAutoFit/>
          </a:bodyPr>
          <a:lstStyle/>
          <a:p>
            <a:r>
              <a:rPr lang="fr-FR" b="1" dirty="0" err="1">
                <a:solidFill>
                  <a:schemeClr val="accent1">
                    <a:lumMod val="75000"/>
                  </a:schemeClr>
                </a:solidFill>
              </a:rPr>
              <a:t>Capitalization</a:t>
            </a:r>
            <a:r>
              <a:rPr lang="fr-FR" b="1" dirty="0">
                <a:solidFill>
                  <a:schemeClr val="accent1">
                    <a:lumMod val="75000"/>
                  </a:schemeClr>
                </a:solidFill>
              </a:rPr>
              <a:t> Forum, Alexandria 1st </a:t>
            </a:r>
            <a:r>
              <a:rPr lang="fr-FR" b="1" dirty="0" err="1">
                <a:solidFill>
                  <a:schemeClr val="accent1">
                    <a:lumMod val="75000"/>
                  </a:schemeClr>
                </a:solidFill>
              </a:rPr>
              <a:t>December</a:t>
            </a:r>
            <a:r>
              <a:rPr lang="fr-FR" b="1" dirty="0">
                <a:solidFill>
                  <a:schemeClr val="accent1">
                    <a:lumMod val="75000"/>
                  </a:schemeClr>
                </a:solidFill>
              </a:rPr>
              <a:t> 2015</a:t>
            </a:r>
            <a:endParaRPr lang="fr-FR" dirty="0">
              <a:solidFill>
                <a:schemeClr val="accent1">
                  <a:lumMod val="75000"/>
                </a:schemeClr>
              </a:solidFill>
            </a:endParaRPr>
          </a:p>
        </p:txBody>
      </p:sp>
    </p:spTree>
    <p:extLst>
      <p:ext uri="{BB962C8B-B14F-4D97-AF65-F5344CB8AC3E}">
        <p14:creationId xmlns:p14="http://schemas.microsoft.com/office/powerpoint/2010/main" val="157186714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numero diapositiva 1"/>
          <p:cNvSpPr>
            <a:spLocks noGrp="1"/>
          </p:cNvSpPr>
          <p:nvPr>
            <p:ph type="sldNum" sz="quarter" idx="12"/>
          </p:nvPr>
        </p:nvSpPr>
        <p:spPr/>
        <p:txBody>
          <a:bodyPr/>
          <a:lstStyle/>
          <a:p>
            <a:fld id="{01E9E200-B787-4253-9A13-61AE61D0C841}" type="slidenum">
              <a:rPr lang="fr-FR" smtClean="0"/>
              <a:pPr/>
              <a:t>20</a:t>
            </a:fld>
            <a:endParaRPr lang="fr-FR"/>
          </a:p>
        </p:txBody>
      </p:sp>
      <p:sp>
        <p:nvSpPr>
          <p:cNvPr id="3" name="Titolo 2"/>
          <p:cNvSpPr>
            <a:spLocks noGrp="1"/>
          </p:cNvSpPr>
          <p:nvPr>
            <p:ph type="title"/>
          </p:nvPr>
        </p:nvSpPr>
        <p:spPr/>
        <p:txBody>
          <a:bodyPr>
            <a:normAutofit/>
          </a:bodyPr>
          <a:lstStyle/>
          <a:p>
            <a:pPr algn="l"/>
            <a:r>
              <a:rPr lang="en-GB" sz="3200" b="1" dirty="0" smtClean="0">
                <a:solidFill>
                  <a:schemeClr val="accent1">
                    <a:lumMod val="75000"/>
                  </a:schemeClr>
                </a:solidFill>
              </a:rPr>
              <a:t>Next Steps.</a:t>
            </a:r>
            <a:endParaRPr lang="en-GB" sz="3200" b="1" dirty="0">
              <a:solidFill>
                <a:schemeClr val="accent1">
                  <a:lumMod val="75000"/>
                </a:schemeClr>
              </a:solidFill>
            </a:endParaRPr>
          </a:p>
        </p:txBody>
      </p:sp>
      <p:sp>
        <p:nvSpPr>
          <p:cNvPr id="4" name="Rettangolo 3"/>
          <p:cNvSpPr/>
          <p:nvPr/>
        </p:nvSpPr>
        <p:spPr>
          <a:xfrm>
            <a:off x="656692" y="1700808"/>
            <a:ext cx="7830616" cy="4458144"/>
          </a:xfrm>
          <a:prstGeom prst="rect">
            <a:avLst/>
          </a:prstGeom>
        </p:spPr>
        <p:txBody>
          <a:bodyPr wrap="square">
            <a:spAutoFit/>
          </a:bodyPr>
          <a:lstStyle/>
          <a:p>
            <a:pPr>
              <a:lnSpc>
                <a:spcPct val="107000"/>
              </a:lnSpc>
              <a:spcAft>
                <a:spcPts val="800"/>
              </a:spcAft>
            </a:pPr>
            <a:r>
              <a:rPr lang="en-GB" dirty="0" smtClean="0">
                <a:latin typeface="Calibri" panose="020F0502020204030204" pitchFamily="34" charset="0"/>
                <a:ea typeface="Calibri" panose="020F0502020204030204" pitchFamily="34" charset="0"/>
                <a:cs typeface="Times New Roman" panose="02020603050405020304" pitchFamily="18" charset="0"/>
              </a:rPr>
              <a:t>The </a:t>
            </a:r>
            <a:r>
              <a:rPr lang="en-GB" dirty="0">
                <a:latin typeface="Calibri" panose="020F0502020204030204" pitchFamily="34" charset="0"/>
                <a:ea typeface="Calibri" panose="020F0502020204030204" pitchFamily="34" charset="0"/>
                <a:cs typeface="Times New Roman" panose="02020603050405020304" pitchFamily="18" charset="0"/>
              </a:rPr>
              <a:t>next steps should target two main objectives</a:t>
            </a:r>
            <a:r>
              <a:rPr lang="en-GB" dirty="0" smtClean="0">
                <a:latin typeface="Calibri" panose="020F0502020204030204" pitchFamily="34" charset="0"/>
                <a:ea typeface="Calibri" panose="020F0502020204030204" pitchFamily="34" charset="0"/>
                <a:cs typeface="Times New Roman" panose="02020603050405020304" pitchFamily="18" charset="0"/>
              </a:rPr>
              <a:t>:</a:t>
            </a:r>
            <a:endParaRPr lang="en-GB" sz="2400" dirty="0" smtClean="0">
              <a:latin typeface="Calibri" panose="020F0502020204030204" pitchFamily="34" charset="0"/>
              <a:ea typeface="Calibri" panose="020F0502020204030204" pitchFamily="34" charset="0"/>
              <a:cs typeface="Times New Roman" panose="02020603050405020304" pitchFamily="18" charset="0"/>
            </a:endParaRPr>
          </a:p>
          <a:p>
            <a:pPr marL="457200" indent="-457200">
              <a:lnSpc>
                <a:spcPct val="107000"/>
              </a:lnSpc>
              <a:spcAft>
                <a:spcPts val="800"/>
              </a:spcAft>
              <a:buAutoNum type="arabicPeriod"/>
            </a:pPr>
            <a:r>
              <a:rPr lang="en-GB" sz="2000" b="1" dirty="0" smtClean="0">
                <a:solidFill>
                  <a:srgbClr val="FF0000"/>
                </a:solidFill>
                <a:latin typeface="Calibri" panose="020F0502020204030204" pitchFamily="34" charset="0"/>
                <a:ea typeface="Calibri" panose="020F0502020204030204" pitchFamily="34" charset="0"/>
                <a:cs typeface="Times New Roman" panose="02020603050405020304" pitchFamily="18" charset="0"/>
              </a:rPr>
              <a:t>Exert </a:t>
            </a:r>
            <a:r>
              <a:rPr lang="en-GB" sz="2000" b="1" dirty="0">
                <a:solidFill>
                  <a:srgbClr val="FF0000"/>
                </a:solidFill>
                <a:latin typeface="Calibri" panose="020F0502020204030204" pitchFamily="34" charset="0"/>
                <a:ea typeface="Calibri" panose="020F0502020204030204" pitchFamily="34" charset="0"/>
                <a:cs typeface="Times New Roman" panose="02020603050405020304" pitchFamily="18" charset="0"/>
              </a:rPr>
              <a:t>new </a:t>
            </a:r>
            <a:r>
              <a:rPr lang="en-GB" sz="2000" b="1" dirty="0" smtClean="0">
                <a:solidFill>
                  <a:srgbClr val="FF0000"/>
                </a:solidFill>
                <a:latin typeface="Calibri" panose="020F0502020204030204" pitchFamily="34" charset="0"/>
                <a:ea typeface="Calibri" panose="020F0502020204030204" pitchFamily="34" charset="0"/>
                <a:cs typeface="Times New Roman" panose="02020603050405020304" pitchFamily="18" charset="0"/>
              </a:rPr>
              <a:t>joint efforts </a:t>
            </a:r>
            <a:r>
              <a:rPr lang="en-GB" sz="2000" b="1" dirty="0">
                <a:solidFill>
                  <a:srgbClr val="FF0000"/>
                </a:solidFill>
                <a:latin typeface="Calibri" panose="020F0502020204030204" pitchFamily="34" charset="0"/>
                <a:ea typeface="Calibri" panose="020F0502020204030204" pitchFamily="34" charset="0"/>
                <a:cs typeface="Times New Roman" panose="02020603050405020304" pitchFamily="18" charset="0"/>
              </a:rPr>
              <a:t>to access and penetrate international </a:t>
            </a:r>
            <a:r>
              <a:rPr lang="en-GB" sz="2000" b="1" dirty="0" smtClean="0">
                <a:solidFill>
                  <a:srgbClr val="FF0000"/>
                </a:solidFill>
                <a:latin typeface="Calibri" panose="020F0502020204030204" pitchFamily="34" charset="0"/>
                <a:ea typeface="Calibri" panose="020F0502020204030204" pitchFamily="34" charset="0"/>
                <a:cs typeface="Times New Roman" panose="02020603050405020304" pitchFamily="18" charset="0"/>
              </a:rPr>
              <a:t>markets</a:t>
            </a:r>
            <a:r>
              <a:rPr lang="en-GB" sz="2000" b="1" dirty="0">
                <a:solidFill>
                  <a:srgbClr val="FF0000"/>
                </a:solidFill>
                <a:latin typeface="Calibri" panose="020F0502020204030204" pitchFamily="34" charset="0"/>
                <a:ea typeface="Calibri" panose="020F0502020204030204" pitchFamily="34" charset="0"/>
                <a:cs typeface="Times New Roman" panose="02020603050405020304" pitchFamily="18" charset="0"/>
              </a:rPr>
              <a:t> </a:t>
            </a:r>
            <a:r>
              <a:rPr lang="en-GB" sz="2000" b="1" dirty="0" smtClean="0">
                <a:solidFill>
                  <a:srgbClr val="FF0000"/>
                </a:solidFill>
                <a:latin typeface="Calibri" panose="020F0502020204030204" pitchFamily="34" charset="0"/>
                <a:ea typeface="Calibri" panose="020F0502020204030204" pitchFamily="34" charset="0"/>
                <a:cs typeface="Times New Roman" panose="02020603050405020304" pitchFamily="18" charset="0"/>
              </a:rPr>
              <a:t>: Northern Europe, USA, Russia, the Gulf, Africa ....</a:t>
            </a:r>
          </a:p>
          <a:p>
            <a:pPr>
              <a:lnSpc>
                <a:spcPct val="107000"/>
              </a:lnSpc>
              <a:spcAft>
                <a:spcPts val="800"/>
              </a:spcAft>
            </a:pPr>
            <a:r>
              <a:rPr lang="en-GB" sz="2000" b="1" dirty="0" smtClean="0">
                <a:solidFill>
                  <a:srgbClr val="FF0000"/>
                </a:solidFill>
                <a:latin typeface="Calibri" panose="020F0502020204030204" pitchFamily="34" charset="0"/>
                <a:ea typeface="Calibri" panose="020F0502020204030204" pitchFamily="34" charset="0"/>
                <a:cs typeface="Times New Roman" panose="02020603050405020304" pitchFamily="18" charset="0"/>
              </a:rPr>
              <a:t> </a:t>
            </a:r>
            <a:endParaRPr lang="en-GB" dirty="0">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GB" sz="2000" b="1" dirty="0">
                <a:solidFill>
                  <a:schemeClr val="accent1">
                    <a:lumMod val="75000"/>
                  </a:schemeClr>
                </a:solidFill>
                <a:latin typeface="Calibri" panose="020F0502020204030204" pitchFamily="34" charset="0"/>
                <a:ea typeface="Calibri" panose="020F0502020204030204" pitchFamily="34" charset="0"/>
                <a:cs typeface="Times New Roman" panose="02020603050405020304" pitchFamily="18" charset="0"/>
              </a:rPr>
              <a:t>2</a:t>
            </a:r>
            <a:r>
              <a:rPr lang="en-GB" sz="2000" b="1" dirty="0" smtClean="0">
                <a:solidFill>
                  <a:schemeClr val="accent1">
                    <a:lumMod val="75000"/>
                  </a:schemeClr>
                </a:solidFill>
                <a:latin typeface="Calibri" panose="020F0502020204030204" pitchFamily="34" charset="0"/>
                <a:ea typeface="Calibri" panose="020F0502020204030204" pitchFamily="34" charset="0"/>
                <a:cs typeface="Times New Roman" panose="02020603050405020304" pitchFamily="18" charset="0"/>
              </a:rPr>
              <a:t>. Complete </a:t>
            </a:r>
            <a:r>
              <a:rPr lang="en-GB" sz="2000" b="1" dirty="0">
                <a:solidFill>
                  <a:schemeClr val="accent1">
                    <a:lumMod val="75000"/>
                  </a:schemeClr>
                </a:solidFill>
                <a:latin typeface="Calibri" panose="020F0502020204030204" pitchFamily="34" charset="0"/>
                <a:ea typeface="Calibri" panose="020F0502020204030204" pitchFamily="34" charset="0"/>
                <a:cs typeface="Times New Roman" panose="02020603050405020304" pitchFamily="18" charset="0"/>
              </a:rPr>
              <a:t>the work by taking into considerations areas of CBC Initiatives that were considered of second </a:t>
            </a:r>
            <a:r>
              <a:rPr lang="en-GB" sz="2000" b="1" dirty="0" smtClean="0">
                <a:solidFill>
                  <a:schemeClr val="accent1">
                    <a:lumMod val="75000"/>
                  </a:schemeClr>
                </a:solidFill>
                <a:latin typeface="Calibri" panose="020F0502020204030204" pitchFamily="34" charset="0"/>
                <a:ea typeface="Calibri" panose="020F0502020204030204" pitchFamily="34" charset="0"/>
                <a:cs typeface="Times New Roman" panose="02020603050405020304" pitchFamily="18" charset="0"/>
              </a:rPr>
              <a:t>priority. </a:t>
            </a:r>
          </a:p>
          <a:p>
            <a:pPr marL="342900" lvl="0" indent="-342900">
              <a:lnSpc>
                <a:spcPct val="107000"/>
              </a:lnSpc>
              <a:spcAft>
                <a:spcPts val="0"/>
              </a:spcAft>
              <a:buFont typeface="Calibri" panose="020F0502020204030204" pitchFamily="34" charset="0"/>
              <a:buChar char="-"/>
            </a:pPr>
            <a:r>
              <a:rPr lang="en-GB" dirty="0" smtClean="0">
                <a:latin typeface="Calibri" panose="020F0502020204030204" pitchFamily="34" charset="0"/>
                <a:ea typeface="Calibri" panose="020F0502020204030204" pitchFamily="34" charset="0"/>
                <a:cs typeface="Times New Roman" panose="02020603050405020304" pitchFamily="18" charset="0"/>
              </a:rPr>
              <a:t>C09: Style and Performance.</a:t>
            </a:r>
          </a:p>
          <a:p>
            <a:pPr marL="342900" lvl="0" indent="-342900">
              <a:lnSpc>
                <a:spcPct val="107000"/>
              </a:lnSpc>
              <a:spcAft>
                <a:spcPts val="0"/>
              </a:spcAft>
              <a:buFont typeface="Calibri" panose="020F0502020204030204" pitchFamily="34" charset="0"/>
              <a:buChar char="-"/>
            </a:pPr>
            <a:r>
              <a:rPr lang="en-GB" dirty="0" smtClean="0">
                <a:latin typeface="Calibri" panose="020F0502020204030204" pitchFamily="34" charset="0"/>
                <a:ea typeface="Calibri" panose="020F0502020204030204" pitchFamily="34" charset="0"/>
                <a:cs typeface="Times New Roman" panose="02020603050405020304" pitchFamily="18" charset="0"/>
              </a:rPr>
              <a:t>C08</a:t>
            </a:r>
            <a:r>
              <a:rPr lang="en-GB" dirty="0">
                <a:latin typeface="Calibri" panose="020F0502020204030204" pitchFamily="34" charset="0"/>
                <a:ea typeface="Calibri" panose="020F0502020204030204" pitchFamily="34" charset="0"/>
                <a:cs typeface="Times New Roman" panose="02020603050405020304" pitchFamily="18" charset="0"/>
              </a:rPr>
              <a:t>: Islamic </a:t>
            </a:r>
            <a:r>
              <a:rPr lang="en-GB" dirty="0" smtClean="0">
                <a:latin typeface="Calibri" panose="020F0502020204030204" pitchFamily="34" charset="0"/>
                <a:ea typeface="Calibri" panose="020F0502020204030204" pitchFamily="34" charset="0"/>
                <a:cs typeface="Times New Roman" panose="02020603050405020304" pitchFamily="18" charset="0"/>
              </a:rPr>
              <a:t>fashion.</a:t>
            </a:r>
            <a:endParaRPr lang="en-GB" dirty="0">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0"/>
              </a:spcAft>
              <a:buFont typeface="Calibri" panose="020F0502020204030204" pitchFamily="34" charset="0"/>
              <a:buChar char="-"/>
            </a:pPr>
            <a:r>
              <a:rPr lang="en-GB" dirty="0" smtClean="0">
                <a:latin typeface="Calibri" panose="020F0502020204030204" pitchFamily="34" charset="0"/>
                <a:ea typeface="Calibri" panose="020F0502020204030204" pitchFamily="34" charset="0"/>
                <a:cs typeface="Times New Roman" panose="02020603050405020304" pitchFamily="18" charset="0"/>
              </a:rPr>
              <a:t>D12</a:t>
            </a:r>
            <a:r>
              <a:rPr lang="en-GB" dirty="0">
                <a:latin typeface="Calibri" panose="020F0502020204030204" pitchFamily="34" charset="0"/>
                <a:ea typeface="Calibri" panose="020F0502020204030204" pitchFamily="34" charset="0"/>
                <a:cs typeface="Times New Roman" panose="02020603050405020304" pitchFamily="18" charset="0"/>
              </a:rPr>
              <a:t>: </a:t>
            </a:r>
            <a:r>
              <a:rPr lang="en-GB" dirty="0" smtClean="0">
                <a:latin typeface="Calibri" panose="020F0502020204030204" pitchFamily="34" charset="0"/>
                <a:ea typeface="Calibri" panose="020F0502020204030204" pitchFamily="34" charset="0"/>
                <a:cs typeface="Times New Roman" panose="02020603050405020304" pitchFamily="18" charset="0"/>
              </a:rPr>
              <a:t>e-commerce</a:t>
            </a:r>
            <a:endParaRPr lang="en-GB" dirty="0">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0"/>
              </a:spcAft>
              <a:buFont typeface="Calibri" panose="020F0502020204030204" pitchFamily="34" charset="0"/>
              <a:buChar char="-"/>
            </a:pPr>
            <a:r>
              <a:rPr lang="en-GB" dirty="0" smtClean="0">
                <a:latin typeface="Calibri" panose="020F0502020204030204" pitchFamily="34" charset="0"/>
                <a:ea typeface="Calibri" panose="020F0502020204030204" pitchFamily="34" charset="0"/>
                <a:cs typeface="Times New Roman" panose="02020603050405020304" pitchFamily="18" charset="0"/>
              </a:rPr>
              <a:t>D13: e-Platform </a:t>
            </a:r>
            <a:r>
              <a:rPr lang="en-GB" dirty="0">
                <a:latin typeface="Calibri" panose="020F0502020204030204" pitchFamily="34" charset="0"/>
                <a:ea typeface="Calibri" panose="020F0502020204030204" pitchFamily="34" charset="0"/>
                <a:cs typeface="Times New Roman" panose="02020603050405020304" pitchFamily="18" charset="0"/>
              </a:rPr>
              <a:t>for </a:t>
            </a:r>
            <a:r>
              <a:rPr lang="en-GB" dirty="0" smtClean="0">
                <a:latin typeface="Calibri" panose="020F0502020204030204" pitchFamily="34" charset="0"/>
                <a:ea typeface="Calibri" panose="020F0502020204030204" pitchFamily="34" charset="0"/>
                <a:cs typeface="Times New Roman" panose="02020603050405020304" pitchFamily="18" charset="0"/>
              </a:rPr>
              <a:t>raw materials</a:t>
            </a:r>
          </a:p>
          <a:p>
            <a:pPr marL="342900" lvl="0" indent="-342900">
              <a:lnSpc>
                <a:spcPct val="107000"/>
              </a:lnSpc>
              <a:spcAft>
                <a:spcPts val="0"/>
              </a:spcAft>
              <a:buFont typeface="Calibri" panose="020F0502020204030204" pitchFamily="34" charset="0"/>
              <a:buChar char="-"/>
            </a:pPr>
            <a:r>
              <a:rPr lang="en-GB" dirty="0" smtClean="0">
                <a:latin typeface="Calibri" panose="020F0502020204030204" pitchFamily="34" charset="0"/>
                <a:ea typeface="Calibri" panose="020F0502020204030204" pitchFamily="34" charset="0"/>
                <a:cs typeface="Times New Roman" panose="02020603050405020304" pitchFamily="18" charset="0"/>
              </a:rPr>
              <a:t>A03: e- Platform </a:t>
            </a:r>
            <a:r>
              <a:rPr lang="en-GB" dirty="0" smtClean="0">
                <a:latin typeface="Calibri" panose="020F0502020204030204" pitchFamily="34" charset="0"/>
                <a:ea typeface="Calibri" panose="020F0502020204030204" pitchFamily="34" charset="0"/>
                <a:cs typeface="Times New Roman" panose="02020603050405020304" pitchFamily="18" charset="0"/>
              </a:rPr>
              <a:t>for technical </a:t>
            </a:r>
            <a:r>
              <a:rPr lang="en-GB" dirty="0">
                <a:latin typeface="Calibri" panose="020F0502020204030204" pitchFamily="34" charset="0"/>
                <a:ea typeface="Calibri" panose="020F0502020204030204" pitchFamily="34" charset="0"/>
                <a:cs typeface="Times New Roman" panose="02020603050405020304" pitchFamily="18" charset="0"/>
              </a:rPr>
              <a:t>textiles</a:t>
            </a:r>
          </a:p>
          <a:p>
            <a:pPr marL="342900" indent="-342900">
              <a:lnSpc>
                <a:spcPct val="107000"/>
              </a:lnSpc>
              <a:spcAft>
                <a:spcPts val="800"/>
              </a:spcAft>
              <a:buFont typeface="Calibri" panose="020F0502020204030204" pitchFamily="34" charset="0"/>
              <a:buChar char="-"/>
            </a:pPr>
            <a:r>
              <a:rPr lang="en-GB" dirty="0" smtClean="0">
                <a:latin typeface="Calibri" panose="020F0502020204030204" pitchFamily="34" charset="0"/>
                <a:ea typeface="Calibri" panose="020F0502020204030204" pitchFamily="34" charset="0"/>
                <a:cs typeface="Times New Roman" panose="02020603050405020304" pitchFamily="18" charset="0"/>
              </a:rPr>
              <a:t>A04: Improvement </a:t>
            </a:r>
            <a:r>
              <a:rPr lang="en-GB" dirty="0">
                <a:latin typeface="Calibri" panose="020F0502020204030204" pitchFamily="34" charset="0"/>
                <a:ea typeface="Calibri" panose="020F0502020204030204" pitchFamily="34" charset="0"/>
                <a:cs typeface="Times New Roman" panose="02020603050405020304" pitchFamily="18" charset="0"/>
              </a:rPr>
              <a:t>of Mediterranean Cotton, grown or recycled </a:t>
            </a:r>
            <a:endParaRPr lang="en-GB" dirty="0" smtClean="0">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endParaRPr lang="en-GB" sz="800" dirty="0" smtClean="0">
              <a:latin typeface="Calibri" panose="020F0502020204030204" pitchFamily="34" charset="0"/>
              <a:ea typeface="Calibri" panose="020F0502020204030204" pitchFamily="34" charset="0"/>
              <a:cs typeface="Times New Roman" panose="02020603050405020304" pitchFamily="18" charset="0"/>
            </a:endParaRPr>
          </a:p>
        </p:txBody>
      </p:sp>
      <p:sp>
        <p:nvSpPr>
          <p:cNvPr id="5" name="Segnaposto numero diapositiva 1"/>
          <p:cNvSpPr txBox="1">
            <a:spLocks/>
          </p:cNvSpPr>
          <p:nvPr/>
        </p:nvSpPr>
        <p:spPr>
          <a:xfrm>
            <a:off x="6553200" y="6356350"/>
            <a:ext cx="2133600" cy="365125"/>
          </a:xfrm>
          <a:prstGeom prst="rect">
            <a:avLst/>
          </a:prstGeom>
        </p:spPr>
        <p:txBody>
          <a:bodyPr vert="horz" lIns="91440" tIns="45720" rIns="91440" bIns="45720" rtlCol="0" anchor="ctr"/>
          <a:lstStyle>
            <a:defPPr>
              <a:defRPr lang="it-IT"/>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01E9E200-B787-4253-9A13-61AE61D0C841}" type="slidenum">
              <a:rPr lang="fr-FR" smtClean="0"/>
              <a:pPr/>
              <a:t>20</a:t>
            </a:fld>
            <a:endParaRPr lang="fr-FR"/>
          </a:p>
        </p:txBody>
      </p:sp>
      <p:pic>
        <p:nvPicPr>
          <p:cNvPr id="6" name="Immagine 5" descr="LogoTexMedClusters.jpg"/>
          <p:cNvPicPr>
            <a:picLocks noChangeAspect="1"/>
          </p:cNvPicPr>
          <p:nvPr/>
        </p:nvPicPr>
        <p:blipFill>
          <a:blip r:embed="rId2" cstate="print"/>
          <a:stretch>
            <a:fillRect/>
          </a:stretch>
        </p:blipFill>
        <p:spPr>
          <a:xfrm>
            <a:off x="7596336" y="260648"/>
            <a:ext cx="1223259" cy="552124"/>
          </a:xfrm>
          <a:prstGeom prst="rect">
            <a:avLst/>
          </a:prstGeom>
        </p:spPr>
      </p:pic>
      <p:pic>
        <p:nvPicPr>
          <p:cNvPr id="7" name="Immagine 6" descr="Logo ENPI.jpg"/>
          <p:cNvPicPr>
            <a:picLocks noChangeAspect="1"/>
          </p:cNvPicPr>
          <p:nvPr/>
        </p:nvPicPr>
        <p:blipFill>
          <a:blip r:embed="rId3" cstate="print"/>
          <a:stretch>
            <a:fillRect/>
          </a:stretch>
        </p:blipFill>
        <p:spPr>
          <a:xfrm>
            <a:off x="7549852" y="6413206"/>
            <a:ext cx="637480" cy="355894"/>
          </a:xfrm>
          <a:prstGeom prst="rect">
            <a:avLst/>
          </a:prstGeom>
        </p:spPr>
      </p:pic>
      <p:sp>
        <p:nvSpPr>
          <p:cNvPr id="8" name="CasellaDiTesto 7"/>
          <p:cNvSpPr txBox="1"/>
          <p:nvPr/>
        </p:nvSpPr>
        <p:spPr>
          <a:xfrm>
            <a:off x="467544" y="6429487"/>
            <a:ext cx="5186997" cy="369332"/>
          </a:xfrm>
          <a:prstGeom prst="rect">
            <a:avLst/>
          </a:prstGeom>
          <a:noFill/>
        </p:spPr>
        <p:txBody>
          <a:bodyPr wrap="none" rtlCol="0">
            <a:spAutoFit/>
          </a:bodyPr>
          <a:lstStyle/>
          <a:p>
            <a:r>
              <a:rPr lang="fr-FR" b="1" dirty="0" err="1">
                <a:solidFill>
                  <a:schemeClr val="accent1">
                    <a:lumMod val="75000"/>
                  </a:schemeClr>
                </a:solidFill>
              </a:rPr>
              <a:t>Capitalization</a:t>
            </a:r>
            <a:r>
              <a:rPr lang="fr-FR" b="1" dirty="0">
                <a:solidFill>
                  <a:schemeClr val="accent1">
                    <a:lumMod val="75000"/>
                  </a:schemeClr>
                </a:solidFill>
              </a:rPr>
              <a:t> Forum, Alexandria 1st </a:t>
            </a:r>
            <a:r>
              <a:rPr lang="fr-FR" b="1" dirty="0" err="1">
                <a:solidFill>
                  <a:schemeClr val="accent1">
                    <a:lumMod val="75000"/>
                  </a:schemeClr>
                </a:solidFill>
              </a:rPr>
              <a:t>December</a:t>
            </a:r>
            <a:r>
              <a:rPr lang="fr-FR" b="1" dirty="0">
                <a:solidFill>
                  <a:schemeClr val="accent1">
                    <a:lumMod val="75000"/>
                  </a:schemeClr>
                </a:solidFill>
              </a:rPr>
              <a:t> 2015</a:t>
            </a:r>
            <a:endParaRPr lang="fr-FR" dirty="0">
              <a:solidFill>
                <a:schemeClr val="accent1">
                  <a:lumMod val="75000"/>
                </a:schemeClr>
              </a:solidFill>
            </a:endParaRPr>
          </a:p>
        </p:txBody>
      </p:sp>
      <p:sp>
        <p:nvSpPr>
          <p:cNvPr id="9" name="Rettangolo 8"/>
          <p:cNvSpPr/>
          <p:nvPr/>
        </p:nvSpPr>
        <p:spPr>
          <a:xfrm>
            <a:off x="467544" y="6339095"/>
            <a:ext cx="8001056" cy="45719"/>
          </a:xfrm>
          <a:prstGeom prst="rect">
            <a:avLst/>
          </a:prstGeom>
          <a:solidFill>
            <a:srgbClr val="0033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pic>
        <p:nvPicPr>
          <p:cNvPr id="10" name="Immagine 9" descr="Logo Unione europea scritta lato.jpg"/>
          <p:cNvPicPr>
            <a:picLocks noChangeAspect="1"/>
          </p:cNvPicPr>
          <p:nvPr/>
        </p:nvPicPr>
        <p:blipFill>
          <a:blip r:embed="rId4" cstate="print"/>
          <a:stretch>
            <a:fillRect/>
          </a:stretch>
        </p:blipFill>
        <p:spPr>
          <a:xfrm>
            <a:off x="6467005" y="6496225"/>
            <a:ext cx="958676" cy="280991"/>
          </a:xfrm>
          <a:prstGeom prst="rect">
            <a:avLst/>
          </a:prstGeom>
        </p:spPr>
      </p:pic>
    </p:spTree>
    <p:extLst>
      <p:ext uri="{BB962C8B-B14F-4D97-AF65-F5344CB8AC3E}">
        <p14:creationId xmlns:p14="http://schemas.microsoft.com/office/powerpoint/2010/main" val="199574127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numero diapositiva 1"/>
          <p:cNvSpPr>
            <a:spLocks noGrp="1"/>
          </p:cNvSpPr>
          <p:nvPr>
            <p:ph type="sldNum" sz="quarter" idx="12"/>
          </p:nvPr>
        </p:nvSpPr>
        <p:spPr/>
        <p:txBody>
          <a:bodyPr/>
          <a:lstStyle/>
          <a:p>
            <a:fld id="{01E9E200-B787-4253-9A13-61AE61D0C841}" type="slidenum">
              <a:rPr lang="fr-FR" smtClean="0"/>
              <a:pPr/>
              <a:t>21</a:t>
            </a:fld>
            <a:endParaRPr lang="fr-FR"/>
          </a:p>
        </p:txBody>
      </p:sp>
      <p:sp>
        <p:nvSpPr>
          <p:cNvPr id="3" name="Titolo 2"/>
          <p:cNvSpPr>
            <a:spLocks noGrp="1"/>
          </p:cNvSpPr>
          <p:nvPr>
            <p:ph type="title"/>
          </p:nvPr>
        </p:nvSpPr>
        <p:spPr>
          <a:xfrm>
            <a:off x="353272" y="959514"/>
            <a:ext cx="8229600" cy="1143000"/>
          </a:xfrm>
        </p:spPr>
        <p:txBody>
          <a:bodyPr>
            <a:normAutofit/>
          </a:bodyPr>
          <a:lstStyle/>
          <a:p>
            <a:r>
              <a:rPr lang="en-GB" dirty="0" smtClean="0"/>
              <a:t>Thank You.</a:t>
            </a:r>
            <a:endParaRPr lang="en-GB" dirty="0"/>
          </a:p>
        </p:txBody>
      </p:sp>
      <p:sp>
        <p:nvSpPr>
          <p:cNvPr id="4" name="Segnaposto numero diapositiva 1"/>
          <p:cNvSpPr txBox="1">
            <a:spLocks/>
          </p:cNvSpPr>
          <p:nvPr/>
        </p:nvSpPr>
        <p:spPr>
          <a:xfrm>
            <a:off x="6553200" y="6356350"/>
            <a:ext cx="2133600" cy="365125"/>
          </a:xfrm>
          <a:prstGeom prst="rect">
            <a:avLst/>
          </a:prstGeom>
        </p:spPr>
        <p:txBody>
          <a:bodyPr vert="horz" lIns="91440" tIns="45720" rIns="91440" bIns="45720" rtlCol="0" anchor="ctr"/>
          <a:lstStyle>
            <a:defPPr>
              <a:defRPr lang="it-IT"/>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01E9E200-B787-4253-9A13-61AE61D0C841}" type="slidenum">
              <a:rPr lang="fr-FR" smtClean="0"/>
              <a:pPr/>
              <a:t>21</a:t>
            </a:fld>
            <a:endParaRPr lang="fr-FR"/>
          </a:p>
        </p:txBody>
      </p:sp>
      <p:pic>
        <p:nvPicPr>
          <p:cNvPr id="5" name="Immagine 4" descr="LogoTexMedClusters.jpg"/>
          <p:cNvPicPr>
            <a:picLocks noChangeAspect="1"/>
          </p:cNvPicPr>
          <p:nvPr/>
        </p:nvPicPr>
        <p:blipFill>
          <a:blip r:embed="rId2" cstate="print"/>
          <a:stretch>
            <a:fillRect/>
          </a:stretch>
        </p:blipFill>
        <p:spPr>
          <a:xfrm>
            <a:off x="7596336" y="260648"/>
            <a:ext cx="1223259" cy="552124"/>
          </a:xfrm>
          <a:prstGeom prst="rect">
            <a:avLst/>
          </a:prstGeom>
        </p:spPr>
      </p:pic>
      <p:sp>
        <p:nvSpPr>
          <p:cNvPr id="6" name="CasellaDiTesto 5"/>
          <p:cNvSpPr txBox="1"/>
          <p:nvPr/>
        </p:nvSpPr>
        <p:spPr>
          <a:xfrm>
            <a:off x="467544" y="6429487"/>
            <a:ext cx="5186997" cy="369332"/>
          </a:xfrm>
          <a:prstGeom prst="rect">
            <a:avLst/>
          </a:prstGeom>
          <a:noFill/>
        </p:spPr>
        <p:txBody>
          <a:bodyPr wrap="none" rtlCol="0">
            <a:spAutoFit/>
          </a:bodyPr>
          <a:lstStyle/>
          <a:p>
            <a:r>
              <a:rPr lang="fr-FR" b="1" dirty="0" err="1">
                <a:solidFill>
                  <a:schemeClr val="accent1">
                    <a:lumMod val="75000"/>
                  </a:schemeClr>
                </a:solidFill>
              </a:rPr>
              <a:t>Capitalization</a:t>
            </a:r>
            <a:r>
              <a:rPr lang="fr-FR" b="1" dirty="0">
                <a:solidFill>
                  <a:schemeClr val="accent1">
                    <a:lumMod val="75000"/>
                  </a:schemeClr>
                </a:solidFill>
              </a:rPr>
              <a:t> Forum, Alexandria 1st </a:t>
            </a:r>
            <a:r>
              <a:rPr lang="fr-FR" b="1" dirty="0" err="1">
                <a:solidFill>
                  <a:schemeClr val="accent1">
                    <a:lumMod val="75000"/>
                  </a:schemeClr>
                </a:solidFill>
              </a:rPr>
              <a:t>December</a:t>
            </a:r>
            <a:r>
              <a:rPr lang="fr-FR" b="1" dirty="0">
                <a:solidFill>
                  <a:schemeClr val="accent1">
                    <a:lumMod val="75000"/>
                  </a:schemeClr>
                </a:solidFill>
              </a:rPr>
              <a:t> 2015</a:t>
            </a:r>
            <a:endParaRPr lang="fr-FR" dirty="0">
              <a:solidFill>
                <a:schemeClr val="accent1">
                  <a:lumMod val="75000"/>
                </a:schemeClr>
              </a:solidFill>
            </a:endParaRPr>
          </a:p>
        </p:txBody>
      </p:sp>
      <p:sp>
        <p:nvSpPr>
          <p:cNvPr id="7" name="Rettangolo 6"/>
          <p:cNvSpPr/>
          <p:nvPr/>
        </p:nvSpPr>
        <p:spPr>
          <a:xfrm>
            <a:off x="467544" y="6339095"/>
            <a:ext cx="8001056" cy="45719"/>
          </a:xfrm>
          <a:prstGeom prst="rect">
            <a:avLst/>
          </a:prstGeom>
          <a:solidFill>
            <a:srgbClr val="0033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pic>
        <p:nvPicPr>
          <p:cNvPr id="8" name="Immagine 7" descr="Logo Unione europea scritta lato.jpg"/>
          <p:cNvPicPr>
            <a:picLocks noChangeAspect="1"/>
          </p:cNvPicPr>
          <p:nvPr/>
        </p:nvPicPr>
        <p:blipFill>
          <a:blip r:embed="rId3" cstate="print"/>
          <a:stretch>
            <a:fillRect/>
          </a:stretch>
        </p:blipFill>
        <p:spPr>
          <a:xfrm>
            <a:off x="6467005" y="6496225"/>
            <a:ext cx="958676" cy="280991"/>
          </a:xfrm>
          <a:prstGeom prst="rect">
            <a:avLst/>
          </a:prstGeom>
        </p:spPr>
      </p:pic>
      <p:sp>
        <p:nvSpPr>
          <p:cNvPr id="9" name="CasellaDiTesto 8"/>
          <p:cNvSpPr txBox="1"/>
          <p:nvPr/>
        </p:nvSpPr>
        <p:spPr>
          <a:xfrm>
            <a:off x="1187624" y="2492896"/>
            <a:ext cx="6058838" cy="1938992"/>
          </a:xfrm>
          <a:prstGeom prst="rect">
            <a:avLst/>
          </a:prstGeom>
          <a:noFill/>
        </p:spPr>
        <p:txBody>
          <a:bodyPr wrap="none" rtlCol="0">
            <a:spAutoFit/>
          </a:bodyPr>
          <a:lstStyle/>
          <a:p>
            <a:r>
              <a:rPr lang="en-GB" sz="2400" dirty="0" smtClean="0"/>
              <a:t>For Contacts after the end of </a:t>
            </a:r>
            <a:r>
              <a:rPr lang="en-GB" sz="2400" dirty="0" err="1" smtClean="0"/>
              <a:t>Tex</a:t>
            </a:r>
            <a:r>
              <a:rPr lang="en-GB" sz="2400" dirty="0" smtClean="0"/>
              <a:t>-Med Clusters:</a:t>
            </a:r>
          </a:p>
          <a:p>
            <a:endParaRPr lang="en-GB" sz="2400" dirty="0" smtClean="0"/>
          </a:p>
          <a:p>
            <a:r>
              <a:rPr lang="en-GB" sz="2400" dirty="0" smtClean="0"/>
              <a:t>Francesco Pellizzari</a:t>
            </a:r>
          </a:p>
          <a:p>
            <a:r>
              <a:rPr lang="en-GB" sz="2400" dirty="0" smtClean="0">
                <a:hlinkClick r:id="rId4"/>
              </a:rPr>
              <a:t>fpellizzari@pensieroinnovativo.it</a:t>
            </a:r>
            <a:endParaRPr lang="en-GB" sz="2400" dirty="0" smtClean="0"/>
          </a:p>
          <a:p>
            <a:r>
              <a:rPr lang="en-GB" sz="2400" dirty="0" smtClean="0"/>
              <a:t>+39 335 6940 586</a:t>
            </a:r>
            <a:endParaRPr lang="en-GB" sz="2400" dirty="0"/>
          </a:p>
        </p:txBody>
      </p:sp>
    </p:spTree>
    <p:extLst>
      <p:ext uri="{BB962C8B-B14F-4D97-AF65-F5344CB8AC3E}">
        <p14:creationId xmlns:p14="http://schemas.microsoft.com/office/powerpoint/2010/main" val="73507272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numero diapositiva 1"/>
          <p:cNvSpPr>
            <a:spLocks noGrp="1"/>
          </p:cNvSpPr>
          <p:nvPr>
            <p:ph type="sldNum" sz="quarter" idx="12"/>
          </p:nvPr>
        </p:nvSpPr>
        <p:spPr/>
        <p:txBody>
          <a:bodyPr/>
          <a:lstStyle/>
          <a:p>
            <a:fld id="{01E9E200-B787-4253-9A13-61AE61D0C841}" type="slidenum">
              <a:rPr lang="fr-FR" smtClean="0"/>
              <a:pPr/>
              <a:t>22</a:t>
            </a:fld>
            <a:endParaRPr lang="fr-FR"/>
          </a:p>
        </p:txBody>
      </p:sp>
      <p:sp>
        <p:nvSpPr>
          <p:cNvPr id="3" name="Titolo 2"/>
          <p:cNvSpPr>
            <a:spLocks noGrp="1"/>
          </p:cNvSpPr>
          <p:nvPr>
            <p:ph type="title"/>
          </p:nvPr>
        </p:nvSpPr>
        <p:spPr>
          <a:xfrm>
            <a:off x="353272" y="713582"/>
            <a:ext cx="8229600" cy="1143000"/>
          </a:xfrm>
        </p:spPr>
        <p:txBody>
          <a:bodyPr/>
          <a:lstStyle/>
          <a:p>
            <a:r>
              <a:rPr lang="en-US" dirty="0" smtClean="0"/>
              <a:t>Disclaimer</a:t>
            </a:r>
            <a:endParaRPr lang="en-US" dirty="0"/>
          </a:p>
        </p:txBody>
      </p:sp>
      <p:sp>
        <p:nvSpPr>
          <p:cNvPr id="4" name="Rectangle 2"/>
          <p:cNvSpPr>
            <a:spLocks noChangeArrowheads="1"/>
          </p:cNvSpPr>
          <p:nvPr/>
        </p:nvSpPr>
        <p:spPr bwMode="auto">
          <a:xfrm>
            <a:off x="971550" y="1989138"/>
            <a:ext cx="7143750" cy="1606550"/>
          </a:xfrm>
          <a:prstGeom prst="rect">
            <a:avLst/>
          </a:prstGeom>
          <a:noFill/>
          <a:ln w="9525">
            <a:noFill/>
            <a:miter lim="800000"/>
            <a:headEnd/>
            <a:tailEnd/>
          </a:ln>
        </p:spPr>
        <p:txBody>
          <a:bodyPr anchor="ctr">
            <a:spAutoFit/>
          </a:bodyPr>
          <a:lstStyle/>
          <a:p>
            <a:pPr algn="just"/>
            <a:r>
              <a:rPr lang="en-US" sz="1100" dirty="0"/>
              <a:t>The 2007-2013 ENPI CBC Mediterranean Sea Basin </a:t>
            </a:r>
            <a:r>
              <a:rPr lang="en-US" sz="1100" dirty="0" err="1"/>
              <a:t>Programme</a:t>
            </a:r>
            <a:r>
              <a:rPr lang="en-US" sz="1100" dirty="0"/>
              <a:t> is a multilateral Cross-Border Cooperation initiative funded by the European </a:t>
            </a:r>
            <a:r>
              <a:rPr lang="en-US" sz="1100" dirty="0" err="1"/>
              <a:t>Neighbourhood</a:t>
            </a:r>
            <a:r>
              <a:rPr lang="en-US" sz="1100" dirty="0"/>
              <a:t> and Partnership Instrument (ENPI). The </a:t>
            </a:r>
            <a:r>
              <a:rPr lang="en-US" sz="1100" dirty="0" err="1"/>
              <a:t>Programme</a:t>
            </a:r>
            <a:r>
              <a:rPr lang="en-US" sz="1100" dirty="0"/>
              <a:t> objective is to promote the sustainable and harmonious cooperation process at the Mediterranean Basin level by dealing with the common challenges and enhancing its endogenous potential. It finances cooperation projects as a contribution to the economic, social, environmental and cultural development of the Mediterranean region. The following 14 countries participate in the </a:t>
            </a:r>
            <a:r>
              <a:rPr lang="en-US" sz="1100" dirty="0" err="1"/>
              <a:t>Programme</a:t>
            </a:r>
            <a:r>
              <a:rPr lang="en-US" sz="1100" dirty="0"/>
              <a:t>: Cyprus, Egypt, France, Greece, Israel, Italy, Jordan, Lebanon, Malta, Palestine, Portugal, Spain, Syria (participation currently suspended), Tunisia. The Joint Managing Authority (JMA) is the Autonomous Region of Sardinia (Italy). Official </a:t>
            </a:r>
            <a:r>
              <a:rPr lang="en-US" sz="1100" dirty="0" err="1"/>
              <a:t>Programme</a:t>
            </a:r>
            <a:r>
              <a:rPr lang="en-US" sz="1100" dirty="0"/>
              <a:t> languages are Arabic, English and French (www.enpicbcmed.eu).</a:t>
            </a:r>
          </a:p>
        </p:txBody>
      </p:sp>
      <p:sp>
        <p:nvSpPr>
          <p:cNvPr id="5" name="CasellaDiTesto 9"/>
          <p:cNvSpPr txBox="1">
            <a:spLocks noChangeArrowheads="1"/>
          </p:cNvSpPr>
          <p:nvPr/>
        </p:nvSpPr>
        <p:spPr bwMode="auto">
          <a:xfrm>
            <a:off x="971550" y="3860800"/>
            <a:ext cx="7129463" cy="1146175"/>
          </a:xfrm>
          <a:prstGeom prst="rect">
            <a:avLst/>
          </a:prstGeom>
          <a:noFill/>
          <a:ln w="9525">
            <a:noFill/>
            <a:miter lim="800000"/>
            <a:headEnd/>
            <a:tailEnd/>
          </a:ln>
        </p:spPr>
        <p:txBody>
          <a:bodyPr>
            <a:spAutoFit/>
          </a:bodyPr>
          <a:lstStyle/>
          <a:p>
            <a:pPr algn="ctr"/>
            <a:endParaRPr lang="en-GB" sz="1400" i="1" dirty="0">
              <a:latin typeface="Calibri" pitchFamily="34" charset="0"/>
            </a:endParaRPr>
          </a:p>
          <a:p>
            <a:endParaRPr lang="en-GB" sz="1100" dirty="0"/>
          </a:p>
          <a:p>
            <a:r>
              <a:rPr lang="en-GB" sz="1100" dirty="0"/>
              <a:t>This presentation has been produced with the financial assistance of the European Union under the ENPI CBC Mediterranean Sea Basin Programme. The content of this document are the sole responsibility of </a:t>
            </a:r>
            <a:r>
              <a:rPr lang="en-GB" sz="1100" dirty="0" smtClean="0"/>
              <a:t>UIP and </a:t>
            </a:r>
            <a:r>
              <a:rPr lang="en-GB" sz="1100" dirty="0"/>
              <a:t>can under no circumstances be regarded as reflecting the position of the European Union or of the Programme’s management structures.</a:t>
            </a:r>
          </a:p>
        </p:txBody>
      </p:sp>
      <p:sp>
        <p:nvSpPr>
          <p:cNvPr id="6" name="CasellaDiTesto 5"/>
          <p:cNvSpPr txBox="1"/>
          <p:nvPr/>
        </p:nvSpPr>
        <p:spPr>
          <a:xfrm>
            <a:off x="412428" y="6437868"/>
            <a:ext cx="2952328" cy="307777"/>
          </a:xfrm>
          <a:prstGeom prst="rect">
            <a:avLst/>
          </a:prstGeom>
          <a:noFill/>
          <a:ln>
            <a:noFill/>
          </a:ln>
        </p:spPr>
        <p:txBody>
          <a:bodyPr wrap="square" rtlCol="0">
            <a:spAutoFit/>
          </a:bodyPr>
          <a:lstStyle/>
          <a:p>
            <a:r>
              <a:rPr lang="fr-FR" sz="1400" b="1" dirty="0">
                <a:solidFill>
                  <a:schemeClr val="accent1">
                    <a:lumMod val="75000"/>
                  </a:schemeClr>
                </a:solidFill>
              </a:rPr>
              <a:t>Milan, 17 </a:t>
            </a:r>
            <a:r>
              <a:rPr lang="fr-FR" sz="1400" b="1" dirty="0" err="1">
                <a:solidFill>
                  <a:schemeClr val="accent1">
                    <a:lumMod val="75000"/>
                  </a:schemeClr>
                </a:solidFill>
              </a:rPr>
              <a:t>November</a:t>
            </a:r>
            <a:r>
              <a:rPr lang="fr-FR" sz="1400" b="1" dirty="0">
                <a:solidFill>
                  <a:schemeClr val="accent1">
                    <a:lumMod val="75000"/>
                  </a:schemeClr>
                </a:solidFill>
              </a:rPr>
              <a:t> 2015</a:t>
            </a:r>
            <a:endParaRPr lang="fr-FR" sz="1400" dirty="0">
              <a:solidFill>
                <a:schemeClr val="accent1">
                  <a:lumMod val="75000"/>
                </a:schemeClr>
              </a:solidFill>
            </a:endParaRPr>
          </a:p>
        </p:txBody>
      </p:sp>
      <p:pic>
        <p:nvPicPr>
          <p:cNvPr id="7" name="Immagine 6" descr="Logo ENPI.jpg"/>
          <p:cNvPicPr>
            <a:picLocks noChangeAspect="1"/>
          </p:cNvPicPr>
          <p:nvPr/>
        </p:nvPicPr>
        <p:blipFill>
          <a:blip r:embed="rId2" cstate="print"/>
          <a:stretch>
            <a:fillRect/>
          </a:stretch>
        </p:blipFill>
        <p:spPr>
          <a:xfrm>
            <a:off x="7549852" y="6413206"/>
            <a:ext cx="637480" cy="355894"/>
          </a:xfrm>
          <a:prstGeom prst="rect">
            <a:avLst/>
          </a:prstGeom>
        </p:spPr>
      </p:pic>
      <p:sp>
        <p:nvSpPr>
          <p:cNvPr id="8" name="Rettangolo 7"/>
          <p:cNvSpPr/>
          <p:nvPr/>
        </p:nvSpPr>
        <p:spPr>
          <a:xfrm>
            <a:off x="467544" y="6339095"/>
            <a:ext cx="8001056" cy="45719"/>
          </a:xfrm>
          <a:prstGeom prst="rect">
            <a:avLst/>
          </a:prstGeom>
          <a:solidFill>
            <a:srgbClr val="0033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pic>
        <p:nvPicPr>
          <p:cNvPr id="9" name="Immagine 8" descr="Logo Unione europea scritta lato.jpg"/>
          <p:cNvPicPr>
            <a:picLocks noChangeAspect="1"/>
          </p:cNvPicPr>
          <p:nvPr/>
        </p:nvPicPr>
        <p:blipFill>
          <a:blip r:embed="rId3" cstate="print"/>
          <a:stretch>
            <a:fillRect/>
          </a:stretch>
        </p:blipFill>
        <p:spPr>
          <a:xfrm>
            <a:off x="6467005" y="6496225"/>
            <a:ext cx="958676" cy="280991"/>
          </a:xfrm>
          <a:prstGeom prst="rect">
            <a:avLst/>
          </a:prstGeom>
        </p:spPr>
      </p:pic>
      <p:pic>
        <p:nvPicPr>
          <p:cNvPr id="10" name="Immagine 9" descr="LogoTexMedClusters.jpg"/>
          <p:cNvPicPr>
            <a:picLocks noChangeAspect="1"/>
          </p:cNvPicPr>
          <p:nvPr/>
        </p:nvPicPr>
        <p:blipFill>
          <a:blip r:embed="rId4" cstate="print"/>
          <a:stretch>
            <a:fillRect/>
          </a:stretch>
        </p:blipFill>
        <p:spPr>
          <a:xfrm>
            <a:off x="7596336" y="260648"/>
            <a:ext cx="1223259" cy="552124"/>
          </a:xfrm>
          <a:prstGeom prst="rect">
            <a:avLst/>
          </a:prstGeom>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olo 2"/>
          <p:cNvSpPr>
            <a:spLocks noGrp="1"/>
          </p:cNvSpPr>
          <p:nvPr>
            <p:ph type="title"/>
          </p:nvPr>
        </p:nvSpPr>
        <p:spPr>
          <a:xfrm>
            <a:off x="276036" y="494316"/>
            <a:ext cx="8229600" cy="1143000"/>
          </a:xfrm>
        </p:spPr>
        <p:txBody>
          <a:bodyPr>
            <a:normAutofit/>
          </a:bodyPr>
          <a:lstStyle/>
          <a:p>
            <a:pPr algn="l"/>
            <a:r>
              <a:rPr lang="it-IT" sz="3200" b="1" dirty="0" smtClean="0">
                <a:solidFill>
                  <a:schemeClr val="accent1">
                    <a:lumMod val="75000"/>
                  </a:schemeClr>
                </a:solidFill>
              </a:rPr>
              <a:t>The </a:t>
            </a:r>
            <a:r>
              <a:rPr lang="it-IT" sz="3200" b="1" dirty="0" err="1" smtClean="0">
                <a:solidFill>
                  <a:schemeClr val="accent1">
                    <a:lumMod val="75000"/>
                  </a:schemeClr>
                </a:solidFill>
              </a:rPr>
              <a:t>starting</a:t>
            </a:r>
            <a:r>
              <a:rPr lang="it-IT" sz="3200" b="1" dirty="0" smtClean="0">
                <a:solidFill>
                  <a:schemeClr val="accent1">
                    <a:lumMod val="75000"/>
                  </a:schemeClr>
                </a:solidFill>
              </a:rPr>
              <a:t> model.</a:t>
            </a:r>
            <a:endParaRPr lang="en-GB" sz="3200" b="1" dirty="0">
              <a:solidFill>
                <a:schemeClr val="accent1">
                  <a:lumMod val="75000"/>
                </a:schemeClr>
              </a:solidFill>
            </a:endParaRPr>
          </a:p>
        </p:txBody>
      </p:sp>
      <p:pic>
        <p:nvPicPr>
          <p:cNvPr id="173" name="Immagine 172" descr="LogoTexMedClusters.jpg"/>
          <p:cNvPicPr>
            <a:picLocks noChangeAspect="1"/>
          </p:cNvPicPr>
          <p:nvPr/>
        </p:nvPicPr>
        <p:blipFill>
          <a:blip r:embed="rId3" cstate="print"/>
          <a:stretch>
            <a:fillRect/>
          </a:stretch>
        </p:blipFill>
        <p:spPr>
          <a:xfrm>
            <a:off x="7596336" y="260648"/>
            <a:ext cx="1223259" cy="552124"/>
          </a:xfrm>
          <a:prstGeom prst="rect">
            <a:avLst/>
          </a:prstGeom>
        </p:spPr>
      </p:pic>
      <p:pic>
        <p:nvPicPr>
          <p:cNvPr id="174" name="Immagine 173" descr="Logo ENPI.jpg"/>
          <p:cNvPicPr>
            <a:picLocks noChangeAspect="1"/>
          </p:cNvPicPr>
          <p:nvPr/>
        </p:nvPicPr>
        <p:blipFill>
          <a:blip r:embed="rId4" cstate="print"/>
          <a:stretch>
            <a:fillRect/>
          </a:stretch>
        </p:blipFill>
        <p:spPr>
          <a:xfrm>
            <a:off x="7549852" y="6413206"/>
            <a:ext cx="637480" cy="355894"/>
          </a:xfrm>
          <a:prstGeom prst="rect">
            <a:avLst/>
          </a:prstGeom>
        </p:spPr>
      </p:pic>
      <p:sp>
        <p:nvSpPr>
          <p:cNvPr id="175" name="Rettangolo 174"/>
          <p:cNvSpPr/>
          <p:nvPr/>
        </p:nvSpPr>
        <p:spPr>
          <a:xfrm>
            <a:off x="467544" y="6339095"/>
            <a:ext cx="8001056" cy="45719"/>
          </a:xfrm>
          <a:prstGeom prst="rect">
            <a:avLst/>
          </a:prstGeom>
          <a:solidFill>
            <a:srgbClr val="0033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pic>
        <p:nvPicPr>
          <p:cNvPr id="176" name="Immagine 175" descr="Logo Unione europea scritta lato.jpg"/>
          <p:cNvPicPr>
            <a:picLocks noChangeAspect="1"/>
          </p:cNvPicPr>
          <p:nvPr/>
        </p:nvPicPr>
        <p:blipFill>
          <a:blip r:embed="rId5" cstate="print"/>
          <a:stretch>
            <a:fillRect/>
          </a:stretch>
        </p:blipFill>
        <p:spPr>
          <a:xfrm>
            <a:off x="6467005" y="6496225"/>
            <a:ext cx="958676" cy="280991"/>
          </a:xfrm>
          <a:prstGeom prst="rect">
            <a:avLst/>
          </a:prstGeom>
        </p:spPr>
      </p:pic>
      <p:sp>
        <p:nvSpPr>
          <p:cNvPr id="31" name="CasellaDiTesto 30"/>
          <p:cNvSpPr txBox="1"/>
          <p:nvPr/>
        </p:nvSpPr>
        <p:spPr>
          <a:xfrm>
            <a:off x="4800213" y="-566823"/>
            <a:ext cx="774571" cy="369332"/>
          </a:xfrm>
          <a:prstGeom prst="rect">
            <a:avLst/>
          </a:prstGeom>
          <a:noFill/>
        </p:spPr>
        <p:txBody>
          <a:bodyPr wrap="none" rtlCol="0">
            <a:spAutoFit/>
          </a:bodyPr>
          <a:lstStyle/>
          <a:p>
            <a:r>
              <a:rPr lang="it-IT" dirty="0" smtClean="0"/>
              <a:t>Russia</a:t>
            </a:r>
          </a:p>
        </p:txBody>
      </p:sp>
      <p:sp>
        <p:nvSpPr>
          <p:cNvPr id="35" name="CasellaDiTesto 34"/>
          <p:cNvSpPr txBox="1"/>
          <p:nvPr/>
        </p:nvSpPr>
        <p:spPr>
          <a:xfrm>
            <a:off x="467544" y="6429487"/>
            <a:ext cx="5186997" cy="369332"/>
          </a:xfrm>
          <a:prstGeom prst="rect">
            <a:avLst/>
          </a:prstGeom>
          <a:noFill/>
        </p:spPr>
        <p:txBody>
          <a:bodyPr wrap="none" rtlCol="0">
            <a:spAutoFit/>
          </a:bodyPr>
          <a:lstStyle/>
          <a:p>
            <a:r>
              <a:rPr lang="fr-FR" b="1" dirty="0" err="1">
                <a:solidFill>
                  <a:schemeClr val="accent1">
                    <a:lumMod val="75000"/>
                  </a:schemeClr>
                </a:solidFill>
              </a:rPr>
              <a:t>Capitalization</a:t>
            </a:r>
            <a:r>
              <a:rPr lang="fr-FR" b="1" dirty="0">
                <a:solidFill>
                  <a:schemeClr val="accent1">
                    <a:lumMod val="75000"/>
                  </a:schemeClr>
                </a:solidFill>
              </a:rPr>
              <a:t> Forum, Alexandria 1st </a:t>
            </a:r>
            <a:r>
              <a:rPr lang="fr-FR" b="1" dirty="0" err="1">
                <a:solidFill>
                  <a:schemeClr val="accent1">
                    <a:lumMod val="75000"/>
                  </a:schemeClr>
                </a:solidFill>
              </a:rPr>
              <a:t>December</a:t>
            </a:r>
            <a:r>
              <a:rPr lang="fr-FR" b="1" dirty="0">
                <a:solidFill>
                  <a:schemeClr val="accent1">
                    <a:lumMod val="75000"/>
                  </a:schemeClr>
                </a:solidFill>
              </a:rPr>
              <a:t> 2015</a:t>
            </a:r>
            <a:endParaRPr lang="fr-FR" dirty="0">
              <a:solidFill>
                <a:schemeClr val="accent1">
                  <a:lumMod val="75000"/>
                </a:schemeClr>
              </a:solidFill>
            </a:endParaRPr>
          </a:p>
        </p:txBody>
      </p:sp>
      <p:grpSp>
        <p:nvGrpSpPr>
          <p:cNvPr id="14" name="Gruppo 13"/>
          <p:cNvGrpSpPr/>
          <p:nvPr/>
        </p:nvGrpSpPr>
        <p:grpSpPr>
          <a:xfrm>
            <a:off x="1413761" y="2692103"/>
            <a:ext cx="6450897" cy="2237804"/>
            <a:chOff x="1345125" y="3009046"/>
            <a:chExt cx="6450897" cy="2237804"/>
          </a:xfrm>
        </p:grpSpPr>
        <p:pic>
          <p:nvPicPr>
            <p:cNvPr id="80" name="Immagine 79"/>
            <p:cNvPicPr>
              <a:picLocks noChangeAspect="1"/>
            </p:cNvPicPr>
            <p:nvPr/>
          </p:nvPicPr>
          <p:blipFill>
            <a:blip r:embed="rId6"/>
            <a:stretch>
              <a:fillRect/>
            </a:stretch>
          </p:blipFill>
          <p:spPr>
            <a:xfrm>
              <a:off x="1345125" y="3010194"/>
              <a:ext cx="6450897" cy="2236656"/>
            </a:xfrm>
            <a:prstGeom prst="rect">
              <a:avLst/>
            </a:prstGeom>
            <a:solidFill>
              <a:schemeClr val="accent2">
                <a:lumMod val="75000"/>
              </a:schemeClr>
            </a:solidFill>
          </p:spPr>
        </p:pic>
        <p:cxnSp>
          <p:nvCxnSpPr>
            <p:cNvPr id="36" name="Connettore 1 35"/>
            <p:cNvCxnSpPr/>
            <p:nvPr/>
          </p:nvCxnSpPr>
          <p:spPr>
            <a:xfrm>
              <a:off x="2922034" y="3299374"/>
              <a:ext cx="3529034" cy="1746082"/>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2" name="Connettore 1 41"/>
            <p:cNvCxnSpPr>
              <a:endCxn id="13" idx="3"/>
            </p:cNvCxnSpPr>
            <p:nvPr/>
          </p:nvCxnSpPr>
          <p:spPr>
            <a:xfrm flipV="1">
              <a:off x="3537792" y="3322488"/>
              <a:ext cx="529408" cy="953821"/>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9" name="Connettore 1 38"/>
            <p:cNvCxnSpPr/>
            <p:nvPr/>
          </p:nvCxnSpPr>
          <p:spPr>
            <a:xfrm>
              <a:off x="2970185" y="3374730"/>
              <a:ext cx="4350028" cy="970764"/>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6" name="Connettore 1 55"/>
            <p:cNvCxnSpPr>
              <a:stCxn id="12" idx="5"/>
              <a:endCxn id="10" idx="1"/>
            </p:cNvCxnSpPr>
            <p:nvPr/>
          </p:nvCxnSpPr>
          <p:spPr>
            <a:xfrm>
              <a:off x="5902595" y="3502661"/>
              <a:ext cx="1300255" cy="65637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7" name="Connettore 1 56"/>
            <p:cNvCxnSpPr/>
            <p:nvPr/>
          </p:nvCxnSpPr>
          <p:spPr>
            <a:xfrm>
              <a:off x="4238433" y="3234623"/>
              <a:ext cx="2232982" cy="1798402"/>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63" name="Connettore 1 62"/>
            <p:cNvCxnSpPr/>
            <p:nvPr/>
          </p:nvCxnSpPr>
          <p:spPr>
            <a:xfrm>
              <a:off x="2955987" y="3320640"/>
              <a:ext cx="573597" cy="962417"/>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72" name="Connettore 1 71"/>
            <p:cNvCxnSpPr/>
            <p:nvPr/>
          </p:nvCxnSpPr>
          <p:spPr>
            <a:xfrm>
              <a:off x="5666564" y="3449062"/>
              <a:ext cx="813059" cy="1574656"/>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74" name="Connettore 1 73"/>
            <p:cNvCxnSpPr/>
            <p:nvPr/>
          </p:nvCxnSpPr>
          <p:spPr>
            <a:xfrm flipH="1">
              <a:off x="3956723" y="3205221"/>
              <a:ext cx="237764" cy="1429163"/>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
          <p:nvSpPr>
            <p:cNvPr id="6" name="Ovale 5"/>
            <p:cNvSpPr/>
            <p:nvPr/>
          </p:nvSpPr>
          <p:spPr>
            <a:xfrm>
              <a:off x="2747501" y="3113343"/>
              <a:ext cx="417267" cy="365113"/>
            </a:xfrm>
            <a:prstGeom prst="ellipse">
              <a:avLst/>
            </a:prstGeom>
            <a:solidFill>
              <a:srgbClr val="FFFF00"/>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7" name="Ovale 6"/>
            <p:cNvSpPr/>
            <p:nvPr/>
          </p:nvSpPr>
          <p:spPr>
            <a:xfrm>
              <a:off x="3357481" y="4117863"/>
              <a:ext cx="389860" cy="341132"/>
            </a:xfrm>
            <a:prstGeom prst="ellipse">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8" name="Ovale 7"/>
            <p:cNvSpPr/>
            <p:nvPr/>
          </p:nvSpPr>
          <p:spPr>
            <a:xfrm>
              <a:off x="3739590" y="4471426"/>
              <a:ext cx="415452" cy="363525"/>
            </a:xfrm>
            <a:prstGeom prst="ellipse">
              <a:avLst/>
            </a:prstGeom>
            <a:solidFill>
              <a:schemeClr val="accent2">
                <a:lumMod val="75000"/>
              </a:schemeClr>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9" name="Ovale 8"/>
            <p:cNvSpPr/>
            <p:nvPr/>
          </p:nvSpPr>
          <p:spPr>
            <a:xfrm>
              <a:off x="6237366" y="4849752"/>
              <a:ext cx="427405" cy="373984"/>
            </a:xfrm>
            <a:prstGeom prst="ellipse">
              <a:avLst/>
            </a:prstGeom>
            <a:solidFill>
              <a:schemeClr val="accent2">
                <a:lumMod val="75000"/>
              </a:schemeClr>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0" name="Ovale 9"/>
            <p:cNvSpPr/>
            <p:nvPr/>
          </p:nvSpPr>
          <p:spPr>
            <a:xfrm>
              <a:off x="7141595" y="4105432"/>
              <a:ext cx="418273" cy="365994"/>
            </a:xfrm>
            <a:prstGeom prst="ellipse">
              <a:avLst/>
            </a:prstGeom>
            <a:solidFill>
              <a:schemeClr val="accent2">
                <a:lumMod val="75000"/>
              </a:schemeClr>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1" name="Ovale 10"/>
            <p:cNvSpPr/>
            <p:nvPr/>
          </p:nvSpPr>
          <p:spPr>
            <a:xfrm>
              <a:off x="7365267" y="4507444"/>
              <a:ext cx="401931" cy="351694"/>
            </a:xfrm>
            <a:prstGeom prst="ellipse">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2" name="Ovale 11"/>
            <p:cNvSpPr/>
            <p:nvPr/>
          </p:nvSpPr>
          <p:spPr>
            <a:xfrm>
              <a:off x="5549628" y="3193810"/>
              <a:ext cx="413527" cy="361841"/>
            </a:xfrm>
            <a:prstGeom prst="ellipse">
              <a:avLst/>
            </a:prstGeom>
            <a:solidFill>
              <a:srgbClr val="FFFF00"/>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3" name="Ovale 12"/>
            <p:cNvSpPr/>
            <p:nvPr/>
          </p:nvSpPr>
          <p:spPr>
            <a:xfrm>
              <a:off x="4005740" y="3009046"/>
              <a:ext cx="419675" cy="367220"/>
            </a:xfrm>
            <a:prstGeom prst="ellipse">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grpSp>
      <p:sp>
        <p:nvSpPr>
          <p:cNvPr id="2" name="CasellaDiTesto 1"/>
          <p:cNvSpPr txBox="1"/>
          <p:nvPr/>
        </p:nvSpPr>
        <p:spPr>
          <a:xfrm>
            <a:off x="1802197" y="1888989"/>
            <a:ext cx="5246436" cy="523220"/>
          </a:xfrm>
          <a:prstGeom prst="rect">
            <a:avLst/>
          </a:prstGeom>
          <a:noFill/>
        </p:spPr>
        <p:txBody>
          <a:bodyPr wrap="none" rtlCol="0">
            <a:spAutoFit/>
          </a:bodyPr>
          <a:lstStyle/>
          <a:p>
            <a:r>
              <a:rPr lang="en-GB" sz="2800" b="1" dirty="0" smtClean="0">
                <a:solidFill>
                  <a:srgbClr val="FF0000"/>
                </a:solidFill>
              </a:rPr>
              <a:t>Subcontracting and Delocalization</a:t>
            </a:r>
            <a:endParaRPr lang="en-GB" sz="2800" b="1" dirty="0">
              <a:solidFill>
                <a:srgbClr val="FF0000"/>
              </a:solidFill>
            </a:endParaRPr>
          </a:p>
        </p:txBody>
      </p:sp>
    </p:spTree>
    <p:extLst>
      <p:ext uri="{BB962C8B-B14F-4D97-AF65-F5344CB8AC3E}">
        <p14:creationId xmlns:p14="http://schemas.microsoft.com/office/powerpoint/2010/main" val="25639315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56112" y="241272"/>
            <a:ext cx="8229600" cy="1143000"/>
          </a:xfrm>
        </p:spPr>
        <p:txBody>
          <a:bodyPr>
            <a:normAutofit/>
          </a:bodyPr>
          <a:lstStyle/>
          <a:p>
            <a:pPr algn="l"/>
            <a:r>
              <a:rPr lang="en-US" sz="3200" b="1" dirty="0" smtClean="0">
                <a:solidFill>
                  <a:schemeClr val="accent1">
                    <a:lumMod val="75000"/>
                  </a:schemeClr>
                </a:solidFill>
              </a:rPr>
              <a:t>The targeted model.</a:t>
            </a:r>
            <a:endParaRPr lang="en-US" sz="3200" b="1" dirty="0">
              <a:solidFill>
                <a:schemeClr val="accent1">
                  <a:lumMod val="75000"/>
                </a:schemeClr>
              </a:solidFill>
            </a:endParaRPr>
          </a:p>
        </p:txBody>
      </p:sp>
      <p:pic>
        <p:nvPicPr>
          <p:cNvPr id="5" name="Immagine 4" descr="LogoTexMedClusters.jpg"/>
          <p:cNvPicPr>
            <a:picLocks noChangeAspect="1"/>
          </p:cNvPicPr>
          <p:nvPr/>
        </p:nvPicPr>
        <p:blipFill>
          <a:blip r:embed="rId2" cstate="print"/>
          <a:stretch>
            <a:fillRect/>
          </a:stretch>
        </p:blipFill>
        <p:spPr>
          <a:xfrm>
            <a:off x="7596336" y="260648"/>
            <a:ext cx="1223259" cy="552124"/>
          </a:xfrm>
          <a:prstGeom prst="rect">
            <a:avLst/>
          </a:prstGeom>
        </p:spPr>
      </p:pic>
      <p:pic>
        <p:nvPicPr>
          <p:cNvPr id="6" name="Immagine 5" descr="Logo ENPI.jpg"/>
          <p:cNvPicPr>
            <a:picLocks noChangeAspect="1"/>
          </p:cNvPicPr>
          <p:nvPr/>
        </p:nvPicPr>
        <p:blipFill>
          <a:blip r:embed="rId3" cstate="print"/>
          <a:stretch>
            <a:fillRect/>
          </a:stretch>
        </p:blipFill>
        <p:spPr>
          <a:xfrm>
            <a:off x="7549852" y="6413206"/>
            <a:ext cx="637480" cy="355894"/>
          </a:xfrm>
          <a:prstGeom prst="rect">
            <a:avLst/>
          </a:prstGeom>
        </p:spPr>
      </p:pic>
      <p:sp>
        <p:nvSpPr>
          <p:cNvPr id="7" name="Rettangolo 6"/>
          <p:cNvSpPr/>
          <p:nvPr/>
        </p:nvSpPr>
        <p:spPr>
          <a:xfrm>
            <a:off x="467544" y="6339095"/>
            <a:ext cx="8001056" cy="45719"/>
          </a:xfrm>
          <a:prstGeom prst="rect">
            <a:avLst/>
          </a:prstGeom>
          <a:solidFill>
            <a:srgbClr val="0033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pic>
        <p:nvPicPr>
          <p:cNvPr id="8" name="Immagine 7" descr="Logo Unione europea scritta lato.jpg"/>
          <p:cNvPicPr>
            <a:picLocks noChangeAspect="1"/>
          </p:cNvPicPr>
          <p:nvPr/>
        </p:nvPicPr>
        <p:blipFill>
          <a:blip r:embed="rId4" cstate="print"/>
          <a:stretch>
            <a:fillRect/>
          </a:stretch>
        </p:blipFill>
        <p:spPr>
          <a:xfrm>
            <a:off x="6467005" y="6496225"/>
            <a:ext cx="958676" cy="280991"/>
          </a:xfrm>
          <a:prstGeom prst="rect">
            <a:avLst/>
          </a:prstGeom>
        </p:spPr>
      </p:pic>
      <p:sp>
        <p:nvSpPr>
          <p:cNvPr id="11" name="Segnaposto numero diapositiva 10"/>
          <p:cNvSpPr>
            <a:spLocks noGrp="1"/>
          </p:cNvSpPr>
          <p:nvPr>
            <p:ph type="sldNum" sz="quarter" idx="12"/>
          </p:nvPr>
        </p:nvSpPr>
        <p:spPr/>
        <p:txBody>
          <a:bodyPr/>
          <a:lstStyle/>
          <a:p>
            <a:fld id="{01E9E200-B787-4253-9A13-61AE61D0C841}" type="slidenum">
              <a:rPr lang="fr-FR" smtClean="0"/>
              <a:pPr/>
              <a:t>4</a:t>
            </a:fld>
            <a:endParaRPr lang="fr-FR"/>
          </a:p>
        </p:txBody>
      </p:sp>
      <p:pic>
        <p:nvPicPr>
          <p:cNvPr id="35" name="Immagine 34"/>
          <p:cNvPicPr>
            <a:picLocks noChangeAspect="1"/>
          </p:cNvPicPr>
          <p:nvPr/>
        </p:nvPicPr>
        <p:blipFill>
          <a:blip r:embed="rId5"/>
          <a:stretch>
            <a:fillRect/>
          </a:stretch>
        </p:blipFill>
        <p:spPr>
          <a:xfrm>
            <a:off x="1162457" y="2340677"/>
            <a:ext cx="6577895" cy="2652356"/>
          </a:xfrm>
          <a:prstGeom prst="rect">
            <a:avLst/>
          </a:prstGeom>
          <a:solidFill>
            <a:schemeClr val="accent2">
              <a:lumMod val="75000"/>
            </a:schemeClr>
          </a:solidFill>
        </p:spPr>
      </p:pic>
      <p:pic>
        <p:nvPicPr>
          <p:cNvPr id="45" name="Immagine 44"/>
          <p:cNvPicPr>
            <a:picLocks noChangeAspect="1"/>
          </p:cNvPicPr>
          <p:nvPr/>
        </p:nvPicPr>
        <p:blipFill>
          <a:blip r:embed="rId6"/>
          <a:stretch>
            <a:fillRect/>
          </a:stretch>
        </p:blipFill>
        <p:spPr>
          <a:xfrm>
            <a:off x="3909798" y="2770162"/>
            <a:ext cx="2184719" cy="1870961"/>
          </a:xfrm>
          <a:prstGeom prst="rect">
            <a:avLst/>
          </a:prstGeom>
          <a:noFill/>
        </p:spPr>
      </p:pic>
      <p:sp>
        <p:nvSpPr>
          <p:cNvPr id="36" name="Ovale 35"/>
          <p:cNvSpPr/>
          <p:nvPr/>
        </p:nvSpPr>
        <p:spPr>
          <a:xfrm>
            <a:off x="1759425" y="2771506"/>
            <a:ext cx="4741826" cy="2124300"/>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9" name="Ovale 38"/>
          <p:cNvSpPr/>
          <p:nvPr/>
        </p:nvSpPr>
        <p:spPr>
          <a:xfrm>
            <a:off x="2627591" y="2602900"/>
            <a:ext cx="428958" cy="418532"/>
          </a:xfrm>
          <a:prstGeom prst="ellipse">
            <a:avLst/>
          </a:prstGeom>
          <a:solidFill>
            <a:srgbClr val="FFFF00"/>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63" name="Ovale 62"/>
          <p:cNvSpPr/>
          <p:nvPr/>
        </p:nvSpPr>
        <p:spPr>
          <a:xfrm>
            <a:off x="5535682" y="2600145"/>
            <a:ext cx="428958" cy="418532"/>
          </a:xfrm>
          <a:prstGeom prst="ellipse">
            <a:avLst/>
          </a:prstGeom>
          <a:solidFill>
            <a:srgbClr val="FFFF00"/>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64" name="Ovale 63"/>
          <p:cNvSpPr/>
          <p:nvPr/>
        </p:nvSpPr>
        <p:spPr>
          <a:xfrm>
            <a:off x="7013415" y="4109091"/>
            <a:ext cx="428958" cy="418532"/>
          </a:xfrm>
          <a:prstGeom prst="ellipse">
            <a:avLst/>
          </a:prstGeom>
          <a:solidFill>
            <a:srgbClr val="FFFF00"/>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65" name="Ovale 64"/>
          <p:cNvSpPr/>
          <p:nvPr/>
        </p:nvSpPr>
        <p:spPr>
          <a:xfrm>
            <a:off x="7180175" y="3623502"/>
            <a:ext cx="428958" cy="418532"/>
          </a:xfrm>
          <a:prstGeom prst="ellipse">
            <a:avLst/>
          </a:prstGeom>
          <a:solidFill>
            <a:srgbClr val="FFFF00"/>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66" name="Ovale 65"/>
          <p:cNvSpPr/>
          <p:nvPr/>
        </p:nvSpPr>
        <p:spPr>
          <a:xfrm>
            <a:off x="6151599" y="4497549"/>
            <a:ext cx="428958" cy="418532"/>
          </a:xfrm>
          <a:prstGeom prst="ellipse">
            <a:avLst/>
          </a:prstGeom>
          <a:solidFill>
            <a:srgbClr val="FFFF00"/>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67" name="Ovale 66"/>
          <p:cNvSpPr/>
          <p:nvPr/>
        </p:nvSpPr>
        <p:spPr>
          <a:xfrm>
            <a:off x="3628005" y="4123070"/>
            <a:ext cx="428958" cy="418532"/>
          </a:xfrm>
          <a:prstGeom prst="ellipse">
            <a:avLst/>
          </a:prstGeom>
          <a:solidFill>
            <a:srgbClr val="FFFF00"/>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68" name="Ovale 67"/>
          <p:cNvSpPr/>
          <p:nvPr/>
        </p:nvSpPr>
        <p:spPr>
          <a:xfrm>
            <a:off x="3394540" y="3692240"/>
            <a:ext cx="428958" cy="418532"/>
          </a:xfrm>
          <a:prstGeom prst="ellipse">
            <a:avLst/>
          </a:prstGeom>
          <a:solidFill>
            <a:srgbClr val="FFFF00"/>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69" name="Ovale 68"/>
          <p:cNvSpPr/>
          <p:nvPr/>
        </p:nvSpPr>
        <p:spPr>
          <a:xfrm>
            <a:off x="3735473" y="2387592"/>
            <a:ext cx="428958" cy="418532"/>
          </a:xfrm>
          <a:prstGeom prst="ellipse">
            <a:avLst/>
          </a:prstGeom>
          <a:solidFill>
            <a:srgbClr val="FFFF00"/>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2" name="Rettangolo 11"/>
          <p:cNvSpPr/>
          <p:nvPr/>
        </p:nvSpPr>
        <p:spPr>
          <a:xfrm>
            <a:off x="1347896" y="5164697"/>
            <a:ext cx="6392456" cy="584775"/>
          </a:xfrm>
          <a:prstGeom prst="rect">
            <a:avLst/>
          </a:prstGeom>
        </p:spPr>
        <p:txBody>
          <a:bodyPr wrap="none">
            <a:spAutoFit/>
          </a:bodyPr>
          <a:lstStyle/>
          <a:p>
            <a:r>
              <a:rPr lang="en-US" sz="3200" b="1" dirty="0"/>
              <a:t>The </a:t>
            </a:r>
            <a:r>
              <a:rPr lang="en-US" sz="3200" b="1" dirty="0" smtClean="0"/>
              <a:t>Mediterranean T/C </a:t>
            </a:r>
            <a:r>
              <a:rPr lang="en-US" sz="3200" b="1" dirty="0" err="1" smtClean="0"/>
              <a:t>Hypercluster</a:t>
            </a:r>
            <a:endParaRPr lang="en-GB" sz="3200" dirty="0"/>
          </a:p>
        </p:txBody>
      </p:sp>
      <p:sp>
        <p:nvSpPr>
          <p:cNvPr id="70" name="CasellaDiTesto 69"/>
          <p:cNvSpPr txBox="1"/>
          <p:nvPr/>
        </p:nvSpPr>
        <p:spPr>
          <a:xfrm>
            <a:off x="1777775" y="1609269"/>
            <a:ext cx="5586273" cy="523220"/>
          </a:xfrm>
          <a:prstGeom prst="rect">
            <a:avLst/>
          </a:prstGeom>
          <a:noFill/>
        </p:spPr>
        <p:txBody>
          <a:bodyPr wrap="none" rtlCol="0">
            <a:spAutoFit/>
          </a:bodyPr>
          <a:lstStyle/>
          <a:p>
            <a:r>
              <a:rPr lang="en-GB" sz="2800" b="1" dirty="0" smtClean="0">
                <a:solidFill>
                  <a:srgbClr val="FF0000"/>
                </a:solidFill>
              </a:rPr>
              <a:t>Co-contracting and </a:t>
            </a:r>
            <a:r>
              <a:rPr lang="en-GB" sz="2800" b="1" dirty="0" err="1" smtClean="0">
                <a:solidFill>
                  <a:srgbClr val="FF0000"/>
                </a:solidFill>
              </a:rPr>
              <a:t>Multilocalization</a:t>
            </a:r>
            <a:endParaRPr lang="en-GB" sz="2800" b="1" dirty="0">
              <a:solidFill>
                <a:srgbClr val="FF0000"/>
              </a:solidFill>
            </a:endParaRPr>
          </a:p>
        </p:txBody>
      </p:sp>
      <p:sp>
        <p:nvSpPr>
          <p:cNvPr id="71" name="CasellaDiTesto 70"/>
          <p:cNvSpPr txBox="1"/>
          <p:nvPr/>
        </p:nvSpPr>
        <p:spPr>
          <a:xfrm>
            <a:off x="467544" y="6429487"/>
            <a:ext cx="5186997" cy="369332"/>
          </a:xfrm>
          <a:prstGeom prst="rect">
            <a:avLst/>
          </a:prstGeom>
          <a:noFill/>
        </p:spPr>
        <p:txBody>
          <a:bodyPr wrap="none" rtlCol="0">
            <a:spAutoFit/>
          </a:bodyPr>
          <a:lstStyle/>
          <a:p>
            <a:r>
              <a:rPr lang="fr-FR" b="1" dirty="0" err="1">
                <a:solidFill>
                  <a:schemeClr val="accent1">
                    <a:lumMod val="75000"/>
                  </a:schemeClr>
                </a:solidFill>
              </a:rPr>
              <a:t>Capitalization</a:t>
            </a:r>
            <a:r>
              <a:rPr lang="fr-FR" b="1" dirty="0">
                <a:solidFill>
                  <a:schemeClr val="accent1">
                    <a:lumMod val="75000"/>
                  </a:schemeClr>
                </a:solidFill>
              </a:rPr>
              <a:t> Forum, Alexandria 1st </a:t>
            </a:r>
            <a:r>
              <a:rPr lang="fr-FR" b="1" dirty="0" err="1">
                <a:solidFill>
                  <a:schemeClr val="accent1">
                    <a:lumMod val="75000"/>
                  </a:schemeClr>
                </a:solidFill>
              </a:rPr>
              <a:t>December</a:t>
            </a:r>
            <a:r>
              <a:rPr lang="fr-FR" b="1" dirty="0">
                <a:solidFill>
                  <a:schemeClr val="accent1">
                    <a:lumMod val="75000"/>
                  </a:schemeClr>
                </a:solidFill>
              </a:rPr>
              <a:t> 2015</a:t>
            </a:r>
            <a:endParaRPr lang="fr-FR" dirty="0">
              <a:solidFill>
                <a:schemeClr val="accent1">
                  <a:lumMod val="75000"/>
                </a:schemeClr>
              </a:solidFill>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56112" y="241272"/>
            <a:ext cx="8229600" cy="1143000"/>
          </a:xfrm>
        </p:spPr>
        <p:txBody>
          <a:bodyPr>
            <a:normAutofit/>
          </a:bodyPr>
          <a:lstStyle/>
          <a:p>
            <a:pPr algn="l"/>
            <a:r>
              <a:rPr lang="en-US" sz="3200" b="1" dirty="0" smtClean="0">
                <a:solidFill>
                  <a:schemeClr val="accent1">
                    <a:lumMod val="75000"/>
                  </a:schemeClr>
                </a:solidFill>
              </a:rPr>
              <a:t>The Ultimate Goal: </a:t>
            </a:r>
            <a:br>
              <a:rPr lang="en-US" sz="3200" b="1" dirty="0" smtClean="0">
                <a:solidFill>
                  <a:schemeClr val="accent1">
                    <a:lumMod val="75000"/>
                  </a:schemeClr>
                </a:solidFill>
              </a:rPr>
            </a:br>
            <a:r>
              <a:rPr lang="en-US" sz="3200" b="1" dirty="0" smtClean="0">
                <a:solidFill>
                  <a:schemeClr val="accent1">
                    <a:lumMod val="75000"/>
                  </a:schemeClr>
                </a:solidFill>
              </a:rPr>
              <a:t>Global Competitiveness.</a:t>
            </a:r>
            <a:endParaRPr lang="en-US" sz="3200" b="1" dirty="0">
              <a:solidFill>
                <a:schemeClr val="accent1">
                  <a:lumMod val="75000"/>
                </a:schemeClr>
              </a:solidFill>
            </a:endParaRPr>
          </a:p>
        </p:txBody>
      </p:sp>
      <p:pic>
        <p:nvPicPr>
          <p:cNvPr id="5" name="Immagine 4" descr="LogoTexMedClusters.jpg"/>
          <p:cNvPicPr>
            <a:picLocks noChangeAspect="1"/>
          </p:cNvPicPr>
          <p:nvPr/>
        </p:nvPicPr>
        <p:blipFill>
          <a:blip r:embed="rId2" cstate="print"/>
          <a:stretch>
            <a:fillRect/>
          </a:stretch>
        </p:blipFill>
        <p:spPr>
          <a:xfrm>
            <a:off x="7596336" y="260648"/>
            <a:ext cx="1223259" cy="552124"/>
          </a:xfrm>
          <a:prstGeom prst="rect">
            <a:avLst/>
          </a:prstGeom>
        </p:spPr>
      </p:pic>
      <p:pic>
        <p:nvPicPr>
          <p:cNvPr id="6" name="Immagine 5" descr="Logo ENPI.jpg"/>
          <p:cNvPicPr>
            <a:picLocks noChangeAspect="1"/>
          </p:cNvPicPr>
          <p:nvPr/>
        </p:nvPicPr>
        <p:blipFill>
          <a:blip r:embed="rId3" cstate="print"/>
          <a:stretch>
            <a:fillRect/>
          </a:stretch>
        </p:blipFill>
        <p:spPr>
          <a:xfrm>
            <a:off x="7549852" y="6413206"/>
            <a:ext cx="637480" cy="355894"/>
          </a:xfrm>
          <a:prstGeom prst="rect">
            <a:avLst/>
          </a:prstGeom>
        </p:spPr>
      </p:pic>
      <p:sp>
        <p:nvSpPr>
          <p:cNvPr id="7" name="Rettangolo 6"/>
          <p:cNvSpPr/>
          <p:nvPr/>
        </p:nvSpPr>
        <p:spPr>
          <a:xfrm>
            <a:off x="467544" y="6339095"/>
            <a:ext cx="8001056" cy="45719"/>
          </a:xfrm>
          <a:prstGeom prst="rect">
            <a:avLst/>
          </a:prstGeom>
          <a:solidFill>
            <a:srgbClr val="0033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pic>
        <p:nvPicPr>
          <p:cNvPr id="8" name="Immagine 7" descr="Logo Unione europea scritta lato.jpg"/>
          <p:cNvPicPr>
            <a:picLocks noChangeAspect="1"/>
          </p:cNvPicPr>
          <p:nvPr/>
        </p:nvPicPr>
        <p:blipFill>
          <a:blip r:embed="rId4" cstate="print"/>
          <a:stretch>
            <a:fillRect/>
          </a:stretch>
        </p:blipFill>
        <p:spPr>
          <a:xfrm>
            <a:off x="6467005" y="6496225"/>
            <a:ext cx="958676" cy="280991"/>
          </a:xfrm>
          <a:prstGeom prst="rect">
            <a:avLst/>
          </a:prstGeom>
        </p:spPr>
      </p:pic>
      <p:sp>
        <p:nvSpPr>
          <p:cNvPr id="11" name="Segnaposto numero diapositiva 10"/>
          <p:cNvSpPr>
            <a:spLocks noGrp="1"/>
          </p:cNvSpPr>
          <p:nvPr>
            <p:ph type="sldNum" sz="quarter" idx="12"/>
          </p:nvPr>
        </p:nvSpPr>
        <p:spPr/>
        <p:txBody>
          <a:bodyPr/>
          <a:lstStyle/>
          <a:p>
            <a:fld id="{01E9E200-B787-4253-9A13-61AE61D0C841}" type="slidenum">
              <a:rPr lang="fr-FR" smtClean="0"/>
              <a:pPr/>
              <a:t>5</a:t>
            </a:fld>
            <a:endParaRPr lang="fr-FR"/>
          </a:p>
        </p:txBody>
      </p:sp>
      <p:grpSp>
        <p:nvGrpSpPr>
          <p:cNvPr id="3" name="Gruppo 2"/>
          <p:cNvGrpSpPr/>
          <p:nvPr/>
        </p:nvGrpSpPr>
        <p:grpSpPr>
          <a:xfrm>
            <a:off x="270331" y="1402655"/>
            <a:ext cx="8817901" cy="4719826"/>
            <a:chOff x="270331" y="1402655"/>
            <a:chExt cx="8817901" cy="4719826"/>
          </a:xfrm>
        </p:grpSpPr>
        <p:grpSp>
          <p:nvGrpSpPr>
            <p:cNvPr id="34" name="Gruppo 33"/>
            <p:cNvGrpSpPr/>
            <p:nvPr/>
          </p:nvGrpSpPr>
          <p:grpSpPr>
            <a:xfrm>
              <a:off x="1403781" y="2433398"/>
              <a:ext cx="6450897" cy="2236656"/>
              <a:chOff x="1341870" y="2747310"/>
              <a:chExt cx="6450897" cy="2236656"/>
            </a:xfrm>
          </p:grpSpPr>
          <p:pic>
            <p:nvPicPr>
              <p:cNvPr id="35" name="Immagine 34"/>
              <p:cNvPicPr>
                <a:picLocks noChangeAspect="1"/>
              </p:cNvPicPr>
              <p:nvPr/>
            </p:nvPicPr>
            <p:blipFill>
              <a:blip r:embed="rId5"/>
              <a:stretch>
                <a:fillRect/>
              </a:stretch>
            </p:blipFill>
            <p:spPr>
              <a:xfrm>
                <a:off x="1341870" y="2747310"/>
                <a:ext cx="6450897" cy="2236656"/>
              </a:xfrm>
              <a:prstGeom prst="rect">
                <a:avLst/>
              </a:prstGeom>
              <a:solidFill>
                <a:schemeClr val="accent2">
                  <a:lumMod val="75000"/>
                </a:schemeClr>
              </a:solidFill>
            </p:spPr>
          </p:pic>
          <p:sp>
            <p:nvSpPr>
              <p:cNvPr id="36" name="Ovale 35"/>
              <p:cNvSpPr/>
              <p:nvPr/>
            </p:nvSpPr>
            <p:spPr>
              <a:xfrm>
                <a:off x="3330168" y="2832202"/>
                <a:ext cx="2154812" cy="1967437"/>
              </a:xfrm>
              <a:prstGeom prst="ellipse">
                <a:avLst/>
              </a:prstGeom>
              <a:solidFill>
                <a:schemeClr val="bg1">
                  <a:lumMod val="75000"/>
                  <a:alpha val="6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7" name="Ovale 36"/>
              <p:cNvSpPr/>
              <p:nvPr/>
            </p:nvSpPr>
            <p:spPr>
              <a:xfrm>
                <a:off x="3662539" y="3101367"/>
                <a:ext cx="417267" cy="365113"/>
              </a:xfrm>
              <a:prstGeom prst="ellipse">
                <a:avLst/>
              </a:prstGeom>
              <a:solidFill>
                <a:schemeClr val="accent2">
                  <a:lumMod val="75000"/>
                </a:schemeClr>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8" name="Ovale 37"/>
              <p:cNvSpPr/>
              <p:nvPr/>
            </p:nvSpPr>
            <p:spPr>
              <a:xfrm>
                <a:off x="3498422" y="3638342"/>
                <a:ext cx="389860" cy="341132"/>
              </a:xfrm>
              <a:prstGeom prst="ellipse">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9" name="Ovale 38"/>
              <p:cNvSpPr/>
              <p:nvPr/>
            </p:nvSpPr>
            <p:spPr>
              <a:xfrm>
                <a:off x="3693352" y="4156166"/>
                <a:ext cx="415452" cy="363525"/>
              </a:xfrm>
              <a:prstGeom prst="ellipse">
                <a:avLst/>
              </a:prstGeom>
              <a:solidFill>
                <a:schemeClr val="accent2">
                  <a:lumMod val="75000"/>
                </a:schemeClr>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40" name="Ovale 39"/>
              <p:cNvSpPr/>
              <p:nvPr/>
            </p:nvSpPr>
            <p:spPr>
              <a:xfrm>
                <a:off x="4203971" y="4372540"/>
                <a:ext cx="427405" cy="373984"/>
              </a:xfrm>
              <a:prstGeom prst="ellipse">
                <a:avLst/>
              </a:prstGeom>
              <a:solidFill>
                <a:schemeClr val="accent2">
                  <a:lumMod val="75000"/>
                </a:schemeClr>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41" name="Ovale 40"/>
              <p:cNvSpPr/>
              <p:nvPr/>
            </p:nvSpPr>
            <p:spPr>
              <a:xfrm>
                <a:off x="4792277" y="4177799"/>
                <a:ext cx="418273" cy="365994"/>
              </a:xfrm>
              <a:prstGeom prst="ellipse">
                <a:avLst/>
              </a:prstGeom>
              <a:solidFill>
                <a:schemeClr val="accent2">
                  <a:lumMod val="75000"/>
                </a:schemeClr>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42" name="Ovale 41"/>
              <p:cNvSpPr/>
              <p:nvPr/>
            </p:nvSpPr>
            <p:spPr>
              <a:xfrm>
                <a:off x="4984898" y="3627065"/>
                <a:ext cx="401931" cy="351694"/>
              </a:xfrm>
              <a:prstGeom prst="ellipse">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43" name="Ovale 42"/>
              <p:cNvSpPr/>
              <p:nvPr/>
            </p:nvSpPr>
            <p:spPr>
              <a:xfrm>
                <a:off x="4810970" y="3093482"/>
                <a:ext cx="413527" cy="361841"/>
              </a:xfrm>
              <a:prstGeom prst="ellipse">
                <a:avLst/>
              </a:prstGeom>
              <a:solidFill>
                <a:schemeClr val="accent2">
                  <a:lumMod val="75000"/>
                </a:schemeClr>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44" name="Ovale 43"/>
              <p:cNvSpPr/>
              <p:nvPr/>
            </p:nvSpPr>
            <p:spPr>
              <a:xfrm>
                <a:off x="4222640" y="2848352"/>
                <a:ext cx="419675" cy="367220"/>
              </a:xfrm>
              <a:prstGeom prst="ellipse">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45" name="Immagine 44"/>
              <p:cNvPicPr>
                <a:picLocks noChangeAspect="1"/>
              </p:cNvPicPr>
              <p:nvPr/>
            </p:nvPicPr>
            <p:blipFill>
              <a:blip r:embed="rId6"/>
              <a:stretch>
                <a:fillRect/>
              </a:stretch>
            </p:blipFill>
            <p:spPr>
              <a:xfrm>
                <a:off x="3671052" y="3021800"/>
                <a:ext cx="1597290" cy="1572904"/>
              </a:xfrm>
              <a:prstGeom prst="rect">
                <a:avLst/>
              </a:prstGeom>
            </p:spPr>
          </p:pic>
        </p:grpSp>
        <p:sp>
          <p:nvSpPr>
            <p:cNvPr id="46" name="Freccia a destra con strisce 45"/>
            <p:cNvSpPr/>
            <p:nvPr/>
          </p:nvSpPr>
          <p:spPr>
            <a:xfrm rot="10800000">
              <a:off x="270331" y="2735382"/>
              <a:ext cx="2923124" cy="1103845"/>
            </a:xfrm>
            <a:prstGeom prst="stripedRightArrow">
              <a:avLst/>
            </a:prstGeom>
            <a:solidFill>
              <a:srgbClr val="FFFF00">
                <a:alpha val="42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7" name="Freccia a destra con strisce 46"/>
            <p:cNvSpPr/>
            <p:nvPr/>
          </p:nvSpPr>
          <p:spPr>
            <a:xfrm rot="19094850">
              <a:off x="4959336" y="1541635"/>
              <a:ext cx="1737121" cy="1103845"/>
            </a:xfrm>
            <a:prstGeom prst="stripedRightArrow">
              <a:avLst/>
            </a:prstGeom>
            <a:solidFill>
              <a:srgbClr val="FFFF00">
                <a:alpha val="48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8" name="Freccia a destra con strisce 47"/>
            <p:cNvSpPr/>
            <p:nvPr/>
          </p:nvSpPr>
          <p:spPr>
            <a:xfrm rot="13297178">
              <a:off x="3074469" y="1409741"/>
              <a:ext cx="1338644" cy="1103845"/>
            </a:xfrm>
            <a:prstGeom prst="stripedRightArrow">
              <a:avLst/>
            </a:prstGeom>
            <a:solidFill>
              <a:srgbClr val="FFFF00">
                <a:alpha val="45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9" name="Freccia a destra con strisce 48"/>
            <p:cNvSpPr/>
            <p:nvPr/>
          </p:nvSpPr>
          <p:spPr>
            <a:xfrm rot="1710978">
              <a:off x="5168644" y="4045772"/>
              <a:ext cx="2945943" cy="1103845"/>
            </a:xfrm>
            <a:prstGeom prst="stripedRightArrow">
              <a:avLst/>
            </a:prstGeom>
            <a:solidFill>
              <a:srgbClr val="FFFF00">
                <a:alpha val="48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0" name="Freccia a destra con strisce 49"/>
            <p:cNvSpPr/>
            <p:nvPr/>
          </p:nvSpPr>
          <p:spPr>
            <a:xfrm rot="8154404">
              <a:off x="1607123" y="4409483"/>
              <a:ext cx="2233178" cy="1103845"/>
            </a:xfrm>
            <a:prstGeom prst="stripedRightArrow">
              <a:avLst/>
            </a:prstGeom>
            <a:solidFill>
              <a:srgbClr val="FFFF00">
                <a:alpha val="42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1" name="Freccia a destra con strisce 50"/>
            <p:cNvSpPr/>
            <p:nvPr/>
          </p:nvSpPr>
          <p:spPr>
            <a:xfrm rot="20972636">
              <a:off x="5510719" y="2585543"/>
              <a:ext cx="2989511" cy="1103845"/>
            </a:xfrm>
            <a:prstGeom prst="stripedRightArrow">
              <a:avLst/>
            </a:prstGeom>
            <a:solidFill>
              <a:srgbClr val="FFFF00">
                <a:alpha val="48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2" name="Freccia a destra con strisce 51"/>
            <p:cNvSpPr/>
            <p:nvPr/>
          </p:nvSpPr>
          <p:spPr>
            <a:xfrm rot="5400000">
              <a:off x="3694060" y="4565894"/>
              <a:ext cx="1336103" cy="1103845"/>
            </a:xfrm>
            <a:prstGeom prst="stripedRightArrow">
              <a:avLst/>
            </a:prstGeom>
            <a:solidFill>
              <a:srgbClr val="FFFF00">
                <a:alpha val="42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3" name="CasellaDiTesto 52"/>
            <p:cNvSpPr txBox="1"/>
            <p:nvPr/>
          </p:nvSpPr>
          <p:spPr>
            <a:xfrm>
              <a:off x="6088185" y="5187493"/>
              <a:ext cx="1082348" cy="400110"/>
            </a:xfrm>
            <a:prstGeom prst="rect">
              <a:avLst/>
            </a:prstGeom>
            <a:noFill/>
          </p:spPr>
          <p:txBody>
            <a:bodyPr wrap="none" rtlCol="0">
              <a:spAutoFit/>
            </a:bodyPr>
            <a:lstStyle/>
            <a:p>
              <a:r>
                <a:rPr lang="it-IT" sz="2000" b="1" dirty="0" smtClean="0"/>
                <a:t>The </a:t>
              </a:r>
              <a:r>
                <a:rPr lang="it-IT" sz="2000" b="1" dirty="0" err="1" smtClean="0"/>
                <a:t>Gulf</a:t>
              </a:r>
              <a:endParaRPr lang="en-GB" sz="2000" b="1" dirty="0"/>
            </a:p>
          </p:txBody>
        </p:sp>
        <p:sp>
          <p:nvSpPr>
            <p:cNvPr id="54" name="CasellaDiTesto 53"/>
            <p:cNvSpPr txBox="1"/>
            <p:nvPr/>
          </p:nvSpPr>
          <p:spPr>
            <a:xfrm>
              <a:off x="4572000" y="5529012"/>
              <a:ext cx="808363" cy="400110"/>
            </a:xfrm>
            <a:prstGeom prst="rect">
              <a:avLst/>
            </a:prstGeom>
            <a:noFill/>
          </p:spPr>
          <p:txBody>
            <a:bodyPr wrap="none" rtlCol="0">
              <a:spAutoFit/>
            </a:bodyPr>
            <a:lstStyle/>
            <a:p>
              <a:r>
                <a:rPr lang="it-IT" sz="2000" b="1" dirty="0" smtClean="0"/>
                <a:t>Africa</a:t>
              </a:r>
              <a:endParaRPr lang="en-GB" sz="2000" b="1" dirty="0"/>
            </a:p>
          </p:txBody>
        </p:sp>
        <p:sp>
          <p:nvSpPr>
            <p:cNvPr id="55" name="CasellaDiTesto 54"/>
            <p:cNvSpPr txBox="1"/>
            <p:nvPr/>
          </p:nvSpPr>
          <p:spPr>
            <a:xfrm>
              <a:off x="7962475" y="1947217"/>
              <a:ext cx="1125757" cy="707886"/>
            </a:xfrm>
            <a:prstGeom prst="rect">
              <a:avLst/>
            </a:prstGeom>
            <a:noFill/>
          </p:spPr>
          <p:txBody>
            <a:bodyPr wrap="none" rtlCol="0">
              <a:spAutoFit/>
            </a:bodyPr>
            <a:lstStyle/>
            <a:p>
              <a:pPr algn="ctr"/>
              <a:r>
                <a:rPr lang="it-IT" sz="2000" b="1" dirty="0" smtClean="0"/>
                <a:t>China</a:t>
              </a:r>
            </a:p>
            <a:p>
              <a:pPr algn="ctr"/>
              <a:r>
                <a:rPr lang="it-IT" sz="2000" b="1" dirty="0" smtClean="0"/>
                <a:t>East Asia</a:t>
              </a:r>
            </a:p>
          </p:txBody>
        </p:sp>
        <p:sp>
          <p:nvSpPr>
            <p:cNvPr id="56" name="CasellaDiTesto 55"/>
            <p:cNvSpPr txBox="1"/>
            <p:nvPr/>
          </p:nvSpPr>
          <p:spPr>
            <a:xfrm>
              <a:off x="6456115" y="1466044"/>
              <a:ext cx="861133" cy="400110"/>
            </a:xfrm>
            <a:prstGeom prst="rect">
              <a:avLst/>
            </a:prstGeom>
            <a:noFill/>
          </p:spPr>
          <p:txBody>
            <a:bodyPr wrap="none" rtlCol="0">
              <a:spAutoFit/>
            </a:bodyPr>
            <a:lstStyle/>
            <a:p>
              <a:r>
                <a:rPr lang="it-IT" sz="2000" b="1" dirty="0" smtClean="0"/>
                <a:t>Russia</a:t>
              </a:r>
            </a:p>
          </p:txBody>
        </p:sp>
        <p:sp>
          <p:nvSpPr>
            <p:cNvPr id="57" name="CasellaDiTesto 56"/>
            <p:cNvSpPr txBox="1"/>
            <p:nvPr/>
          </p:nvSpPr>
          <p:spPr>
            <a:xfrm>
              <a:off x="2062683" y="1402655"/>
              <a:ext cx="1225015" cy="707886"/>
            </a:xfrm>
            <a:prstGeom prst="rect">
              <a:avLst/>
            </a:prstGeom>
            <a:noFill/>
          </p:spPr>
          <p:txBody>
            <a:bodyPr wrap="none" rtlCol="0">
              <a:spAutoFit/>
            </a:bodyPr>
            <a:lstStyle/>
            <a:p>
              <a:pPr algn="ctr"/>
              <a:r>
                <a:rPr lang="it-IT" sz="2000" b="1" dirty="0" err="1" smtClean="0"/>
                <a:t>Northern</a:t>
              </a:r>
              <a:r>
                <a:rPr lang="it-IT" sz="2000" b="1" dirty="0" smtClean="0"/>
                <a:t> </a:t>
              </a:r>
            </a:p>
            <a:p>
              <a:pPr algn="ctr"/>
              <a:r>
                <a:rPr lang="it-IT" sz="2000" b="1" dirty="0" smtClean="0"/>
                <a:t>Europe</a:t>
              </a:r>
            </a:p>
          </p:txBody>
        </p:sp>
        <p:sp>
          <p:nvSpPr>
            <p:cNvPr id="58" name="CasellaDiTesto 57"/>
            <p:cNvSpPr txBox="1"/>
            <p:nvPr/>
          </p:nvSpPr>
          <p:spPr>
            <a:xfrm>
              <a:off x="1005304" y="5414595"/>
              <a:ext cx="1064843" cy="707886"/>
            </a:xfrm>
            <a:prstGeom prst="rect">
              <a:avLst/>
            </a:prstGeom>
            <a:noFill/>
          </p:spPr>
          <p:txBody>
            <a:bodyPr wrap="none" rtlCol="0">
              <a:spAutoFit/>
            </a:bodyPr>
            <a:lstStyle/>
            <a:p>
              <a:pPr algn="ctr"/>
              <a:r>
                <a:rPr lang="it-IT" sz="2000" b="1" dirty="0" smtClean="0"/>
                <a:t>Latin</a:t>
              </a:r>
            </a:p>
            <a:p>
              <a:pPr algn="ctr"/>
              <a:r>
                <a:rPr lang="it-IT" sz="2000" b="1" dirty="0" smtClean="0"/>
                <a:t>America</a:t>
              </a:r>
              <a:endParaRPr lang="en-GB" sz="2000" b="1" dirty="0"/>
            </a:p>
          </p:txBody>
        </p:sp>
        <p:sp>
          <p:nvSpPr>
            <p:cNvPr id="59" name="CasellaDiTesto 58"/>
            <p:cNvSpPr txBox="1"/>
            <p:nvPr/>
          </p:nvSpPr>
          <p:spPr>
            <a:xfrm>
              <a:off x="434931" y="3865785"/>
              <a:ext cx="625556" cy="400110"/>
            </a:xfrm>
            <a:prstGeom prst="rect">
              <a:avLst/>
            </a:prstGeom>
            <a:noFill/>
          </p:spPr>
          <p:txBody>
            <a:bodyPr wrap="none" rtlCol="0">
              <a:spAutoFit/>
            </a:bodyPr>
            <a:lstStyle/>
            <a:p>
              <a:r>
                <a:rPr lang="it-IT" sz="2000" b="1" dirty="0" smtClean="0"/>
                <a:t>USA</a:t>
              </a:r>
              <a:endParaRPr lang="en-GB" sz="2000" b="1" dirty="0"/>
            </a:p>
          </p:txBody>
        </p:sp>
      </p:grpSp>
      <p:sp>
        <p:nvSpPr>
          <p:cNvPr id="60" name="CasellaDiTesto 59"/>
          <p:cNvSpPr txBox="1"/>
          <p:nvPr/>
        </p:nvSpPr>
        <p:spPr>
          <a:xfrm>
            <a:off x="467544" y="6429487"/>
            <a:ext cx="5186997" cy="369332"/>
          </a:xfrm>
          <a:prstGeom prst="rect">
            <a:avLst/>
          </a:prstGeom>
          <a:noFill/>
        </p:spPr>
        <p:txBody>
          <a:bodyPr wrap="none" rtlCol="0">
            <a:spAutoFit/>
          </a:bodyPr>
          <a:lstStyle/>
          <a:p>
            <a:r>
              <a:rPr lang="fr-FR" b="1" dirty="0" err="1">
                <a:solidFill>
                  <a:schemeClr val="accent1">
                    <a:lumMod val="75000"/>
                  </a:schemeClr>
                </a:solidFill>
              </a:rPr>
              <a:t>Capitalization</a:t>
            </a:r>
            <a:r>
              <a:rPr lang="fr-FR" b="1" dirty="0">
                <a:solidFill>
                  <a:schemeClr val="accent1">
                    <a:lumMod val="75000"/>
                  </a:schemeClr>
                </a:solidFill>
              </a:rPr>
              <a:t> Forum, Alexandria 1st </a:t>
            </a:r>
            <a:r>
              <a:rPr lang="fr-FR" b="1" dirty="0" err="1">
                <a:solidFill>
                  <a:schemeClr val="accent1">
                    <a:lumMod val="75000"/>
                  </a:schemeClr>
                </a:solidFill>
              </a:rPr>
              <a:t>December</a:t>
            </a:r>
            <a:r>
              <a:rPr lang="fr-FR" b="1" dirty="0">
                <a:solidFill>
                  <a:schemeClr val="accent1">
                    <a:lumMod val="75000"/>
                  </a:schemeClr>
                </a:solidFill>
              </a:rPr>
              <a:t> 2015</a:t>
            </a:r>
            <a:endParaRPr lang="fr-FR" dirty="0">
              <a:solidFill>
                <a:schemeClr val="accent1">
                  <a:lumMod val="75000"/>
                </a:schemeClr>
              </a:solidFill>
            </a:endParaRPr>
          </a:p>
        </p:txBody>
      </p:sp>
    </p:spTree>
    <p:extLst>
      <p:ext uri="{BB962C8B-B14F-4D97-AF65-F5344CB8AC3E}">
        <p14:creationId xmlns:p14="http://schemas.microsoft.com/office/powerpoint/2010/main" val="46326060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numero diapositiva 1"/>
          <p:cNvSpPr>
            <a:spLocks noGrp="1"/>
          </p:cNvSpPr>
          <p:nvPr>
            <p:ph type="sldNum" sz="quarter" idx="12"/>
          </p:nvPr>
        </p:nvSpPr>
        <p:spPr/>
        <p:txBody>
          <a:bodyPr/>
          <a:lstStyle/>
          <a:p>
            <a:fld id="{01E9E200-B787-4253-9A13-61AE61D0C841}" type="slidenum">
              <a:rPr lang="fr-FR" smtClean="0"/>
              <a:pPr/>
              <a:t>6</a:t>
            </a:fld>
            <a:endParaRPr lang="fr-FR"/>
          </a:p>
        </p:txBody>
      </p:sp>
      <p:sp>
        <p:nvSpPr>
          <p:cNvPr id="3" name="Titolo 2"/>
          <p:cNvSpPr>
            <a:spLocks noGrp="1"/>
          </p:cNvSpPr>
          <p:nvPr>
            <p:ph type="title"/>
          </p:nvPr>
        </p:nvSpPr>
        <p:spPr>
          <a:xfrm>
            <a:off x="483135" y="39544"/>
            <a:ext cx="8229600" cy="1143000"/>
          </a:xfrm>
        </p:spPr>
        <p:txBody>
          <a:bodyPr>
            <a:normAutofit/>
          </a:bodyPr>
          <a:lstStyle/>
          <a:p>
            <a:pPr algn="l"/>
            <a:r>
              <a:rPr lang="en-GB" sz="3200" b="1" dirty="0" smtClean="0">
                <a:solidFill>
                  <a:schemeClr val="accent1">
                    <a:lumMod val="75000"/>
                  </a:schemeClr>
                </a:solidFill>
              </a:rPr>
              <a:t>The pathway</a:t>
            </a:r>
            <a:endParaRPr lang="en-GB" sz="3200" b="1" dirty="0">
              <a:solidFill>
                <a:schemeClr val="accent1">
                  <a:lumMod val="75000"/>
                </a:schemeClr>
              </a:solidFill>
            </a:endParaRPr>
          </a:p>
        </p:txBody>
      </p:sp>
      <p:grpSp>
        <p:nvGrpSpPr>
          <p:cNvPr id="70" name="Gruppo 69"/>
          <p:cNvGrpSpPr/>
          <p:nvPr/>
        </p:nvGrpSpPr>
        <p:grpSpPr>
          <a:xfrm>
            <a:off x="226068" y="1052736"/>
            <a:ext cx="8743733" cy="4978609"/>
            <a:chOff x="249947" y="1040516"/>
            <a:chExt cx="8743733" cy="4978609"/>
          </a:xfrm>
        </p:grpSpPr>
        <p:sp>
          <p:nvSpPr>
            <p:cNvPr id="8" name="Rettangolo 7"/>
            <p:cNvSpPr/>
            <p:nvPr/>
          </p:nvSpPr>
          <p:spPr>
            <a:xfrm>
              <a:off x="5805736" y="3237349"/>
              <a:ext cx="3187944" cy="830997"/>
            </a:xfrm>
            <a:prstGeom prst="rect">
              <a:avLst/>
            </a:prstGeom>
          </p:spPr>
          <p:txBody>
            <a:bodyPr wrap="square">
              <a:spAutoFit/>
            </a:bodyPr>
            <a:lstStyle/>
            <a:p>
              <a:pPr algn="ctr"/>
              <a:r>
                <a:rPr lang="en-US" sz="2400" b="1" dirty="0"/>
                <a:t>The </a:t>
              </a:r>
              <a:r>
                <a:rPr lang="en-US" sz="2400" b="1" dirty="0" smtClean="0"/>
                <a:t>Mediterranean T/C </a:t>
              </a:r>
            </a:p>
            <a:p>
              <a:pPr algn="ctr"/>
              <a:r>
                <a:rPr lang="en-US" sz="2400" b="1" dirty="0" smtClean="0"/>
                <a:t>Hyper-cluster</a:t>
              </a:r>
              <a:endParaRPr lang="en-GB" sz="2400" dirty="0"/>
            </a:p>
          </p:txBody>
        </p:sp>
        <p:grpSp>
          <p:nvGrpSpPr>
            <p:cNvPr id="69" name="Gruppo 68"/>
            <p:cNvGrpSpPr/>
            <p:nvPr/>
          </p:nvGrpSpPr>
          <p:grpSpPr>
            <a:xfrm>
              <a:off x="249947" y="1040516"/>
              <a:ext cx="8695975" cy="4978609"/>
              <a:chOff x="147606" y="1236208"/>
              <a:chExt cx="8695975" cy="4978609"/>
            </a:xfrm>
          </p:grpSpPr>
          <p:grpSp>
            <p:nvGrpSpPr>
              <p:cNvPr id="5" name="Gruppo 4"/>
              <p:cNvGrpSpPr/>
              <p:nvPr/>
            </p:nvGrpSpPr>
            <p:grpSpPr>
              <a:xfrm>
                <a:off x="804098" y="2183947"/>
                <a:ext cx="2922265" cy="1187179"/>
                <a:chOff x="1345125" y="3009046"/>
                <a:chExt cx="6450897" cy="2237804"/>
              </a:xfrm>
            </p:grpSpPr>
            <p:pic>
              <p:nvPicPr>
                <p:cNvPr id="52" name="Immagine 51"/>
                <p:cNvPicPr>
                  <a:picLocks noChangeAspect="1"/>
                </p:cNvPicPr>
                <p:nvPr/>
              </p:nvPicPr>
              <p:blipFill>
                <a:blip r:embed="rId2"/>
                <a:stretch>
                  <a:fillRect/>
                </a:stretch>
              </p:blipFill>
              <p:spPr>
                <a:xfrm>
                  <a:off x="1345125" y="3010194"/>
                  <a:ext cx="6450897" cy="2236656"/>
                </a:xfrm>
                <a:prstGeom prst="rect">
                  <a:avLst/>
                </a:prstGeom>
                <a:solidFill>
                  <a:schemeClr val="accent2">
                    <a:lumMod val="75000"/>
                  </a:schemeClr>
                </a:solidFill>
              </p:spPr>
            </p:pic>
            <p:cxnSp>
              <p:nvCxnSpPr>
                <p:cNvPr id="53" name="Connettore 1 52"/>
                <p:cNvCxnSpPr/>
                <p:nvPr/>
              </p:nvCxnSpPr>
              <p:spPr>
                <a:xfrm>
                  <a:off x="2922034" y="3299374"/>
                  <a:ext cx="3529034" cy="1746082"/>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4" name="Connettore 1 53"/>
                <p:cNvCxnSpPr>
                  <a:endCxn id="68" idx="3"/>
                </p:cNvCxnSpPr>
                <p:nvPr/>
              </p:nvCxnSpPr>
              <p:spPr>
                <a:xfrm flipV="1">
                  <a:off x="3537792" y="3322488"/>
                  <a:ext cx="529408" cy="953821"/>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5" name="Connettore 1 54"/>
                <p:cNvCxnSpPr/>
                <p:nvPr/>
              </p:nvCxnSpPr>
              <p:spPr>
                <a:xfrm>
                  <a:off x="2970185" y="3374730"/>
                  <a:ext cx="4350028" cy="970764"/>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6" name="Connettore 1 55"/>
                <p:cNvCxnSpPr>
                  <a:stCxn id="67" idx="5"/>
                  <a:endCxn id="65" idx="1"/>
                </p:cNvCxnSpPr>
                <p:nvPr/>
              </p:nvCxnSpPr>
              <p:spPr>
                <a:xfrm>
                  <a:off x="5902595" y="3502661"/>
                  <a:ext cx="1300255" cy="65637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7" name="Connettore 1 56"/>
                <p:cNvCxnSpPr/>
                <p:nvPr/>
              </p:nvCxnSpPr>
              <p:spPr>
                <a:xfrm>
                  <a:off x="4238433" y="3234623"/>
                  <a:ext cx="2232982" cy="1798402"/>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8" name="Connettore 1 57"/>
                <p:cNvCxnSpPr/>
                <p:nvPr/>
              </p:nvCxnSpPr>
              <p:spPr>
                <a:xfrm>
                  <a:off x="2955987" y="3320640"/>
                  <a:ext cx="573597" cy="962417"/>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9" name="Connettore 1 58"/>
                <p:cNvCxnSpPr/>
                <p:nvPr/>
              </p:nvCxnSpPr>
              <p:spPr>
                <a:xfrm>
                  <a:off x="5666564" y="3449062"/>
                  <a:ext cx="813059" cy="1574656"/>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60" name="Connettore 1 59"/>
                <p:cNvCxnSpPr/>
                <p:nvPr/>
              </p:nvCxnSpPr>
              <p:spPr>
                <a:xfrm flipH="1">
                  <a:off x="3956723" y="3205221"/>
                  <a:ext cx="237764" cy="1429163"/>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
              <p:nvSpPr>
                <p:cNvPr id="61" name="Ovale 60"/>
                <p:cNvSpPr/>
                <p:nvPr/>
              </p:nvSpPr>
              <p:spPr>
                <a:xfrm>
                  <a:off x="2747501" y="3113343"/>
                  <a:ext cx="417267" cy="365113"/>
                </a:xfrm>
                <a:prstGeom prst="ellipse">
                  <a:avLst/>
                </a:prstGeom>
                <a:solidFill>
                  <a:srgbClr val="FFFF00"/>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62" name="Ovale 61"/>
                <p:cNvSpPr/>
                <p:nvPr/>
              </p:nvSpPr>
              <p:spPr>
                <a:xfrm>
                  <a:off x="3357481" y="4117863"/>
                  <a:ext cx="389860" cy="341132"/>
                </a:xfrm>
                <a:prstGeom prst="ellipse">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63" name="Ovale 62"/>
                <p:cNvSpPr/>
                <p:nvPr/>
              </p:nvSpPr>
              <p:spPr>
                <a:xfrm>
                  <a:off x="3739590" y="4471426"/>
                  <a:ext cx="415452" cy="363525"/>
                </a:xfrm>
                <a:prstGeom prst="ellipse">
                  <a:avLst/>
                </a:prstGeom>
                <a:solidFill>
                  <a:schemeClr val="accent2">
                    <a:lumMod val="75000"/>
                  </a:schemeClr>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64" name="Ovale 63"/>
                <p:cNvSpPr/>
                <p:nvPr/>
              </p:nvSpPr>
              <p:spPr>
                <a:xfrm>
                  <a:off x="6237366" y="4849752"/>
                  <a:ext cx="427405" cy="373984"/>
                </a:xfrm>
                <a:prstGeom prst="ellipse">
                  <a:avLst/>
                </a:prstGeom>
                <a:solidFill>
                  <a:schemeClr val="accent2">
                    <a:lumMod val="75000"/>
                  </a:schemeClr>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65" name="Ovale 64"/>
                <p:cNvSpPr/>
                <p:nvPr/>
              </p:nvSpPr>
              <p:spPr>
                <a:xfrm>
                  <a:off x="7141595" y="4105432"/>
                  <a:ext cx="418273" cy="365994"/>
                </a:xfrm>
                <a:prstGeom prst="ellipse">
                  <a:avLst/>
                </a:prstGeom>
                <a:solidFill>
                  <a:schemeClr val="accent2">
                    <a:lumMod val="75000"/>
                  </a:schemeClr>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66" name="Ovale 65"/>
                <p:cNvSpPr/>
                <p:nvPr/>
              </p:nvSpPr>
              <p:spPr>
                <a:xfrm>
                  <a:off x="7365267" y="4507444"/>
                  <a:ext cx="401931" cy="351694"/>
                </a:xfrm>
                <a:prstGeom prst="ellipse">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67" name="Ovale 66"/>
                <p:cNvSpPr/>
                <p:nvPr/>
              </p:nvSpPr>
              <p:spPr>
                <a:xfrm>
                  <a:off x="5549628" y="3193810"/>
                  <a:ext cx="413527" cy="361841"/>
                </a:xfrm>
                <a:prstGeom prst="ellipse">
                  <a:avLst/>
                </a:prstGeom>
                <a:solidFill>
                  <a:srgbClr val="FFFF00"/>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68" name="Ovale 67"/>
                <p:cNvSpPr/>
                <p:nvPr/>
              </p:nvSpPr>
              <p:spPr>
                <a:xfrm>
                  <a:off x="4005740" y="3009046"/>
                  <a:ext cx="419675" cy="367220"/>
                </a:xfrm>
                <a:prstGeom prst="ellipse">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grpSp>
          <p:sp>
            <p:nvSpPr>
              <p:cNvPr id="6" name="CasellaDiTesto 5"/>
              <p:cNvSpPr txBox="1"/>
              <p:nvPr/>
            </p:nvSpPr>
            <p:spPr>
              <a:xfrm>
                <a:off x="951621" y="1236208"/>
                <a:ext cx="2419124" cy="954107"/>
              </a:xfrm>
              <a:prstGeom prst="rect">
                <a:avLst/>
              </a:prstGeom>
              <a:noFill/>
            </p:spPr>
            <p:txBody>
              <a:bodyPr wrap="none" rtlCol="0">
                <a:spAutoFit/>
              </a:bodyPr>
              <a:lstStyle/>
              <a:p>
                <a:pPr algn="ctr"/>
                <a:r>
                  <a:rPr lang="en-GB" sz="2800" b="1" dirty="0" smtClean="0">
                    <a:solidFill>
                      <a:srgbClr val="FF0000"/>
                    </a:solidFill>
                  </a:rPr>
                  <a:t>Subcontracting</a:t>
                </a:r>
              </a:p>
              <a:p>
                <a:pPr algn="ctr"/>
                <a:r>
                  <a:rPr lang="en-GB" sz="2800" b="1" dirty="0" smtClean="0">
                    <a:solidFill>
                      <a:srgbClr val="FF0000"/>
                    </a:solidFill>
                  </a:rPr>
                  <a:t>Delocalization</a:t>
                </a:r>
                <a:endParaRPr lang="en-GB" sz="2800" b="1" dirty="0">
                  <a:solidFill>
                    <a:srgbClr val="FF0000"/>
                  </a:solidFill>
                </a:endParaRPr>
              </a:p>
            </p:txBody>
          </p:sp>
          <p:grpSp>
            <p:nvGrpSpPr>
              <p:cNvPr id="7" name="Gruppo 6"/>
              <p:cNvGrpSpPr/>
              <p:nvPr/>
            </p:nvGrpSpPr>
            <p:grpSpPr>
              <a:xfrm>
                <a:off x="5844976" y="2231151"/>
                <a:ext cx="2998605" cy="1221050"/>
                <a:chOff x="1162457" y="2340677"/>
                <a:chExt cx="6577895" cy="2652356"/>
              </a:xfrm>
            </p:grpSpPr>
            <p:pic>
              <p:nvPicPr>
                <p:cNvPr id="41" name="Immagine 40"/>
                <p:cNvPicPr>
                  <a:picLocks noChangeAspect="1"/>
                </p:cNvPicPr>
                <p:nvPr/>
              </p:nvPicPr>
              <p:blipFill>
                <a:blip r:embed="rId2"/>
                <a:stretch>
                  <a:fillRect/>
                </a:stretch>
              </p:blipFill>
              <p:spPr>
                <a:xfrm>
                  <a:off x="1162457" y="2340677"/>
                  <a:ext cx="6577895" cy="2652356"/>
                </a:xfrm>
                <a:prstGeom prst="rect">
                  <a:avLst/>
                </a:prstGeom>
                <a:solidFill>
                  <a:schemeClr val="accent2">
                    <a:lumMod val="75000"/>
                  </a:schemeClr>
                </a:solidFill>
              </p:spPr>
            </p:pic>
            <p:pic>
              <p:nvPicPr>
                <p:cNvPr id="42" name="Immagine 41"/>
                <p:cNvPicPr>
                  <a:picLocks noChangeAspect="1"/>
                </p:cNvPicPr>
                <p:nvPr/>
              </p:nvPicPr>
              <p:blipFill>
                <a:blip r:embed="rId3"/>
                <a:stretch>
                  <a:fillRect/>
                </a:stretch>
              </p:blipFill>
              <p:spPr>
                <a:xfrm>
                  <a:off x="3909798" y="2770162"/>
                  <a:ext cx="2184719" cy="1870961"/>
                </a:xfrm>
                <a:prstGeom prst="rect">
                  <a:avLst/>
                </a:prstGeom>
                <a:noFill/>
              </p:spPr>
            </p:pic>
            <p:sp>
              <p:nvSpPr>
                <p:cNvPr id="43" name="Ovale 42"/>
                <p:cNvSpPr/>
                <p:nvPr/>
              </p:nvSpPr>
              <p:spPr>
                <a:xfrm>
                  <a:off x="1759425" y="2771506"/>
                  <a:ext cx="4741826" cy="2124300"/>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4" name="Ovale 43"/>
                <p:cNvSpPr/>
                <p:nvPr/>
              </p:nvSpPr>
              <p:spPr>
                <a:xfrm>
                  <a:off x="2627591" y="2602900"/>
                  <a:ext cx="428958" cy="418532"/>
                </a:xfrm>
                <a:prstGeom prst="ellipse">
                  <a:avLst/>
                </a:prstGeom>
                <a:solidFill>
                  <a:srgbClr val="FFFF00"/>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45" name="Ovale 44"/>
                <p:cNvSpPr/>
                <p:nvPr/>
              </p:nvSpPr>
              <p:spPr>
                <a:xfrm>
                  <a:off x="5535682" y="2600145"/>
                  <a:ext cx="428958" cy="418532"/>
                </a:xfrm>
                <a:prstGeom prst="ellipse">
                  <a:avLst/>
                </a:prstGeom>
                <a:solidFill>
                  <a:srgbClr val="FFFF00"/>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46" name="Ovale 45"/>
                <p:cNvSpPr/>
                <p:nvPr/>
              </p:nvSpPr>
              <p:spPr>
                <a:xfrm>
                  <a:off x="7013415" y="4109091"/>
                  <a:ext cx="428958" cy="418532"/>
                </a:xfrm>
                <a:prstGeom prst="ellipse">
                  <a:avLst/>
                </a:prstGeom>
                <a:solidFill>
                  <a:srgbClr val="FFFF00"/>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47" name="Ovale 46"/>
                <p:cNvSpPr/>
                <p:nvPr/>
              </p:nvSpPr>
              <p:spPr>
                <a:xfrm>
                  <a:off x="7180175" y="3623502"/>
                  <a:ext cx="428958" cy="418532"/>
                </a:xfrm>
                <a:prstGeom prst="ellipse">
                  <a:avLst/>
                </a:prstGeom>
                <a:solidFill>
                  <a:srgbClr val="FFFF00"/>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48" name="Ovale 47"/>
                <p:cNvSpPr/>
                <p:nvPr/>
              </p:nvSpPr>
              <p:spPr>
                <a:xfrm>
                  <a:off x="6151599" y="4497549"/>
                  <a:ext cx="428958" cy="418532"/>
                </a:xfrm>
                <a:prstGeom prst="ellipse">
                  <a:avLst/>
                </a:prstGeom>
                <a:solidFill>
                  <a:srgbClr val="FFFF00"/>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49" name="Ovale 48"/>
                <p:cNvSpPr/>
                <p:nvPr/>
              </p:nvSpPr>
              <p:spPr>
                <a:xfrm>
                  <a:off x="3628005" y="4123070"/>
                  <a:ext cx="428958" cy="418532"/>
                </a:xfrm>
                <a:prstGeom prst="ellipse">
                  <a:avLst/>
                </a:prstGeom>
                <a:solidFill>
                  <a:srgbClr val="FFFF00"/>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50" name="Ovale 49"/>
                <p:cNvSpPr/>
                <p:nvPr/>
              </p:nvSpPr>
              <p:spPr>
                <a:xfrm>
                  <a:off x="3394540" y="3692240"/>
                  <a:ext cx="428958" cy="418532"/>
                </a:xfrm>
                <a:prstGeom prst="ellipse">
                  <a:avLst/>
                </a:prstGeom>
                <a:solidFill>
                  <a:srgbClr val="FFFF00"/>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51" name="Ovale 50"/>
                <p:cNvSpPr/>
                <p:nvPr/>
              </p:nvSpPr>
              <p:spPr>
                <a:xfrm>
                  <a:off x="3735473" y="2387592"/>
                  <a:ext cx="428958" cy="418532"/>
                </a:xfrm>
                <a:prstGeom prst="ellipse">
                  <a:avLst/>
                </a:prstGeom>
                <a:solidFill>
                  <a:srgbClr val="FFFF00"/>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grpSp>
          <p:sp>
            <p:nvSpPr>
              <p:cNvPr id="9" name="CasellaDiTesto 8"/>
              <p:cNvSpPr txBox="1"/>
              <p:nvPr/>
            </p:nvSpPr>
            <p:spPr>
              <a:xfrm>
                <a:off x="6021175" y="1322228"/>
                <a:ext cx="2686569" cy="954107"/>
              </a:xfrm>
              <a:prstGeom prst="rect">
                <a:avLst/>
              </a:prstGeom>
              <a:noFill/>
            </p:spPr>
            <p:txBody>
              <a:bodyPr wrap="none" rtlCol="0">
                <a:spAutoFit/>
              </a:bodyPr>
              <a:lstStyle/>
              <a:p>
                <a:pPr algn="ctr"/>
                <a:r>
                  <a:rPr lang="en-GB" sz="2800" b="1" dirty="0" err="1" smtClean="0">
                    <a:solidFill>
                      <a:srgbClr val="FF0000"/>
                    </a:solidFill>
                  </a:rPr>
                  <a:t>Cocontracting</a:t>
                </a:r>
                <a:endParaRPr lang="en-GB" sz="2800" b="1" dirty="0" smtClean="0">
                  <a:solidFill>
                    <a:srgbClr val="FF0000"/>
                  </a:solidFill>
                </a:endParaRPr>
              </a:p>
              <a:p>
                <a:pPr algn="ctr"/>
                <a:r>
                  <a:rPr lang="en-GB" sz="2800" b="1" dirty="0" err="1" smtClean="0">
                    <a:solidFill>
                      <a:srgbClr val="FF0000"/>
                    </a:solidFill>
                  </a:rPr>
                  <a:t>Multilocalization</a:t>
                </a:r>
                <a:endParaRPr lang="en-GB" sz="2800" b="1" dirty="0">
                  <a:solidFill>
                    <a:srgbClr val="FF0000"/>
                  </a:solidFill>
                </a:endParaRPr>
              </a:p>
            </p:txBody>
          </p:sp>
          <p:sp>
            <p:nvSpPr>
              <p:cNvPr id="10" name="Freccia a destra 9"/>
              <p:cNvSpPr/>
              <p:nvPr/>
            </p:nvSpPr>
            <p:spPr>
              <a:xfrm>
                <a:off x="3916139" y="2204524"/>
                <a:ext cx="1787256" cy="1187235"/>
              </a:xfrm>
              <a:prstGeom prst="rightArrow">
                <a:avLst/>
              </a:prstGeom>
              <a:solidFill>
                <a:schemeClr val="accent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smtClean="0"/>
                  <a:t>TEX-MED</a:t>
                </a:r>
              </a:p>
              <a:p>
                <a:pPr algn="ctr"/>
                <a:r>
                  <a:rPr lang="en-GB" b="1" dirty="0" smtClean="0"/>
                  <a:t>CLUSTERS</a:t>
                </a:r>
                <a:endParaRPr lang="en-GB" b="1" dirty="0"/>
              </a:p>
            </p:txBody>
          </p:sp>
          <p:grpSp>
            <p:nvGrpSpPr>
              <p:cNvPr id="11" name="Gruppo 10"/>
              <p:cNvGrpSpPr/>
              <p:nvPr/>
            </p:nvGrpSpPr>
            <p:grpSpPr>
              <a:xfrm>
                <a:off x="778328" y="4324480"/>
                <a:ext cx="3441429" cy="1050182"/>
                <a:chOff x="1341870" y="2747310"/>
                <a:chExt cx="6450897" cy="2236656"/>
              </a:xfrm>
            </p:grpSpPr>
            <p:pic>
              <p:nvPicPr>
                <p:cNvPr id="30" name="Immagine 29"/>
                <p:cNvPicPr>
                  <a:picLocks noChangeAspect="1"/>
                </p:cNvPicPr>
                <p:nvPr/>
              </p:nvPicPr>
              <p:blipFill>
                <a:blip r:embed="rId2"/>
                <a:stretch>
                  <a:fillRect/>
                </a:stretch>
              </p:blipFill>
              <p:spPr>
                <a:xfrm>
                  <a:off x="1341870" y="2747310"/>
                  <a:ext cx="6450897" cy="2236656"/>
                </a:xfrm>
                <a:prstGeom prst="rect">
                  <a:avLst/>
                </a:prstGeom>
                <a:solidFill>
                  <a:schemeClr val="accent2">
                    <a:lumMod val="75000"/>
                  </a:schemeClr>
                </a:solidFill>
              </p:spPr>
            </p:pic>
            <p:sp>
              <p:nvSpPr>
                <p:cNvPr id="31" name="Ovale 30"/>
                <p:cNvSpPr/>
                <p:nvPr/>
              </p:nvSpPr>
              <p:spPr>
                <a:xfrm>
                  <a:off x="3330168" y="2832202"/>
                  <a:ext cx="2154812" cy="1967437"/>
                </a:xfrm>
                <a:prstGeom prst="ellipse">
                  <a:avLst/>
                </a:prstGeom>
                <a:solidFill>
                  <a:schemeClr val="bg1">
                    <a:lumMod val="75000"/>
                    <a:alpha val="6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2" name="Ovale 31"/>
                <p:cNvSpPr/>
                <p:nvPr/>
              </p:nvSpPr>
              <p:spPr>
                <a:xfrm>
                  <a:off x="3662539" y="3101367"/>
                  <a:ext cx="417267" cy="365113"/>
                </a:xfrm>
                <a:prstGeom prst="ellipse">
                  <a:avLst/>
                </a:prstGeom>
                <a:solidFill>
                  <a:schemeClr val="accent2">
                    <a:lumMod val="75000"/>
                  </a:schemeClr>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3" name="Ovale 32"/>
                <p:cNvSpPr/>
                <p:nvPr/>
              </p:nvSpPr>
              <p:spPr>
                <a:xfrm>
                  <a:off x="3498422" y="3638342"/>
                  <a:ext cx="389860" cy="341132"/>
                </a:xfrm>
                <a:prstGeom prst="ellipse">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4" name="Ovale 33"/>
                <p:cNvSpPr/>
                <p:nvPr/>
              </p:nvSpPr>
              <p:spPr>
                <a:xfrm>
                  <a:off x="3693352" y="4156166"/>
                  <a:ext cx="415452" cy="363525"/>
                </a:xfrm>
                <a:prstGeom prst="ellipse">
                  <a:avLst/>
                </a:prstGeom>
                <a:solidFill>
                  <a:schemeClr val="accent2">
                    <a:lumMod val="75000"/>
                  </a:schemeClr>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5" name="Ovale 34"/>
                <p:cNvSpPr/>
                <p:nvPr/>
              </p:nvSpPr>
              <p:spPr>
                <a:xfrm>
                  <a:off x="4203971" y="4372540"/>
                  <a:ext cx="427405" cy="373984"/>
                </a:xfrm>
                <a:prstGeom prst="ellipse">
                  <a:avLst/>
                </a:prstGeom>
                <a:solidFill>
                  <a:schemeClr val="accent2">
                    <a:lumMod val="75000"/>
                  </a:schemeClr>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6" name="Ovale 35"/>
                <p:cNvSpPr/>
                <p:nvPr/>
              </p:nvSpPr>
              <p:spPr>
                <a:xfrm>
                  <a:off x="4792277" y="4177799"/>
                  <a:ext cx="418273" cy="365994"/>
                </a:xfrm>
                <a:prstGeom prst="ellipse">
                  <a:avLst/>
                </a:prstGeom>
                <a:solidFill>
                  <a:schemeClr val="accent2">
                    <a:lumMod val="75000"/>
                  </a:schemeClr>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7" name="Ovale 36"/>
                <p:cNvSpPr/>
                <p:nvPr/>
              </p:nvSpPr>
              <p:spPr>
                <a:xfrm>
                  <a:off x="4984898" y="3627065"/>
                  <a:ext cx="401931" cy="351694"/>
                </a:xfrm>
                <a:prstGeom prst="ellipse">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8" name="Ovale 37"/>
                <p:cNvSpPr/>
                <p:nvPr/>
              </p:nvSpPr>
              <p:spPr>
                <a:xfrm>
                  <a:off x="4810970" y="3093482"/>
                  <a:ext cx="413527" cy="361841"/>
                </a:xfrm>
                <a:prstGeom prst="ellipse">
                  <a:avLst/>
                </a:prstGeom>
                <a:solidFill>
                  <a:schemeClr val="accent2">
                    <a:lumMod val="75000"/>
                  </a:schemeClr>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9" name="Ovale 38"/>
                <p:cNvSpPr/>
                <p:nvPr/>
              </p:nvSpPr>
              <p:spPr>
                <a:xfrm>
                  <a:off x="4222640" y="2848352"/>
                  <a:ext cx="419675" cy="367220"/>
                </a:xfrm>
                <a:prstGeom prst="ellipse">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40" name="Immagine 39"/>
                <p:cNvPicPr>
                  <a:picLocks noChangeAspect="1"/>
                </p:cNvPicPr>
                <p:nvPr/>
              </p:nvPicPr>
              <p:blipFill>
                <a:blip r:embed="rId3"/>
                <a:stretch>
                  <a:fillRect/>
                </a:stretch>
              </p:blipFill>
              <p:spPr>
                <a:xfrm>
                  <a:off x="3671052" y="3021800"/>
                  <a:ext cx="1597290" cy="1572904"/>
                </a:xfrm>
                <a:prstGeom prst="rect">
                  <a:avLst/>
                </a:prstGeom>
              </p:spPr>
            </p:pic>
          </p:grpSp>
          <p:sp>
            <p:nvSpPr>
              <p:cNvPr id="12" name="Freccia a destra con strisce 11"/>
              <p:cNvSpPr/>
              <p:nvPr/>
            </p:nvSpPr>
            <p:spPr>
              <a:xfrm rot="10800000">
                <a:off x="173654" y="4466271"/>
                <a:ext cx="1559430" cy="518291"/>
              </a:xfrm>
              <a:prstGeom prst="stripedRightArrow">
                <a:avLst/>
              </a:prstGeom>
              <a:solidFill>
                <a:srgbClr val="FFFF00">
                  <a:alpha val="42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Freccia a destra con strisce 12"/>
              <p:cNvSpPr/>
              <p:nvPr/>
            </p:nvSpPr>
            <p:spPr>
              <a:xfrm rot="19094850">
                <a:off x="2675148" y="3905769"/>
                <a:ext cx="926721" cy="518291"/>
              </a:xfrm>
              <a:prstGeom prst="stripedRightArrow">
                <a:avLst/>
              </a:prstGeom>
              <a:solidFill>
                <a:srgbClr val="FFFF00">
                  <a:alpha val="48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Freccia a destra con strisce 13"/>
              <p:cNvSpPr/>
              <p:nvPr/>
            </p:nvSpPr>
            <p:spPr>
              <a:xfrm rot="13297178">
                <a:off x="1669608" y="3843840"/>
                <a:ext cx="714141" cy="518291"/>
              </a:xfrm>
              <a:prstGeom prst="stripedRightArrow">
                <a:avLst/>
              </a:prstGeom>
              <a:solidFill>
                <a:srgbClr val="FFFF00">
                  <a:alpha val="45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Freccia a destra con strisce 14"/>
              <p:cNvSpPr/>
              <p:nvPr/>
            </p:nvSpPr>
            <p:spPr>
              <a:xfrm rot="1710978">
                <a:off x="2786809" y="5081542"/>
                <a:ext cx="1571604" cy="518291"/>
              </a:xfrm>
              <a:prstGeom prst="stripedRightArrow">
                <a:avLst/>
              </a:prstGeom>
              <a:solidFill>
                <a:srgbClr val="FFFF00">
                  <a:alpha val="48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Freccia a destra con strisce 15"/>
              <p:cNvSpPr/>
              <p:nvPr/>
            </p:nvSpPr>
            <p:spPr>
              <a:xfrm rot="8154404">
                <a:off x="886807" y="5252316"/>
                <a:ext cx="1191357" cy="518291"/>
              </a:xfrm>
              <a:prstGeom prst="stripedRightArrow">
                <a:avLst/>
              </a:prstGeom>
              <a:solidFill>
                <a:srgbClr val="FFFF00">
                  <a:alpha val="42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Freccia a destra con strisce 16"/>
              <p:cNvSpPr/>
              <p:nvPr/>
            </p:nvSpPr>
            <p:spPr>
              <a:xfrm rot="20972636">
                <a:off x="2969300" y="4395917"/>
                <a:ext cx="1594846" cy="518291"/>
              </a:xfrm>
              <a:prstGeom prst="stripedRightArrow">
                <a:avLst/>
              </a:prstGeom>
              <a:solidFill>
                <a:srgbClr val="FFFF00">
                  <a:alpha val="48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Freccia a destra con strisce 17"/>
              <p:cNvSpPr/>
              <p:nvPr/>
            </p:nvSpPr>
            <p:spPr>
              <a:xfrm rot="5400000">
                <a:off x="2042868" y="5290462"/>
                <a:ext cx="627344" cy="588880"/>
              </a:xfrm>
              <a:prstGeom prst="stripedRightArrow">
                <a:avLst/>
              </a:prstGeom>
              <a:solidFill>
                <a:srgbClr val="FFFF00">
                  <a:alpha val="42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CasellaDiTesto 18"/>
              <p:cNvSpPr txBox="1"/>
              <p:nvPr/>
            </p:nvSpPr>
            <p:spPr>
              <a:xfrm>
                <a:off x="3510075" y="5804641"/>
                <a:ext cx="577412" cy="187865"/>
              </a:xfrm>
              <a:prstGeom prst="rect">
                <a:avLst/>
              </a:prstGeom>
              <a:noFill/>
            </p:spPr>
            <p:txBody>
              <a:bodyPr wrap="none" rtlCol="0">
                <a:spAutoFit/>
              </a:bodyPr>
              <a:lstStyle/>
              <a:p>
                <a:r>
                  <a:rPr lang="it-IT" sz="2000" b="1" dirty="0" smtClean="0"/>
                  <a:t>The </a:t>
                </a:r>
                <a:r>
                  <a:rPr lang="it-IT" sz="2000" b="1" dirty="0" err="1" smtClean="0"/>
                  <a:t>Gulf</a:t>
                </a:r>
                <a:endParaRPr lang="en-GB" sz="2000" b="1" dirty="0"/>
              </a:p>
            </p:txBody>
          </p:sp>
          <p:sp>
            <p:nvSpPr>
              <p:cNvPr id="20" name="CasellaDiTesto 19"/>
              <p:cNvSpPr txBox="1"/>
              <p:nvPr/>
            </p:nvSpPr>
            <p:spPr>
              <a:xfrm>
                <a:off x="2205811" y="5906628"/>
                <a:ext cx="431246" cy="187865"/>
              </a:xfrm>
              <a:prstGeom prst="rect">
                <a:avLst/>
              </a:prstGeom>
              <a:noFill/>
            </p:spPr>
            <p:txBody>
              <a:bodyPr wrap="none" rtlCol="0">
                <a:spAutoFit/>
              </a:bodyPr>
              <a:lstStyle/>
              <a:p>
                <a:r>
                  <a:rPr lang="it-IT" sz="2000" b="1" dirty="0" smtClean="0"/>
                  <a:t>Africa</a:t>
                </a:r>
                <a:endParaRPr lang="en-GB" sz="2000" b="1" dirty="0"/>
              </a:p>
            </p:txBody>
          </p:sp>
          <p:sp>
            <p:nvSpPr>
              <p:cNvPr id="21" name="CasellaDiTesto 20"/>
              <p:cNvSpPr txBox="1"/>
              <p:nvPr/>
            </p:nvSpPr>
            <p:spPr>
              <a:xfrm>
                <a:off x="4400229" y="3964208"/>
                <a:ext cx="600570" cy="332375"/>
              </a:xfrm>
              <a:prstGeom prst="rect">
                <a:avLst/>
              </a:prstGeom>
              <a:noFill/>
            </p:spPr>
            <p:txBody>
              <a:bodyPr wrap="none" rtlCol="0">
                <a:spAutoFit/>
              </a:bodyPr>
              <a:lstStyle/>
              <a:p>
                <a:pPr algn="ctr"/>
                <a:r>
                  <a:rPr lang="it-IT" sz="2000" b="1" dirty="0" smtClean="0"/>
                  <a:t>China</a:t>
                </a:r>
              </a:p>
              <a:p>
                <a:pPr algn="ctr"/>
                <a:r>
                  <a:rPr lang="it-IT" sz="2000" b="1" dirty="0" smtClean="0"/>
                  <a:t>East Asia</a:t>
                </a:r>
              </a:p>
            </p:txBody>
          </p:sp>
          <p:sp>
            <p:nvSpPr>
              <p:cNvPr id="22" name="CasellaDiTesto 21"/>
              <p:cNvSpPr txBox="1"/>
              <p:nvPr/>
            </p:nvSpPr>
            <p:spPr>
              <a:xfrm>
                <a:off x="3429907" y="3752312"/>
                <a:ext cx="459398" cy="187865"/>
              </a:xfrm>
              <a:prstGeom prst="rect">
                <a:avLst/>
              </a:prstGeom>
              <a:noFill/>
            </p:spPr>
            <p:txBody>
              <a:bodyPr wrap="none" rtlCol="0">
                <a:spAutoFit/>
              </a:bodyPr>
              <a:lstStyle/>
              <a:p>
                <a:r>
                  <a:rPr lang="it-IT" sz="2000" b="1" dirty="0" smtClean="0"/>
                  <a:t>Russia</a:t>
                </a:r>
              </a:p>
            </p:txBody>
          </p:sp>
          <p:sp>
            <p:nvSpPr>
              <p:cNvPr id="23" name="CasellaDiTesto 22"/>
              <p:cNvSpPr txBox="1"/>
              <p:nvPr/>
            </p:nvSpPr>
            <p:spPr>
              <a:xfrm>
                <a:off x="880299" y="3679451"/>
                <a:ext cx="653522" cy="332375"/>
              </a:xfrm>
              <a:prstGeom prst="rect">
                <a:avLst/>
              </a:prstGeom>
              <a:noFill/>
            </p:spPr>
            <p:txBody>
              <a:bodyPr wrap="none" rtlCol="0">
                <a:spAutoFit/>
              </a:bodyPr>
              <a:lstStyle/>
              <a:p>
                <a:pPr algn="ctr"/>
                <a:r>
                  <a:rPr lang="it-IT" sz="2000" b="1" dirty="0" err="1" smtClean="0"/>
                  <a:t>Northern</a:t>
                </a:r>
                <a:r>
                  <a:rPr lang="it-IT" sz="2000" b="1" dirty="0" smtClean="0"/>
                  <a:t> </a:t>
                </a:r>
              </a:p>
              <a:p>
                <a:pPr algn="ctr"/>
                <a:r>
                  <a:rPr lang="it-IT" sz="2000" b="1" dirty="0" smtClean="0"/>
                  <a:t>Europe</a:t>
                </a:r>
              </a:p>
            </p:txBody>
          </p:sp>
          <p:sp>
            <p:nvSpPr>
              <p:cNvPr id="24" name="CasellaDiTesto 23"/>
              <p:cNvSpPr txBox="1"/>
              <p:nvPr/>
            </p:nvSpPr>
            <p:spPr>
              <a:xfrm>
                <a:off x="389002" y="5611168"/>
                <a:ext cx="568073" cy="332375"/>
              </a:xfrm>
              <a:prstGeom prst="rect">
                <a:avLst/>
              </a:prstGeom>
              <a:noFill/>
            </p:spPr>
            <p:txBody>
              <a:bodyPr wrap="none" rtlCol="0">
                <a:spAutoFit/>
              </a:bodyPr>
              <a:lstStyle/>
              <a:p>
                <a:pPr algn="ctr"/>
                <a:r>
                  <a:rPr lang="it-IT" sz="2000" b="1" dirty="0" smtClean="0"/>
                  <a:t>Latin</a:t>
                </a:r>
              </a:p>
              <a:p>
                <a:pPr algn="ctr"/>
                <a:r>
                  <a:rPr lang="it-IT" sz="2000" b="1" dirty="0" smtClean="0"/>
                  <a:t>America</a:t>
                </a:r>
                <a:endParaRPr lang="en-GB" sz="2000" b="1" dirty="0"/>
              </a:p>
            </p:txBody>
          </p:sp>
          <p:sp>
            <p:nvSpPr>
              <p:cNvPr id="25" name="CasellaDiTesto 24"/>
              <p:cNvSpPr txBox="1"/>
              <p:nvPr/>
            </p:nvSpPr>
            <p:spPr>
              <a:xfrm>
                <a:off x="147606" y="4992877"/>
                <a:ext cx="775715" cy="400110"/>
              </a:xfrm>
              <a:prstGeom prst="rect">
                <a:avLst/>
              </a:prstGeom>
              <a:noFill/>
            </p:spPr>
            <p:txBody>
              <a:bodyPr wrap="square" rtlCol="0">
                <a:spAutoFit/>
              </a:bodyPr>
              <a:lstStyle/>
              <a:p>
                <a:r>
                  <a:rPr lang="it-IT" sz="2000" b="1" dirty="0" smtClean="0"/>
                  <a:t>USA</a:t>
                </a:r>
                <a:endParaRPr lang="en-GB" sz="2000" b="1" dirty="0"/>
              </a:p>
            </p:txBody>
          </p:sp>
          <p:sp>
            <p:nvSpPr>
              <p:cNvPr id="26" name="Freccia angolare in su 25"/>
              <p:cNvSpPr/>
              <p:nvPr/>
            </p:nvSpPr>
            <p:spPr>
              <a:xfrm rot="16200000" flipH="1">
                <a:off x="5760004" y="3477664"/>
                <a:ext cx="1231739" cy="2925372"/>
              </a:xfrm>
              <a:prstGeom prst="bentUpArrow">
                <a:avLst>
                  <a:gd name="adj1" fmla="val 44952"/>
                  <a:gd name="adj2" fmla="val 50000"/>
                  <a:gd name="adj3" fmla="val 50000"/>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7" name="CasellaDiTesto 26"/>
              <p:cNvSpPr txBox="1"/>
              <p:nvPr/>
            </p:nvSpPr>
            <p:spPr>
              <a:xfrm>
                <a:off x="5547957" y="5199154"/>
                <a:ext cx="2841932" cy="1015663"/>
              </a:xfrm>
              <a:prstGeom prst="rect">
                <a:avLst/>
              </a:prstGeom>
              <a:noFill/>
            </p:spPr>
            <p:txBody>
              <a:bodyPr wrap="none" rtlCol="0">
                <a:spAutoFit/>
              </a:bodyPr>
              <a:lstStyle/>
              <a:p>
                <a:r>
                  <a:rPr lang="en-GB" sz="2400" b="1" dirty="0" smtClean="0">
                    <a:solidFill>
                      <a:schemeClr val="bg1">
                        <a:lumMod val="50000"/>
                      </a:schemeClr>
                    </a:solidFill>
                  </a:rPr>
                  <a:t>Challenge:</a:t>
                </a:r>
              </a:p>
              <a:p>
                <a:r>
                  <a:rPr lang="en-GB" b="1" dirty="0" smtClean="0">
                    <a:solidFill>
                      <a:schemeClr val="bg1">
                        <a:lumMod val="50000"/>
                      </a:schemeClr>
                    </a:solidFill>
                  </a:rPr>
                  <a:t>Global Competitiveness of </a:t>
                </a:r>
              </a:p>
              <a:p>
                <a:r>
                  <a:rPr lang="en-GB" b="1" dirty="0" smtClean="0">
                    <a:solidFill>
                      <a:schemeClr val="bg1">
                        <a:lumMod val="50000"/>
                      </a:schemeClr>
                    </a:solidFill>
                  </a:rPr>
                  <a:t>Mediterranean T/C Industry</a:t>
                </a:r>
                <a:endParaRPr lang="en-GB" b="1" dirty="0">
                  <a:solidFill>
                    <a:schemeClr val="bg1">
                      <a:lumMod val="50000"/>
                    </a:schemeClr>
                  </a:solidFill>
                </a:endParaRPr>
              </a:p>
            </p:txBody>
          </p:sp>
          <p:sp>
            <p:nvSpPr>
              <p:cNvPr id="28" name="CasellaDiTesto 27"/>
              <p:cNvSpPr txBox="1"/>
              <p:nvPr/>
            </p:nvSpPr>
            <p:spPr>
              <a:xfrm>
                <a:off x="3865166" y="1555510"/>
                <a:ext cx="1825115" cy="461665"/>
              </a:xfrm>
              <a:prstGeom prst="rect">
                <a:avLst/>
              </a:prstGeom>
              <a:noFill/>
            </p:spPr>
            <p:txBody>
              <a:bodyPr wrap="none" rtlCol="0">
                <a:spAutoFit/>
              </a:bodyPr>
              <a:lstStyle/>
              <a:p>
                <a:r>
                  <a:rPr lang="en-GB" sz="2400" b="1" dirty="0" smtClean="0">
                    <a:solidFill>
                      <a:schemeClr val="bg1">
                        <a:lumMod val="50000"/>
                      </a:schemeClr>
                    </a:solidFill>
                  </a:rPr>
                  <a:t>Biggest Issue</a:t>
                </a:r>
              </a:p>
            </p:txBody>
          </p:sp>
          <p:sp>
            <p:nvSpPr>
              <p:cNvPr id="29" name="CasellaDiTesto 28"/>
              <p:cNvSpPr txBox="1"/>
              <p:nvPr/>
            </p:nvSpPr>
            <p:spPr>
              <a:xfrm>
                <a:off x="5717291" y="4608359"/>
                <a:ext cx="1813638" cy="646331"/>
              </a:xfrm>
              <a:prstGeom prst="rect">
                <a:avLst/>
              </a:prstGeom>
              <a:noFill/>
            </p:spPr>
            <p:txBody>
              <a:bodyPr wrap="none" rtlCol="0">
                <a:spAutoFit/>
              </a:bodyPr>
              <a:lstStyle/>
              <a:p>
                <a:r>
                  <a:rPr lang="en-GB" b="1" dirty="0" smtClean="0"/>
                  <a:t>Ultimate goal of </a:t>
                </a:r>
              </a:p>
              <a:p>
                <a:r>
                  <a:rPr lang="en-GB" b="1" dirty="0" err="1" smtClean="0"/>
                  <a:t>Tex</a:t>
                </a:r>
                <a:r>
                  <a:rPr lang="en-GB" b="1" dirty="0" smtClean="0"/>
                  <a:t>-Med Clusters</a:t>
                </a:r>
                <a:endParaRPr lang="en-GB" b="1" dirty="0"/>
              </a:p>
            </p:txBody>
          </p:sp>
        </p:grpSp>
      </p:grpSp>
      <p:pic>
        <p:nvPicPr>
          <p:cNvPr id="71" name="Immagine 70" descr="LogoTexMedClusters.jpg"/>
          <p:cNvPicPr>
            <a:picLocks noChangeAspect="1"/>
          </p:cNvPicPr>
          <p:nvPr/>
        </p:nvPicPr>
        <p:blipFill>
          <a:blip r:embed="rId4" cstate="print"/>
          <a:stretch>
            <a:fillRect/>
          </a:stretch>
        </p:blipFill>
        <p:spPr>
          <a:xfrm>
            <a:off x="7596336" y="260648"/>
            <a:ext cx="1223259" cy="552124"/>
          </a:xfrm>
          <a:prstGeom prst="rect">
            <a:avLst/>
          </a:prstGeom>
        </p:spPr>
      </p:pic>
      <p:pic>
        <p:nvPicPr>
          <p:cNvPr id="72" name="Immagine 71" descr="Logo ENPI.jpg"/>
          <p:cNvPicPr>
            <a:picLocks noChangeAspect="1"/>
          </p:cNvPicPr>
          <p:nvPr/>
        </p:nvPicPr>
        <p:blipFill>
          <a:blip r:embed="rId5" cstate="print"/>
          <a:stretch>
            <a:fillRect/>
          </a:stretch>
        </p:blipFill>
        <p:spPr>
          <a:xfrm>
            <a:off x="7549852" y="6413206"/>
            <a:ext cx="637480" cy="355894"/>
          </a:xfrm>
          <a:prstGeom prst="rect">
            <a:avLst/>
          </a:prstGeom>
        </p:spPr>
      </p:pic>
      <p:sp>
        <p:nvSpPr>
          <p:cNvPr id="73" name="Rettangolo 72"/>
          <p:cNvSpPr/>
          <p:nvPr/>
        </p:nvSpPr>
        <p:spPr>
          <a:xfrm>
            <a:off x="467544" y="6339095"/>
            <a:ext cx="8001056" cy="45719"/>
          </a:xfrm>
          <a:prstGeom prst="rect">
            <a:avLst/>
          </a:prstGeom>
          <a:solidFill>
            <a:srgbClr val="0033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pic>
        <p:nvPicPr>
          <p:cNvPr id="74" name="Immagine 73" descr="Logo Unione europea scritta lato.jpg"/>
          <p:cNvPicPr>
            <a:picLocks noChangeAspect="1"/>
          </p:cNvPicPr>
          <p:nvPr/>
        </p:nvPicPr>
        <p:blipFill>
          <a:blip r:embed="rId6" cstate="print"/>
          <a:stretch>
            <a:fillRect/>
          </a:stretch>
        </p:blipFill>
        <p:spPr>
          <a:xfrm>
            <a:off x="6467005" y="6496225"/>
            <a:ext cx="958676" cy="280991"/>
          </a:xfrm>
          <a:prstGeom prst="rect">
            <a:avLst/>
          </a:prstGeom>
        </p:spPr>
      </p:pic>
      <p:sp>
        <p:nvSpPr>
          <p:cNvPr id="75" name="CasellaDiTesto 74"/>
          <p:cNvSpPr txBox="1"/>
          <p:nvPr/>
        </p:nvSpPr>
        <p:spPr>
          <a:xfrm>
            <a:off x="467544" y="6429487"/>
            <a:ext cx="5186997" cy="369332"/>
          </a:xfrm>
          <a:prstGeom prst="rect">
            <a:avLst/>
          </a:prstGeom>
          <a:noFill/>
        </p:spPr>
        <p:txBody>
          <a:bodyPr wrap="none" rtlCol="0">
            <a:spAutoFit/>
          </a:bodyPr>
          <a:lstStyle/>
          <a:p>
            <a:r>
              <a:rPr lang="fr-FR" b="1" dirty="0" err="1">
                <a:solidFill>
                  <a:schemeClr val="accent1">
                    <a:lumMod val="75000"/>
                  </a:schemeClr>
                </a:solidFill>
              </a:rPr>
              <a:t>Capitalization</a:t>
            </a:r>
            <a:r>
              <a:rPr lang="fr-FR" b="1" dirty="0">
                <a:solidFill>
                  <a:schemeClr val="accent1">
                    <a:lumMod val="75000"/>
                  </a:schemeClr>
                </a:solidFill>
              </a:rPr>
              <a:t> Forum, Alexandria 1st </a:t>
            </a:r>
            <a:r>
              <a:rPr lang="fr-FR" b="1" dirty="0" err="1">
                <a:solidFill>
                  <a:schemeClr val="accent1">
                    <a:lumMod val="75000"/>
                  </a:schemeClr>
                </a:solidFill>
              </a:rPr>
              <a:t>December</a:t>
            </a:r>
            <a:r>
              <a:rPr lang="fr-FR" b="1" dirty="0">
                <a:solidFill>
                  <a:schemeClr val="accent1">
                    <a:lumMod val="75000"/>
                  </a:schemeClr>
                </a:solidFill>
              </a:rPr>
              <a:t> 2015</a:t>
            </a:r>
            <a:endParaRPr lang="fr-FR" dirty="0">
              <a:solidFill>
                <a:schemeClr val="accent1">
                  <a:lumMod val="75000"/>
                </a:schemeClr>
              </a:solidFill>
            </a:endParaRPr>
          </a:p>
        </p:txBody>
      </p:sp>
    </p:spTree>
    <p:extLst>
      <p:ext uri="{BB962C8B-B14F-4D97-AF65-F5344CB8AC3E}">
        <p14:creationId xmlns:p14="http://schemas.microsoft.com/office/powerpoint/2010/main" val="160913455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numero diapositiva 1"/>
          <p:cNvSpPr>
            <a:spLocks noGrp="1"/>
          </p:cNvSpPr>
          <p:nvPr>
            <p:ph type="sldNum" sz="quarter" idx="12"/>
          </p:nvPr>
        </p:nvSpPr>
        <p:spPr/>
        <p:txBody>
          <a:bodyPr/>
          <a:lstStyle/>
          <a:p>
            <a:fld id="{01E9E200-B787-4253-9A13-61AE61D0C841}" type="slidenum">
              <a:rPr lang="fr-FR" smtClean="0"/>
              <a:pPr/>
              <a:t>7</a:t>
            </a:fld>
            <a:endParaRPr lang="fr-FR"/>
          </a:p>
        </p:txBody>
      </p:sp>
      <p:sp>
        <p:nvSpPr>
          <p:cNvPr id="3" name="Titolo 2"/>
          <p:cNvSpPr>
            <a:spLocks noGrp="1"/>
          </p:cNvSpPr>
          <p:nvPr>
            <p:ph type="title"/>
          </p:nvPr>
        </p:nvSpPr>
        <p:spPr>
          <a:xfrm>
            <a:off x="457200" y="2636912"/>
            <a:ext cx="8229600" cy="1143000"/>
          </a:xfrm>
        </p:spPr>
        <p:txBody>
          <a:bodyPr>
            <a:normAutofit fontScale="90000"/>
          </a:bodyPr>
          <a:lstStyle/>
          <a:p>
            <a:r>
              <a:rPr lang="en-GB" dirty="0"/>
              <a:t>2</a:t>
            </a:r>
            <a:r>
              <a:rPr lang="en-GB" dirty="0" smtClean="0"/>
              <a:t>. Methodology</a:t>
            </a:r>
            <a:br>
              <a:rPr lang="en-GB" dirty="0" smtClean="0"/>
            </a:br>
            <a:r>
              <a:rPr lang="en-GB" dirty="0" smtClean="0"/>
              <a:t>for Assessment of the Clusters</a:t>
            </a:r>
            <a:br>
              <a:rPr lang="en-GB" dirty="0" smtClean="0"/>
            </a:br>
            <a:endParaRPr lang="en-GB" dirty="0"/>
          </a:p>
        </p:txBody>
      </p:sp>
      <p:pic>
        <p:nvPicPr>
          <p:cNvPr id="4" name="Immagine 3" descr="LogoTexMedClusters.jpg"/>
          <p:cNvPicPr>
            <a:picLocks noChangeAspect="1"/>
          </p:cNvPicPr>
          <p:nvPr/>
        </p:nvPicPr>
        <p:blipFill>
          <a:blip r:embed="rId2" cstate="print"/>
          <a:stretch>
            <a:fillRect/>
          </a:stretch>
        </p:blipFill>
        <p:spPr>
          <a:xfrm>
            <a:off x="7596336" y="260648"/>
            <a:ext cx="1223259" cy="552124"/>
          </a:xfrm>
          <a:prstGeom prst="rect">
            <a:avLst/>
          </a:prstGeom>
        </p:spPr>
      </p:pic>
      <p:pic>
        <p:nvPicPr>
          <p:cNvPr id="5" name="Immagine 4" descr="Logo ENPI.jpg"/>
          <p:cNvPicPr>
            <a:picLocks noChangeAspect="1"/>
          </p:cNvPicPr>
          <p:nvPr/>
        </p:nvPicPr>
        <p:blipFill>
          <a:blip r:embed="rId3" cstate="print"/>
          <a:stretch>
            <a:fillRect/>
          </a:stretch>
        </p:blipFill>
        <p:spPr>
          <a:xfrm>
            <a:off x="7549852" y="6413206"/>
            <a:ext cx="637480" cy="355894"/>
          </a:xfrm>
          <a:prstGeom prst="rect">
            <a:avLst/>
          </a:prstGeom>
        </p:spPr>
      </p:pic>
      <p:sp>
        <p:nvSpPr>
          <p:cNvPr id="6" name="Rettangolo 5"/>
          <p:cNvSpPr/>
          <p:nvPr/>
        </p:nvSpPr>
        <p:spPr>
          <a:xfrm>
            <a:off x="467544" y="6339095"/>
            <a:ext cx="8001056" cy="45719"/>
          </a:xfrm>
          <a:prstGeom prst="rect">
            <a:avLst/>
          </a:prstGeom>
          <a:solidFill>
            <a:srgbClr val="0033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pic>
        <p:nvPicPr>
          <p:cNvPr id="7" name="Immagine 6" descr="Logo Unione europea scritta lato.jpg"/>
          <p:cNvPicPr>
            <a:picLocks noChangeAspect="1"/>
          </p:cNvPicPr>
          <p:nvPr/>
        </p:nvPicPr>
        <p:blipFill>
          <a:blip r:embed="rId4" cstate="print"/>
          <a:stretch>
            <a:fillRect/>
          </a:stretch>
        </p:blipFill>
        <p:spPr>
          <a:xfrm>
            <a:off x="6467005" y="6496225"/>
            <a:ext cx="958676" cy="280991"/>
          </a:xfrm>
          <a:prstGeom prst="rect">
            <a:avLst/>
          </a:prstGeom>
        </p:spPr>
      </p:pic>
      <p:sp>
        <p:nvSpPr>
          <p:cNvPr id="8" name="CasellaDiTesto 7"/>
          <p:cNvSpPr txBox="1"/>
          <p:nvPr/>
        </p:nvSpPr>
        <p:spPr>
          <a:xfrm>
            <a:off x="467544" y="6429487"/>
            <a:ext cx="5186997" cy="369332"/>
          </a:xfrm>
          <a:prstGeom prst="rect">
            <a:avLst/>
          </a:prstGeom>
          <a:noFill/>
        </p:spPr>
        <p:txBody>
          <a:bodyPr wrap="none" rtlCol="0">
            <a:spAutoFit/>
          </a:bodyPr>
          <a:lstStyle/>
          <a:p>
            <a:r>
              <a:rPr lang="fr-FR" b="1" dirty="0" err="1">
                <a:solidFill>
                  <a:schemeClr val="accent1">
                    <a:lumMod val="75000"/>
                  </a:schemeClr>
                </a:solidFill>
              </a:rPr>
              <a:t>Capitalization</a:t>
            </a:r>
            <a:r>
              <a:rPr lang="fr-FR" b="1" dirty="0">
                <a:solidFill>
                  <a:schemeClr val="accent1">
                    <a:lumMod val="75000"/>
                  </a:schemeClr>
                </a:solidFill>
              </a:rPr>
              <a:t> Forum, Alexandria 1st </a:t>
            </a:r>
            <a:r>
              <a:rPr lang="fr-FR" b="1" dirty="0" err="1">
                <a:solidFill>
                  <a:schemeClr val="accent1">
                    <a:lumMod val="75000"/>
                  </a:schemeClr>
                </a:solidFill>
              </a:rPr>
              <a:t>December</a:t>
            </a:r>
            <a:r>
              <a:rPr lang="fr-FR" b="1" dirty="0">
                <a:solidFill>
                  <a:schemeClr val="accent1">
                    <a:lumMod val="75000"/>
                  </a:schemeClr>
                </a:solidFill>
              </a:rPr>
              <a:t> 2015</a:t>
            </a:r>
            <a:endParaRPr lang="fr-FR" dirty="0">
              <a:solidFill>
                <a:schemeClr val="accent1">
                  <a:lumMod val="75000"/>
                </a:schemeClr>
              </a:solidFill>
            </a:endParaRPr>
          </a:p>
        </p:txBody>
      </p:sp>
    </p:spTree>
    <p:extLst>
      <p:ext uri="{BB962C8B-B14F-4D97-AF65-F5344CB8AC3E}">
        <p14:creationId xmlns:p14="http://schemas.microsoft.com/office/powerpoint/2010/main" val="90666199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numero diapositiva 1"/>
          <p:cNvSpPr>
            <a:spLocks noGrp="1"/>
          </p:cNvSpPr>
          <p:nvPr>
            <p:ph type="sldNum" sz="quarter" idx="12"/>
          </p:nvPr>
        </p:nvSpPr>
        <p:spPr/>
        <p:txBody>
          <a:bodyPr/>
          <a:lstStyle/>
          <a:p>
            <a:fld id="{01E9E200-B787-4253-9A13-61AE61D0C841}" type="slidenum">
              <a:rPr lang="fr-FR" smtClean="0"/>
              <a:pPr/>
              <a:t>8</a:t>
            </a:fld>
            <a:endParaRPr lang="fr-FR"/>
          </a:p>
        </p:txBody>
      </p:sp>
      <p:sp>
        <p:nvSpPr>
          <p:cNvPr id="3" name="Titolo 2"/>
          <p:cNvSpPr>
            <a:spLocks noGrp="1"/>
          </p:cNvSpPr>
          <p:nvPr>
            <p:ph type="title"/>
          </p:nvPr>
        </p:nvSpPr>
        <p:spPr/>
        <p:txBody>
          <a:bodyPr>
            <a:normAutofit/>
          </a:bodyPr>
          <a:lstStyle/>
          <a:p>
            <a:pPr algn="l"/>
            <a:r>
              <a:rPr lang="en-GB" sz="3200" b="1" dirty="0" smtClean="0">
                <a:solidFill>
                  <a:schemeClr val="accent1">
                    <a:lumMod val="75000"/>
                  </a:schemeClr>
                </a:solidFill>
              </a:rPr>
              <a:t>SMEs Business Models.</a:t>
            </a:r>
            <a:endParaRPr lang="en-GB" sz="3200" b="1" dirty="0">
              <a:solidFill>
                <a:schemeClr val="accent1">
                  <a:lumMod val="75000"/>
                </a:schemeClr>
              </a:solidFill>
            </a:endParaRPr>
          </a:p>
        </p:txBody>
      </p:sp>
      <p:pic>
        <p:nvPicPr>
          <p:cNvPr id="6" name="Immagine 5"/>
          <p:cNvPicPr>
            <a:picLocks noChangeAspect="1"/>
          </p:cNvPicPr>
          <p:nvPr/>
        </p:nvPicPr>
        <p:blipFill>
          <a:blip r:embed="rId2"/>
          <a:stretch>
            <a:fillRect/>
          </a:stretch>
        </p:blipFill>
        <p:spPr>
          <a:xfrm>
            <a:off x="704850" y="1916430"/>
            <a:ext cx="7734300" cy="3025140"/>
          </a:xfrm>
          <a:prstGeom prst="rect">
            <a:avLst/>
          </a:prstGeom>
        </p:spPr>
      </p:pic>
      <p:sp>
        <p:nvSpPr>
          <p:cNvPr id="7" name="Titolo 1"/>
          <p:cNvSpPr txBox="1">
            <a:spLocks/>
          </p:cNvSpPr>
          <p:nvPr/>
        </p:nvSpPr>
        <p:spPr>
          <a:xfrm>
            <a:off x="383730" y="91175"/>
            <a:ext cx="82296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endParaRPr lang="en-US" sz="3200" b="1" dirty="0">
              <a:solidFill>
                <a:schemeClr val="accent1">
                  <a:lumMod val="75000"/>
                </a:schemeClr>
              </a:solidFill>
            </a:endParaRPr>
          </a:p>
        </p:txBody>
      </p:sp>
      <p:pic>
        <p:nvPicPr>
          <p:cNvPr id="8" name="Immagine 7" descr="LogoTexMedClusters.jpg"/>
          <p:cNvPicPr>
            <a:picLocks noChangeAspect="1"/>
          </p:cNvPicPr>
          <p:nvPr/>
        </p:nvPicPr>
        <p:blipFill>
          <a:blip r:embed="rId3" cstate="print"/>
          <a:stretch>
            <a:fillRect/>
          </a:stretch>
        </p:blipFill>
        <p:spPr>
          <a:xfrm>
            <a:off x="7596336" y="260648"/>
            <a:ext cx="1223259" cy="552124"/>
          </a:xfrm>
          <a:prstGeom prst="rect">
            <a:avLst/>
          </a:prstGeom>
        </p:spPr>
      </p:pic>
      <p:pic>
        <p:nvPicPr>
          <p:cNvPr id="9" name="Immagine 8" descr="Logo ENPI.jpg"/>
          <p:cNvPicPr>
            <a:picLocks noChangeAspect="1"/>
          </p:cNvPicPr>
          <p:nvPr/>
        </p:nvPicPr>
        <p:blipFill>
          <a:blip r:embed="rId4" cstate="print"/>
          <a:stretch>
            <a:fillRect/>
          </a:stretch>
        </p:blipFill>
        <p:spPr>
          <a:xfrm>
            <a:off x="7549852" y="6413206"/>
            <a:ext cx="637480" cy="355894"/>
          </a:xfrm>
          <a:prstGeom prst="rect">
            <a:avLst/>
          </a:prstGeom>
        </p:spPr>
      </p:pic>
      <p:pic>
        <p:nvPicPr>
          <p:cNvPr id="10" name="Immagine 9" descr="Logo Unione europea scritta lato.jpg"/>
          <p:cNvPicPr>
            <a:picLocks noChangeAspect="1"/>
          </p:cNvPicPr>
          <p:nvPr/>
        </p:nvPicPr>
        <p:blipFill>
          <a:blip r:embed="rId5" cstate="print"/>
          <a:stretch>
            <a:fillRect/>
          </a:stretch>
        </p:blipFill>
        <p:spPr>
          <a:xfrm>
            <a:off x="6467005" y="6496225"/>
            <a:ext cx="958676" cy="280991"/>
          </a:xfrm>
          <a:prstGeom prst="rect">
            <a:avLst/>
          </a:prstGeom>
        </p:spPr>
      </p:pic>
      <p:sp>
        <p:nvSpPr>
          <p:cNvPr id="11" name="CasellaDiTesto 10"/>
          <p:cNvSpPr txBox="1"/>
          <p:nvPr/>
        </p:nvSpPr>
        <p:spPr>
          <a:xfrm>
            <a:off x="467544" y="6429487"/>
            <a:ext cx="5186997" cy="369332"/>
          </a:xfrm>
          <a:prstGeom prst="rect">
            <a:avLst/>
          </a:prstGeom>
          <a:noFill/>
        </p:spPr>
        <p:txBody>
          <a:bodyPr wrap="none" rtlCol="0">
            <a:spAutoFit/>
          </a:bodyPr>
          <a:lstStyle/>
          <a:p>
            <a:r>
              <a:rPr lang="fr-FR" b="1" dirty="0" err="1">
                <a:solidFill>
                  <a:schemeClr val="accent1">
                    <a:lumMod val="75000"/>
                  </a:schemeClr>
                </a:solidFill>
              </a:rPr>
              <a:t>Capitalization</a:t>
            </a:r>
            <a:r>
              <a:rPr lang="fr-FR" b="1" dirty="0">
                <a:solidFill>
                  <a:schemeClr val="accent1">
                    <a:lumMod val="75000"/>
                  </a:schemeClr>
                </a:solidFill>
              </a:rPr>
              <a:t> Forum, Alexandria 1st </a:t>
            </a:r>
            <a:r>
              <a:rPr lang="fr-FR" b="1" dirty="0" err="1">
                <a:solidFill>
                  <a:schemeClr val="accent1">
                    <a:lumMod val="75000"/>
                  </a:schemeClr>
                </a:solidFill>
              </a:rPr>
              <a:t>December</a:t>
            </a:r>
            <a:r>
              <a:rPr lang="fr-FR" b="1" dirty="0">
                <a:solidFill>
                  <a:schemeClr val="accent1">
                    <a:lumMod val="75000"/>
                  </a:schemeClr>
                </a:solidFill>
              </a:rPr>
              <a:t> 2015</a:t>
            </a:r>
            <a:endParaRPr lang="fr-FR" dirty="0">
              <a:solidFill>
                <a:schemeClr val="accent1">
                  <a:lumMod val="75000"/>
                </a:schemeClr>
              </a:solidFill>
            </a:endParaRPr>
          </a:p>
        </p:txBody>
      </p:sp>
      <p:sp>
        <p:nvSpPr>
          <p:cNvPr id="12" name="Rettangolo 11"/>
          <p:cNvSpPr/>
          <p:nvPr/>
        </p:nvSpPr>
        <p:spPr>
          <a:xfrm>
            <a:off x="467544" y="6339095"/>
            <a:ext cx="8001056" cy="45719"/>
          </a:xfrm>
          <a:prstGeom prst="rect">
            <a:avLst/>
          </a:prstGeom>
          <a:solidFill>
            <a:srgbClr val="0033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Tree>
    <p:extLst>
      <p:ext uri="{BB962C8B-B14F-4D97-AF65-F5344CB8AC3E}">
        <p14:creationId xmlns:p14="http://schemas.microsoft.com/office/powerpoint/2010/main" val="209091987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numero diapositiva 1"/>
          <p:cNvSpPr>
            <a:spLocks noGrp="1"/>
          </p:cNvSpPr>
          <p:nvPr>
            <p:ph type="sldNum" sz="quarter" idx="12"/>
          </p:nvPr>
        </p:nvSpPr>
        <p:spPr>
          <a:xfrm>
            <a:off x="6702031" y="6341458"/>
            <a:ext cx="2133600" cy="365125"/>
          </a:xfrm>
        </p:spPr>
        <p:txBody>
          <a:bodyPr/>
          <a:lstStyle/>
          <a:p>
            <a:fld id="{01E9E200-B787-4253-9A13-61AE61D0C841}" type="slidenum">
              <a:rPr lang="fr-FR" smtClean="0"/>
              <a:pPr/>
              <a:t>9</a:t>
            </a:fld>
            <a:endParaRPr lang="fr-FR"/>
          </a:p>
        </p:txBody>
      </p:sp>
      <p:sp>
        <p:nvSpPr>
          <p:cNvPr id="3" name="Titolo 2"/>
          <p:cNvSpPr>
            <a:spLocks noGrp="1"/>
          </p:cNvSpPr>
          <p:nvPr>
            <p:ph type="title"/>
          </p:nvPr>
        </p:nvSpPr>
        <p:spPr>
          <a:xfrm>
            <a:off x="462445" y="-21967"/>
            <a:ext cx="8229600" cy="1143000"/>
          </a:xfrm>
        </p:spPr>
        <p:txBody>
          <a:bodyPr>
            <a:normAutofit/>
          </a:bodyPr>
          <a:lstStyle/>
          <a:p>
            <a:pPr algn="l"/>
            <a:r>
              <a:rPr lang="en-US" sz="3200" b="1" dirty="0" smtClean="0">
                <a:solidFill>
                  <a:schemeClr val="accent1">
                    <a:lumMod val="75000"/>
                  </a:schemeClr>
                </a:solidFill>
              </a:rPr>
              <a:t>The eight value chains.</a:t>
            </a:r>
            <a:endParaRPr lang="en-GB" sz="3200" dirty="0"/>
          </a:p>
        </p:txBody>
      </p:sp>
      <p:grpSp>
        <p:nvGrpSpPr>
          <p:cNvPr id="4" name="Gruppo 3"/>
          <p:cNvGrpSpPr/>
          <p:nvPr/>
        </p:nvGrpSpPr>
        <p:grpSpPr>
          <a:xfrm>
            <a:off x="251520" y="1268760"/>
            <a:ext cx="7946721" cy="4392488"/>
            <a:chOff x="369696" y="698662"/>
            <a:chExt cx="8774305" cy="5640433"/>
          </a:xfrm>
        </p:grpSpPr>
        <p:grpSp>
          <p:nvGrpSpPr>
            <p:cNvPr id="5" name="Gruppo 4"/>
            <p:cNvGrpSpPr/>
            <p:nvPr/>
          </p:nvGrpSpPr>
          <p:grpSpPr>
            <a:xfrm>
              <a:off x="1367136" y="1010503"/>
              <a:ext cx="7776865" cy="5328592"/>
              <a:chOff x="683568" y="1268760"/>
              <a:chExt cx="7776864" cy="5328592"/>
            </a:xfrm>
          </p:grpSpPr>
          <p:grpSp>
            <p:nvGrpSpPr>
              <p:cNvPr id="52" name="Gruppo 51"/>
              <p:cNvGrpSpPr/>
              <p:nvPr/>
            </p:nvGrpSpPr>
            <p:grpSpPr>
              <a:xfrm>
                <a:off x="1115616" y="1844824"/>
                <a:ext cx="6984776" cy="4680520"/>
                <a:chOff x="1115616" y="1484784"/>
                <a:chExt cx="6984776" cy="4680520"/>
              </a:xfrm>
            </p:grpSpPr>
            <p:sp>
              <p:nvSpPr>
                <p:cNvPr id="62" name="Pentagono 61"/>
                <p:cNvSpPr/>
                <p:nvPr/>
              </p:nvSpPr>
              <p:spPr>
                <a:xfrm>
                  <a:off x="1115616" y="2091709"/>
                  <a:ext cx="6984776" cy="432048"/>
                </a:xfrm>
                <a:prstGeom prst="homePlate">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Pentagono 62"/>
                <p:cNvSpPr/>
                <p:nvPr/>
              </p:nvSpPr>
              <p:spPr>
                <a:xfrm>
                  <a:off x="1115616" y="1484784"/>
                  <a:ext cx="6984776" cy="432048"/>
                </a:xfrm>
                <a:prstGeom prst="homePlate">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Pentagono 63"/>
                <p:cNvSpPr/>
                <p:nvPr/>
              </p:nvSpPr>
              <p:spPr>
                <a:xfrm>
                  <a:off x="1115616" y="2698634"/>
                  <a:ext cx="6984776" cy="432048"/>
                </a:xfrm>
                <a:prstGeom prst="homePlat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Pentagono 64"/>
                <p:cNvSpPr/>
                <p:nvPr/>
              </p:nvSpPr>
              <p:spPr>
                <a:xfrm>
                  <a:off x="1115616" y="3305559"/>
                  <a:ext cx="6984776" cy="432048"/>
                </a:xfrm>
                <a:prstGeom prst="homePlat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Pentagono 65"/>
                <p:cNvSpPr/>
                <p:nvPr/>
              </p:nvSpPr>
              <p:spPr>
                <a:xfrm>
                  <a:off x="1115616" y="3912484"/>
                  <a:ext cx="6984776" cy="432048"/>
                </a:xfrm>
                <a:prstGeom prst="homePlate">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Pentagono 66"/>
                <p:cNvSpPr/>
                <p:nvPr/>
              </p:nvSpPr>
              <p:spPr>
                <a:xfrm>
                  <a:off x="1115616" y="4519409"/>
                  <a:ext cx="6984776" cy="432048"/>
                </a:xfrm>
                <a:prstGeom prst="homePlate">
                  <a:avLst/>
                </a:prstGeom>
                <a:solidFill>
                  <a:srgbClr val="00FF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Pentagono 67"/>
                <p:cNvSpPr/>
                <p:nvPr/>
              </p:nvSpPr>
              <p:spPr>
                <a:xfrm>
                  <a:off x="1115616" y="5126334"/>
                  <a:ext cx="6984776" cy="432048"/>
                </a:xfrm>
                <a:prstGeom prst="homePlat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Pentagono 68"/>
                <p:cNvSpPr/>
                <p:nvPr/>
              </p:nvSpPr>
              <p:spPr>
                <a:xfrm>
                  <a:off x="1115616" y="5733256"/>
                  <a:ext cx="6984776" cy="432048"/>
                </a:xfrm>
                <a:prstGeom prst="homePlate">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53" name="Gruppo 52"/>
              <p:cNvGrpSpPr/>
              <p:nvPr/>
            </p:nvGrpSpPr>
            <p:grpSpPr>
              <a:xfrm>
                <a:off x="683568" y="1268760"/>
                <a:ext cx="7776864" cy="5328592"/>
                <a:chOff x="683568" y="1268760"/>
                <a:chExt cx="7776864" cy="5328592"/>
              </a:xfrm>
            </p:grpSpPr>
            <p:cxnSp>
              <p:nvCxnSpPr>
                <p:cNvPr id="54" name="Connettore 1 53"/>
                <p:cNvCxnSpPr/>
                <p:nvPr/>
              </p:nvCxnSpPr>
              <p:spPr>
                <a:xfrm>
                  <a:off x="1115616" y="1268760"/>
                  <a:ext cx="0" cy="532859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5" name="Connettore 1 54"/>
                <p:cNvCxnSpPr/>
                <p:nvPr/>
              </p:nvCxnSpPr>
              <p:spPr>
                <a:xfrm>
                  <a:off x="2123728" y="1268760"/>
                  <a:ext cx="0" cy="532859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6" name="Connettore 1 55"/>
                <p:cNvCxnSpPr/>
                <p:nvPr/>
              </p:nvCxnSpPr>
              <p:spPr>
                <a:xfrm>
                  <a:off x="3319061" y="1268760"/>
                  <a:ext cx="0" cy="532859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7" name="Connettore 1 56"/>
                <p:cNvCxnSpPr/>
                <p:nvPr/>
              </p:nvCxnSpPr>
              <p:spPr>
                <a:xfrm>
                  <a:off x="4514394" y="1268760"/>
                  <a:ext cx="0" cy="532859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8" name="Connettore 1 57"/>
                <p:cNvCxnSpPr/>
                <p:nvPr/>
              </p:nvCxnSpPr>
              <p:spPr>
                <a:xfrm>
                  <a:off x="5709727" y="1268760"/>
                  <a:ext cx="0" cy="532859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9" name="Connettore 1 58"/>
                <p:cNvCxnSpPr/>
                <p:nvPr/>
              </p:nvCxnSpPr>
              <p:spPr>
                <a:xfrm>
                  <a:off x="6905060" y="1268760"/>
                  <a:ext cx="0" cy="532859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0" name="Connettore 1 59"/>
                <p:cNvCxnSpPr/>
                <p:nvPr/>
              </p:nvCxnSpPr>
              <p:spPr>
                <a:xfrm>
                  <a:off x="8100392" y="1268760"/>
                  <a:ext cx="0" cy="5328592"/>
                </a:xfrm>
                <a:prstGeom prst="line">
                  <a:avLst/>
                </a:prstGeom>
              </p:spPr>
              <p:style>
                <a:lnRef idx="1">
                  <a:schemeClr val="accent1"/>
                </a:lnRef>
                <a:fillRef idx="0">
                  <a:schemeClr val="accent1"/>
                </a:fillRef>
                <a:effectRef idx="0">
                  <a:schemeClr val="accent1"/>
                </a:effectRef>
                <a:fontRef idx="minor">
                  <a:schemeClr val="tx1"/>
                </a:fontRef>
              </p:style>
            </p:cxnSp>
            <p:cxnSp>
              <p:nvCxnSpPr>
                <p:cNvPr id="61" name="Connettore 1 60"/>
                <p:cNvCxnSpPr/>
                <p:nvPr/>
              </p:nvCxnSpPr>
              <p:spPr>
                <a:xfrm>
                  <a:off x="683568" y="1628800"/>
                  <a:ext cx="7776864"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grpSp>
        <p:grpSp>
          <p:nvGrpSpPr>
            <p:cNvPr id="6" name="Gruppo 5"/>
            <p:cNvGrpSpPr/>
            <p:nvPr/>
          </p:nvGrpSpPr>
          <p:grpSpPr>
            <a:xfrm>
              <a:off x="369696" y="698662"/>
              <a:ext cx="8431911" cy="5560041"/>
              <a:chOff x="369696" y="698662"/>
              <a:chExt cx="8431911" cy="5560041"/>
            </a:xfrm>
          </p:grpSpPr>
          <p:sp>
            <p:nvSpPr>
              <p:cNvPr id="7" name="CasellaDiTesto 6"/>
              <p:cNvSpPr txBox="1"/>
              <p:nvPr/>
            </p:nvSpPr>
            <p:spPr>
              <a:xfrm>
                <a:off x="957101" y="1658575"/>
                <a:ext cx="753027" cy="338554"/>
              </a:xfrm>
              <a:prstGeom prst="rect">
                <a:avLst/>
              </a:prstGeom>
              <a:noFill/>
            </p:spPr>
            <p:txBody>
              <a:bodyPr wrap="none" rtlCol="0">
                <a:spAutoFit/>
              </a:bodyPr>
              <a:lstStyle/>
              <a:p>
                <a:r>
                  <a:rPr lang="en-US" sz="1600" b="1" dirty="0" smtClean="0">
                    <a:solidFill>
                      <a:schemeClr val="accent2">
                        <a:lumMod val="75000"/>
                      </a:schemeClr>
                    </a:solidFill>
                  </a:rPr>
                  <a:t>PRATO</a:t>
                </a:r>
                <a:endParaRPr lang="en-US" sz="1600" b="1" dirty="0">
                  <a:solidFill>
                    <a:schemeClr val="accent2">
                      <a:lumMod val="75000"/>
                    </a:schemeClr>
                  </a:solidFill>
                </a:endParaRPr>
              </a:p>
            </p:txBody>
          </p:sp>
          <p:sp>
            <p:nvSpPr>
              <p:cNvPr id="8" name="CasellaDiTesto 7"/>
              <p:cNvSpPr txBox="1"/>
              <p:nvPr/>
            </p:nvSpPr>
            <p:spPr>
              <a:xfrm>
                <a:off x="664329" y="2234639"/>
                <a:ext cx="1045799" cy="338554"/>
              </a:xfrm>
              <a:prstGeom prst="rect">
                <a:avLst/>
              </a:prstGeom>
              <a:noFill/>
            </p:spPr>
            <p:txBody>
              <a:bodyPr wrap="none" rtlCol="0">
                <a:spAutoFit/>
              </a:bodyPr>
              <a:lstStyle/>
              <a:p>
                <a:r>
                  <a:rPr lang="en-US" sz="1600" b="1" smtClean="0">
                    <a:solidFill>
                      <a:schemeClr val="accent2">
                        <a:lumMod val="75000"/>
                      </a:schemeClr>
                    </a:solidFill>
                  </a:rPr>
                  <a:t>SABADELL</a:t>
                </a:r>
                <a:endParaRPr lang="en-US" sz="1600" b="1">
                  <a:solidFill>
                    <a:schemeClr val="accent2">
                      <a:lumMod val="75000"/>
                    </a:schemeClr>
                  </a:solidFill>
                </a:endParaRPr>
              </a:p>
            </p:txBody>
          </p:sp>
          <p:sp>
            <p:nvSpPr>
              <p:cNvPr id="9" name="CasellaDiTesto 8"/>
              <p:cNvSpPr txBox="1"/>
              <p:nvPr/>
            </p:nvSpPr>
            <p:spPr>
              <a:xfrm>
                <a:off x="467544" y="2810703"/>
                <a:ext cx="1242584" cy="338554"/>
              </a:xfrm>
              <a:prstGeom prst="rect">
                <a:avLst/>
              </a:prstGeom>
              <a:noFill/>
            </p:spPr>
            <p:txBody>
              <a:bodyPr wrap="none" rtlCol="0">
                <a:spAutoFit/>
              </a:bodyPr>
              <a:lstStyle/>
              <a:p>
                <a:r>
                  <a:rPr lang="en-US" sz="1600" b="1" smtClean="0">
                    <a:solidFill>
                      <a:schemeClr val="accent2">
                        <a:lumMod val="75000"/>
                      </a:schemeClr>
                    </a:solidFill>
                  </a:rPr>
                  <a:t>THESSALON.</a:t>
                </a:r>
                <a:endParaRPr lang="en-US" sz="1600" b="1">
                  <a:solidFill>
                    <a:schemeClr val="accent2">
                      <a:lumMod val="75000"/>
                    </a:schemeClr>
                  </a:solidFill>
                </a:endParaRPr>
              </a:p>
            </p:txBody>
          </p:sp>
          <p:sp>
            <p:nvSpPr>
              <p:cNvPr id="10" name="CasellaDiTesto 9"/>
              <p:cNvSpPr txBox="1"/>
              <p:nvPr/>
            </p:nvSpPr>
            <p:spPr>
              <a:xfrm>
                <a:off x="420369" y="3459334"/>
                <a:ext cx="1335445" cy="395486"/>
              </a:xfrm>
              <a:prstGeom prst="rect">
                <a:avLst/>
              </a:prstGeom>
              <a:noFill/>
            </p:spPr>
            <p:txBody>
              <a:bodyPr wrap="none" rtlCol="0">
                <a:spAutoFit/>
              </a:bodyPr>
              <a:lstStyle/>
              <a:p>
                <a:r>
                  <a:rPr lang="en-US" sz="1600" b="1" dirty="0" smtClean="0">
                    <a:solidFill>
                      <a:schemeClr val="accent2">
                        <a:lumMod val="75000"/>
                      </a:schemeClr>
                    </a:solidFill>
                  </a:rPr>
                  <a:t>TUNISIA  T/C</a:t>
                </a:r>
              </a:p>
            </p:txBody>
          </p:sp>
          <p:sp>
            <p:nvSpPr>
              <p:cNvPr id="11" name="CasellaDiTesto 10"/>
              <p:cNvSpPr txBox="1"/>
              <p:nvPr/>
            </p:nvSpPr>
            <p:spPr>
              <a:xfrm>
                <a:off x="369696" y="4682911"/>
                <a:ext cx="1340432" cy="338554"/>
              </a:xfrm>
              <a:prstGeom prst="rect">
                <a:avLst/>
              </a:prstGeom>
              <a:noFill/>
            </p:spPr>
            <p:txBody>
              <a:bodyPr wrap="none" rtlCol="0">
                <a:spAutoFit/>
              </a:bodyPr>
              <a:lstStyle/>
              <a:p>
                <a:r>
                  <a:rPr lang="en-US" sz="1600" b="1" smtClean="0">
                    <a:solidFill>
                      <a:schemeClr val="accent2">
                        <a:lumMod val="75000"/>
                      </a:schemeClr>
                    </a:solidFill>
                  </a:rPr>
                  <a:t>ALEXANDRIA </a:t>
                </a:r>
                <a:endParaRPr lang="en-US" sz="1600" b="1">
                  <a:solidFill>
                    <a:schemeClr val="accent2">
                      <a:lumMod val="75000"/>
                    </a:schemeClr>
                  </a:solidFill>
                </a:endParaRPr>
              </a:p>
            </p:txBody>
          </p:sp>
          <p:sp>
            <p:nvSpPr>
              <p:cNvPr id="12" name="CasellaDiTesto 11"/>
              <p:cNvSpPr txBox="1"/>
              <p:nvPr/>
            </p:nvSpPr>
            <p:spPr>
              <a:xfrm>
                <a:off x="493128" y="5258975"/>
                <a:ext cx="1217000" cy="338554"/>
              </a:xfrm>
              <a:prstGeom prst="rect">
                <a:avLst/>
              </a:prstGeom>
              <a:noFill/>
            </p:spPr>
            <p:txBody>
              <a:bodyPr wrap="none" rtlCol="0">
                <a:spAutoFit/>
              </a:bodyPr>
              <a:lstStyle/>
              <a:p>
                <a:r>
                  <a:rPr lang="en-US" sz="1600" b="1" smtClean="0">
                    <a:solidFill>
                      <a:schemeClr val="accent2">
                        <a:lumMod val="75000"/>
                      </a:schemeClr>
                    </a:solidFill>
                  </a:rPr>
                  <a:t>BETHLEHEM</a:t>
                </a:r>
                <a:endParaRPr lang="en-US" sz="1600" b="1">
                  <a:solidFill>
                    <a:schemeClr val="accent2">
                      <a:lumMod val="75000"/>
                    </a:schemeClr>
                  </a:solidFill>
                </a:endParaRPr>
              </a:p>
            </p:txBody>
          </p:sp>
          <p:sp>
            <p:nvSpPr>
              <p:cNvPr id="13" name="CasellaDiTesto 12"/>
              <p:cNvSpPr txBox="1"/>
              <p:nvPr/>
            </p:nvSpPr>
            <p:spPr>
              <a:xfrm>
                <a:off x="781669" y="5835039"/>
                <a:ext cx="928459" cy="338554"/>
              </a:xfrm>
              <a:prstGeom prst="rect">
                <a:avLst/>
              </a:prstGeom>
              <a:noFill/>
            </p:spPr>
            <p:txBody>
              <a:bodyPr wrap="none" rtlCol="0">
                <a:spAutoFit/>
              </a:bodyPr>
              <a:lstStyle/>
              <a:p>
                <a:r>
                  <a:rPr lang="en-US" sz="1600" b="1" smtClean="0">
                    <a:solidFill>
                      <a:schemeClr val="accent2">
                        <a:lumMod val="75000"/>
                      </a:schemeClr>
                    </a:solidFill>
                  </a:rPr>
                  <a:t>AMMAN</a:t>
                </a:r>
                <a:endParaRPr lang="en-US" sz="1600" b="1">
                  <a:solidFill>
                    <a:schemeClr val="accent2">
                      <a:lumMod val="75000"/>
                    </a:schemeClr>
                  </a:solidFill>
                </a:endParaRPr>
              </a:p>
            </p:txBody>
          </p:sp>
          <p:sp>
            <p:nvSpPr>
              <p:cNvPr id="14" name="CasellaDiTesto 13"/>
              <p:cNvSpPr txBox="1"/>
              <p:nvPr/>
            </p:nvSpPr>
            <p:spPr>
              <a:xfrm>
                <a:off x="2056767" y="698662"/>
                <a:ext cx="624786" cy="584776"/>
              </a:xfrm>
              <a:prstGeom prst="rect">
                <a:avLst/>
              </a:prstGeom>
              <a:noFill/>
            </p:spPr>
            <p:txBody>
              <a:bodyPr wrap="none" rtlCol="0">
                <a:spAutoFit/>
              </a:bodyPr>
              <a:lstStyle/>
              <a:p>
                <a:r>
                  <a:rPr lang="en-US" sz="1600" b="1" dirty="0" smtClean="0"/>
                  <a:t>Fiber</a:t>
                </a:r>
              </a:p>
              <a:p>
                <a:r>
                  <a:rPr lang="en-US" sz="1600" b="1" dirty="0" smtClean="0"/>
                  <a:t>Prep </a:t>
                </a:r>
              </a:p>
            </p:txBody>
          </p:sp>
          <p:sp>
            <p:nvSpPr>
              <p:cNvPr id="15" name="CasellaDiTesto 14"/>
              <p:cNvSpPr txBox="1"/>
              <p:nvPr/>
            </p:nvSpPr>
            <p:spPr>
              <a:xfrm>
                <a:off x="3136887" y="944883"/>
                <a:ext cx="691600" cy="338554"/>
              </a:xfrm>
              <a:prstGeom prst="rect">
                <a:avLst/>
              </a:prstGeom>
              <a:noFill/>
            </p:spPr>
            <p:txBody>
              <a:bodyPr wrap="none" rtlCol="0">
                <a:spAutoFit/>
              </a:bodyPr>
              <a:lstStyle/>
              <a:p>
                <a:r>
                  <a:rPr lang="en-US" sz="1600" b="1" smtClean="0"/>
                  <a:t>Yarns </a:t>
                </a:r>
              </a:p>
            </p:txBody>
          </p:sp>
          <p:sp>
            <p:nvSpPr>
              <p:cNvPr id="16" name="CasellaDiTesto 15"/>
              <p:cNvSpPr txBox="1"/>
              <p:nvPr/>
            </p:nvSpPr>
            <p:spPr>
              <a:xfrm>
                <a:off x="4289015" y="944883"/>
                <a:ext cx="823431" cy="338554"/>
              </a:xfrm>
              <a:prstGeom prst="rect">
                <a:avLst/>
              </a:prstGeom>
              <a:noFill/>
            </p:spPr>
            <p:txBody>
              <a:bodyPr wrap="none" rtlCol="0">
                <a:spAutoFit/>
              </a:bodyPr>
              <a:lstStyle/>
              <a:p>
                <a:r>
                  <a:rPr lang="en-US" sz="1600" b="1" smtClean="0"/>
                  <a:t>Fabrics </a:t>
                </a:r>
              </a:p>
            </p:txBody>
          </p:sp>
          <p:sp>
            <p:nvSpPr>
              <p:cNvPr id="17" name="CasellaDiTesto 16"/>
              <p:cNvSpPr txBox="1"/>
              <p:nvPr/>
            </p:nvSpPr>
            <p:spPr>
              <a:xfrm>
                <a:off x="5297127" y="698662"/>
                <a:ext cx="1224136" cy="584776"/>
              </a:xfrm>
              <a:prstGeom prst="rect">
                <a:avLst/>
              </a:prstGeom>
              <a:noFill/>
            </p:spPr>
            <p:txBody>
              <a:bodyPr wrap="square" rtlCol="0">
                <a:spAutoFit/>
              </a:bodyPr>
              <a:lstStyle/>
              <a:p>
                <a:r>
                  <a:rPr lang="en-US" sz="1600" b="1" smtClean="0"/>
                  <a:t>Add Value</a:t>
                </a:r>
              </a:p>
              <a:p>
                <a:r>
                  <a:rPr lang="en-US" sz="1600" b="1" smtClean="0"/>
                  <a:t>Wet/Finish</a:t>
                </a:r>
              </a:p>
            </p:txBody>
          </p:sp>
          <p:sp>
            <p:nvSpPr>
              <p:cNvPr id="18" name="CasellaDiTesto 17"/>
              <p:cNvSpPr txBox="1"/>
              <p:nvPr/>
            </p:nvSpPr>
            <p:spPr>
              <a:xfrm>
                <a:off x="6665279" y="698662"/>
                <a:ext cx="864096" cy="584776"/>
              </a:xfrm>
              <a:prstGeom prst="rect">
                <a:avLst/>
              </a:prstGeom>
              <a:noFill/>
            </p:spPr>
            <p:txBody>
              <a:bodyPr wrap="square" rtlCol="0">
                <a:spAutoFit/>
              </a:bodyPr>
              <a:lstStyle/>
              <a:p>
                <a:r>
                  <a:rPr lang="en-US" sz="1600" b="1" smtClean="0"/>
                  <a:t>CMT</a:t>
                </a:r>
              </a:p>
              <a:p>
                <a:r>
                  <a:rPr lang="en-US" sz="1600" b="1" smtClean="0"/>
                  <a:t>Conf.</a:t>
                </a:r>
              </a:p>
            </p:txBody>
          </p:sp>
          <p:sp>
            <p:nvSpPr>
              <p:cNvPr id="19" name="CasellaDiTesto 18"/>
              <p:cNvSpPr txBox="1"/>
              <p:nvPr/>
            </p:nvSpPr>
            <p:spPr>
              <a:xfrm>
                <a:off x="7721486" y="698662"/>
                <a:ext cx="1080121" cy="584776"/>
              </a:xfrm>
              <a:prstGeom prst="rect">
                <a:avLst/>
              </a:prstGeom>
              <a:noFill/>
            </p:spPr>
            <p:txBody>
              <a:bodyPr wrap="square" rtlCol="0">
                <a:spAutoFit/>
              </a:bodyPr>
              <a:lstStyle/>
              <a:p>
                <a:r>
                  <a:rPr lang="en-US" sz="1600" b="1" smtClean="0"/>
                  <a:t>Final mkt Retail</a:t>
                </a:r>
              </a:p>
            </p:txBody>
          </p:sp>
          <p:sp>
            <p:nvSpPr>
              <p:cNvPr id="20" name="Ovale 19"/>
              <p:cNvSpPr/>
              <p:nvPr/>
            </p:nvSpPr>
            <p:spPr>
              <a:xfrm>
                <a:off x="3338672" y="1726391"/>
                <a:ext cx="144016" cy="144016"/>
              </a:xfrm>
              <a:prstGeom prst="ellipse">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Ovale 20"/>
              <p:cNvSpPr/>
              <p:nvPr/>
            </p:nvSpPr>
            <p:spPr>
              <a:xfrm>
                <a:off x="5508104" y="1586567"/>
                <a:ext cx="495672" cy="423664"/>
              </a:xfrm>
              <a:prstGeom prst="ellipse">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Ovale 21"/>
              <p:cNvSpPr/>
              <p:nvPr/>
            </p:nvSpPr>
            <p:spPr>
              <a:xfrm>
                <a:off x="4467330" y="1658575"/>
                <a:ext cx="279648" cy="279648"/>
              </a:xfrm>
              <a:prstGeom prst="ellipse">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Ovale 22"/>
              <p:cNvSpPr/>
              <p:nvPr/>
            </p:nvSpPr>
            <p:spPr>
              <a:xfrm>
                <a:off x="6875512" y="1658575"/>
                <a:ext cx="279648" cy="279648"/>
              </a:xfrm>
              <a:prstGeom prst="ellipse">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Ovale 23"/>
              <p:cNvSpPr/>
              <p:nvPr/>
            </p:nvSpPr>
            <p:spPr>
              <a:xfrm>
                <a:off x="8031553" y="1726391"/>
                <a:ext cx="144016" cy="144016"/>
              </a:xfrm>
              <a:prstGeom prst="ellipse">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Ovale 24"/>
              <p:cNvSpPr/>
              <p:nvPr/>
            </p:nvSpPr>
            <p:spPr>
              <a:xfrm>
                <a:off x="5575920" y="2234639"/>
                <a:ext cx="360040" cy="351656"/>
              </a:xfrm>
              <a:prstGeom prst="ellipse">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Ovale 25"/>
              <p:cNvSpPr/>
              <p:nvPr/>
            </p:nvSpPr>
            <p:spPr>
              <a:xfrm>
                <a:off x="4476807" y="2285597"/>
                <a:ext cx="260694" cy="249741"/>
              </a:xfrm>
              <a:prstGeom prst="ellipse">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Ovale 26"/>
              <p:cNvSpPr/>
              <p:nvPr/>
            </p:nvSpPr>
            <p:spPr>
              <a:xfrm>
                <a:off x="3338672" y="2338459"/>
                <a:ext cx="144016" cy="144016"/>
              </a:xfrm>
              <a:prstGeom prst="ellipse">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Ovale 27"/>
              <p:cNvSpPr/>
              <p:nvPr/>
            </p:nvSpPr>
            <p:spPr>
              <a:xfrm>
                <a:off x="2127126" y="2871975"/>
                <a:ext cx="379090" cy="331465"/>
              </a:xfrm>
              <a:prstGeom prst="ellipse">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Ovale 28"/>
              <p:cNvSpPr/>
              <p:nvPr/>
            </p:nvSpPr>
            <p:spPr>
              <a:xfrm>
                <a:off x="6875512" y="2270643"/>
                <a:ext cx="279648" cy="279648"/>
              </a:xfrm>
              <a:prstGeom prst="ellipse">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Ovale 29"/>
              <p:cNvSpPr/>
              <p:nvPr/>
            </p:nvSpPr>
            <p:spPr>
              <a:xfrm>
                <a:off x="8002096" y="2302455"/>
                <a:ext cx="202930" cy="216024"/>
              </a:xfrm>
              <a:prstGeom prst="ellipse">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Ovale 30"/>
              <p:cNvSpPr/>
              <p:nvPr/>
            </p:nvSpPr>
            <p:spPr>
              <a:xfrm>
                <a:off x="3309801" y="2936828"/>
                <a:ext cx="201758" cy="201758"/>
              </a:xfrm>
              <a:prstGeom prst="ellipse">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Ovale 31"/>
              <p:cNvSpPr/>
              <p:nvPr/>
            </p:nvSpPr>
            <p:spPr>
              <a:xfrm>
                <a:off x="4449247" y="2886434"/>
                <a:ext cx="315815" cy="302546"/>
              </a:xfrm>
              <a:prstGeom prst="ellipse">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Ovale 32"/>
              <p:cNvSpPr/>
              <p:nvPr/>
            </p:nvSpPr>
            <p:spPr>
              <a:xfrm>
                <a:off x="5575920" y="2861879"/>
                <a:ext cx="360040" cy="351656"/>
              </a:xfrm>
              <a:prstGeom prst="ellipse">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Ovale 33"/>
              <p:cNvSpPr/>
              <p:nvPr/>
            </p:nvSpPr>
            <p:spPr>
              <a:xfrm>
                <a:off x="7963737" y="2897883"/>
                <a:ext cx="279648" cy="279648"/>
              </a:xfrm>
              <a:prstGeom prst="ellipse">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Ovale 34"/>
              <p:cNvSpPr/>
              <p:nvPr/>
            </p:nvSpPr>
            <p:spPr>
              <a:xfrm>
                <a:off x="6767500" y="2784427"/>
                <a:ext cx="688271" cy="404553"/>
              </a:xfrm>
              <a:prstGeom prst="ellipse">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smtClean="0"/>
                  <a:t>CO</a:t>
                </a:r>
                <a:endParaRPr lang="en-US" sz="1400" b="1" dirty="0"/>
              </a:p>
            </p:txBody>
          </p:sp>
          <p:sp>
            <p:nvSpPr>
              <p:cNvPr id="36" name="Ovale 35"/>
              <p:cNvSpPr/>
              <p:nvPr/>
            </p:nvSpPr>
            <p:spPr>
              <a:xfrm>
                <a:off x="2064643" y="4607877"/>
                <a:ext cx="504056" cy="432048"/>
              </a:xfrm>
              <a:prstGeom prst="ellipse">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Ovale 36"/>
              <p:cNvSpPr/>
              <p:nvPr/>
            </p:nvSpPr>
            <p:spPr>
              <a:xfrm>
                <a:off x="6767500" y="3423368"/>
                <a:ext cx="495672" cy="423664"/>
              </a:xfrm>
              <a:prstGeom prst="ellipse">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Ovale 37"/>
              <p:cNvSpPr/>
              <p:nvPr/>
            </p:nvSpPr>
            <p:spPr>
              <a:xfrm>
                <a:off x="4535146" y="3563192"/>
                <a:ext cx="144016" cy="144016"/>
              </a:xfrm>
              <a:prstGeom prst="ellipse">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Ovale 38"/>
              <p:cNvSpPr/>
              <p:nvPr/>
            </p:nvSpPr>
            <p:spPr>
              <a:xfrm>
                <a:off x="3338672" y="3563192"/>
                <a:ext cx="144016" cy="144016"/>
              </a:xfrm>
              <a:prstGeom prst="ellipse">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Ovale 39"/>
              <p:cNvSpPr/>
              <p:nvPr/>
            </p:nvSpPr>
            <p:spPr>
              <a:xfrm>
                <a:off x="8031553" y="3563192"/>
                <a:ext cx="144016" cy="144016"/>
              </a:xfrm>
              <a:prstGeom prst="ellipse">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Ovale 40"/>
              <p:cNvSpPr/>
              <p:nvPr/>
            </p:nvSpPr>
            <p:spPr>
              <a:xfrm>
                <a:off x="6767500" y="4612069"/>
                <a:ext cx="495672" cy="423664"/>
              </a:xfrm>
              <a:prstGeom prst="ellipse">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Ovale 41"/>
              <p:cNvSpPr/>
              <p:nvPr/>
            </p:nvSpPr>
            <p:spPr>
              <a:xfrm>
                <a:off x="6772486" y="3998277"/>
                <a:ext cx="495672" cy="423664"/>
              </a:xfrm>
              <a:prstGeom prst="ellipse">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Ovale 42"/>
              <p:cNvSpPr/>
              <p:nvPr/>
            </p:nvSpPr>
            <p:spPr>
              <a:xfrm>
                <a:off x="4449247" y="4754918"/>
                <a:ext cx="194761" cy="220255"/>
              </a:xfrm>
              <a:prstGeom prst="ellipse">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Ovale 43"/>
              <p:cNvSpPr/>
              <p:nvPr/>
            </p:nvSpPr>
            <p:spPr>
              <a:xfrm>
                <a:off x="3252773" y="4754918"/>
                <a:ext cx="239107" cy="220255"/>
              </a:xfrm>
              <a:prstGeom prst="ellipse">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Ovale 44"/>
              <p:cNvSpPr/>
              <p:nvPr/>
            </p:nvSpPr>
            <p:spPr>
              <a:xfrm>
                <a:off x="5655061" y="4723022"/>
                <a:ext cx="201758" cy="201758"/>
              </a:xfrm>
              <a:prstGeom prst="ellipse">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Ovale 45"/>
              <p:cNvSpPr/>
              <p:nvPr/>
            </p:nvSpPr>
            <p:spPr>
              <a:xfrm>
                <a:off x="5683932" y="4150280"/>
                <a:ext cx="144016" cy="144016"/>
              </a:xfrm>
              <a:prstGeom prst="ellipse">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Ovale 46"/>
              <p:cNvSpPr/>
              <p:nvPr/>
            </p:nvSpPr>
            <p:spPr>
              <a:xfrm>
                <a:off x="6767500" y="5186967"/>
                <a:ext cx="495672" cy="423664"/>
              </a:xfrm>
              <a:prstGeom prst="ellipse">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Ovale 47"/>
              <p:cNvSpPr/>
              <p:nvPr/>
            </p:nvSpPr>
            <p:spPr>
              <a:xfrm>
                <a:off x="5683932" y="5326791"/>
                <a:ext cx="144016" cy="144016"/>
              </a:xfrm>
              <a:prstGeom prst="ellipse">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Ovale 48"/>
              <p:cNvSpPr/>
              <p:nvPr/>
            </p:nvSpPr>
            <p:spPr>
              <a:xfrm>
                <a:off x="6767500" y="5835039"/>
                <a:ext cx="495672" cy="423664"/>
              </a:xfrm>
              <a:prstGeom prst="ellipse">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Ovale 49"/>
              <p:cNvSpPr/>
              <p:nvPr/>
            </p:nvSpPr>
            <p:spPr>
              <a:xfrm>
                <a:off x="8031553" y="5979055"/>
                <a:ext cx="144016" cy="144016"/>
              </a:xfrm>
              <a:prstGeom prst="ellipse">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Ovale 50"/>
              <p:cNvSpPr/>
              <p:nvPr/>
            </p:nvSpPr>
            <p:spPr>
              <a:xfrm>
                <a:off x="8031553" y="5351968"/>
                <a:ext cx="144016" cy="144016"/>
              </a:xfrm>
              <a:prstGeom prst="ellipse">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CasellaDiTesto 69"/>
              <p:cNvSpPr txBox="1"/>
              <p:nvPr/>
            </p:nvSpPr>
            <p:spPr>
              <a:xfrm>
                <a:off x="494049" y="4048187"/>
                <a:ext cx="1249334" cy="395486"/>
              </a:xfrm>
              <a:prstGeom prst="rect">
                <a:avLst/>
              </a:prstGeom>
              <a:noFill/>
            </p:spPr>
            <p:txBody>
              <a:bodyPr wrap="none" rtlCol="0">
                <a:spAutoFit/>
              </a:bodyPr>
              <a:lstStyle/>
              <a:p>
                <a:r>
                  <a:rPr lang="en-US" sz="1600" b="1" dirty="0" smtClean="0">
                    <a:solidFill>
                      <a:schemeClr val="accent2">
                        <a:lumMod val="75000"/>
                      </a:schemeClr>
                    </a:solidFill>
                  </a:rPr>
                  <a:t>TUNISIA  TT</a:t>
                </a:r>
              </a:p>
            </p:txBody>
          </p:sp>
        </p:grpSp>
      </p:grpSp>
      <p:pic>
        <p:nvPicPr>
          <p:cNvPr id="71" name="Immagine 70" descr="LogoTexMedClusters.jpg"/>
          <p:cNvPicPr>
            <a:picLocks noChangeAspect="1"/>
          </p:cNvPicPr>
          <p:nvPr/>
        </p:nvPicPr>
        <p:blipFill>
          <a:blip r:embed="rId2" cstate="print"/>
          <a:stretch>
            <a:fillRect/>
          </a:stretch>
        </p:blipFill>
        <p:spPr>
          <a:xfrm>
            <a:off x="7596336" y="260648"/>
            <a:ext cx="1223259" cy="552124"/>
          </a:xfrm>
          <a:prstGeom prst="rect">
            <a:avLst/>
          </a:prstGeom>
        </p:spPr>
      </p:pic>
      <p:pic>
        <p:nvPicPr>
          <p:cNvPr id="72" name="Immagine 71" descr="Logo ENPI.jpg"/>
          <p:cNvPicPr>
            <a:picLocks noChangeAspect="1"/>
          </p:cNvPicPr>
          <p:nvPr/>
        </p:nvPicPr>
        <p:blipFill>
          <a:blip r:embed="rId3" cstate="print"/>
          <a:stretch>
            <a:fillRect/>
          </a:stretch>
        </p:blipFill>
        <p:spPr>
          <a:xfrm>
            <a:off x="7549852" y="6413206"/>
            <a:ext cx="637480" cy="355894"/>
          </a:xfrm>
          <a:prstGeom prst="rect">
            <a:avLst/>
          </a:prstGeom>
        </p:spPr>
      </p:pic>
      <p:pic>
        <p:nvPicPr>
          <p:cNvPr id="73" name="Immagine 72" descr="Logo Unione europea scritta lato.jpg"/>
          <p:cNvPicPr>
            <a:picLocks noChangeAspect="1"/>
          </p:cNvPicPr>
          <p:nvPr/>
        </p:nvPicPr>
        <p:blipFill>
          <a:blip r:embed="rId4" cstate="print"/>
          <a:stretch>
            <a:fillRect/>
          </a:stretch>
        </p:blipFill>
        <p:spPr>
          <a:xfrm>
            <a:off x="6467005" y="6496225"/>
            <a:ext cx="958676" cy="280991"/>
          </a:xfrm>
          <a:prstGeom prst="rect">
            <a:avLst/>
          </a:prstGeom>
        </p:spPr>
      </p:pic>
      <p:sp>
        <p:nvSpPr>
          <p:cNvPr id="74" name="CasellaDiTesto 73"/>
          <p:cNvSpPr txBox="1"/>
          <p:nvPr/>
        </p:nvSpPr>
        <p:spPr>
          <a:xfrm>
            <a:off x="467544" y="6429487"/>
            <a:ext cx="5186997" cy="369332"/>
          </a:xfrm>
          <a:prstGeom prst="rect">
            <a:avLst/>
          </a:prstGeom>
          <a:noFill/>
        </p:spPr>
        <p:txBody>
          <a:bodyPr wrap="none" rtlCol="0">
            <a:spAutoFit/>
          </a:bodyPr>
          <a:lstStyle/>
          <a:p>
            <a:r>
              <a:rPr lang="fr-FR" b="1" dirty="0" err="1">
                <a:solidFill>
                  <a:schemeClr val="accent1">
                    <a:lumMod val="75000"/>
                  </a:schemeClr>
                </a:solidFill>
              </a:rPr>
              <a:t>Capitalization</a:t>
            </a:r>
            <a:r>
              <a:rPr lang="fr-FR" b="1" dirty="0">
                <a:solidFill>
                  <a:schemeClr val="accent1">
                    <a:lumMod val="75000"/>
                  </a:schemeClr>
                </a:solidFill>
              </a:rPr>
              <a:t> Forum, Alexandria 1st </a:t>
            </a:r>
            <a:r>
              <a:rPr lang="fr-FR" b="1" dirty="0" err="1">
                <a:solidFill>
                  <a:schemeClr val="accent1">
                    <a:lumMod val="75000"/>
                  </a:schemeClr>
                </a:solidFill>
              </a:rPr>
              <a:t>December</a:t>
            </a:r>
            <a:r>
              <a:rPr lang="fr-FR" b="1" dirty="0">
                <a:solidFill>
                  <a:schemeClr val="accent1">
                    <a:lumMod val="75000"/>
                  </a:schemeClr>
                </a:solidFill>
              </a:rPr>
              <a:t> 2015</a:t>
            </a:r>
            <a:endParaRPr lang="fr-FR" dirty="0">
              <a:solidFill>
                <a:schemeClr val="accent1">
                  <a:lumMod val="75000"/>
                </a:schemeClr>
              </a:solidFill>
            </a:endParaRPr>
          </a:p>
        </p:txBody>
      </p:sp>
      <p:sp>
        <p:nvSpPr>
          <p:cNvPr id="75" name="Rettangolo 74"/>
          <p:cNvSpPr/>
          <p:nvPr/>
        </p:nvSpPr>
        <p:spPr>
          <a:xfrm>
            <a:off x="467544" y="6339095"/>
            <a:ext cx="8001056" cy="45719"/>
          </a:xfrm>
          <a:prstGeom prst="rect">
            <a:avLst/>
          </a:prstGeom>
          <a:solidFill>
            <a:srgbClr val="0033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Tree>
    <p:extLst>
      <p:ext uri="{BB962C8B-B14F-4D97-AF65-F5344CB8AC3E}">
        <p14:creationId xmlns:p14="http://schemas.microsoft.com/office/powerpoint/2010/main" val="2596571016"/>
      </p:ext>
    </p:extLst>
  </p:cSld>
  <p:clrMapOvr>
    <a:masterClrMapping/>
  </p:clrMapOvr>
</p:sld>
</file>

<file path=ppt/theme/theme1.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1505</TotalTime>
  <Words>1109</Words>
  <Application>Microsoft Office PowerPoint</Application>
  <PresentationFormat>Presentazione su schermo (4:3)</PresentationFormat>
  <Paragraphs>325</Paragraphs>
  <Slides>22</Slides>
  <Notes>1</Notes>
  <HiddenSlides>0</HiddenSlides>
  <MMClips>0</MMClips>
  <ScaleCrop>false</ScaleCrop>
  <HeadingPairs>
    <vt:vector size="6" baseType="variant">
      <vt:variant>
        <vt:lpstr>Caratteri utilizzati</vt:lpstr>
      </vt:variant>
      <vt:variant>
        <vt:i4>5</vt:i4>
      </vt:variant>
      <vt:variant>
        <vt:lpstr>Tema</vt:lpstr>
      </vt:variant>
      <vt:variant>
        <vt:i4>1</vt:i4>
      </vt:variant>
      <vt:variant>
        <vt:lpstr>Titoli diapositive</vt:lpstr>
      </vt:variant>
      <vt:variant>
        <vt:i4>22</vt:i4>
      </vt:variant>
    </vt:vector>
  </HeadingPairs>
  <TitlesOfParts>
    <vt:vector size="28" baseType="lpstr">
      <vt:lpstr>Arial</vt:lpstr>
      <vt:lpstr>Calibri</vt:lpstr>
      <vt:lpstr>Symbol</vt:lpstr>
      <vt:lpstr>Times New Roman</vt:lpstr>
      <vt:lpstr>Wingdings</vt:lpstr>
      <vt:lpstr>Tema di Office</vt:lpstr>
      <vt:lpstr>Tex-Med Clusters project: A pathway to the Mediterranean T/C Hyper-Cluster </vt:lpstr>
      <vt:lpstr>1. Approach</vt:lpstr>
      <vt:lpstr>The starting model.</vt:lpstr>
      <vt:lpstr>The targeted model.</vt:lpstr>
      <vt:lpstr>The Ultimate Goal:  Global Competitiveness.</vt:lpstr>
      <vt:lpstr>The pathway</vt:lpstr>
      <vt:lpstr>2. Methodology for Assessment of the Clusters </vt:lpstr>
      <vt:lpstr>SMEs Business Models.</vt:lpstr>
      <vt:lpstr>The eight value chains.</vt:lpstr>
      <vt:lpstr>Clusters Specializations.</vt:lpstr>
      <vt:lpstr>Integration of the value chains.</vt:lpstr>
      <vt:lpstr>3. The ENPI Programme  Strategic Actions</vt:lpstr>
      <vt:lpstr>Cross Border Cooperation Initiatives.</vt:lpstr>
      <vt:lpstr>4. Project tools for  CBC Initiatives</vt:lpstr>
      <vt:lpstr>Tex-Med Clusters development.</vt:lpstr>
      <vt:lpstr>Actions (Project implementation).</vt:lpstr>
      <vt:lpstr>5. Tex-Med Clusters Project Legacy</vt:lpstr>
      <vt:lpstr>Lessons learned.</vt:lpstr>
      <vt:lpstr>Capitalization.</vt:lpstr>
      <vt:lpstr>Next Steps.</vt:lpstr>
      <vt:lpstr>Thank You.</vt:lpstr>
      <vt:lpstr>Disclaimer</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Francesco</dc:creator>
  <cp:lastModifiedBy>Francesco Pellizzari</cp:lastModifiedBy>
  <cp:revision>172</cp:revision>
  <dcterms:created xsi:type="dcterms:W3CDTF">2014-06-15T15:24:17Z</dcterms:created>
  <dcterms:modified xsi:type="dcterms:W3CDTF">2015-11-27T10:13:01Z</dcterms:modified>
</cp:coreProperties>
</file>